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2" r:id="rId3"/>
    <p:sldId id="279" r:id="rId4"/>
    <p:sldId id="282" r:id="rId5"/>
    <p:sldId id="283" r:id="rId6"/>
    <p:sldId id="284" r:id="rId7"/>
    <p:sldId id="285" r:id="rId8"/>
    <p:sldId id="287" r:id="rId9"/>
    <p:sldId id="280" r:id="rId10"/>
    <p:sldId id="295" r:id="rId11"/>
    <p:sldId id="303" r:id="rId12"/>
    <p:sldId id="296" r:id="rId13"/>
    <p:sldId id="297" r:id="rId14"/>
    <p:sldId id="307" r:id="rId15"/>
    <p:sldId id="298" r:id="rId16"/>
    <p:sldId id="306" r:id="rId17"/>
    <p:sldId id="308" r:id="rId18"/>
    <p:sldId id="309" r:id="rId19"/>
    <p:sldId id="310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B8FC3-9FD2-48A6-B3A9-423F8135CA1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70D4E7D2-2266-4AA5-A2B5-932BC4FD6DD2}">
      <dgm:prSet phldrT="[Text]"/>
      <dgm:spPr/>
      <dgm:t>
        <a:bodyPr/>
        <a:lstStyle/>
        <a:p>
          <a:r>
            <a:rPr lang="en-US" dirty="0" smtClean="0"/>
            <a:t>Centering</a:t>
          </a:r>
          <a:endParaRPr lang="en-MY" dirty="0"/>
        </a:p>
      </dgm:t>
    </dgm:pt>
    <dgm:pt modelId="{1528017D-5AF0-44C2-9DF3-A068A2A41FC1}" type="parTrans" cxnId="{5CFF57AD-E78D-42C2-8E44-A13B3D1B9B0A}">
      <dgm:prSet/>
      <dgm:spPr/>
      <dgm:t>
        <a:bodyPr/>
        <a:lstStyle/>
        <a:p>
          <a:endParaRPr lang="en-MY"/>
        </a:p>
      </dgm:t>
    </dgm:pt>
    <dgm:pt modelId="{FB5201B2-093A-4CD7-B66E-7CED145E753F}" type="sibTrans" cxnId="{5CFF57AD-E78D-42C2-8E44-A13B3D1B9B0A}">
      <dgm:prSet/>
      <dgm:spPr/>
      <dgm:t>
        <a:bodyPr/>
        <a:lstStyle/>
        <a:p>
          <a:endParaRPr lang="en-MY"/>
        </a:p>
      </dgm:t>
    </dgm:pt>
    <dgm:pt modelId="{5C8E0920-0DC1-46E0-AFE5-37CABA7A4385}">
      <dgm:prSet phldrT="[Text]"/>
      <dgm:spPr/>
      <dgm:t>
        <a:bodyPr/>
        <a:lstStyle/>
        <a:p>
          <a:r>
            <a:rPr lang="en-US" dirty="0" smtClean="0"/>
            <a:t>Leveling</a:t>
          </a:r>
        </a:p>
        <a:p>
          <a:r>
            <a:rPr lang="en-US" dirty="0" smtClean="0"/>
            <a:t>up</a:t>
          </a:r>
          <a:endParaRPr lang="en-MY" dirty="0"/>
        </a:p>
      </dgm:t>
    </dgm:pt>
    <dgm:pt modelId="{89F9FA3A-9E4D-4315-81E1-330402562621}" type="parTrans" cxnId="{F93F9560-E888-425A-A82B-35EC8329D21D}">
      <dgm:prSet/>
      <dgm:spPr/>
      <dgm:t>
        <a:bodyPr/>
        <a:lstStyle/>
        <a:p>
          <a:endParaRPr lang="en-MY"/>
        </a:p>
      </dgm:t>
    </dgm:pt>
    <dgm:pt modelId="{4362D5A1-B2E7-43D9-AD10-E830F0A2D38A}" type="sibTrans" cxnId="{F93F9560-E888-425A-A82B-35EC8329D21D}">
      <dgm:prSet/>
      <dgm:spPr/>
      <dgm:t>
        <a:bodyPr/>
        <a:lstStyle/>
        <a:p>
          <a:endParaRPr lang="en-MY"/>
        </a:p>
      </dgm:t>
    </dgm:pt>
    <dgm:pt modelId="{207F8643-C3A0-48AB-A81A-BE6608AC92DD}">
      <dgm:prSet phldrT="[Text]"/>
      <dgm:spPr/>
      <dgm:t>
        <a:bodyPr/>
        <a:lstStyle/>
        <a:p>
          <a:r>
            <a:rPr lang="en-US" dirty="0" smtClean="0"/>
            <a:t>Focusing</a:t>
          </a:r>
          <a:endParaRPr lang="en-MY" dirty="0"/>
        </a:p>
      </dgm:t>
    </dgm:pt>
    <dgm:pt modelId="{6DEF9A55-7371-4CD9-B42C-5B58F897AC01}" type="parTrans" cxnId="{34D0A2F9-29D6-4637-AB1D-42501BFC2515}">
      <dgm:prSet/>
      <dgm:spPr/>
      <dgm:t>
        <a:bodyPr/>
        <a:lstStyle/>
        <a:p>
          <a:endParaRPr lang="en-MY"/>
        </a:p>
      </dgm:t>
    </dgm:pt>
    <dgm:pt modelId="{5F8B23B2-5890-417F-90FD-4E2CF2DD266A}" type="sibTrans" cxnId="{34D0A2F9-29D6-4637-AB1D-42501BFC2515}">
      <dgm:prSet/>
      <dgm:spPr/>
      <dgm:t>
        <a:bodyPr/>
        <a:lstStyle/>
        <a:p>
          <a:endParaRPr lang="en-MY"/>
        </a:p>
      </dgm:t>
    </dgm:pt>
    <dgm:pt modelId="{478CF019-1B41-4B3F-A777-CF3B4153CE1F}" type="pres">
      <dgm:prSet presAssocID="{3F8B8FC3-9FD2-48A6-B3A9-423F8135CA1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MY"/>
        </a:p>
      </dgm:t>
    </dgm:pt>
    <dgm:pt modelId="{7811AD32-3620-428A-97F6-D2019D6D2366}" type="pres">
      <dgm:prSet presAssocID="{207F8643-C3A0-48AB-A81A-BE6608AC92DD}" presName="Accent3" presStyleCnt="0"/>
      <dgm:spPr/>
    </dgm:pt>
    <dgm:pt modelId="{5F35FBA8-1CB8-40D9-B9E7-D4E1062175CB}" type="pres">
      <dgm:prSet presAssocID="{207F8643-C3A0-48AB-A81A-BE6608AC92DD}" presName="Accent" presStyleLbl="node1" presStyleIdx="0" presStyleCnt="3"/>
      <dgm:spPr/>
    </dgm:pt>
    <dgm:pt modelId="{BCB1FF13-8DE3-4EDC-BC82-2FA11BFEF904}" type="pres">
      <dgm:prSet presAssocID="{207F8643-C3A0-48AB-A81A-BE6608AC92DD}" presName="ParentBackground3" presStyleCnt="0"/>
      <dgm:spPr/>
    </dgm:pt>
    <dgm:pt modelId="{FDA9A613-435E-46D6-842D-508836B5F9C4}" type="pres">
      <dgm:prSet presAssocID="{207F8643-C3A0-48AB-A81A-BE6608AC92DD}" presName="ParentBackground" presStyleLbl="fgAcc1" presStyleIdx="0" presStyleCnt="3"/>
      <dgm:spPr/>
      <dgm:t>
        <a:bodyPr/>
        <a:lstStyle/>
        <a:p>
          <a:endParaRPr lang="en-MY"/>
        </a:p>
      </dgm:t>
    </dgm:pt>
    <dgm:pt modelId="{522791DF-A2A4-4F7F-8BDF-3A0E065B55A4}" type="pres">
      <dgm:prSet presAssocID="{207F8643-C3A0-48AB-A81A-BE6608AC92D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3B48A15-C06D-4863-B132-1B8A8824BB82}" type="pres">
      <dgm:prSet presAssocID="{5C8E0920-0DC1-46E0-AFE5-37CABA7A4385}" presName="Accent2" presStyleCnt="0"/>
      <dgm:spPr/>
    </dgm:pt>
    <dgm:pt modelId="{6F9DDDD4-FDFD-44C1-A5E3-5EB8F2A618A9}" type="pres">
      <dgm:prSet presAssocID="{5C8E0920-0DC1-46E0-AFE5-37CABA7A4385}" presName="Accent" presStyleLbl="node1" presStyleIdx="1" presStyleCnt="3"/>
      <dgm:spPr/>
    </dgm:pt>
    <dgm:pt modelId="{0392BEF6-F5A8-4AA6-B9CB-B1A819FE7023}" type="pres">
      <dgm:prSet presAssocID="{5C8E0920-0DC1-46E0-AFE5-37CABA7A4385}" presName="ParentBackground2" presStyleCnt="0"/>
      <dgm:spPr/>
    </dgm:pt>
    <dgm:pt modelId="{DBC2606E-46C6-414A-B32D-2FA9ABE5E130}" type="pres">
      <dgm:prSet presAssocID="{5C8E0920-0DC1-46E0-AFE5-37CABA7A4385}" presName="ParentBackground" presStyleLbl="fgAcc1" presStyleIdx="1" presStyleCnt="3"/>
      <dgm:spPr/>
      <dgm:t>
        <a:bodyPr/>
        <a:lstStyle/>
        <a:p>
          <a:endParaRPr lang="en-MY"/>
        </a:p>
      </dgm:t>
    </dgm:pt>
    <dgm:pt modelId="{591FE85E-7B7F-4285-9D27-F7C12B57013C}" type="pres">
      <dgm:prSet presAssocID="{5C8E0920-0DC1-46E0-AFE5-37CABA7A438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BD7FD40-68E4-44B2-859F-4E07B5AA0DE6}" type="pres">
      <dgm:prSet presAssocID="{70D4E7D2-2266-4AA5-A2B5-932BC4FD6DD2}" presName="Accent1" presStyleCnt="0"/>
      <dgm:spPr/>
    </dgm:pt>
    <dgm:pt modelId="{AE22AD57-C6B1-43B3-A3F2-717788D61320}" type="pres">
      <dgm:prSet presAssocID="{70D4E7D2-2266-4AA5-A2B5-932BC4FD6DD2}" presName="Accent" presStyleLbl="node1" presStyleIdx="2" presStyleCnt="3"/>
      <dgm:spPr/>
    </dgm:pt>
    <dgm:pt modelId="{4C28A002-7505-41F8-AB3E-E901D7A7F131}" type="pres">
      <dgm:prSet presAssocID="{70D4E7D2-2266-4AA5-A2B5-932BC4FD6DD2}" presName="ParentBackground1" presStyleCnt="0"/>
      <dgm:spPr/>
    </dgm:pt>
    <dgm:pt modelId="{380FBAA3-4825-444A-A870-6D2065362B6F}" type="pres">
      <dgm:prSet presAssocID="{70D4E7D2-2266-4AA5-A2B5-932BC4FD6DD2}" presName="ParentBackground" presStyleLbl="fgAcc1" presStyleIdx="2" presStyleCnt="3"/>
      <dgm:spPr/>
      <dgm:t>
        <a:bodyPr/>
        <a:lstStyle/>
        <a:p>
          <a:endParaRPr lang="en-MY"/>
        </a:p>
      </dgm:t>
    </dgm:pt>
    <dgm:pt modelId="{A07ED0B6-E338-4677-9CA6-55442191C240}" type="pres">
      <dgm:prSet presAssocID="{70D4E7D2-2266-4AA5-A2B5-932BC4FD6DD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579EB4A8-11CD-4080-951C-AC8EDFA22AAE}" type="presOf" srcId="{207F8643-C3A0-48AB-A81A-BE6608AC92DD}" destId="{522791DF-A2A4-4F7F-8BDF-3A0E065B55A4}" srcOrd="1" destOrd="0" presId="urn:microsoft.com/office/officeart/2011/layout/CircleProcess"/>
    <dgm:cxn modelId="{FFDE5B64-D7CC-4C40-9EB4-3E56D1EB6B22}" type="presOf" srcId="{70D4E7D2-2266-4AA5-A2B5-932BC4FD6DD2}" destId="{380FBAA3-4825-444A-A870-6D2065362B6F}" srcOrd="0" destOrd="0" presId="urn:microsoft.com/office/officeart/2011/layout/CircleProcess"/>
    <dgm:cxn modelId="{AE5DC6B9-5C83-43BB-90C4-7A2404FA2A09}" type="presOf" srcId="{70D4E7D2-2266-4AA5-A2B5-932BC4FD6DD2}" destId="{A07ED0B6-E338-4677-9CA6-55442191C240}" srcOrd="1" destOrd="0" presId="urn:microsoft.com/office/officeart/2011/layout/CircleProcess"/>
    <dgm:cxn modelId="{576F33C7-067F-4BB1-B3FF-0AC662BC83C0}" type="presOf" srcId="{3F8B8FC3-9FD2-48A6-B3A9-423F8135CA1B}" destId="{478CF019-1B41-4B3F-A777-CF3B4153CE1F}" srcOrd="0" destOrd="0" presId="urn:microsoft.com/office/officeart/2011/layout/CircleProcess"/>
    <dgm:cxn modelId="{DE37DDAC-AA7F-4147-AB1A-B9C0B6E3C7C1}" type="presOf" srcId="{5C8E0920-0DC1-46E0-AFE5-37CABA7A4385}" destId="{591FE85E-7B7F-4285-9D27-F7C12B57013C}" srcOrd="1" destOrd="0" presId="urn:microsoft.com/office/officeart/2011/layout/CircleProcess"/>
    <dgm:cxn modelId="{5CFF57AD-E78D-42C2-8E44-A13B3D1B9B0A}" srcId="{3F8B8FC3-9FD2-48A6-B3A9-423F8135CA1B}" destId="{70D4E7D2-2266-4AA5-A2B5-932BC4FD6DD2}" srcOrd="0" destOrd="0" parTransId="{1528017D-5AF0-44C2-9DF3-A068A2A41FC1}" sibTransId="{FB5201B2-093A-4CD7-B66E-7CED145E753F}"/>
    <dgm:cxn modelId="{AC289CE6-D707-4469-935C-5DAD309CF3B2}" type="presOf" srcId="{5C8E0920-0DC1-46E0-AFE5-37CABA7A4385}" destId="{DBC2606E-46C6-414A-B32D-2FA9ABE5E130}" srcOrd="0" destOrd="0" presId="urn:microsoft.com/office/officeart/2011/layout/CircleProcess"/>
    <dgm:cxn modelId="{F93F9560-E888-425A-A82B-35EC8329D21D}" srcId="{3F8B8FC3-9FD2-48A6-B3A9-423F8135CA1B}" destId="{5C8E0920-0DC1-46E0-AFE5-37CABA7A4385}" srcOrd="1" destOrd="0" parTransId="{89F9FA3A-9E4D-4315-81E1-330402562621}" sibTransId="{4362D5A1-B2E7-43D9-AD10-E830F0A2D38A}"/>
    <dgm:cxn modelId="{10D9ED1F-5327-44A6-BB91-590BB0E72F64}" type="presOf" srcId="{207F8643-C3A0-48AB-A81A-BE6608AC92DD}" destId="{FDA9A613-435E-46D6-842D-508836B5F9C4}" srcOrd="0" destOrd="0" presId="urn:microsoft.com/office/officeart/2011/layout/CircleProcess"/>
    <dgm:cxn modelId="{34D0A2F9-29D6-4637-AB1D-42501BFC2515}" srcId="{3F8B8FC3-9FD2-48A6-B3A9-423F8135CA1B}" destId="{207F8643-C3A0-48AB-A81A-BE6608AC92DD}" srcOrd="2" destOrd="0" parTransId="{6DEF9A55-7371-4CD9-B42C-5B58F897AC01}" sibTransId="{5F8B23B2-5890-417F-90FD-4E2CF2DD266A}"/>
    <dgm:cxn modelId="{DAC608EE-FD9D-4193-9C9C-6E5079C9FF63}" type="presParOf" srcId="{478CF019-1B41-4B3F-A777-CF3B4153CE1F}" destId="{7811AD32-3620-428A-97F6-D2019D6D2366}" srcOrd="0" destOrd="0" presId="urn:microsoft.com/office/officeart/2011/layout/CircleProcess"/>
    <dgm:cxn modelId="{FAAAD7A7-B511-45B5-B111-B4626D27A2F1}" type="presParOf" srcId="{7811AD32-3620-428A-97F6-D2019D6D2366}" destId="{5F35FBA8-1CB8-40D9-B9E7-D4E1062175CB}" srcOrd="0" destOrd="0" presId="urn:microsoft.com/office/officeart/2011/layout/CircleProcess"/>
    <dgm:cxn modelId="{B41F3DA6-C151-48CB-88C4-A92E2CBBA690}" type="presParOf" srcId="{478CF019-1B41-4B3F-A777-CF3B4153CE1F}" destId="{BCB1FF13-8DE3-4EDC-BC82-2FA11BFEF904}" srcOrd="1" destOrd="0" presId="urn:microsoft.com/office/officeart/2011/layout/CircleProcess"/>
    <dgm:cxn modelId="{2EF964B3-61CA-452D-B1D7-7CAD7FBECDF8}" type="presParOf" srcId="{BCB1FF13-8DE3-4EDC-BC82-2FA11BFEF904}" destId="{FDA9A613-435E-46D6-842D-508836B5F9C4}" srcOrd="0" destOrd="0" presId="urn:microsoft.com/office/officeart/2011/layout/CircleProcess"/>
    <dgm:cxn modelId="{A3E8F2B4-C881-4447-846D-8DE9E218CCFB}" type="presParOf" srcId="{478CF019-1B41-4B3F-A777-CF3B4153CE1F}" destId="{522791DF-A2A4-4F7F-8BDF-3A0E065B55A4}" srcOrd="2" destOrd="0" presId="urn:microsoft.com/office/officeart/2011/layout/CircleProcess"/>
    <dgm:cxn modelId="{AD0F5A57-AC97-47E5-A6D1-97E7D71DA370}" type="presParOf" srcId="{478CF019-1B41-4B3F-A777-CF3B4153CE1F}" destId="{33B48A15-C06D-4863-B132-1B8A8824BB82}" srcOrd="3" destOrd="0" presId="urn:microsoft.com/office/officeart/2011/layout/CircleProcess"/>
    <dgm:cxn modelId="{A501F544-2CDA-4334-B3C3-0905C924640F}" type="presParOf" srcId="{33B48A15-C06D-4863-B132-1B8A8824BB82}" destId="{6F9DDDD4-FDFD-44C1-A5E3-5EB8F2A618A9}" srcOrd="0" destOrd="0" presId="urn:microsoft.com/office/officeart/2011/layout/CircleProcess"/>
    <dgm:cxn modelId="{EC99025A-DE4E-4EE1-9B4A-4059201D4EF9}" type="presParOf" srcId="{478CF019-1B41-4B3F-A777-CF3B4153CE1F}" destId="{0392BEF6-F5A8-4AA6-B9CB-B1A819FE7023}" srcOrd="4" destOrd="0" presId="urn:microsoft.com/office/officeart/2011/layout/CircleProcess"/>
    <dgm:cxn modelId="{571324B8-BCBA-40EE-B12B-9E0755A428DA}" type="presParOf" srcId="{0392BEF6-F5A8-4AA6-B9CB-B1A819FE7023}" destId="{DBC2606E-46C6-414A-B32D-2FA9ABE5E130}" srcOrd="0" destOrd="0" presId="urn:microsoft.com/office/officeart/2011/layout/CircleProcess"/>
    <dgm:cxn modelId="{203BC058-2B29-489E-95C7-A2F8058FFE65}" type="presParOf" srcId="{478CF019-1B41-4B3F-A777-CF3B4153CE1F}" destId="{591FE85E-7B7F-4285-9D27-F7C12B57013C}" srcOrd="5" destOrd="0" presId="urn:microsoft.com/office/officeart/2011/layout/CircleProcess"/>
    <dgm:cxn modelId="{0486C5FA-33AA-48AF-AEE1-94927A4D288D}" type="presParOf" srcId="{478CF019-1B41-4B3F-A777-CF3B4153CE1F}" destId="{5BD7FD40-68E4-44B2-859F-4E07B5AA0DE6}" srcOrd="6" destOrd="0" presId="urn:microsoft.com/office/officeart/2011/layout/CircleProcess"/>
    <dgm:cxn modelId="{86059AA1-3E13-4DFD-B139-7854A4F7A5E8}" type="presParOf" srcId="{5BD7FD40-68E4-44B2-859F-4E07B5AA0DE6}" destId="{AE22AD57-C6B1-43B3-A3F2-717788D61320}" srcOrd="0" destOrd="0" presId="urn:microsoft.com/office/officeart/2011/layout/CircleProcess"/>
    <dgm:cxn modelId="{F98EC423-4505-49AB-9C2F-DB6CB4AF2D60}" type="presParOf" srcId="{478CF019-1B41-4B3F-A777-CF3B4153CE1F}" destId="{4C28A002-7505-41F8-AB3E-E901D7A7F131}" srcOrd="7" destOrd="0" presId="urn:microsoft.com/office/officeart/2011/layout/CircleProcess"/>
    <dgm:cxn modelId="{80FCC390-6B3E-41A6-92A1-39D7F53E0FB1}" type="presParOf" srcId="{4C28A002-7505-41F8-AB3E-E901D7A7F131}" destId="{380FBAA3-4825-444A-A870-6D2065362B6F}" srcOrd="0" destOrd="0" presId="urn:microsoft.com/office/officeart/2011/layout/CircleProcess"/>
    <dgm:cxn modelId="{491097F5-9E53-47A9-A394-12DCCABB0EA4}" type="presParOf" srcId="{478CF019-1B41-4B3F-A777-CF3B4153CE1F}" destId="{A07ED0B6-E338-4677-9CA6-55442191C24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5FBA8-1CB8-40D9-B9E7-D4E1062175CB}">
      <dsp:nvSpPr>
        <dsp:cNvPr id="0" name=""/>
        <dsp:cNvSpPr/>
      </dsp:nvSpPr>
      <dsp:spPr>
        <a:xfrm>
          <a:off x="5377900" y="885093"/>
          <a:ext cx="2344590" cy="2345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9A613-435E-46D6-842D-508836B5F9C4}">
      <dsp:nvSpPr>
        <dsp:cNvPr id="0" name=""/>
        <dsp:cNvSpPr/>
      </dsp:nvSpPr>
      <dsp:spPr>
        <a:xfrm>
          <a:off x="5455747" y="963274"/>
          <a:ext cx="2188895" cy="21886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Focusing</a:t>
          </a:r>
          <a:endParaRPr lang="en-MY" sz="2900" kern="1200" dirty="0"/>
        </a:p>
      </dsp:txBody>
      <dsp:txXfrm>
        <a:off x="5768665" y="1275999"/>
        <a:ext cx="1563060" cy="1563212"/>
      </dsp:txXfrm>
    </dsp:sp>
    <dsp:sp modelId="{6F9DDDD4-FDFD-44C1-A5E3-5EB8F2A618A9}">
      <dsp:nvSpPr>
        <dsp:cNvPr id="0" name=""/>
        <dsp:cNvSpPr/>
      </dsp:nvSpPr>
      <dsp:spPr>
        <a:xfrm rot="2700000">
          <a:off x="2957521" y="887928"/>
          <a:ext cx="2338943" cy="233894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2606E-46C6-414A-B32D-2FA9ABE5E130}">
      <dsp:nvSpPr>
        <dsp:cNvPr id="0" name=""/>
        <dsp:cNvSpPr/>
      </dsp:nvSpPr>
      <dsp:spPr>
        <a:xfrm>
          <a:off x="3032546" y="963274"/>
          <a:ext cx="2188895" cy="21886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Leveling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up</a:t>
          </a:r>
          <a:endParaRPr lang="en-MY" sz="2900" kern="1200" dirty="0"/>
        </a:p>
      </dsp:txBody>
      <dsp:txXfrm>
        <a:off x="3345463" y="1275999"/>
        <a:ext cx="1563060" cy="1563212"/>
      </dsp:txXfrm>
    </dsp:sp>
    <dsp:sp modelId="{AE22AD57-C6B1-43B3-A3F2-717788D61320}">
      <dsp:nvSpPr>
        <dsp:cNvPr id="0" name=""/>
        <dsp:cNvSpPr/>
      </dsp:nvSpPr>
      <dsp:spPr>
        <a:xfrm rot="2700000">
          <a:off x="534320" y="887928"/>
          <a:ext cx="2338943" cy="233894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FBAA3-4825-444A-A870-6D2065362B6F}">
      <dsp:nvSpPr>
        <dsp:cNvPr id="0" name=""/>
        <dsp:cNvSpPr/>
      </dsp:nvSpPr>
      <dsp:spPr>
        <a:xfrm>
          <a:off x="609344" y="963274"/>
          <a:ext cx="2188895" cy="218866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Centering</a:t>
          </a:r>
          <a:endParaRPr lang="en-MY" sz="2900" kern="1200" dirty="0"/>
        </a:p>
      </dsp:txBody>
      <dsp:txXfrm>
        <a:off x="922261" y="1275999"/>
        <a:ext cx="1563060" cy="1563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3D48B-AA02-49AE-B3D0-D256831603E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3AB5-1289-4CEE-B6BA-59C5777F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3D48B-AA02-49AE-B3D0-D256831603E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3AB5-1289-4CEE-B6BA-59C5777F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3D48B-AA02-49AE-B3D0-D256831603E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3AB5-1289-4CEE-B6BA-59C5777F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3D48B-AA02-49AE-B3D0-D256831603E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3AB5-1289-4CEE-B6BA-59C5777F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3D48B-AA02-49AE-B3D0-D256831603E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3AB5-1289-4CEE-B6BA-59C5777F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3D48B-AA02-49AE-B3D0-D256831603E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3AB5-1289-4CEE-B6BA-59C5777F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3D48B-AA02-49AE-B3D0-D256831603E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3AB5-1289-4CEE-B6BA-59C5777F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3D48B-AA02-49AE-B3D0-D256831603E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3AB5-1289-4CEE-B6BA-59C5777F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3D48B-AA02-49AE-B3D0-D256831603E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3AB5-1289-4CEE-B6BA-59C5777F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3D48B-AA02-49AE-B3D0-D256831603E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3AB5-1289-4CEE-B6BA-59C5777F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3D48B-AA02-49AE-B3D0-D256831603E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3AB5-1289-4CEE-B6BA-59C5777F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4E3D48B-AA02-49AE-B3D0-D256831603E3}" type="datetimeFigureOut">
              <a:rPr lang="en-US" smtClean="0"/>
              <a:pPr/>
              <a:t>7/23/2018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13AB5-1289-4CEE-B6BA-59C5777F9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CHAPTER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1435" y="2226485"/>
            <a:ext cx="8016240" cy="147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Engineering Surveying</a:t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/>
            </a:r>
            <a:br>
              <a:rPr lang="en-US" kern="0" dirty="0" smtClean="0">
                <a:solidFill>
                  <a:schemeClr val="bg1"/>
                </a:solidFill>
              </a:rPr>
            </a:br>
            <a:r>
              <a:rPr lang="en-US" kern="0" dirty="0" smtClean="0">
                <a:solidFill>
                  <a:schemeClr val="bg1"/>
                </a:solidFill>
              </a:rPr>
              <a:t>Traversing Survey and Computation</a:t>
            </a:r>
            <a:endParaRPr lang="en-US" kern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" y="6662382"/>
            <a:ext cx="685801" cy="195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335" y="6652991"/>
            <a:ext cx="2362201" cy="34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Introduction To Survey Engineering, by </a:t>
            </a:r>
            <a:r>
              <a:rPr lang="en-GB" sz="800" dirty="0" err="1"/>
              <a:t>Mohd</a:t>
            </a:r>
            <a:r>
              <a:rPr lang="en-GB" sz="800" dirty="0"/>
              <a:t> </a:t>
            </a:r>
            <a:r>
              <a:rPr lang="en-GB" sz="800" dirty="0" smtClean="0"/>
              <a:t>Arif</a:t>
            </a:r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41910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By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Mohd</a:t>
            </a:r>
            <a:r>
              <a:rPr lang="en-US" dirty="0" smtClean="0">
                <a:solidFill>
                  <a:schemeClr val="bg1"/>
                </a:solidFill>
              </a:rPr>
              <a:t> Arif </a:t>
            </a:r>
            <a:r>
              <a:rPr lang="en-US" dirty="0" err="1" smtClean="0">
                <a:solidFill>
                  <a:schemeClr val="bg1"/>
                </a:solidFill>
              </a:rPr>
              <a:t>Sulaiman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Faculty of Civil Engineering &amp; Earth Resources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mdarif@ump.edu</a:t>
            </a:r>
            <a:endParaRPr lang="en-MY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-91440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82668" y="1634726"/>
            <a:ext cx="4180332" cy="4689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dirty="0" smtClean="0"/>
              <a:t>Used prismatic compass, say     bearing 2-1 is 311  26  30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In face left, target to </a:t>
            </a:r>
            <a:r>
              <a:rPr lang="en-US" dirty="0" err="1" smtClean="0"/>
              <a:t>stn</a:t>
            </a:r>
            <a:r>
              <a:rPr lang="en-US" dirty="0" smtClean="0"/>
              <a:t> 1 and set bearing reading of 311 26  30</a:t>
            </a:r>
            <a:endParaRPr lang="en-US" dirty="0"/>
          </a:p>
          <a:p>
            <a:pPr marL="285750" indent="-285750" algn="ctr">
              <a:buFontTx/>
              <a:buChar char="-"/>
            </a:pPr>
            <a:r>
              <a:rPr lang="en-US" dirty="0" smtClean="0"/>
              <a:t>Again in face left, target </a:t>
            </a:r>
            <a:r>
              <a:rPr lang="en-US" dirty="0" err="1" smtClean="0"/>
              <a:t>stn</a:t>
            </a:r>
            <a:r>
              <a:rPr lang="en-US" dirty="0" smtClean="0"/>
              <a:t> 3 and take the reading, say 205 20 20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Transit theodolite from face left to face right. Then target to </a:t>
            </a:r>
            <a:r>
              <a:rPr lang="en-US" dirty="0" err="1" smtClean="0"/>
              <a:t>stn</a:t>
            </a:r>
            <a:r>
              <a:rPr lang="en-US" dirty="0" smtClean="0"/>
              <a:t> 1 and record the reading, say 140 10 20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Then target to </a:t>
            </a:r>
            <a:r>
              <a:rPr lang="en-US" dirty="0" err="1" smtClean="0"/>
              <a:t>stn</a:t>
            </a:r>
            <a:r>
              <a:rPr lang="en-US" dirty="0" smtClean="0"/>
              <a:t> 3 and record the reading, say 25 20 20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Now measure the horizontal distance. In face left measure the distance for twice.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04" y="2076450"/>
            <a:ext cx="2048827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07092" y="2819400"/>
            <a:ext cx="361950" cy="771525"/>
            <a:chOff x="2895600" y="1219200"/>
            <a:chExt cx="361950" cy="771525"/>
          </a:xfrm>
        </p:grpSpPr>
        <p:sp>
          <p:nvSpPr>
            <p:cNvPr id="17" name="Rectangle 16"/>
            <p:cNvSpPr/>
            <p:nvPr/>
          </p:nvSpPr>
          <p:spPr>
            <a:xfrm>
              <a:off x="2895600" y="1219200"/>
              <a:ext cx="361950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MY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2943225" y="1428750"/>
              <a:ext cx="123825" cy="561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67050" y="1428750"/>
              <a:ext cx="133350" cy="561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540292" y="4785941"/>
            <a:ext cx="257175" cy="685800"/>
            <a:chOff x="4443413" y="3086100"/>
            <a:chExt cx="257175" cy="68580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443413" y="3209925"/>
              <a:ext cx="123825" cy="5619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67238" y="3209925"/>
              <a:ext cx="133350" cy="56197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496753" y="3086100"/>
              <a:ext cx="120650" cy="1714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MY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90600" y="1981200"/>
            <a:ext cx="257175" cy="685800"/>
            <a:chOff x="4443413" y="3086100"/>
            <a:chExt cx="257175" cy="6858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4443413" y="3209925"/>
              <a:ext cx="123825" cy="5619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567238" y="3209925"/>
              <a:ext cx="133350" cy="56197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496753" y="3086100"/>
              <a:ext cx="120650" cy="1714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MY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 flipV="1">
            <a:off x="1181100" y="2505075"/>
            <a:ext cx="1554580" cy="92392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32478" y="1920359"/>
            <a:ext cx="167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   320  10  20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94114" y="23299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   140  10  20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615998" y="4043177"/>
            <a:ext cx="165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   205  20  20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654717" y="441660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  25  20  20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735707" y="3469615"/>
            <a:ext cx="1090662" cy="2015609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727957" y="5638800"/>
            <a:ext cx="6172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3" name="Rectangle 52"/>
          <p:cNvSpPr/>
          <p:nvPr/>
        </p:nvSpPr>
        <p:spPr>
          <a:xfrm>
            <a:off x="3460668" y="5060868"/>
            <a:ext cx="6172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4" name="Rectangle 53"/>
          <p:cNvSpPr/>
          <p:nvPr/>
        </p:nvSpPr>
        <p:spPr>
          <a:xfrm>
            <a:off x="2716629" y="5039096"/>
            <a:ext cx="6172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5" name="Rectangle 54"/>
          <p:cNvSpPr/>
          <p:nvPr/>
        </p:nvSpPr>
        <p:spPr>
          <a:xfrm>
            <a:off x="3483200" y="5638800"/>
            <a:ext cx="6172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8" name="Rectangle 57"/>
          <p:cNvSpPr/>
          <p:nvPr/>
        </p:nvSpPr>
        <p:spPr>
          <a:xfrm>
            <a:off x="2528970" y="5026231"/>
            <a:ext cx="15624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9" name="Rectangle 58"/>
          <p:cNvSpPr/>
          <p:nvPr/>
        </p:nvSpPr>
        <p:spPr>
          <a:xfrm>
            <a:off x="2511281" y="5623461"/>
            <a:ext cx="15624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0" name="Rectangle 59"/>
          <p:cNvSpPr/>
          <p:nvPr/>
        </p:nvSpPr>
        <p:spPr>
          <a:xfrm>
            <a:off x="2202916" y="5334000"/>
            <a:ext cx="15624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1" name="TextBox 60"/>
          <p:cNvSpPr txBox="1"/>
          <p:nvPr/>
        </p:nvSpPr>
        <p:spPr>
          <a:xfrm rot="1846245">
            <a:off x="885287" y="2852394"/>
            <a:ext cx="155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Dist</a:t>
            </a:r>
            <a:r>
              <a:rPr lang="en-US" dirty="0" smtClean="0"/>
              <a:t> : 70.112, </a:t>
            </a:r>
          </a:p>
          <a:p>
            <a:r>
              <a:rPr lang="en-US" dirty="0" smtClean="0"/>
              <a:t>          70.112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18009081">
            <a:off x="1276397" y="3941612"/>
            <a:ext cx="155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Dist</a:t>
            </a:r>
            <a:r>
              <a:rPr lang="en-US" dirty="0" smtClean="0"/>
              <a:t> : 65.682, </a:t>
            </a:r>
          </a:p>
          <a:p>
            <a:r>
              <a:rPr lang="en-US" dirty="0" smtClean="0"/>
              <a:t>          65.680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/>
      <p:bldP spid="34" grpId="0"/>
      <p:bldP spid="35" grpId="0"/>
      <p:bldP spid="36" grpId="0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-91440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264007" y="5031179"/>
            <a:ext cx="6172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4" name="Rectangle 43"/>
          <p:cNvSpPr/>
          <p:nvPr/>
        </p:nvSpPr>
        <p:spPr>
          <a:xfrm>
            <a:off x="8285779" y="3885024"/>
            <a:ext cx="6172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7" name="Cloud 36"/>
          <p:cNvSpPr/>
          <p:nvPr/>
        </p:nvSpPr>
        <p:spPr>
          <a:xfrm>
            <a:off x="2723408" y="1448514"/>
            <a:ext cx="2971800" cy="8727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Booking System</a:t>
            </a:r>
            <a:endParaRPr lang="en-MY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96" y="2819400"/>
            <a:ext cx="7980878" cy="31480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79203" y="4993079"/>
            <a:ext cx="838199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3053335" y="5724368"/>
            <a:ext cx="1061466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3154082" y="5240697"/>
            <a:ext cx="838199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4572000" y="4993079"/>
            <a:ext cx="838199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7630974" y="4993079"/>
            <a:ext cx="654806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/>
          <p:cNvSpPr/>
          <p:nvPr/>
        </p:nvSpPr>
        <p:spPr>
          <a:xfrm>
            <a:off x="7609201" y="3976778"/>
            <a:ext cx="654806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63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00" y="1427642"/>
            <a:ext cx="6580042" cy="4966923"/>
          </a:xfrm>
          <a:prstGeom prst="rect">
            <a:avLst/>
          </a:prstGeom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-91440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 rot="7839114">
            <a:off x="6075994" y="5297919"/>
            <a:ext cx="1121777" cy="4626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0011"/>
              </p:ext>
            </p:extLst>
          </p:nvPr>
        </p:nvGraphicFramePr>
        <p:xfrm>
          <a:off x="5805423" y="5397248"/>
          <a:ext cx="304800" cy="44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4" name="Visio" r:id="rId4" imgW="504063" imgH="732663" progId="Visio.Drawing.11">
                  <p:embed/>
                </p:oleObj>
              </mc:Choice>
              <mc:Fallback>
                <p:oleObj name="Visio" r:id="rId4" imgW="504063" imgH="7326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23" y="5397248"/>
                        <a:ext cx="304800" cy="442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5738942"/>
            <a:ext cx="121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Instrument Station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3250583"/>
            <a:ext cx="121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eflector Station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7530" y="5206054"/>
            <a:ext cx="121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eflector Station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97401" y="2073011"/>
            <a:ext cx="1447800" cy="714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station</a:t>
            </a:r>
            <a:endParaRPr lang="en-MY" dirty="0"/>
          </a:p>
        </p:txBody>
      </p:sp>
      <p:sp>
        <p:nvSpPr>
          <p:cNvPr id="20" name="Oval 19"/>
          <p:cNvSpPr/>
          <p:nvPr/>
        </p:nvSpPr>
        <p:spPr>
          <a:xfrm>
            <a:off x="666148" y="5384297"/>
            <a:ext cx="1447800" cy="714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  station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738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-457200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71346" y="3105150"/>
            <a:ext cx="361950" cy="771525"/>
            <a:chOff x="2895600" y="1219200"/>
            <a:chExt cx="361950" cy="771525"/>
          </a:xfrm>
        </p:grpSpPr>
        <p:sp>
          <p:nvSpPr>
            <p:cNvPr id="17" name="Rectangle 16"/>
            <p:cNvSpPr/>
            <p:nvPr/>
          </p:nvSpPr>
          <p:spPr>
            <a:xfrm>
              <a:off x="2895600" y="1219200"/>
              <a:ext cx="361950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MY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2943225" y="1428750"/>
              <a:ext cx="123825" cy="5619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067050" y="1428750"/>
              <a:ext cx="133350" cy="5619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30262" y="2974284"/>
            <a:ext cx="257175" cy="685800"/>
            <a:chOff x="4443413" y="3086100"/>
            <a:chExt cx="257175" cy="68580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443413" y="3209925"/>
              <a:ext cx="123825" cy="5619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67238" y="3209925"/>
              <a:ext cx="133350" cy="56197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496753" y="3086100"/>
              <a:ext cx="120650" cy="1714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MY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00235" y="1726395"/>
            <a:ext cx="257175" cy="685800"/>
            <a:chOff x="4443413" y="3086100"/>
            <a:chExt cx="257175" cy="6858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4443413" y="3209925"/>
              <a:ext cx="123825" cy="5619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567238" y="3209925"/>
              <a:ext cx="133350" cy="56197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496753" y="3086100"/>
              <a:ext cx="120650" cy="1714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MY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H="1">
            <a:off x="2642796" y="2131207"/>
            <a:ext cx="981264" cy="1565295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34798" y="3661620"/>
            <a:ext cx="1730694" cy="72181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84963" y="3626739"/>
            <a:ext cx="1767358" cy="697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652839" y="2076241"/>
            <a:ext cx="1009131" cy="16575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57027" y="3555183"/>
            <a:ext cx="302739" cy="357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MY" sz="1100">
                <a:effectLst/>
                <a:ea typeface="Calibri"/>
                <a:cs typeface="Times New Roman"/>
              </a:rPr>
              <a:t>4</a:t>
            </a:r>
          </a:p>
        </p:txBody>
      </p:sp>
      <p:sp>
        <p:nvSpPr>
          <p:cNvPr id="66" name="Oval 65"/>
          <p:cNvSpPr/>
          <p:nvPr/>
        </p:nvSpPr>
        <p:spPr>
          <a:xfrm>
            <a:off x="3700783" y="1867947"/>
            <a:ext cx="302739" cy="357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MY" sz="1100">
                <a:effectLst/>
                <a:ea typeface="Calibri"/>
                <a:cs typeface="Times New Roman"/>
              </a:rPr>
              <a:t>2</a:t>
            </a:r>
          </a:p>
        </p:txBody>
      </p:sp>
      <p:sp>
        <p:nvSpPr>
          <p:cNvPr id="67" name="Oval 66"/>
          <p:cNvSpPr/>
          <p:nvPr/>
        </p:nvSpPr>
        <p:spPr>
          <a:xfrm>
            <a:off x="2544163" y="3775569"/>
            <a:ext cx="302739" cy="357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MY" sz="1100">
                <a:effectLst/>
                <a:ea typeface="Calibri"/>
                <a:cs typeface="Times New Roman"/>
              </a:rPr>
              <a:t>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582668" y="1634727"/>
            <a:ext cx="4180332" cy="3165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Bearing Measurement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In face left, target to </a:t>
            </a:r>
            <a:r>
              <a:rPr lang="en-US" dirty="0" err="1" smtClean="0"/>
              <a:t>stn</a:t>
            </a:r>
            <a:r>
              <a:rPr lang="en-US" dirty="0" smtClean="0"/>
              <a:t> 2 and set bearing reading of 25  20  20</a:t>
            </a:r>
            <a:endParaRPr lang="en-US" dirty="0"/>
          </a:p>
          <a:p>
            <a:pPr marL="285750" indent="-285750" algn="ctr">
              <a:buFontTx/>
              <a:buChar char="-"/>
            </a:pPr>
            <a:r>
              <a:rPr lang="en-US" dirty="0" smtClean="0"/>
              <a:t>Again in face left, target </a:t>
            </a:r>
            <a:r>
              <a:rPr lang="en-US" dirty="0" err="1" smtClean="0"/>
              <a:t>stn</a:t>
            </a:r>
            <a:r>
              <a:rPr lang="en-US" dirty="0" smtClean="0"/>
              <a:t> 4 and take the reading, say 269  30  00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Transit theodolite from face left to face right. Then target to </a:t>
            </a:r>
            <a:r>
              <a:rPr lang="en-US" dirty="0" err="1" smtClean="0"/>
              <a:t>stn</a:t>
            </a:r>
            <a:r>
              <a:rPr lang="en-US" dirty="0" smtClean="0"/>
              <a:t> 2 and record the reading, say 205  20 20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Then target to </a:t>
            </a:r>
            <a:r>
              <a:rPr lang="en-US" dirty="0" err="1" smtClean="0"/>
              <a:t>stn</a:t>
            </a:r>
            <a:r>
              <a:rPr lang="en-US" dirty="0" smtClean="0"/>
              <a:t> 4 and record the reading, say 89 </a:t>
            </a:r>
            <a:r>
              <a:rPr lang="en-US" dirty="0"/>
              <a:t>3</a:t>
            </a:r>
            <a:r>
              <a:rPr lang="en-US" dirty="0" smtClean="0"/>
              <a:t>0 20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4582668" y="4881770"/>
            <a:ext cx="4180332" cy="1517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D</a:t>
            </a:r>
            <a:r>
              <a:rPr lang="en-US" b="1" u="sng" dirty="0" smtClean="0">
                <a:solidFill>
                  <a:srgbClr val="FF0000"/>
                </a:solidFill>
              </a:rPr>
              <a:t>istance Measurement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In face left, target to </a:t>
            </a:r>
            <a:r>
              <a:rPr lang="en-US" dirty="0" err="1" smtClean="0"/>
              <a:t>stn</a:t>
            </a:r>
            <a:r>
              <a:rPr lang="en-US" dirty="0" smtClean="0"/>
              <a:t> 4 then record the distance for twice. </a:t>
            </a:r>
            <a:r>
              <a:rPr lang="en-US" dirty="0"/>
              <a:t>Say 1</a:t>
            </a:r>
            <a:r>
              <a:rPr lang="en-US" baseline="30000" dirty="0"/>
              <a:t>st</a:t>
            </a:r>
            <a:r>
              <a:rPr lang="en-US" dirty="0"/>
              <a:t> reading is </a:t>
            </a:r>
            <a:r>
              <a:rPr lang="en-US" dirty="0" smtClean="0"/>
              <a:t>57.667 </a:t>
            </a:r>
            <a:r>
              <a:rPr lang="en-US" dirty="0"/>
              <a:t>and 2</a:t>
            </a:r>
            <a:r>
              <a:rPr lang="en-US" baseline="30000" dirty="0"/>
              <a:t>nd</a:t>
            </a:r>
            <a:r>
              <a:rPr lang="en-US" dirty="0"/>
              <a:t> reading is </a:t>
            </a:r>
            <a:r>
              <a:rPr lang="en-US" dirty="0" smtClean="0"/>
              <a:t>57.667</a:t>
            </a:r>
          </a:p>
        </p:txBody>
      </p:sp>
    </p:spTree>
    <p:extLst>
      <p:ext uri="{BB962C8B-B14F-4D97-AF65-F5344CB8AC3E}">
        <p14:creationId xmlns:p14="http://schemas.microsoft.com/office/powerpoint/2010/main" val="362189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98" y="2514600"/>
            <a:ext cx="7217324" cy="3776663"/>
          </a:xfrm>
          <a:prstGeom prst="rect">
            <a:avLst/>
          </a:prstGeom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-91440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264007" y="5031179"/>
            <a:ext cx="6172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4" name="Rectangle 43"/>
          <p:cNvSpPr/>
          <p:nvPr/>
        </p:nvSpPr>
        <p:spPr>
          <a:xfrm>
            <a:off x="8285779" y="3885024"/>
            <a:ext cx="61728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7" name="Cloud 36"/>
          <p:cNvSpPr/>
          <p:nvPr/>
        </p:nvSpPr>
        <p:spPr>
          <a:xfrm>
            <a:off x="2723408" y="1448514"/>
            <a:ext cx="2971800" cy="8727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Booking System</a:t>
            </a:r>
            <a:endParaRPr lang="en-MY" dirty="0"/>
          </a:p>
        </p:txBody>
      </p:sp>
      <p:sp>
        <p:nvSpPr>
          <p:cNvPr id="10" name="Rectangle 9"/>
          <p:cNvSpPr/>
          <p:nvPr/>
        </p:nvSpPr>
        <p:spPr>
          <a:xfrm>
            <a:off x="7467600" y="3581400"/>
            <a:ext cx="685800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7467600" y="4495800"/>
            <a:ext cx="685800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7467600" y="5410200"/>
            <a:ext cx="685800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4724400" y="4495800"/>
            <a:ext cx="685800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4684960" y="5410200"/>
            <a:ext cx="772722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/>
          <p:cNvSpPr/>
          <p:nvPr/>
        </p:nvSpPr>
        <p:spPr>
          <a:xfrm>
            <a:off x="3391964" y="4729137"/>
            <a:ext cx="872478" cy="13854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Rectangle 15"/>
          <p:cNvSpPr/>
          <p:nvPr/>
        </p:nvSpPr>
        <p:spPr>
          <a:xfrm>
            <a:off x="3417895" y="5137154"/>
            <a:ext cx="838200" cy="1676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Rectangle 16"/>
          <p:cNvSpPr/>
          <p:nvPr/>
        </p:nvSpPr>
        <p:spPr>
          <a:xfrm>
            <a:off x="3417895" y="5628568"/>
            <a:ext cx="838199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ectangle 17"/>
          <p:cNvSpPr/>
          <p:nvPr/>
        </p:nvSpPr>
        <p:spPr>
          <a:xfrm>
            <a:off x="3417895" y="6060744"/>
            <a:ext cx="838199" cy="1524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3417894" y="4459665"/>
            <a:ext cx="838199" cy="20508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 19"/>
          <p:cNvSpPr/>
          <p:nvPr/>
        </p:nvSpPr>
        <p:spPr>
          <a:xfrm>
            <a:off x="3426243" y="5397400"/>
            <a:ext cx="838199" cy="16519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77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3" y="2362200"/>
            <a:ext cx="4924289" cy="3717083"/>
          </a:xfrm>
          <a:prstGeom prst="rect">
            <a:avLst/>
          </a:prstGeom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-91440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 rot="7839114">
            <a:off x="6075994" y="5297919"/>
            <a:ext cx="1121777" cy="4626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699769"/>
              </p:ext>
            </p:extLst>
          </p:nvPr>
        </p:nvGraphicFramePr>
        <p:xfrm>
          <a:off x="905301" y="5247717"/>
          <a:ext cx="304800" cy="44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2" name="Visio" r:id="rId4" imgW="504063" imgH="732663" progId="Visio.Drawing.11">
                  <p:embed/>
                </p:oleObj>
              </mc:Choice>
              <mc:Fallback>
                <p:oleObj name="Visio" r:id="rId4" imgW="504063" imgH="7326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301" y="5247717"/>
                        <a:ext cx="304800" cy="442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3276600" y="4814424"/>
            <a:ext cx="1447800" cy="714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station</a:t>
            </a:r>
            <a:endParaRPr lang="en-MY" dirty="0"/>
          </a:p>
        </p:txBody>
      </p:sp>
      <p:sp>
        <p:nvSpPr>
          <p:cNvPr id="20" name="Oval 19"/>
          <p:cNvSpPr/>
          <p:nvPr/>
        </p:nvSpPr>
        <p:spPr>
          <a:xfrm>
            <a:off x="228600" y="2819400"/>
            <a:ext cx="1371600" cy="729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  station</a:t>
            </a:r>
            <a:endParaRPr lang="en-MY" dirty="0"/>
          </a:p>
        </p:txBody>
      </p:sp>
      <p:sp>
        <p:nvSpPr>
          <p:cNvPr id="17" name="Rounded Rectangle 16"/>
          <p:cNvSpPr/>
          <p:nvPr/>
        </p:nvSpPr>
        <p:spPr>
          <a:xfrm>
            <a:off x="4945471" y="1463146"/>
            <a:ext cx="3969929" cy="3165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Bearing Measurement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In face left, target to </a:t>
            </a:r>
            <a:r>
              <a:rPr lang="en-US" dirty="0" err="1" smtClean="0"/>
              <a:t>stn</a:t>
            </a:r>
            <a:r>
              <a:rPr lang="en-US" dirty="0" smtClean="0"/>
              <a:t> 3 and set bearing reading of 89  30  20</a:t>
            </a:r>
            <a:endParaRPr lang="en-US" dirty="0"/>
          </a:p>
          <a:p>
            <a:pPr marL="285750" indent="-285750" algn="ctr">
              <a:buFontTx/>
              <a:buChar char="-"/>
            </a:pPr>
            <a:r>
              <a:rPr lang="en-US" dirty="0" smtClean="0"/>
              <a:t>Again in face left, target </a:t>
            </a:r>
            <a:r>
              <a:rPr lang="en-US" dirty="0" err="1" smtClean="0"/>
              <a:t>stn</a:t>
            </a:r>
            <a:r>
              <a:rPr lang="en-US" dirty="0" smtClean="0"/>
              <a:t> 5 and take the reading, say 340  39  40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Transit theodolite from face left to face right. Then target to </a:t>
            </a:r>
            <a:r>
              <a:rPr lang="en-US" dirty="0" err="1" smtClean="0"/>
              <a:t>stn</a:t>
            </a:r>
            <a:r>
              <a:rPr lang="en-US" dirty="0" smtClean="0"/>
              <a:t> 3 and record the reading, say 269  30 20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Then target to </a:t>
            </a:r>
            <a:r>
              <a:rPr lang="en-US" dirty="0" err="1" smtClean="0"/>
              <a:t>stn</a:t>
            </a:r>
            <a:r>
              <a:rPr lang="en-US" dirty="0" smtClean="0"/>
              <a:t> 4 and record the reading, say 160 39 40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945471" y="4710189"/>
            <a:ext cx="3969929" cy="1517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D</a:t>
            </a:r>
            <a:r>
              <a:rPr lang="en-US" b="1" u="sng" dirty="0" smtClean="0">
                <a:solidFill>
                  <a:srgbClr val="FF0000"/>
                </a:solidFill>
              </a:rPr>
              <a:t>istance Measurement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In face left, target to </a:t>
            </a:r>
            <a:r>
              <a:rPr lang="en-US" dirty="0" err="1" smtClean="0"/>
              <a:t>stn</a:t>
            </a:r>
            <a:r>
              <a:rPr lang="en-US" dirty="0" smtClean="0"/>
              <a:t> 5 then record the distance for twice. Say 1</a:t>
            </a:r>
            <a:r>
              <a:rPr lang="en-US" baseline="30000" dirty="0" smtClean="0"/>
              <a:t>st</a:t>
            </a:r>
            <a:r>
              <a:rPr lang="en-US" dirty="0" smtClean="0"/>
              <a:t> reading is 53.832 and 2</a:t>
            </a:r>
            <a:r>
              <a:rPr lang="en-US" baseline="30000" dirty="0" smtClean="0"/>
              <a:t>nd</a:t>
            </a:r>
            <a:r>
              <a:rPr lang="en-US" dirty="0" smtClean="0"/>
              <a:t> reading is 53.834</a:t>
            </a:r>
          </a:p>
        </p:txBody>
      </p:sp>
    </p:spTree>
    <p:extLst>
      <p:ext uri="{BB962C8B-B14F-4D97-AF65-F5344CB8AC3E}">
        <p14:creationId xmlns:p14="http://schemas.microsoft.com/office/powerpoint/2010/main" val="18734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3" y="2362200"/>
            <a:ext cx="4924289" cy="3717083"/>
          </a:xfrm>
          <a:prstGeom prst="rect">
            <a:avLst/>
          </a:prstGeom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-91440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 rot="7839114">
            <a:off x="6075994" y="5297919"/>
            <a:ext cx="1121777" cy="4626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913349"/>
              </p:ext>
            </p:extLst>
          </p:nvPr>
        </p:nvGraphicFramePr>
        <p:xfrm>
          <a:off x="228600" y="3429000"/>
          <a:ext cx="304800" cy="44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Visio" r:id="rId4" imgW="504063" imgH="732663" progId="Visio.Drawing.11">
                  <p:embed/>
                </p:oleObj>
              </mc:Choice>
              <mc:Fallback>
                <p:oleObj name="Visio" r:id="rId4" imgW="504063" imgH="7326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304800" cy="442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872554" y="4814424"/>
            <a:ext cx="1447800" cy="714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station</a:t>
            </a:r>
            <a:endParaRPr lang="en-MY" dirty="0"/>
          </a:p>
        </p:txBody>
      </p:sp>
      <p:sp>
        <p:nvSpPr>
          <p:cNvPr id="20" name="Oval 19"/>
          <p:cNvSpPr/>
          <p:nvPr/>
        </p:nvSpPr>
        <p:spPr>
          <a:xfrm>
            <a:off x="1815937" y="1648686"/>
            <a:ext cx="1371600" cy="729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  station</a:t>
            </a:r>
            <a:endParaRPr lang="en-MY" dirty="0"/>
          </a:p>
        </p:txBody>
      </p:sp>
      <p:sp>
        <p:nvSpPr>
          <p:cNvPr id="17" name="Rounded Rectangle 16"/>
          <p:cNvSpPr/>
          <p:nvPr/>
        </p:nvSpPr>
        <p:spPr>
          <a:xfrm>
            <a:off x="4945471" y="1463146"/>
            <a:ext cx="3893729" cy="3165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Bearing Measurement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In face left, target to </a:t>
            </a:r>
            <a:r>
              <a:rPr lang="en-US" dirty="0" err="1" smtClean="0"/>
              <a:t>stn</a:t>
            </a:r>
            <a:r>
              <a:rPr lang="en-US" dirty="0" smtClean="0"/>
              <a:t> 3 and set bearing reading of 89  30  20</a:t>
            </a:r>
            <a:endParaRPr lang="en-US" dirty="0"/>
          </a:p>
          <a:p>
            <a:pPr marL="285750" indent="-285750" algn="ctr">
              <a:buFontTx/>
              <a:buChar char="-"/>
            </a:pPr>
            <a:r>
              <a:rPr lang="en-US" dirty="0" smtClean="0"/>
              <a:t>Again in face left, target </a:t>
            </a:r>
            <a:r>
              <a:rPr lang="en-US" dirty="0" err="1" smtClean="0"/>
              <a:t>stn</a:t>
            </a:r>
            <a:r>
              <a:rPr lang="en-US" dirty="0" smtClean="0"/>
              <a:t> 5 and take the reading, say 340  39  40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Transit theodolite from face left to face right. Then target to </a:t>
            </a:r>
            <a:r>
              <a:rPr lang="en-US" dirty="0" err="1" smtClean="0"/>
              <a:t>stn</a:t>
            </a:r>
            <a:r>
              <a:rPr lang="en-US" dirty="0" smtClean="0"/>
              <a:t> 3 and record the reading, say 269  30 20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Then target to </a:t>
            </a:r>
            <a:r>
              <a:rPr lang="en-US" dirty="0" err="1" smtClean="0"/>
              <a:t>stn</a:t>
            </a:r>
            <a:r>
              <a:rPr lang="en-US" dirty="0" smtClean="0"/>
              <a:t> 4 and record the reading, say 160 39 40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945471" y="4710189"/>
            <a:ext cx="3893729" cy="1517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D</a:t>
            </a:r>
            <a:r>
              <a:rPr lang="en-US" b="1" u="sng" dirty="0" smtClean="0">
                <a:solidFill>
                  <a:srgbClr val="FF0000"/>
                </a:solidFill>
              </a:rPr>
              <a:t>istance Measurement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In face left, target to </a:t>
            </a:r>
            <a:r>
              <a:rPr lang="en-US" dirty="0" err="1" smtClean="0"/>
              <a:t>stn</a:t>
            </a:r>
            <a:r>
              <a:rPr lang="en-US" dirty="0" smtClean="0"/>
              <a:t> 5 then record the distance for twice. Say 1</a:t>
            </a:r>
            <a:r>
              <a:rPr lang="en-US" baseline="30000" dirty="0" smtClean="0"/>
              <a:t>st</a:t>
            </a:r>
            <a:r>
              <a:rPr lang="en-US" dirty="0" smtClean="0"/>
              <a:t> reading is 53.832 and 2</a:t>
            </a:r>
            <a:r>
              <a:rPr lang="en-US" baseline="30000" dirty="0" smtClean="0"/>
              <a:t>nd</a:t>
            </a:r>
            <a:r>
              <a:rPr lang="en-US" dirty="0" smtClean="0"/>
              <a:t> reading is 53.834</a:t>
            </a:r>
          </a:p>
        </p:txBody>
      </p:sp>
    </p:spTree>
    <p:extLst>
      <p:ext uri="{BB962C8B-B14F-4D97-AF65-F5344CB8AC3E}">
        <p14:creationId xmlns:p14="http://schemas.microsoft.com/office/powerpoint/2010/main" val="13055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68468"/>
            <a:ext cx="5257799" cy="6057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3945" y="4064560"/>
            <a:ext cx="533400" cy="2788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3779018" y="3429000"/>
            <a:ext cx="533400" cy="2788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3770225" y="2763296"/>
            <a:ext cx="533400" cy="2788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3763945" y="2097592"/>
            <a:ext cx="533400" cy="2788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3763945" y="1458267"/>
            <a:ext cx="533400" cy="27884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/>
          <p:cNvSpPr/>
          <p:nvPr/>
        </p:nvSpPr>
        <p:spPr>
          <a:xfrm>
            <a:off x="3763945" y="4571999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3753896" y="3906296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3799952" y="3230544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3779856" y="2590800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3785721" y="1915048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/>
          <p:cNvSpPr/>
          <p:nvPr/>
        </p:nvSpPr>
        <p:spPr>
          <a:xfrm>
            <a:off x="4724400" y="4074608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Rectangle 15"/>
          <p:cNvSpPr/>
          <p:nvPr/>
        </p:nvSpPr>
        <p:spPr>
          <a:xfrm>
            <a:off x="4658248" y="3416439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Rectangle 16"/>
          <p:cNvSpPr/>
          <p:nvPr/>
        </p:nvSpPr>
        <p:spPr>
          <a:xfrm>
            <a:off x="4652384" y="2763296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ectangle 17"/>
          <p:cNvSpPr/>
          <p:nvPr/>
        </p:nvSpPr>
        <p:spPr>
          <a:xfrm>
            <a:off x="4680020" y="2113504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4659916" y="1447800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 19"/>
          <p:cNvSpPr/>
          <p:nvPr/>
        </p:nvSpPr>
        <p:spPr>
          <a:xfrm>
            <a:off x="6649496" y="3414768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Rectangle 20"/>
          <p:cNvSpPr/>
          <p:nvPr/>
        </p:nvSpPr>
        <p:spPr>
          <a:xfrm>
            <a:off x="6695552" y="2763296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Rectangle 21"/>
          <p:cNvSpPr/>
          <p:nvPr/>
        </p:nvSpPr>
        <p:spPr>
          <a:xfrm>
            <a:off x="6683824" y="2113504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Rectangle 22"/>
          <p:cNvSpPr/>
          <p:nvPr/>
        </p:nvSpPr>
        <p:spPr>
          <a:xfrm>
            <a:off x="6663729" y="792144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Rectangle 23"/>
          <p:cNvSpPr/>
          <p:nvPr/>
        </p:nvSpPr>
        <p:spPr>
          <a:xfrm>
            <a:off x="6666247" y="1457848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Oval 24"/>
          <p:cNvSpPr/>
          <p:nvPr/>
        </p:nvSpPr>
        <p:spPr>
          <a:xfrm>
            <a:off x="2590800" y="4800600"/>
            <a:ext cx="4495800" cy="1828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367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68468"/>
            <a:ext cx="5257799" cy="60576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24400" y="4074608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Rectangle 15"/>
          <p:cNvSpPr/>
          <p:nvPr/>
        </p:nvSpPr>
        <p:spPr>
          <a:xfrm>
            <a:off x="4658248" y="3416439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Rectangle 16"/>
          <p:cNvSpPr/>
          <p:nvPr/>
        </p:nvSpPr>
        <p:spPr>
          <a:xfrm>
            <a:off x="4652384" y="2763296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ectangle 17"/>
          <p:cNvSpPr/>
          <p:nvPr/>
        </p:nvSpPr>
        <p:spPr>
          <a:xfrm>
            <a:off x="4680020" y="2113504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4659916" y="1447800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 19"/>
          <p:cNvSpPr/>
          <p:nvPr/>
        </p:nvSpPr>
        <p:spPr>
          <a:xfrm>
            <a:off x="6649496" y="3414768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Rectangle 20"/>
          <p:cNvSpPr/>
          <p:nvPr/>
        </p:nvSpPr>
        <p:spPr>
          <a:xfrm>
            <a:off x="6695552" y="2763296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Rectangle 21"/>
          <p:cNvSpPr/>
          <p:nvPr/>
        </p:nvSpPr>
        <p:spPr>
          <a:xfrm>
            <a:off x="6683824" y="2113504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Rectangle 22"/>
          <p:cNvSpPr/>
          <p:nvPr/>
        </p:nvSpPr>
        <p:spPr>
          <a:xfrm>
            <a:off x="6663729" y="792144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Rectangle 23"/>
          <p:cNvSpPr/>
          <p:nvPr/>
        </p:nvSpPr>
        <p:spPr>
          <a:xfrm>
            <a:off x="6666247" y="1457848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Rectangle 1"/>
          <p:cNvSpPr/>
          <p:nvPr/>
        </p:nvSpPr>
        <p:spPr>
          <a:xfrm>
            <a:off x="3727936" y="1219200"/>
            <a:ext cx="914400" cy="36576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71800" y="1548287"/>
            <a:ext cx="1143000" cy="2043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68468"/>
            <a:ext cx="5257799" cy="60576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24400" y="4074608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Rectangle 15"/>
          <p:cNvSpPr/>
          <p:nvPr/>
        </p:nvSpPr>
        <p:spPr>
          <a:xfrm>
            <a:off x="4658248" y="3416439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Rectangle 16"/>
          <p:cNvSpPr/>
          <p:nvPr/>
        </p:nvSpPr>
        <p:spPr>
          <a:xfrm>
            <a:off x="4652384" y="2763296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ectangle 17"/>
          <p:cNvSpPr/>
          <p:nvPr/>
        </p:nvSpPr>
        <p:spPr>
          <a:xfrm>
            <a:off x="4680020" y="2113504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4659916" y="1447800"/>
            <a:ext cx="533400" cy="90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6629400" y="685800"/>
            <a:ext cx="914400" cy="32004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20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Chapter Description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498080" cy="44958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dirty="0" smtClean="0"/>
              <a:t>Expected Outcomes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Able to explain the </a:t>
            </a:r>
            <a:r>
              <a:rPr lang="en-US" dirty="0" smtClean="0"/>
              <a:t>terminology used in traversing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Able to </a:t>
            </a:r>
            <a:r>
              <a:rPr lang="en-US" dirty="0" smtClean="0"/>
              <a:t>understand the procedure in traverse survey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Able to </a:t>
            </a:r>
            <a:r>
              <a:rPr lang="en-US" dirty="0" smtClean="0"/>
              <a:t>calculate the co-ordinate and all related information using traverse data.</a:t>
            </a: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References</a:t>
            </a:r>
            <a:endParaRPr lang="en-US" dirty="0"/>
          </a:p>
          <a:p>
            <a:pPr lvl="0"/>
            <a:r>
              <a:rPr lang="en-US" dirty="0"/>
              <a:t>Barry F. Kavanagh, "Surveying with Construction Application", 0-13-048215-3 Pearson, Prentice </a:t>
            </a:r>
            <a:r>
              <a:rPr lang="en-US" dirty="0" err="1"/>
              <a:t>Halll</a:t>
            </a:r>
            <a:r>
              <a:rPr lang="en-US" dirty="0"/>
              <a:t>, 2004.</a:t>
            </a:r>
            <a:endParaRPr lang="en-MY" dirty="0"/>
          </a:p>
          <a:p>
            <a:pPr lvl="0"/>
            <a:r>
              <a:rPr lang="en-US" dirty="0"/>
              <a:t>Bannister, Raymond, Baker,"Surveying",0-582-30249-8, Prentice Hall 1998.</a:t>
            </a:r>
            <a:endParaRPr lang="en-MY" dirty="0"/>
          </a:p>
          <a:p>
            <a:pPr lvl="0"/>
            <a:r>
              <a:rPr lang="en-US" dirty="0"/>
              <a:t>William Irvine</a:t>
            </a:r>
            <a:r>
              <a:rPr lang="en-US" dirty="0" smtClean="0"/>
              <a:t>, "</a:t>
            </a:r>
            <a:r>
              <a:rPr lang="en-US" dirty="0"/>
              <a:t>Surveying for Construction", 4th  Ed.,0-07-707998-1, </a:t>
            </a:r>
            <a:r>
              <a:rPr lang="en-US" dirty="0" smtClean="0"/>
              <a:t>McGraw-Hill,1998.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2130425"/>
            <a:ext cx="7772400" cy="3386807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 smtClean="0">
                <a:solidFill>
                  <a:schemeClr val="bg1"/>
                </a:solidFill>
              </a:rPr>
              <a:t>Author Information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Dr Idris bin Ali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Dr Cheng Hock Tian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2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 smtClean="0"/>
              <a:t>Setting out the </a:t>
            </a:r>
            <a:r>
              <a:rPr lang="en-US" dirty="0" err="1" smtClean="0"/>
              <a:t>theodolite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gate-Normal-Italic" pitchFamily="2" charset="0"/>
              </a:rPr>
              <a:t>Temporary Adjustment 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gate-Normal-Italic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70537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dirty="0" smtClean="0"/>
              <a:t>Centering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(1) Establish the tripod roughly over the survey station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524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(2) Examine and memories the position on the instrument in the box</a:t>
            </a:r>
            <a:endParaRPr lang="en-US" sz="24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895600"/>
            <a:ext cx="332169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648200"/>
            <a:ext cx="201121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19399"/>
            <a:ext cx="22860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096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(3) Attach the </a:t>
            </a:r>
            <a:r>
              <a:rPr lang="en-US" sz="2400" dirty="0" err="1" smtClean="0"/>
              <a:t>theodolite</a:t>
            </a:r>
            <a:r>
              <a:rPr lang="en-US" sz="2400" dirty="0" smtClean="0"/>
              <a:t> to the tripod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14478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(4)  Using the </a:t>
            </a:r>
            <a:r>
              <a:rPr lang="en-US" sz="2400" dirty="0" err="1" smtClean="0"/>
              <a:t>footscrew</a:t>
            </a:r>
            <a:r>
              <a:rPr lang="en-US" sz="2400" dirty="0" smtClean="0"/>
              <a:t> to inline the line of sight through the optical </a:t>
            </a:r>
            <a:r>
              <a:rPr lang="en-US" sz="2400" dirty="0" err="1" smtClean="0"/>
              <a:t>plammet</a:t>
            </a:r>
            <a:r>
              <a:rPr lang="en-US" sz="2400" dirty="0" smtClean="0"/>
              <a:t>, centre the plummet exactly on the survey point</a:t>
            </a:r>
            <a:endParaRPr lang="en-US" sz="24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2133600" cy="308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343400"/>
            <a:ext cx="192362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429000"/>
            <a:ext cx="1371600" cy="211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984716"/>
            <a:ext cx="2667000" cy="152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352800"/>
            <a:ext cx="2362200" cy="163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 smtClean="0"/>
              <a:t>Levelling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441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slide the legs in or out until the circular </a:t>
            </a:r>
            <a:r>
              <a:rPr lang="en-US" sz="2400" dirty="0" err="1" smtClean="0"/>
              <a:t>barble</a:t>
            </a:r>
            <a:r>
              <a:rPr lang="en-US" sz="2400" dirty="0" smtClean="0"/>
              <a:t> is exactly centre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although the tripod movement may be excessive, the plummet will still be on the survey point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instrument is approximate </a:t>
            </a:r>
            <a:r>
              <a:rPr lang="en-US" sz="2400" dirty="0" err="1" smtClean="0"/>
              <a:t>centred</a:t>
            </a:r>
            <a:r>
              <a:rPr lang="en-US" sz="2400" dirty="0" smtClean="0"/>
              <a:t> and level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4038600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precisely level the instrument using the plate bubble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unclmp</a:t>
            </a:r>
            <a:r>
              <a:rPr lang="en-US" sz="2400" dirty="0" smtClean="0"/>
              <a:t> and move the whole instrument over the tripod until the plummet crosshair is exactly over the survey point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Repeat these 2 steps until the instrument is exactly </a:t>
            </a:r>
            <a:r>
              <a:rPr lang="en-US" sz="2400" dirty="0" err="1" smtClean="0"/>
              <a:t>centred</a:t>
            </a:r>
            <a:r>
              <a:rPr lang="en-US" sz="2400" dirty="0" smtClean="0"/>
              <a:t> and </a:t>
            </a:r>
            <a:r>
              <a:rPr lang="en-US" sz="2400" dirty="0" err="1" smtClean="0"/>
              <a:t>levelled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733799"/>
            <a:ext cx="2438400" cy="30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99" y="1143000"/>
            <a:ext cx="19139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286000"/>
            <a:ext cx="20188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1066800"/>
            <a:ext cx="1676400" cy="10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dirty="0" smtClean="0"/>
              <a:t>Focusing 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295400"/>
            <a:ext cx="5334000" cy="518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2701056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66825"/>
            <a:ext cx="2671044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04800" y="3886200"/>
            <a:ext cx="2590800" cy="259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0"/>
            <a:endCxn id="9" idx="4"/>
          </p:cNvCxnSpPr>
          <p:nvPr/>
        </p:nvCxnSpPr>
        <p:spPr>
          <a:xfrm rot="16200000" flipH="1">
            <a:off x="304800" y="5181600"/>
            <a:ext cx="2590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2"/>
            <a:endCxn id="9" idx="6"/>
          </p:cNvCxnSpPr>
          <p:nvPr/>
        </p:nvCxnSpPr>
        <p:spPr>
          <a:xfrm rot="10800000" flipH="1">
            <a:off x="304800" y="5181600"/>
            <a:ext cx="2590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3000" y="4572000"/>
            <a:ext cx="914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5789612"/>
            <a:ext cx="914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 smtClean="0"/>
              <a:t>Traversing procedure and booking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3" y="1494040"/>
            <a:ext cx="6580042" cy="4966923"/>
          </a:xfrm>
          <a:prstGeom prst="rect">
            <a:avLst/>
          </a:prstGeom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-914400" y="-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 rot="7839114">
            <a:off x="6075994" y="5297919"/>
            <a:ext cx="1121777" cy="4626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858078"/>
              </p:ext>
            </p:extLst>
          </p:nvPr>
        </p:nvGraphicFramePr>
        <p:xfrm>
          <a:off x="6682960" y="2553840"/>
          <a:ext cx="304800" cy="44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Visio" r:id="rId4" imgW="504063" imgH="732663" progId="Visio.Drawing.11">
                  <p:embed/>
                </p:oleObj>
              </mc:Choice>
              <mc:Fallback>
                <p:oleObj name="Visio" r:id="rId4" imgW="504063" imgH="73266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2960" y="2553840"/>
                        <a:ext cx="304800" cy="442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77765" y="2638339"/>
            <a:ext cx="121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Instrument Station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0522" y="2043982"/>
            <a:ext cx="121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eflector Station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5760" y="5334000"/>
            <a:ext cx="121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eflector Station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1375528"/>
            <a:ext cx="1447800" cy="714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station</a:t>
            </a:r>
            <a:endParaRPr lang="en-MY" dirty="0"/>
          </a:p>
        </p:txBody>
      </p:sp>
      <p:sp>
        <p:nvSpPr>
          <p:cNvPr id="20" name="Oval 19"/>
          <p:cNvSpPr/>
          <p:nvPr/>
        </p:nvSpPr>
        <p:spPr>
          <a:xfrm>
            <a:off x="5729965" y="5612365"/>
            <a:ext cx="1447800" cy="714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  station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5" grpId="0" animBg="1"/>
      <p:bldP spid="20" grpId="0" animBg="1"/>
    </p:bldLst>
  </p:timing>
</p:sld>
</file>

<file path=ppt/theme/theme1.xml><?xml version="1.0" encoding="utf-8"?>
<a:theme xmlns:a="http://schemas.openxmlformats.org/drawingml/2006/main" name="child-alphabet-blu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child-alphabet-blue</Template>
  <TotalTime>1723</TotalTime>
  <Words>716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Agate-Normal-Italic</vt:lpstr>
      <vt:lpstr>Arial</vt:lpstr>
      <vt:lpstr>Calibri</vt:lpstr>
      <vt:lpstr>Times New Roman</vt:lpstr>
      <vt:lpstr>child-alphabet-blue</vt:lpstr>
      <vt:lpstr>Visio</vt:lpstr>
      <vt:lpstr>CHAPTER 3</vt:lpstr>
      <vt:lpstr>Chapter Description</vt:lpstr>
      <vt:lpstr>Setting out the theodolite</vt:lpstr>
      <vt:lpstr>Centering </vt:lpstr>
      <vt:lpstr>PowerPoint Presentation</vt:lpstr>
      <vt:lpstr>Levelling </vt:lpstr>
      <vt:lpstr>Focusing </vt:lpstr>
      <vt:lpstr>Traversing procedure and booking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User</dc:creator>
  <cp:lastModifiedBy>Arif</cp:lastModifiedBy>
  <cp:revision>49</cp:revision>
  <dcterms:created xsi:type="dcterms:W3CDTF">2010-01-13T15:05:54Z</dcterms:created>
  <dcterms:modified xsi:type="dcterms:W3CDTF">2018-07-23T01:32:12Z</dcterms:modified>
</cp:coreProperties>
</file>