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59" r:id="rId2"/>
    <p:sldId id="360" r:id="rId3"/>
    <p:sldId id="366" r:id="rId4"/>
    <p:sldId id="365" r:id="rId5"/>
    <p:sldId id="367" r:id="rId6"/>
    <p:sldId id="368" r:id="rId7"/>
    <p:sldId id="369" r:id="rId8"/>
    <p:sldId id="370" r:id="rId9"/>
    <p:sldId id="371" r:id="rId10"/>
    <p:sldId id="372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5" r:id="rId22"/>
    <p:sldId id="386" r:id="rId23"/>
    <p:sldId id="387" r:id="rId24"/>
    <p:sldId id="388" r:id="rId25"/>
    <p:sldId id="389" r:id="rId26"/>
    <p:sldId id="390" r:id="rId27"/>
    <p:sldId id="345" r:id="rId28"/>
  </p:sldIdLst>
  <p:sldSz cx="9144000" cy="6858000" type="screen4x3"/>
  <p:notesSz cx="6797675" cy="9926638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5179"/>
  </p:normalViewPr>
  <p:slideViewPr>
    <p:cSldViewPr snapToObjects="1">
      <p:cViewPr varScale="1">
        <p:scale>
          <a:sx n="92" d="100"/>
          <a:sy n="92" d="100"/>
        </p:scale>
        <p:origin x="17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tags" Target="tags/tag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6BB2F-5B84-4C8A-9E8D-B199F54B41EB}" type="doc">
      <dgm:prSet loTypeId="urn:microsoft.com/office/officeart/2005/8/layout/matrix2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13B0C9D8-BE48-446E-A877-C8F8FF8A3454}">
      <dgm:prSet phldrT="[Text]"/>
      <dgm:spPr/>
      <dgm:t>
        <a:bodyPr/>
        <a:lstStyle/>
        <a:p>
          <a:r>
            <a:rPr lang="en-US" dirty="0" smtClean="0"/>
            <a:t>Chemical nature of drugs</a:t>
          </a:r>
          <a:endParaRPr lang="en-SG" dirty="0"/>
        </a:p>
      </dgm:t>
    </dgm:pt>
    <dgm:pt modelId="{166929DE-6ABD-4DA3-A44A-B3617861AFE4}" type="parTrans" cxnId="{B27C8F65-B9DA-48E6-82CC-1CE0BEA47012}">
      <dgm:prSet/>
      <dgm:spPr/>
      <dgm:t>
        <a:bodyPr/>
        <a:lstStyle/>
        <a:p>
          <a:endParaRPr lang="en-SG"/>
        </a:p>
      </dgm:t>
    </dgm:pt>
    <dgm:pt modelId="{6CC95426-EB41-4B33-BDE4-B4A9687439FF}" type="sibTrans" cxnId="{B27C8F65-B9DA-48E6-82CC-1CE0BEA47012}">
      <dgm:prSet/>
      <dgm:spPr/>
      <dgm:t>
        <a:bodyPr/>
        <a:lstStyle/>
        <a:p>
          <a:endParaRPr lang="en-SG"/>
        </a:p>
      </dgm:t>
    </dgm:pt>
    <dgm:pt modelId="{3ACB2ACF-33CF-4D21-BE30-F0B06E7735D3}">
      <dgm:prSet phldrT="[Text]"/>
      <dgm:spPr/>
      <dgm:t>
        <a:bodyPr/>
        <a:lstStyle/>
        <a:p>
          <a:r>
            <a:rPr lang="en-US" dirty="0" smtClean="0"/>
            <a:t>Inert excipients used for development of the</a:t>
          </a:r>
          <a:r>
            <a:rPr lang="en-US" baseline="0" dirty="0" smtClean="0"/>
            <a:t> </a:t>
          </a:r>
          <a:r>
            <a:rPr lang="en-US" dirty="0" smtClean="0"/>
            <a:t>dosage form</a:t>
          </a:r>
          <a:endParaRPr lang="en-SG" dirty="0"/>
        </a:p>
      </dgm:t>
    </dgm:pt>
    <dgm:pt modelId="{9C640E93-5106-4BA7-8A1C-51115B48C60C}" type="parTrans" cxnId="{2E5FE6BA-E72B-4E20-918A-042914397175}">
      <dgm:prSet/>
      <dgm:spPr/>
      <dgm:t>
        <a:bodyPr/>
        <a:lstStyle/>
        <a:p>
          <a:endParaRPr lang="en-SG"/>
        </a:p>
      </dgm:t>
    </dgm:pt>
    <dgm:pt modelId="{74AEC5C3-F136-4656-BE22-4467A6B20A28}" type="sibTrans" cxnId="{2E5FE6BA-E72B-4E20-918A-042914397175}">
      <dgm:prSet/>
      <dgm:spPr/>
      <dgm:t>
        <a:bodyPr/>
        <a:lstStyle/>
        <a:p>
          <a:endParaRPr lang="en-SG"/>
        </a:p>
      </dgm:t>
    </dgm:pt>
    <dgm:pt modelId="{9D3064F1-F73C-4893-97BF-2F5BF1659573}">
      <dgm:prSet phldrT="[Text]"/>
      <dgm:spPr/>
      <dgm:t>
        <a:bodyPr/>
        <a:lstStyle/>
        <a:p>
          <a:r>
            <a:rPr lang="en-US" dirty="0" smtClean="0"/>
            <a:t>Method of manufacturing</a:t>
          </a:r>
          <a:endParaRPr lang="en-SG" dirty="0"/>
        </a:p>
      </dgm:t>
    </dgm:pt>
    <dgm:pt modelId="{09B371D7-5721-47DE-8FEB-37EECA349F0D}" type="parTrans" cxnId="{F7436ED7-B8D5-4CCB-B763-1281680C9A8B}">
      <dgm:prSet/>
      <dgm:spPr/>
      <dgm:t>
        <a:bodyPr/>
        <a:lstStyle/>
        <a:p>
          <a:endParaRPr lang="en-SG"/>
        </a:p>
      </dgm:t>
    </dgm:pt>
    <dgm:pt modelId="{853C5702-6FB2-49E3-AE9B-52D10C8FDC10}" type="sibTrans" cxnId="{F7436ED7-B8D5-4CCB-B763-1281680C9A8B}">
      <dgm:prSet/>
      <dgm:spPr/>
      <dgm:t>
        <a:bodyPr/>
        <a:lstStyle/>
        <a:p>
          <a:endParaRPr lang="en-SG"/>
        </a:p>
      </dgm:t>
    </dgm:pt>
    <dgm:pt modelId="{9CC07019-F2C4-4FC0-8E24-B5578129F57F}">
      <dgm:prSet phldrT="[Text]"/>
      <dgm:spPr/>
      <dgm:t>
        <a:bodyPr/>
        <a:lstStyle/>
        <a:p>
          <a:r>
            <a:rPr lang="en-US" dirty="0" smtClean="0"/>
            <a:t>Physiochemical properties of drugs</a:t>
          </a:r>
          <a:endParaRPr lang="en-SG" dirty="0"/>
        </a:p>
      </dgm:t>
    </dgm:pt>
    <dgm:pt modelId="{CE6AA4CF-BDED-402D-8A2F-9E47845AD256}" type="parTrans" cxnId="{D3D2BDB0-C414-49C2-AE5D-53EA3ABF60A9}">
      <dgm:prSet/>
      <dgm:spPr/>
      <dgm:t>
        <a:bodyPr/>
        <a:lstStyle/>
        <a:p>
          <a:endParaRPr lang="en-SG"/>
        </a:p>
      </dgm:t>
    </dgm:pt>
    <dgm:pt modelId="{D7E12860-0C98-4C7C-AC41-D5FE6D51026B}" type="sibTrans" cxnId="{D3D2BDB0-C414-49C2-AE5D-53EA3ABF60A9}">
      <dgm:prSet/>
      <dgm:spPr/>
      <dgm:t>
        <a:bodyPr/>
        <a:lstStyle/>
        <a:p>
          <a:endParaRPr lang="en-SG"/>
        </a:p>
      </dgm:t>
    </dgm:pt>
    <dgm:pt modelId="{467DC477-310B-4480-ACCD-DC23BAEF5A4D}" type="pres">
      <dgm:prSet presAssocID="{3846BB2F-5B84-4C8A-9E8D-B199F54B41E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B21B1B37-224A-4118-A856-AE804437878F}" type="pres">
      <dgm:prSet presAssocID="{3846BB2F-5B84-4C8A-9E8D-B199F54B41EB}" presName="axisShape" presStyleLbl="bgShp" presStyleIdx="0" presStyleCnt="1"/>
      <dgm:spPr/>
    </dgm:pt>
    <dgm:pt modelId="{12401293-E4A1-46F6-8E2C-56F6232920A0}" type="pres">
      <dgm:prSet presAssocID="{3846BB2F-5B84-4C8A-9E8D-B199F54B41E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2B2F90E-9C20-4FE7-8296-9F3D261C1C3E}" type="pres">
      <dgm:prSet presAssocID="{3846BB2F-5B84-4C8A-9E8D-B199F54B41E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78F3B6B-7AC6-4505-AA19-F0161F6B3EFF}" type="pres">
      <dgm:prSet presAssocID="{3846BB2F-5B84-4C8A-9E8D-B199F54B41E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8EB9183-01ED-4A71-9FC0-A57AC066D2AA}" type="pres">
      <dgm:prSet presAssocID="{3846BB2F-5B84-4C8A-9E8D-B199F54B41E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782013AC-2227-F748-96B3-4FA129FBE9AA}" type="presOf" srcId="{9D3064F1-F73C-4893-97BF-2F5BF1659573}" destId="{078F3B6B-7AC6-4505-AA19-F0161F6B3EFF}" srcOrd="0" destOrd="0" presId="urn:microsoft.com/office/officeart/2005/8/layout/matrix2"/>
    <dgm:cxn modelId="{D3D2BDB0-C414-49C2-AE5D-53EA3ABF60A9}" srcId="{3846BB2F-5B84-4C8A-9E8D-B199F54B41EB}" destId="{9CC07019-F2C4-4FC0-8E24-B5578129F57F}" srcOrd="3" destOrd="0" parTransId="{CE6AA4CF-BDED-402D-8A2F-9E47845AD256}" sibTransId="{D7E12860-0C98-4C7C-AC41-D5FE6D51026B}"/>
    <dgm:cxn modelId="{F5721C34-F0A0-5145-B2B1-3673B5C18C96}" type="presOf" srcId="{3ACB2ACF-33CF-4D21-BE30-F0B06E7735D3}" destId="{52B2F90E-9C20-4FE7-8296-9F3D261C1C3E}" srcOrd="0" destOrd="0" presId="urn:microsoft.com/office/officeart/2005/8/layout/matrix2"/>
    <dgm:cxn modelId="{3BE65AFE-E1F3-AF4B-8695-2C2F8C767F10}" type="presOf" srcId="{9CC07019-F2C4-4FC0-8E24-B5578129F57F}" destId="{68EB9183-01ED-4A71-9FC0-A57AC066D2AA}" srcOrd="0" destOrd="0" presId="urn:microsoft.com/office/officeart/2005/8/layout/matrix2"/>
    <dgm:cxn modelId="{2E5FE6BA-E72B-4E20-918A-042914397175}" srcId="{3846BB2F-5B84-4C8A-9E8D-B199F54B41EB}" destId="{3ACB2ACF-33CF-4D21-BE30-F0B06E7735D3}" srcOrd="1" destOrd="0" parTransId="{9C640E93-5106-4BA7-8A1C-51115B48C60C}" sibTransId="{74AEC5C3-F136-4656-BE22-4467A6B20A28}"/>
    <dgm:cxn modelId="{987ABA0F-BED1-414D-ABF0-91DB86B44486}" type="presOf" srcId="{13B0C9D8-BE48-446E-A877-C8F8FF8A3454}" destId="{12401293-E4A1-46F6-8E2C-56F6232920A0}" srcOrd="0" destOrd="0" presId="urn:microsoft.com/office/officeart/2005/8/layout/matrix2"/>
    <dgm:cxn modelId="{B27C8F65-B9DA-48E6-82CC-1CE0BEA47012}" srcId="{3846BB2F-5B84-4C8A-9E8D-B199F54B41EB}" destId="{13B0C9D8-BE48-446E-A877-C8F8FF8A3454}" srcOrd="0" destOrd="0" parTransId="{166929DE-6ABD-4DA3-A44A-B3617861AFE4}" sibTransId="{6CC95426-EB41-4B33-BDE4-B4A9687439FF}"/>
    <dgm:cxn modelId="{F7436ED7-B8D5-4CCB-B763-1281680C9A8B}" srcId="{3846BB2F-5B84-4C8A-9E8D-B199F54B41EB}" destId="{9D3064F1-F73C-4893-97BF-2F5BF1659573}" srcOrd="2" destOrd="0" parTransId="{09B371D7-5721-47DE-8FEB-37EECA349F0D}" sibTransId="{853C5702-6FB2-49E3-AE9B-52D10C8FDC10}"/>
    <dgm:cxn modelId="{9A5CAA0C-A8AB-BC48-9E57-24A03325B110}" type="presOf" srcId="{3846BB2F-5B84-4C8A-9E8D-B199F54B41EB}" destId="{467DC477-310B-4480-ACCD-DC23BAEF5A4D}" srcOrd="0" destOrd="0" presId="urn:microsoft.com/office/officeart/2005/8/layout/matrix2"/>
    <dgm:cxn modelId="{FF8612AB-04F9-7145-A29D-089D6AEF3C96}" type="presParOf" srcId="{467DC477-310B-4480-ACCD-DC23BAEF5A4D}" destId="{B21B1B37-224A-4118-A856-AE804437878F}" srcOrd="0" destOrd="0" presId="urn:microsoft.com/office/officeart/2005/8/layout/matrix2"/>
    <dgm:cxn modelId="{28CD883D-0B6D-CB40-8CCF-9F316BB1FD9A}" type="presParOf" srcId="{467DC477-310B-4480-ACCD-DC23BAEF5A4D}" destId="{12401293-E4A1-46F6-8E2C-56F6232920A0}" srcOrd="1" destOrd="0" presId="urn:microsoft.com/office/officeart/2005/8/layout/matrix2"/>
    <dgm:cxn modelId="{CB2BA15D-B139-2E4F-83E7-817387EC6123}" type="presParOf" srcId="{467DC477-310B-4480-ACCD-DC23BAEF5A4D}" destId="{52B2F90E-9C20-4FE7-8296-9F3D261C1C3E}" srcOrd="2" destOrd="0" presId="urn:microsoft.com/office/officeart/2005/8/layout/matrix2"/>
    <dgm:cxn modelId="{170925FC-3663-AA43-8EEF-CACF94F12C19}" type="presParOf" srcId="{467DC477-310B-4480-ACCD-DC23BAEF5A4D}" destId="{078F3B6B-7AC6-4505-AA19-F0161F6B3EFF}" srcOrd="3" destOrd="0" presId="urn:microsoft.com/office/officeart/2005/8/layout/matrix2"/>
    <dgm:cxn modelId="{5828B0B2-7CFF-F443-9F77-7C471E81C60E}" type="presParOf" srcId="{467DC477-310B-4480-ACCD-DC23BAEF5A4D}" destId="{68EB9183-01ED-4A71-9FC0-A57AC066D2A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BD2676-1209-49A3-8E72-462C4F89CB81}" type="doc">
      <dgm:prSet loTypeId="urn:microsoft.com/office/officeart/2005/8/layout/bList2#2" loCatId="list" qsTypeId="urn:microsoft.com/office/officeart/2005/8/quickstyle/simple1" qsCatId="simple" csTypeId="urn:microsoft.com/office/officeart/2005/8/colors/colorful1#2" csCatId="colorful" phldr="1"/>
      <dgm:spPr/>
    </dgm:pt>
    <dgm:pt modelId="{28676C4D-0896-4D4B-8B36-5E54FCE9B946}">
      <dgm:prSet phldrT="[Text]"/>
      <dgm:spPr/>
      <dgm:t>
        <a:bodyPr/>
        <a:lstStyle/>
        <a:p>
          <a:r>
            <a:rPr lang="en-US" dirty="0" smtClean="0"/>
            <a:t>kidney</a:t>
          </a:r>
          <a:endParaRPr lang="en-SG" dirty="0"/>
        </a:p>
      </dgm:t>
    </dgm:pt>
    <dgm:pt modelId="{993DE711-96CA-4EA8-A011-16264EAE0EA4}" type="parTrans" cxnId="{7B2FDAED-F7C5-4C2E-91C8-04FD22EFFCFB}">
      <dgm:prSet/>
      <dgm:spPr/>
      <dgm:t>
        <a:bodyPr/>
        <a:lstStyle/>
        <a:p>
          <a:endParaRPr lang="en-SG"/>
        </a:p>
      </dgm:t>
    </dgm:pt>
    <dgm:pt modelId="{90493A73-2676-43C5-9DCD-8FF97B5DAE14}" type="sibTrans" cxnId="{7B2FDAED-F7C5-4C2E-91C8-04FD22EFFCFB}">
      <dgm:prSet/>
      <dgm:spPr/>
      <dgm:t>
        <a:bodyPr/>
        <a:lstStyle/>
        <a:p>
          <a:endParaRPr lang="en-SG"/>
        </a:p>
      </dgm:t>
    </dgm:pt>
    <dgm:pt modelId="{E6250372-02BE-4F29-9704-346E14265723}">
      <dgm:prSet phldrT="[Text]"/>
      <dgm:spPr/>
      <dgm:t>
        <a:bodyPr/>
        <a:lstStyle/>
        <a:p>
          <a:r>
            <a:rPr lang="en-US" dirty="0" smtClean="0"/>
            <a:t>liver</a:t>
          </a:r>
          <a:endParaRPr lang="en-SG" dirty="0"/>
        </a:p>
      </dgm:t>
    </dgm:pt>
    <dgm:pt modelId="{81A68261-804F-4F18-80C4-E254C76AACCE}" type="parTrans" cxnId="{89BCEE04-EE6E-4CBE-AD78-4B9649765EDC}">
      <dgm:prSet/>
      <dgm:spPr/>
      <dgm:t>
        <a:bodyPr/>
        <a:lstStyle/>
        <a:p>
          <a:endParaRPr lang="en-SG"/>
        </a:p>
      </dgm:t>
    </dgm:pt>
    <dgm:pt modelId="{6CB0DFAA-6425-4798-BEF1-83EAC9C06539}" type="sibTrans" cxnId="{89BCEE04-EE6E-4CBE-AD78-4B9649765EDC}">
      <dgm:prSet/>
      <dgm:spPr/>
      <dgm:t>
        <a:bodyPr/>
        <a:lstStyle/>
        <a:p>
          <a:endParaRPr lang="en-SG"/>
        </a:p>
      </dgm:t>
    </dgm:pt>
    <dgm:pt modelId="{BEFB1A8B-5E5C-49E2-AF0D-17708175D5C5}">
      <dgm:prSet phldrT="[Text]"/>
      <dgm:spPr/>
      <dgm:t>
        <a:bodyPr/>
        <a:lstStyle/>
        <a:p>
          <a:r>
            <a:rPr lang="en-US" dirty="0" smtClean="0"/>
            <a:t>lungs</a:t>
          </a:r>
          <a:endParaRPr lang="en-SG" dirty="0"/>
        </a:p>
      </dgm:t>
    </dgm:pt>
    <dgm:pt modelId="{521CE21E-8E39-4319-B4BD-31450F7201CB}" type="parTrans" cxnId="{FDEEBF9E-AA37-418E-B365-20DB6D80093E}">
      <dgm:prSet/>
      <dgm:spPr/>
      <dgm:t>
        <a:bodyPr/>
        <a:lstStyle/>
        <a:p>
          <a:endParaRPr lang="en-SG"/>
        </a:p>
      </dgm:t>
    </dgm:pt>
    <dgm:pt modelId="{7DD42E76-508E-4EF5-B10C-079B71C058CD}" type="sibTrans" cxnId="{FDEEBF9E-AA37-418E-B365-20DB6D80093E}">
      <dgm:prSet/>
      <dgm:spPr/>
      <dgm:t>
        <a:bodyPr/>
        <a:lstStyle/>
        <a:p>
          <a:endParaRPr lang="en-SG"/>
        </a:p>
      </dgm:t>
    </dgm:pt>
    <dgm:pt modelId="{CF3B6214-58EA-42EF-A980-7E6D7BC0BB19}">
      <dgm:prSet custT="1"/>
      <dgm:spPr/>
      <dgm:t>
        <a:bodyPr/>
        <a:lstStyle/>
        <a:p>
          <a:r>
            <a:rPr lang="en-US" sz="1800" dirty="0" smtClean="0"/>
            <a:t>Major site of excretion of drug in a chemically unchanged  or unaltered form </a:t>
          </a:r>
          <a:endParaRPr lang="en-SG" sz="1800" dirty="0"/>
        </a:p>
      </dgm:t>
    </dgm:pt>
    <dgm:pt modelId="{8A3934DE-0AA5-462A-A894-D0EC0891671F}" type="parTrans" cxnId="{A5317517-6B11-4B14-9A46-016CB0D59870}">
      <dgm:prSet/>
      <dgm:spPr/>
      <dgm:t>
        <a:bodyPr/>
        <a:lstStyle/>
        <a:p>
          <a:endParaRPr lang="en-SG"/>
        </a:p>
      </dgm:t>
    </dgm:pt>
    <dgm:pt modelId="{6CFB4904-9D54-4A21-B4FD-6013E6E61FD6}" type="sibTrans" cxnId="{A5317517-6B11-4B14-9A46-016CB0D59870}">
      <dgm:prSet/>
      <dgm:spPr/>
      <dgm:t>
        <a:bodyPr/>
        <a:lstStyle/>
        <a:p>
          <a:endParaRPr lang="en-SG"/>
        </a:p>
      </dgm:t>
    </dgm:pt>
    <dgm:pt modelId="{419BCCFC-6476-41D7-ABEB-CB91EBE392CC}">
      <dgm:prSet custT="1"/>
      <dgm:spPr/>
      <dgm:t>
        <a:bodyPr/>
        <a:lstStyle/>
        <a:p>
          <a:r>
            <a:rPr lang="en-US" sz="1800" dirty="0" smtClean="0"/>
            <a:t> primary organ where drug metabolism occur</a:t>
          </a:r>
          <a:endParaRPr lang="en-SG" sz="1800" dirty="0"/>
        </a:p>
      </dgm:t>
    </dgm:pt>
    <dgm:pt modelId="{EFF11A69-0AED-4385-BF37-D78A38E9C3AF}" type="parTrans" cxnId="{EC784DC9-9B26-406F-AC44-95F6B195CDD7}">
      <dgm:prSet/>
      <dgm:spPr/>
      <dgm:t>
        <a:bodyPr/>
        <a:lstStyle/>
        <a:p>
          <a:endParaRPr lang="en-SG"/>
        </a:p>
      </dgm:t>
    </dgm:pt>
    <dgm:pt modelId="{2FE3E8B5-E2DA-4DF5-BF85-F23230B1FC4B}" type="sibTrans" cxnId="{EC784DC9-9B26-406F-AC44-95F6B195CDD7}">
      <dgm:prSet/>
      <dgm:spPr/>
      <dgm:t>
        <a:bodyPr/>
        <a:lstStyle/>
        <a:p>
          <a:endParaRPr lang="en-SG"/>
        </a:p>
      </dgm:t>
    </dgm:pt>
    <dgm:pt modelId="{AF92496D-EF0A-4661-98FD-D7014FCA0B87}">
      <dgm:prSet custT="1"/>
      <dgm:spPr/>
      <dgm:t>
        <a:bodyPr/>
        <a:lstStyle/>
        <a:p>
          <a:r>
            <a:rPr lang="en-US" sz="1800" dirty="0" smtClean="0"/>
            <a:t> important route of elimination for substances of high vapor pressure</a:t>
          </a:r>
          <a:endParaRPr lang="en-SG" sz="1800" dirty="0"/>
        </a:p>
      </dgm:t>
    </dgm:pt>
    <dgm:pt modelId="{7C90570F-D7EC-4E99-B4DB-DE38A62C00CA}" type="parTrans" cxnId="{B396AE7E-3089-4507-B210-D78ABA3AB8ED}">
      <dgm:prSet/>
      <dgm:spPr/>
      <dgm:t>
        <a:bodyPr/>
        <a:lstStyle/>
        <a:p>
          <a:endParaRPr lang="en-SG"/>
        </a:p>
      </dgm:t>
    </dgm:pt>
    <dgm:pt modelId="{3ACBD53A-901E-4E79-8EB6-A46518A5CFA3}" type="sibTrans" cxnId="{B396AE7E-3089-4507-B210-D78ABA3AB8ED}">
      <dgm:prSet/>
      <dgm:spPr/>
      <dgm:t>
        <a:bodyPr/>
        <a:lstStyle/>
        <a:p>
          <a:endParaRPr lang="en-SG"/>
        </a:p>
      </dgm:t>
    </dgm:pt>
    <dgm:pt modelId="{C80ADE8B-405B-45C1-A193-27E8255EADCB}" type="pres">
      <dgm:prSet presAssocID="{76BD2676-1209-49A3-8E72-462C4F89CB81}" presName="diagram" presStyleCnt="0">
        <dgm:presLayoutVars>
          <dgm:dir/>
          <dgm:animLvl val="lvl"/>
          <dgm:resizeHandles val="exact"/>
        </dgm:presLayoutVars>
      </dgm:prSet>
      <dgm:spPr/>
    </dgm:pt>
    <dgm:pt modelId="{2ED4D08D-EA80-4B62-9E6A-B8C8A6097BF6}" type="pres">
      <dgm:prSet presAssocID="{28676C4D-0896-4D4B-8B36-5E54FCE9B946}" presName="compNode" presStyleCnt="0"/>
      <dgm:spPr/>
    </dgm:pt>
    <dgm:pt modelId="{FFB48957-907A-4D29-B614-C69852FAE626}" type="pres">
      <dgm:prSet presAssocID="{28676C4D-0896-4D4B-8B36-5E54FCE9B946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681F0B89-5F38-426A-961E-CD15AA8F48AB}" type="pres">
      <dgm:prSet presAssocID="{28676C4D-0896-4D4B-8B36-5E54FCE9B94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A406855-0BC6-44FD-802A-4320C361D4F7}" type="pres">
      <dgm:prSet presAssocID="{28676C4D-0896-4D4B-8B36-5E54FCE9B946}" presName="parentRect" presStyleLbl="alignNode1" presStyleIdx="0" presStyleCnt="3"/>
      <dgm:spPr/>
      <dgm:t>
        <a:bodyPr/>
        <a:lstStyle/>
        <a:p>
          <a:endParaRPr lang="en-SG"/>
        </a:p>
      </dgm:t>
    </dgm:pt>
    <dgm:pt modelId="{66134A86-E492-4729-A318-08098C7A1EEE}" type="pres">
      <dgm:prSet presAssocID="{28676C4D-0896-4D4B-8B36-5E54FCE9B946}" presName="adorn" presStyleLbl="fgAccFollowNode1" presStyleIdx="0" presStyleCnt="3"/>
      <dgm:spPr/>
    </dgm:pt>
    <dgm:pt modelId="{5CC30DD7-61B3-4372-AD04-E5F60E3D6101}" type="pres">
      <dgm:prSet presAssocID="{90493A73-2676-43C5-9DCD-8FF97B5DAE14}" presName="sibTrans" presStyleLbl="sibTrans2D1" presStyleIdx="0" presStyleCnt="0"/>
      <dgm:spPr/>
      <dgm:t>
        <a:bodyPr/>
        <a:lstStyle/>
        <a:p>
          <a:endParaRPr lang="en-SG"/>
        </a:p>
      </dgm:t>
    </dgm:pt>
    <dgm:pt modelId="{DCDADE75-B066-4318-8450-6CD3EF1FA90D}" type="pres">
      <dgm:prSet presAssocID="{E6250372-02BE-4F29-9704-346E14265723}" presName="compNode" presStyleCnt="0"/>
      <dgm:spPr/>
    </dgm:pt>
    <dgm:pt modelId="{A8A8D2C5-43B0-4843-801C-08C1E69D2519}" type="pres">
      <dgm:prSet presAssocID="{E6250372-02BE-4F29-9704-346E14265723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2B42CCA-D8B8-47BD-94C4-29FD687CD5C4}" type="pres">
      <dgm:prSet presAssocID="{E6250372-02BE-4F29-9704-346E142657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A18721A-A21D-44DA-B74C-B30DCBD3F3C6}" type="pres">
      <dgm:prSet presAssocID="{E6250372-02BE-4F29-9704-346E14265723}" presName="parentRect" presStyleLbl="alignNode1" presStyleIdx="1" presStyleCnt="3"/>
      <dgm:spPr/>
      <dgm:t>
        <a:bodyPr/>
        <a:lstStyle/>
        <a:p>
          <a:endParaRPr lang="en-SG"/>
        </a:p>
      </dgm:t>
    </dgm:pt>
    <dgm:pt modelId="{70E72F26-D036-49D4-8F7B-A09DE908B75F}" type="pres">
      <dgm:prSet presAssocID="{E6250372-02BE-4F29-9704-346E14265723}" presName="adorn" presStyleLbl="fgAccFollowNode1" presStyleIdx="1" presStyleCnt="3"/>
      <dgm:spPr/>
    </dgm:pt>
    <dgm:pt modelId="{E37519F5-518B-4839-9702-5E3C6C87B081}" type="pres">
      <dgm:prSet presAssocID="{6CB0DFAA-6425-4798-BEF1-83EAC9C06539}" presName="sibTrans" presStyleLbl="sibTrans2D1" presStyleIdx="0" presStyleCnt="0"/>
      <dgm:spPr/>
      <dgm:t>
        <a:bodyPr/>
        <a:lstStyle/>
        <a:p>
          <a:endParaRPr lang="en-SG"/>
        </a:p>
      </dgm:t>
    </dgm:pt>
    <dgm:pt modelId="{7E26C254-FC51-45BD-A701-A0BD5F44D5A7}" type="pres">
      <dgm:prSet presAssocID="{BEFB1A8B-5E5C-49E2-AF0D-17708175D5C5}" presName="compNode" presStyleCnt="0"/>
      <dgm:spPr/>
    </dgm:pt>
    <dgm:pt modelId="{708DA742-0FC3-41DC-B28F-A2B80C76A40C}" type="pres">
      <dgm:prSet presAssocID="{BEFB1A8B-5E5C-49E2-AF0D-17708175D5C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DB34DB7-6A66-45F4-97A6-7520E8F35CFE}" type="pres">
      <dgm:prSet presAssocID="{BEFB1A8B-5E5C-49E2-AF0D-17708175D5C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04D121E-32FF-48A9-90F2-E274A9757C5E}" type="pres">
      <dgm:prSet presAssocID="{BEFB1A8B-5E5C-49E2-AF0D-17708175D5C5}" presName="parentRect" presStyleLbl="alignNode1" presStyleIdx="2" presStyleCnt="3"/>
      <dgm:spPr/>
      <dgm:t>
        <a:bodyPr/>
        <a:lstStyle/>
        <a:p>
          <a:endParaRPr lang="en-SG"/>
        </a:p>
      </dgm:t>
    </dgm:pt>
    <dgm:pt modelId="{72FACFDC-781E-4D30-BFA0-7D53E8E26356}" type="pres">
      <dgm:prSet presAssocID="{BEFB1A8B-5E5C-49E2-AF0D-17708175D5C5}" presName="adorn" presStyleLbl="fgAccFollowNode1" presStyleIdx="2" presStyleCnt="3"/>
      <dgm:spPr/>
    </dgm:pt>
  </dgm:ptLst>
  <dgm:cxnLst>
    <dgm:cxn modelId="{EE10745D-3581-1C4B-B050-A4F318C5A3E2}" type="presOf" srcId="{28676C4D-0896-4D4B-8B36-5E54FCE9B946}" destId="{681F0B89-5F38-426A-961E-CD15AA8F48AB}" srcOrd="0" destOrd="0" presId="urn:microsoft.com/office/officeart/2005/8/layout/bList2#2"/>
    <dgm:cxn modelId="{89BCEE04-EE6E-4CBE-AD78-4B9649765EDC}" srcId="{76BD2676-1209-49A3-8E72-462C4F89CB81}" destId="{E6250372-02BE-4F29-9704-346E14265723}" srcOrd="1" destOrd="0" parTransId="{81A68261-804F-4F18-80C4-E254C76AACCE}" sibTransId="{6CB0DFAA-6425-4798-BEF1-83EAC9C06539}"/>
    <dgm:cxn modelId="{A5317517-6B11-4B14-9A46-016CB0D59870}" srcId="{28676C4D-0896-4D4B-8B36-5E54FCE9B946}" destId="{CF3B6214-58EA-42EF-A980-7E6D7BC0BB19}" srcOrd="0" destOrd="0" parTransId="{8A3934DE-0AA5-462A-A894-D0EC0891671F}" sibTransId="{6CFB4904-9D54-4A21-B4FD-6013E6E61FD6}"/>
    <dgm:cxn modelId="{A8AFF8CB-758B-0840-BE33-A9EF947435FD}" type="presOf" srcId="{AF92496D-EF0A-4661-98FD-D7014FCA0B87}" destId="{708DA742-0FC3-41DC-B28F-A2B80C76A40C}" srcOrd="0" destOrd="0" presId="urn:microsoft.com/office/officeart/2005/8/layout/bList2#2"/>
    <dgm:cxn modelId="{B396AE7E-3089-4507-B210-D78ABA3AB8ED}" srcId="{BEFB1A8B-5E5C-49E2-AF0D-17708175D5C5}" destId="{AF92496D-EF0A-4661-98FD-D7014FCA0B87}" srcOrd="0" destOrd="0" parTransId="{7C90570F-D7EC-4E99-B4DB-DE38A62C00CA}" sibTransId="{3ACBD53A-901E-4E79-8EB6-A46518A5CFA3}"/>
    <dgm:cxn modelId="{F4279033-B99B-944F-AE94-059C563420A6}" type="presOf" srcId="{BEFB1A8B-5E5C-49E2-AF0D-17708175D5C5}" destId="{504D121E-32FF-48A9-90F2-E274A9757C5E}" srcOrd="1" destOrd="0" presId="urn:microsoft.com/office/officeart/2005/8/layout/bList2#2"/>
    <dgm:cxn modelId="{9D7D75E2-E873-AB41-8784-3FC8BEE7237C}" type="presOf" srcId="{E6250372-02BE-4F29-9704-346E14265723}" destId="{2A18721A-A21D-44DA-B74C-B30DCBD3F3C6}" srcOrd="1" destOrd="0" presId="urn:microsoft.com/office/officeart/2005/8/layout/bList2#2"/>
    <dgm:cxn modelId="{7B2FDAED-F7C5-4C2E-91C8-04FD22EFFCFB}" srcId="{76BD2676-1209-49A3-8E72-462C4F89CB81}" destId="{28676C4D-0896-4D4B-8B36-5E54FCE9B946}" srcOrd="0" destOrd="0" parTransId="{993DE711-96CA-4EA8-A011-16264EAE0EA4}" sibTransId="{90493A73-2676-43C5-9DCD-8FF97B5DAE14}"/>
    <dgm:cxn modelId="{F351D9FA-A8C9-0C4A-84FC-E6AFCA6E76D4}" type="presOf" srcId="{28676C4D-0896-4D4B-8B36-5E54FCE9B946}" destId="{8A406855-0BC6-44FD-802A-4320C361D4F7}" srcOrd="1" destOrd="0" presId="urn:microsoft.com/office/officeart/2005/8/layout/bList2#2"/>
    <dgm:cxn modelId="{2D04F3D6-02B6-DD4D-A404-CC478D59F9EE}" type="presOf" srcId="{6CB0DFAA-6425-4798-BEF1-83EAC9C06539}" destId="{E37519F5-518B-4839-9702-5E3C6C87B081}" srcOrd="0" destOrd="0" presId="urn:microsoft.com/office/officeart/2005/8/layout/bList2#2"/>
    <dgm:cxn modelId="{2F5559EE-93B9-6442-9C5B-6416E4D954A9}" type="presOf" srcId="{90493A73-2676-43C5-9DCD-8FF97B5DAE14}" destId="{5CC30DD7-61B3-4372-AD04-E5F60E3D6101}" srcOrd="0" destOrd="0" presId="urn:microsoft.com/office/officeart/2005/8/layout/bList2#2"/>
    <dgm:cxn modelId="{9BB777AD-0356-BD4B-AF1F-52AC280FB8A2}" type="presOf" srcId="{E6250372-02BE-4F29-9704-346E14265723}" destId="{92B42CCA-D8B8-47BD-94C4-29FD687CD5C4}" srcOrd="0" destOrd="0" presId="urn:microsoft.com/office/officeart/2005/8/layout/bList2#2"/>
    <dgm:cxn modelId="{EC784DC9-9B26-406F-AC44-95F6B195CDD7}" srcId="{E6250372-02BE-4F29-9704-346E14265723}" destId="{419BCCFC-6476-41D7-ABEB-CB91EBE392CC}" srcOrd="0" destOrd="0" parTransId="{EFF11A69-0AED-4385-BF37-D78A38E9C3AF}" sibTransId="{2FE3E8B5-E2DA-4DF5-BF85-F23230B1FC4B}"/>
    <dgm:cxn modelId="{F65E94A2-C32C-0A48-9CFA-49F2B488241A}" type="presOf" srcId="{419BCCFC-6476-41D7-ABEB-CB91EBE392CC}" destId="{A8A8D2C5-43B0-4843-801C-08C1E69D2519}" srcOrd="0" destOrd="0" presId="urn:microsoft.com/office/officeart/2005/8/layout/bList2#2"/>
    <dgm:cxn modelId="{6EFE2C93-B6F2-C845-A360-0B5DE19E1B87}" type="presOf" srcId="{CF3B6214-58EA-42EF-A980-7E6D7BC0BB19}" destId="{FFB48957-907A-4D29-B614-C69852FAE626}" srcOrd="0" destOrd="0" presId="urn:microsoft.com/office/officeart/2005/8/layout/bList2#2"/>
    <dgm:cxn modelId="{FDEEBF9E-AA37-418E-B365-20DB6D80093E}" srcId="{76BD2676-1209-49A3-8E72-462C4F89CB81}" destId="{BEFB1A8B-5E5C-49E2-AF0D-17708175D5C5}" srcOrd="2" destOrd="0" parTransId="{521CE21E-8E39-4319-B4BD-31450F7201CB}" sibTransId="{7DD42E76-508E-4EF5-B10C-079B71C058CD}"/>
    <dgm:cxn modelId="{7878DE61-BE8F-814F-B237-1FC3FF32A841}" type="presOf" srcId="{BEFB1A8B-5E5C-49E2-AF0D-17708175D5C5}" destId="{2DB34DB7-6A66-45F4-97A6-7520E8F35CFE}" srcOrd="0" destOrd="0" presId="urn:microsoft.com/office/officeart/2005/8/layout/bList2#2"/>
    <dgm:cxn modelId="{29925523-50E4-0946-BFF7-298108AD068B}" type="presOf" srcId="{76BD2676-1209-49A3-8E72-462C4F89CB81}" destId="{C80ADE8B-405B-45C1-A193-27E8255EADCB}" srcOrd="0" destOrd="0" presId="urn:microsoft.com/office/officeart/2005/8/layout/bList2#2"/>
    <dgm:cxn modelId="{146D4607-9855-D246-A998-E6A16952B5F3}" type="presParOf" srcId="{C80ADE8B-405B-45C1-A193-27E8255EADCB}" destId="{2ED4D08D-EA80-4B62-9E6A-B8C8A6097BF6}" srcOrd="0" destOrd="0" presId="urn:microsoft.com/office/officeart/2005/8/layout/bList2#2"/>
    <dgm:cxn modelId="{ED691623-7E8A-6544-9C1E-F6128420E2F5}" type="presParOf" srcId="{2ED4D08D-EA80-4B62-9E6A-B8C8A6097BF6}" destId="{FFB48957-907A-4D29-B614-C69852FAE626}" srcOrd="0" destOrd="0" presId="urn:microsoft.com/office/officeart/2005/8/layout/bList2#2"/>
    <dgm:cxn modelId="{54174039-3DAB-DD4E-B8AB-BCB9752AFAA0}" type="presParOf" srcId="{2ED4D08D-EA80-4B62-9E6A-B8C8A6097BF6}" destId="{681F0B89-5F38-426A-961E-CD15AA8F48AB}" srcOrd="1" destOrd="0" presId="urn:microsoft.com/office/officeart/2005/8/layout/bList2#2"/>
    <dgm:cxn modelId="{0A6F2942-DDEF-1C48-9D4C-E9C99A4172C5}" type="presParOf" srcId="{2ED4D08D-EA80-4B62-9E6A-B8C8A6097BF6}" destId="{8A406855-0BC6-44FD-802A-4320C361D4F7}" srcOrd="2" destOrd="0" presId="urn:microsoft.com/office/officeart/2005/8/layout/bList2#2"/>
    <dgm:cxn modelId="{7607E8A4-D21B-FF4A-BCBC-F2F17F5D4B94}" type="presParOf" srcId="{2ED4D08D-EA80-4B62-9E6A-B8C8A6097BF6}" destId="{66134A86-E492-4729-A318-08098C7A1EEE}" srcOrd="3" destOrd="0" presId="urn:microsoft.com/office/officeart/2005/8/layout/bList2#2"/>
    <dgm:cxn modelId="{847BA8C2-C5E6-1740-86AB-0099E7387F8D}" type="presParOf" srcId="{C80ADE8B-405B-45C1-A193-27E8255EADCB}" destId="{5CC30DD7-61B3-4372-AD04-E5F60E3D6101}" srcOrd="1" destOrd="0" presId="urn:microsoft.com/office/officeart/2005/8/layout/bList2#2"/>
    <dgm:cxn modelId="{026EB74C-B2C7-D347-A2BF-0EB5F4E2DA74}" type="presParOf" srcId="{C80ADE8B-405B-45C1-A193-27E8255EADCB}" destId="{DCDADE75-B066-4318-8450-6CD3EF1FA90D}" srcOrd="2" destOrd="0" presId="urn:microsoft.com/office/officeart/2005/8/layout/bList2#2"/>
    <dgm:cxn modelId="{E3BD7E9B-3F53-E146-9CE0-5884E1C8949D}" type="presParOf" srcId="{DCDADE75-B066-4318-8450-6CD3EF1FA90D}" destId="{A8A8D2C5-43B0-4843-801C-08C1E69D2519}" srcOrd="0" destOrd="0" presId="urn:microsoft.com/office/officeart/2005/8/layout/bList2#2"/>
    <dgm:cxn modelId="{3C3848DF-19B3-A942-8DFD-CBD738CFABB3}" type="presParOf" srcId="{DCDADE75-B066-4318-8450-6CD3EF1FA90D}" destId="{92B42CCA-D8B8-47BD-94C4-29FD687CD5C4}" srcOrd="1" destOrd="0" presId="urn:microsoft.com/office/officeart/2005/8/layout/bList2#2"/>
    <dgm:cxn modelId="{E165F9B7-56F7-DC4D-93D0-24C95E31DC67}" type="presParOf" srcId="{DCDADE75-B066-4318-8450-6CD3EF1FA90D}" destId="{2A18721A-A21D-44DA-B74C-B30DCBD3F3C6}" srcOrd="2" destOrd="0" presId="urn:microsoft.com/office/officeart/2005/8/layout/bList2#2"/>
    <dgm:cxn modelId="{234F56D5-1CD1-914A-A034-FFB8EEDF2EA1}" type="presParOf" srcId="{DCDADE75-B066-4318-8450-6CD3EF1FA90D}" destId="{70E72F26-D036-49D4-8F7B-A09DE908B75F}" srcOrd="3" destOrd="0" presId="urn:microsoft.com/office/officeart/2005/8/layout/bList2#2"/>
    <dgm:cxn modelId="{44279519-D664-5247-B2CA-FD4172382F1E}" type="presParOf" srcId="{C80ADE8B-405B-45C1-A193-27E8255EADCB}" destId="{E37519F5-518B-4839-9702-5E3C6C87B081}" srcOrd="3" destOrd="0" presId="urn:microsoft.com/office/officeart/2005/8/layout/bList2#2"/>
    <dgm:cxn modelId="{36443BF7-50D6-084D-B1B5-AC4987CBEB52}" type="presParOf" srcId="{C80ADE8B-405B-45C1-A193-27E8255EADCB}" destId="{7E26C254-FC51-45BD-A701-A0BD5F44D5A7}" srcOrd="4" destOrd="0" presId="urn:microsoft.com/office/officeart/2005/8/layout/bList2#2"/>
    <dgm:cxn modelId="{9832FA1E-4874-5442-B4B6-FA35DD70CCD3}" type="presParOf" srcId="{7E26C254-FC51-45BD-A701-A0BD5F44D5A7}" destId="{708DA742-0FC3-41DC-B28F-A2B80C76A40C}" srcOrd="0" destOrd="0" presId="urn:microsoft.com/office/officeart/2005/8/layout/bList2#2"/>
    <dgm:cxn modelId="{B245A1A2-3F9E-D645-ABA6-F522D236A43B}" type="presParOf" srcId="{7E26C254-FC51-45BD-A701-A0BD5F44D5A7}" destId="{2DB34DB7-6A66-45F4-97A6-7520E8F35CFE}" srcOrd="1" destOrd="0" presId="urn:microsoft.com/office/officeart/2005/8/layout/bList2#2"/>
    <dgm:cxn modelId="{EB869E7D-751D-E94D-B352-3E4C99774E33}" type="presParOf" srcId="{7E26C254-FC51-45BD-A701-A0BD5F44D5A7}" destId="{504D121E-32FF-48A9-90F2-E274A9757C5E}" srcOrd="2" destOrd="0" presId="urn:microsoft.com/office/officeart/2005/8/layout/bList2#2"/>
    <dgm:cxn modelId="{CE561447-E2BD-5A46-8F0F-DE9E5E6C05DD}" type="presParOf" srcId="{7E26C254-FC51-45BD-A701-A0BD5F44D5A7}" destId="{72FACFDC-781E-4D30-BFA0-7D53E8E26356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1B37-224A-4118-A856-AE804437878F}">
      <dsp:nvSpPr>
        <dsp:cNvPr id="0" name=""/>
        <dsp:cNvSpPr/>
      </dsp:nvSpPr>
      <dsp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401293-E4A1-46F6-8E2C-56F6232920A0}">
      <dsp:nvSpPr>
        <dsp:cNvPr id="0" name=""/>
        <dsp:cNvSpPr/>
      </dsp:nvSpPr>
      <dsp:spPr>
        <a:xfrm>
          <a:off x="2146006" y="294187"/>
          <a:ext cx="1810385" cy="1810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Chemical nature of drugs</a:t>
          </a:r>
          <a:endParaRPr lang="en-SG" sz="1800" kern="1200" dirty="0"/>
        </a:p>
      </dsp:txBody>
      <dsp:txXfrm>
        <a:off x="2234382" y="382563"/>
        <a:ext cx="1633633" cy="1633633"/>
      </dsp:txXfrm>
    </dsp:sp>
    <dsp:sp modelId="{52B2F90E-9C20-4FE7-8296-9F3D261C1C3E}">
      <dsp:nvSpPr>
        <dsp:cNvPr id="0" name=""/>
        <dsp:cNvSpPr/>
      </dsp:nvSpPr>
      <dsp:spPr>
        <a:xfrm>
          <a:off x="4273208" y="294187"/>
          <a:ext cx="1810385" cy="1810385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Inert excipients used for development of the</a:t>
          </a:r>
          <a:r>
            <a:rPr lang="en-US" sz="1800" kern="1200" baseline="0" dirty="0" smtClean="0"/>
            <a:t> </a:t>
          </a:r>
          <a:r>
            <a:rPr lang="en-US" sz="1800" kern="1200" dirty="0" smtClean="0"/>
            <a:t>dosage form</a:t>
          </a:r>
          <a:endParaRPr lang="en-SG" sz="1800" kern="1200" dirty="0"/>
        </a:p>
      </dsp:txBody>
      <dsp:txXfrm>
        <a:off x="4361584" y="382563"/>
        <a:ext cx="1633633" cy="1633633"/>
      </dsp:txXfrm>
    </dsp:sp>
    <dsp:sp modelId="{078F3B6B-7AC6-4505-AA19-F0161F6B3EFF}">
      <dsp:nvSpPr>
        <dsp:cNvPr id="0" name=""/>
        <dsp:cNvSpPr/>
      </dsp:nvSpPr>
      <dsp:spPr>
        <a:xfrm>
          <a:off x="2146006" y="2421390"/>
          <a:ext cx="1810385" cy="181038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Method of manufacturing</a:t>
          </a:r>
          <a:endParaRPr lang="en-SG" sz="1800" kern="1200" dirty="0"/>
        </a:p>
      </dsp:txBody>
      <dsp:txXfrm>
        <a:off x="2234382" y="2509766"/>
        <a:ext cx="1633633" cy="1633633"/>
      </dsp:txXfrm>
    </dsp:sp>
    <dsp:sp modelId="{68EB9183-01ED-4A71-9FC0-A57AC066D2AA}">
      <dsp:nvSpPr>
        <dsp:cNvPr id="0" name=""/>
        <dsp:cNvSpPr/>
      </dsp:nvSpPr>
      <dsp:spPr>
        <a:xfrm>
          <a:off x="4273208" y="2421390"/>
          <a:ext cx="1810385" cy="1810385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Physiochemical properties of drugs</a:t>
          </a:r>
          <a:endParaRPr lang="en-SG" sz="1800" kern="1200" dirty="0"/>
        </a:p>
      </dsp:txBody>
      <dsp:txXfrm>
        <a:off x="4361584" y="2509766"/>
        <a:ext cx="1633633" cy="1633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48957-907A-4D29-B614-C69852FAE626}">
      <dsp:nvSpPr>
        <dsp:cNvPr id="0" name=""/>
        <dsp:cNvSpPr/>
      </dsp:nvSpPr>
      <dsp:spPr>
        <a:xfrm>
          <a:off x="5562" y="884653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Major site of excretion of drug in a chemically unchanged  or unaltered form </a:t>
          </a:r>
          <a:endParaRPr lang="en-SG" sz="1800" kern="1200" dirty="0"/>
        </a:p>
      </dsp:txBody>
      <dsp:txXfrm>
        <a:off x="47582" y="926673"/>
        <a:ext cx="2318347" cy="1751311"/>
      </dsp:txXfrm>
    </dsp:sp>
    <dsp:sp modelId="{8A406855-0BC6-44FD-802A-4320C361D4F7}">
      <dsp:nvSpPr>
        <dsp:cNvPr id="0" name=""/>
        <dsp:cNvSpPr/>
      </dsp:nvSpPr>
      <dsp:spPr>
        <a:xfrm>
          <a:off x="5562" y="2677985"/>
          <a:ext cx="2402387" cy="771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kidney</a:t>
          </a:r>
          <a:endParaRPr lang="en-SG" sz="4300" kern="1200" dirty="0"/>
        </a:p>
      </dsp:txBody>
      <dsp:txXfrm>
        <a:off x="5562" y="2677985"/>
        <a:ext cx="1691822" cy="771132"/>
      </dsp:txXfrm>
    </dsp:sp>
    <dsp:sp modelId="{66134A86-E492-4729-A318-08098C7A1EEE}">
      <dsp:nvSpPr>
        <dsp:cNvPr id="0" name=""/>
        <dsp:cNvSpPr/>
      </dsp:nvSpPr>
      <dsp:spPr>
        <a:xfrm>
          <a:off x="1765343" y="2800472"/>
          <a:ext cx="840835" cy="84083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8D2C5-43B0-4843-801C-08C1E69D2519}">
      <dsp:nvSpPr>
        <dsp:cNvPr id="0" name=""/>
        <dsp:cNvSpPr/>
      </dsp:nvSpPr>
      <dsp:spPr>
        <a:xfrm>
          <a:off x="2814491" y="884653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primary organ where drug metabolism occur</a:t>
          </a:r>
          <a:endParaRPr lang="en-SG" sz="1800" kern="1200" dirty="0"/>
        </a:p>
      </dsp:txBody>
      <dsp:txXfrm>
        <a:off x="2856511" y="926673"/>
        <a:ext cx="2318347" cy="1751311"/>
      </dsp:txXfrm>
    </dsp:sp>
    <dsp:sp modelId="{2A18721A-A21D-44DA-B74C-B30DCBD3F3C6}">
      <dsp:nvSpPr>
        <dsp:cNvPr id="0" name=""/>
        <dsp:cNvSpPr/>
      </dsp:nvSpPr>
      <dsp:spPr>
        <a:xfrm>
          <a:off x="2814491" y="2677985"/>
          <a:ext cx="2402387" cy="7711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liver</a:t>
          </a:r>
          <a:endParaRPr lang="en-SG" sz="4300" kern="1200" dirty="0"/>
        </a:p>
      </dsp:txBody>
      <dsp:txXfrm>
        <a:off x="2814491" y="2677985"/>
        <a:ext cx="1691822" cy="771132"/>
      </dsp:txXfrm>
    </dsp:sp>
    <dsp:sp modelId="{70E72F26-D036-49D4-8F7B-A09DE908B75F}">
      <dsp:nvSpPr>
        <dsp:cNvPr id="0" name=""/>
        <dsp:cNvSpPr/>
      </dsp:nvSpPr>
      <dsp:spPr>
        <a:xfrm>
          <a:off x="4574273" y="2800472"/>
          <a:ext cx="840835" cy="84083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DA742-0FC3-41DC-B28F-A2B80C76A40C}">
      <dsp:nvSpPr>
        <dsp:cNvPr id="0" name=""/>
        <dsp:cNvSpPr/>
      </dsp:nvSpPr>
      <dsp:spPr>
        <a:xfrm>
          <a:off x="5623420" y="884653"/>
          <a:ext cx="2402387" cy="17933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 important route of elimination for substances of high vapor pressure</a:t>
          </a:r>
          <a:endParaRPr lang="en-SG" sz="1800" kern="1200" dirty="0"/>
        </a:p>
      </dsp:txBody>
      <dsp:txXfrm>
        <a:off x="5665440" y="926673"/>
        <a:ext cx="2318347" cy="1751311"/>
      </dsp:txXfrm>
    </dsp:sp>
    <dsp:sp modelId="{504D121E-32FF-48A9-90F2-E274A9757C5E}">
      <dsp:nvSpPr>
        <dsp:cNvPr id="0" name=""/>
        <dsp:cNvSpPr/>
      </dsp:nvSpPr>
      <dsp:spPr>
        <a:xfrm>
          <a:off x="5623420" y="2677985"/>
          <a:ext cx="2402387" cy="7711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0" rIns="54610" bIns="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lungs</a:t>
          </a:r>
          <a:endParaRPr lang="en-SG" sz="4300" kern="1200" dirty="0"/>
        </a:p>
      </dsp:txBody>
      <dsp:txXfrm>
        <a:off x="5623420" y="2677985"/>
        <a:ext cx="1691822" cy="771132"/>
      </dsp:txXfrm>
    </dsp:sp>
    <dsp:sp modelId="{72FACFDC-781E-4D30-BFA0-7D53E8E26356}">
      <dsp:nvSpPr>
        <dsp:cNvPr id="0" name=""/>
        <dsp:cNvSpPr/>
      </dsp:nvSpPr>
      <dsp:spPr>
        <a:xfrm>
          <a:off x="7383202" y="2800472"/>
          <a:ext cx="840835" cy="840835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8/27/17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52" y="6126163"/>
            <a:ext cx="889548" cy="31134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092280" y="6126163"/>
            <a:ext cx="205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Dr. Arshad Ali Khan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Chapter 1</a:t>
            </a:r>
            <a:br>
              <a:rPr lang="en-US" b="1" dirty="0" smtClean="0"/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/>
              <a:t>I</a:t>
            </a:r>
            <a:r>
              <a:rPr lang="en-US" b="1" dirty="0" smtClean="0"/>
              <a:t>ntroduction to Biopharmaceutics &amp; Pharmacokinetics</a:t>
            </a:r>
            <a:endParaRPr lang="en-SG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Arshad Ali Khan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arshad@ump.edu.my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PHARMACOKINETICS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62880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“Pharmacokinetics is the study of kinetics of absorption, distribution, metabolism and excretion </a:t>
            </a:r>
            <a:r>
              <a:rPr lang="en-US" b="1" u="sng" dirty="0"/>
              <a:t>(ADME) </a:t>
            </a:r>
            <a:r>
              <a:rPr lang="en-US" dirty="0"/>
              <a:t>of drug and their corresponding pharmacologic, therapeutic, or toxic response in man and animals” (American Pharmaceutical Association, 1972).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 Is a study of what the body does to the drug.</a:t>
            </a:r>
            <a:endParaRPr lang="en-SG" b="1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3" descr="phar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314261"/>
            <a:ext cx="5143536" cy="29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26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process of drug transportation from site of administration to the measurement site such as blood and plasma etc.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992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Distribution is the process of reversible transfer of drug to and form the site of measurement (usually blood or plasma)</a:t>
            </a:r>
          </a:p>
          <a:p>
            <a:r>
              <a:rPr lang="en-US" sz="2400" dirty="0" smtClean="0"/>
              <a:t> The rate and extent of this process is evaluated by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Blood circulation in tissue and organs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Drug binding to tissues and plasma proteins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Drug permeability to the tissue membrane</a:t>
            </a:r>
            <a:endParaRPr lang="en-SG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51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Metabolism is the process of a conversion of one chemicals species to another chemical species</a:t>
            </a:r>
          </a:p>
          <a:p>
            <a:r>
              <a:rPr lang="en-US" sz="2400" dirty="0" smtClean="0"/>
              <a:t>Normally, the metabolites contain less or none of the therapeutic activity of main drug.</a:t>
            </a:r>
          </a:p>
          <a:p>
            <a:r>
              <a:rPr lang="en-US" sz="2400" dirty="0" smtClean="0"/>
              <a:t>Some exception, drug with therapeutic active metabolites:</a:t>
            </a:r>
          </a:p>
          <a:p>
            <a:endParaRPr lang="en-SG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SG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863181"/>
            <a:ext cx="4714908" cy="226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process of irreversible depletion of drug from the site of action.</a:t>
            </a:r>
          </a:p>
          <a:p>
            <a:r>
              <a:rPr lang="en-US" dirty="0" smtClean="0"/>
              <a:t>It can occurs by:</a:t>
            </a:r>
          </a:p>
          <a:p>
            <a:pPr lvl="1"/>
            <a:r>
              <a:rPr lang="en-US" dirty="0" smtClean="0"/>
              <a:t> metabolism</a:t>
            </a:r>
          </a:p>
          <a:p>
            <a:pPr lvl="1"/>
            <a:r>
              <a:rPr lang="en-US" dirty="0" smtClean="0"/>
              <a:t> excretion</a:t>
            </a:r>
          </a:p>
          <a:p>
            <a:pPr lvl="1">
              <a:buNone/>
            </a:pP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Elimination 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301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45848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Excretion</a:t>
            </a:r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6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discussion </a:t>
            </a:r>
          </a:p>
          <a:p>
            <a:r>
              <a:rPr lang="en-US" dirty="0" smtClean="0"/>
              <a:t>Extract information's related to </a:t>
            </a:r>
            <a:r>
              <a:rPr lang="en-US" dirty="0" err="1" smtClean="0"/>
              <a:t>biopharmaceutics</a:t>
            </a:r>
            <a:r>
              <a:rPr lang="en-US" dirty="0" smtClean="0"/>
              <a:t> &amp; pharmacokinetics from the given articles</a:t>
            </a:r>
            <a:endParaRPr lang="en-S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581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a drug is administered, it is subjected to a number of processes (ADME) whose rates control the concentration of drug in the elusive region known as “site of action”.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These processes affects:</a:t>
            </a:r>
          </a:p>
          <a:p>
            <a:pPr>
              <a:buFont typeface="Wingdings" charset="2"/>
              <a:buChar char="ü"/>
            </a:pPr>
            <a:r>
              <a:rPr lang="en-US" sz="2400" dirty="0" smtClean="0"/>
              <a:t>Onset of action, </a:t>
            </a:r>
          </a:p>
          <a:p>
            <a:pPr>
              <a:buFont typeface="Wingdings" charset="2"/>
              <a:buChar char="ü"/>
            </a:pPr>
            <a:r>
              <a:rPr lang="en-US" sz="2400" dirty="0"/>
              <a:t>Duration of pharmacological response</a:t>
            </a:r>
            <a:endParaRPr lang="en-US" sz="2400" dirty="0" smtClean="0"/>
          </a:p>
          <a:p>
            <a:pPr>
              <a:buFont typeface="Wingdings" charset="2"/>
              <a:buChar char="ü"/>
            </a:pPr>
            <a:r>
              <a:rPr lang="en-US" sz="2400" dirty="0" smtClean="0"/>
              <a:t>Intensity of pharmacological response.</a:t>
            </a:r>
            <a:endParaRPr lang="en-SG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17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Processes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821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Suppose symbol Y a some function that changes with time (t)</a:t>
            </a:r>
          </a:p>
          <a:p>
            <a:pPr marL="0" indent="0">
              <a:buNone/>
            </a:pPr>
            <a:r>
              <a:rPr lang="en-US" dirty="0" smtClean="0"/>
              <a:t>Y = dependent variables</a:t>
            </a:r>
          </a:p>
          <a:p>
            <a:pPr marL="0" indent="0">
              <a:buNone/>
            </a:pPr>
            <a:r>
              <a:rPr lang="en-US" dirty="0" smtClean="0"/>
              <a:t>t = independent variables</a:t>
            </a:r>
            <a:endParaRPr lang="en-SG" dirty="0" smtClean="0"/>
          </a:p>
          <a:p>
            <a:endParaRPr lang="en-US" dirty="0" smtClean="0"/>
          </a:p>
          <a:p>
            <a:r>
              <a:rPr lang="en-US" dirty="0" smtClean="0"/>
              <a:t>Y – can be either </a:t>
            </a:r>
          </a:p>
          <a:p>
            <a:pPr lvl="1"/>
            <a:r>
              <a:rPr lang="en-US" dirty="0" smtClean="0"/>
              <a:t>Drug mass in the body (X)</a:t>
            </a:r>
          </a:p>
          <a:p>
            <a:pPr lvl="1"/>
            <a:r>
              <a:rPr lang="en-US" dirty="0" smtClean="0"/>
              <a:t>Drug mass in the urine (X</a:t>
            </a:r>
            <a:r>
              <a:rPr lang="en-US" baseline="-25000" dirty="0" smtClean="0"/>
              <a:t>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 concentration of drug concentration in biological fluid such as plasma or serum (C</a:t>
            </a:r>
            <a:r>
              <a:rPr lang="en-US" baseline="-25000" dirty="0" smtClean="0"/>
              <a:t>p</a:t>
            </a:r>
            <a:r>
              <a:rPr lang="en-US" dirty="0" smtClean="0"/>
              <a:t> or C</a:t>
            </a:r>
            <a:r>
              <a:rPr lang="en-US" baseline="-25000" dirty="0" smtClean="0"/>
              <a:t>s</a:t>
            </a:r>
            <a:r>
              <a:rPr lang="en-US" dirty="0" smtClean="0"/>
              <a:t>)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18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Processes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64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following is derivation of the equation for zero-order elimination process: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 Since Y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= 1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integration of </a:t>
            </a:r>
            <a:r>
              <a:rPr lang="en-US" sz="2400" dirty="0" err="1" smtClean="0"/>
              <a:t>Eq</a:t>
            </a:r>
            <a:r>
              <a:rPr lang="en-US" sz="2400" dirty="0" smtClean="0"/>
              <a:t> 1.2 yield the following:</a:t>
            </a:r>
          </a:p>
          <a:p>
            <a:pPr lvl="1">
              <a:buNone/>
            </a:pPr>
            <a:r>
              <a:rPr lang="en-US" sz="2400" dirty="0" smtClean="0"/>
              <a:t>Y = 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 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t</a:t>
            </a:r>
          </a:p>
          <a:p>
            <a:endParaRPr lang="en-SG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19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Zero-order process</a:t>
            </a:r>
            <a:endParaRPr lang="en-S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956" t="22472" r="26274" b="15730"/>
          <a:stretch>
            <a:fillRect/>
          </a:stretch>
        </p:blipFill>
        <p:spPr bwMode="auto">
          <a:xfrm>
            <a:off x="849642" y="2532219"/>
            <a:ext cx="2068920" cy="73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28926" y="2714620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4990583" y="2379483"/>
            <a:ext cx="364333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0</a:t>
            </a:r>
            <a:r>
              <a:rPr lang="en-US" dirty="0" smtClean="0"/>
              <a:t> is zero order rate constant, the minus sign indicate negative change over time.</a:t>
            </a:r>
            <a:endParaRPr lang="en-S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324" t="13333" r="21219"/>
          <a:stretch>
            <a:fillRect/>
          </a:stretch>
        </p:blipFill>
        <p:spPr bwMode="auto">
          <a:xfrm>
            <a:off x="1000100" y="3855506"/>
            <a:ext cx="1492527" cy="71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940187" y="4030152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1.2</a:t>
            </a:r>
            <a:endParaRPr lang="en-SG" dirty="0"/>
          </a:p>
        </p:txBody>
      </p:sp>
      <p:sp>
        <p:nvSpPr>
          <p:cNvPr id="10" name="TextBox 9"/>
          <p:cNvSpPr txBox="1"/>
          <p:nvPr/>
        </p:nvSpPr>
        <p:spPr>
          <a:xfrm>
            <a:off x="5032201" y="4030152"/>
            <a:ext cx="36433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 changes at a constant rate.</a:t>
            </a:r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2940187" y="5063863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1.3</a:t>
            </a:r>
            <a:endParaRPr lang="en-SG" dirty="0"/>
          </a:p>
        </p:txBody>
      </p:sp>
      <p:sp>
        <p:nvSpPr>
          <p:cNvPr id="14" name="TextBox 13"/>
          <p:cNvSpPr txBox="1"/>
          <p:nvPr/>
        </p:nvSpPr>
        <p:spPr>
          <a:xfrm>
            <a:off x="4990583" y="4986798"/>
            <a:ext cx="36433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 Y is the amount present at time t and Y</a:t>
            </a:r>
            <a:r>
              <a:rPr lang="en-US" baseline="-25000" dirty="0" smtClean="0"/>
              <a:t>0</a:t>
            </a:r>
            <a:r>
              <a:rPr lang="en-US" dirty="0" smtClean="0"/>
              <a:t> at time zero.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0702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Biopharmaceutics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“Biopharmaceutics is the study of the </a:t>
            </a:r>
            <a:r>
              <a:rPr lang="en-US" sz="2400" b="1" u="sng" dirty="0"/>
              <a:t>factors influencing the bioavailability </a:t>
            </a:r>
            <a:r>
              <a:rPr lang="en-US" sz="2400" dirty="0"/>
              <a:t>of a drug in man and animals and the use of this </a:t>
            </a:r>
            <a:r>
              <a:rPr lang="en-US" sz="2400" dirty="0" smtClean="0"/>
              <a:t>information </a:t>
            </a:r>
            <a:r>
              <a:rPr lang="en-US" sz="2400" dirty="0"/>
              <a:t>to optimize </a:t>
            </a:r>
            <a:r>
              <a:rPr lang="en-US" sz="2400" b="1" u="sng" dirty="0"/>
              <a:t>pharmacological and therapeutics activity</a:t>
            </a:r>
            <a:r>
              <a:rPr lang="en-US" sz="2400" dirty="0"/>
              <a:t> of drug products” (American Pharmaceutical Association, 1972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S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20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Application of zero-order processes</a:t>
            </a:r>
            <a:endParaRPr lang="en-SG" sz="2800" dirty="0"/>
          </a:p>
        </p:txBody>
      </p:sp>
      <p:pic>
        <p:nvPicPr>
          <p:cNvPr id="2050" name="Picture 2" descr="Image result for ADMINISTRATION OF DRUG AS AN INTRAVENOUS INFU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540" y="1489731"/>
            <a:ext cx="2777532" cy="1876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86376" y="3416437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Intravenous infusion </a:t>
            </a:r>
            <a:endParaRPr lang="en-SG" dirty="0"/>
          </a:p>
        </p:txBody>
      </p:sp>
      <p:pic>
        <p:nvPicPr>
          <p:cNvPr id="2052" name="Picture 4" descr="Image result for ADMINISTRATION OF DRUG AS AN controlled released dosage for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975" y="1497243"/>
            <a:ext cx="3629136" cy="18363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48" y="342973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Controlled-release dosage forms</a:t>
            </a:r>
            <a:endParaRPr lang="en-SG" dirty="0"/>
          </a:p>
        </p:txBody>
      </p:sp>
      <p:pic>
        <p:nvPicPr>
          <p:cNvPr id="2054" name="Picture 6" descr="Image result for transdermal drug delive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854"/>
            <a:ext cx="3955759" cy="23668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359778" y="603773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Transdermal drug delivery</a:t>
            </a:r>
            <a:endParaRPr lang="en-SG" dirty="0"/>
          </a:p>
        </p:txBody>
      </p:sp>
      <p:pic>
        <p:nvPicPr>
          <p:cNvPr id="2056" name="Picture 8" descr="Image result for controlled release drug formulation"/>
          <p:cNvPicPr>
            <a:picLocks noChangeAspect="1" noChangeArrowheads="1"/>
          </p:cNvPicPr>
          <p:nvPr/>
        </p:nvPicPr>
        <p:blipFill>
          <a:blip r:embed="rId5"/>
          <a:srcRect t="13926" r="11448" b="4509"/>
          <a:stretch>
            <a:fillRect/>
          </a:stretch>
        </p:blipFill>
        <p:spPr bwMode="auto">
          <a:xfrm>
            <a:off x="5239940" y="4262281"/>
            <a:ext cx="3220491" cy="2000608"/>
          </a:xfrm>
          <a:prstGeom prst="rect">
            <a:avLst/>
          </a:prstGeom>
          <a:noFill/>
        </p:spPr>
      </p:pic>
      <p:sp>
        <p:nvSpPr>
          <p:cNvPr id="13" name="Up Arrow 12"/>
          <p:cNvSpPr/>
          <p:nvPr/>
        </p:nvSpPr>
        <p:spPr>
          <a:xfrm>
            <a:off x="6652229" y="3796802"/>
            <a:ext cx="428628" cy="428628"/>
          </a:xfrm>
          <a:prstGeom prst="upArrow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6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42743"/>
            <a:ext cx="8229600" cy="47582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lets substitute the general variable Y with X ( mass of drug in the body at time t) in equation 1.2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Integrated equation is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sz="2400" dirty="0" smtClean="0"/>
              <a:t>	X =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 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t</a:t>
            </a:r>
          </a:p>
          <a:p>
            <a:pPr>
              <a:buNone/>
            </a:pPr>
            <a:endParaRPr lang="en-US" sz="2400" dirty="0" smtClean="0"/>
          </a:p>
          <a:p>
            <a:endParaRPr lang="en-SG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21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Example for zero-order process</a:t>
            </a:r>
            <a:endParaRPr lang="en-SG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t="16667" r="12131"/>
          <a:stretch>
            <a:fillRect/>
          </a:stretch>
        </p:blipFill>
        <p:spPr bwMode="auto">
          <a:xfrm>
            <a:off x="750067" y="2362560"/>
            <a:ext cx="1785950" cy="86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69803" y="2609979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1.4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3069803" y="4147396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1.5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5011199" y="2197644"/>
            <a:ext cx="364333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=0</a:t>
            </a:r>
            <a:r>
              <a:rPr lang="en-US" dirty="0" smtClean="0"/>
              <a:t> is the amount of drug in the body at time zero. (for intravenous injection, this equals the administered dose, X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endParaRPr lang="en-SG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656177"/>
            <a:ext cx="2424902" cy="175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57224" y="6357958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5011199" y="4048662"/>
            <a:ext cx="36433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Unit for rate constant K</a:t>
            </a:r>
            <a:r>
              <a:rPr lang="en-US" baseline="-25000" dirty="0" smtClean="0"/>
              <a:t>0</a:t>
            </a:r>
            <a:r>
              <a:rPr lang="en-US" dirty="0" smtClean="0"/>
              <a:t> is mass/time (</a:t>
            </a:r>
            <a:r>
              <a:rPr lang="en-US" dirty="0" err="1" smtClean="0"/>
              <a:t>e.g</a:t>
            </a:r>
            <a:r>
              <a:rPr lang="en-US" dirty="0" smtClean="0"/>
              <a:t>: mg h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SG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0269" y="5002017"/>
            <a:ext cx="30078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35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762" y="1556770"/>
            <a:ext cx="8229600" cy="50071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lets substitute the general variable Y with X ( mass of drug in the body at time t) in equation 1.2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Integrated equation is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sz="2400" dirty="0" smtClean="0"/>
              <a:t>	X =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 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t</a:t>
            </a:r>
          </a:p>
          <a:p>
            <a:pPr>
              <a:buNone/>
            </a:pPr>
            <a:endParaRPr lang="en-US" sz="2400" dirty="0" smtClean="0"/>
          </a:p>
          <a:p>
            <a:endParaRPr lang="en-SG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22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Example for zero-order process</a:t>
            </a:r>
            <a:endParaRPr lang="en-SG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 t="16667" r="12131"/>
          <a:stretch>
            <a:fillRect/>
          </a:stretch>
        </p:blipFill>
        <p:spPr bwMode="auto">
          <a:xfrm>
            <a:off x="791268" y="2666685"/>
            <a:ext cx="1703548" cy="8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216677" y="2894168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1.4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3219268" y="4298493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1.5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5120176" y="2405481"/>
            <a:ext cx="364333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Where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baseline="-25000" dirty="0" smtClean="0"/>
              <a:t>=0</a:t>
            </a:r>
            <a:r>
              <a:rPr lang="en-US" dirty="0" smtClean="0"/>
              <a:t> is the amount of drug in the body at time zero. (for intravenous injection, this equals the administered dose, X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  <a:endParaRPr lang="en-SG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003" y="4739056"/>
            <a:ext cx="2248970" cy="16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857224" y="6357958"/>
            <a:ext cx="78581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5120176" y="4168582"/>
            <a:ext cx="36433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Unit for rate constant K</a:t>
            </a:r>
            <a:r>
              <a:rPr lang="en-US" baseline="-25000" dirty="0" smtClean="0"/>
              <a:t>0</a:t>
            </a:r>
            <a:r>
              <a:rPr lang="en-US" dirty="0" smtClean="0"/>
              <a:t> is mass/time (</a:t>
            </a:r>
            <a:r>
              <a:rPr lang="en-US" dirty="0" err="1" smtClean="0"/>
              <a:t>e.g</a:t>
            </a:r>
            <a:r>
              <a:rPr lang="en-US" dirty="0" smtClean="0"/>
              <a:t>: mg h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  <a:endParaRPr lang="en-SG" dirty="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7502" y="5090628"/>
            <a:ext cx="300786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29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2863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following is derivation of the equation for first-order elimination process: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 Since Y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 = 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integration of </a:t>
            </a:r>
            <a:r>
              <a:rPr lang="en-US" sz="2400" dirty="0" err="1" smtClean="0"/>
              <a:t>Eq</a:t>
            </a:r>
            <a:r>
              <a:rPr lang="en-US" sz="2400" dirty="0" smtClean="0"/>
              <a:t> 1.7 yield the following:</a:t>
            </a:r>
          </a:p>
          <a:p>
            <a:pPr lvl="1">
              <a:buNone/>
            </a:pPr>
            <a:r>
              <a:rPr lang="en-US" sz="2400" dirty="0" smtClean="0"/>
              <a:t>Y = 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-kt</a:t>
            </a:r>
          </a:p>
          <a:p>
            <a:pPr>
              <a:buNone/>
            </a:pPr>
            <a:r>
              <a:rPr lang="en-US" sz="2400" dirty="0" err="1" smtClean="0"/>
              <a:t>ln</a:t>
            </a:r>
            <a:r>
              <a:rPr lang="en-US" sz="2400" dirty="0" smtClean="0"/>
              <a:t> Y=lnY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 Kt</a:t>
            </a:r>
          </a:p>
          <a:p>
            <a:pPr>
              <a:buNone/>
            </a:pPr>
            <a:r>
              <a:rPr lang="en-US" sz="2400" dirty="0" smtClean="0"/>
              <a:t>Log Y = log Y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–Kt/2.303</a:t>
            </a:r>
            <a:endParaRPr lang="en-SG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23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process</a:t>
            </a:r>
            <a:endParaRPr lang="en-SG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2643182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1.6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4682430" y="2115259"/>
            <a:ext cx="36433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 is first-order elimination rate constant, the minus sign indicate that the amount Y is decreasing over time.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2748362" y="3971109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1.7</a:t>
            </a:r>
            <a:endParaRPr lang="en-SG" dirty="0"/>
          </a:p>
        </p:txBody>
      </p:sp>
      <p:sp>
        <p:nvSpPr>
          <p:cNvPr id="10" name="TextBox 9"/>
          <p:cNvSpPr txBox="1"/>
          <p:nvPr/>
        </p:nvSpPr>
        <p:spPr>
          <a:xfrm>
            <a:off x="4628937" y="3402615"/>
            <a:ext cx="36433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 changes depends on the product of the rate constant (K) and the mass of the substance undergoing change.</a:t>
            </a:r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2748362" y="5084031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1.8</a:t>
            </a:r>
            <a:endParaRPr lang="en-SG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t="29527" r="7086"/>
          <a:stretch>
            <a:fillRect/>
          </a:stretch>
        </p:blipFill>
        <p:spPr bwMode="auto">
          <a:xfrm>
            <a:off x="785786" y="2428868"/>
            <a:ext cx="1697982" cy="72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r="18039"/>
          <a:stretch>
            <a:fillRect/>
          </a:stretch>
        </p:blipFill>
        <p:spPr bwMode="auto">
          <a:xfrm>
            <a:off x="714348" y="3786190"/>
            <a:ext cx="1625404" cy="7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748362" y="5597816"/>
            <a:ext cx="16430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1.9</a:t>
            </a:r>
            <a:endParaRPr lang="en-SG" dirty="0"/>
          </a:p>
        </p:txBody>
      </p:sp>
      <p:sp>
        <p:nvSpPr>
          <p:cNvPr id="16" name="TextBox 15"/>
          <p:cNvSpPr txBox="1"/>
          <p:nvPr/>
        </p:nvSpPr>
        <p:spPr>
          <a:xfrm>
            <a:off x="3593337" y="6028694"/>
            <a:ext cx="22145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1.10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739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24</a:t>
            </a:fld>
            <a:endParaRPr lang="en-SG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840909"/>
            <a:ext cx="6926532" cy="474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74963" y="1530350"/>
            <a:ext cx="207170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Equation 1.8</a:t>
            </a:r>
            <a:endParaRPr lang="en-SG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075012" y="1530350"/>
            <a:ext cx="207170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Equation 1.9</a:t>
            </a:r>
            <a:endParaRPr lang="en-SG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3901446"/>
            <a:ext cx="207170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Equation 1.10</a:t>
            </a:r>
            <a:endParaRPr lang="en-SG" sz="1400" dirty="0"/>
          </a:p>
        </p:txBody>
      </p:sp>
      <p:sp>
        <p:nvSpPr>
          <p:cNvPr id="9" name="Rectangle 8"/>
          <p:cNvSpPr/>
          <p:nvPr/>
        </p:nvSpPr>
        <p:spPr>
          <a:xfrm>
            <a:off x="785786" y="5143512"/>
            <a:ext cx="71438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28575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First-order process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8191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38365"/>
            <a:ext cx="8229600" cy="50071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lets substitute the general variable Y with X ( mass of drug in the body at time t) in equation 1.6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Integrated equation is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r>
              <a:rPr lang="en-US" sz="2400" dirty="0" smtClean="0"/>
              <a:t>	X = X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– K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t</a:t>
            </a:r>
          </a:p>
          <a:p>
            <a:pPr>
              <a:buNone/>
            </a:pPr>
            <a:endParaRPr lang="en-US" sz="2400" dirty="0" smtClean="0"/>
          </a:p>
          <a:p>
            <a:endParaRPr lang="en-SG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25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Example for first-order process</a:t>
            </a:r>
            <a:endParaRPr lang="en-SG" dirty="0"/>
          </a:p>
        </p:txBody>
      </p:sp>
      <p:sp>
        <p:nvSpPr>
          <p:cNvPr id="7" name="TextBox 6"/>
          <p:cNvSpPr txBox="1"/>
          <p:nvPr/>
        </p:nvSpPr>
        <p:spPr>
          <a:xfrm>
            <a:off x="3750463" y="2689188"/>
            <a:ext cx="20717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1.11</a:t>
            </a:r>
            <a:endParaRPr lang="en-SG" dirty="0"/>
          </a:p>
        </p:txBody>
      </p:sp>
      <p:sp>
        <p:nvSpPr>
          <p:cNvPr id="8" name="TextBox 7"/>
          <p:cNvSpPr txBox="1"/>
          <p:nvPr/>
        </p:nvSpPr>
        <p:spPr>
          <a:xfrm>
            <a:off x="2658612" y="3998579"/>
            <a:ext cx="1928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1.12</a:t>
            </a:r>
            <a:endParaRPr lang="en-SG" dirty="0"/>
          </a:p>
        </p:txBody>
      </p:sp>
      <p:sp>
        <p:nvSpPr>
          <p:cNvPr id="13" name="TextBox 12"/>
          <p:cNvSpPr txBox="1"/>
          <p:nvPr/>
        </p:nvSpPr>
        <p:spPr>
          <a:xfrm>
            <a:off x="4786314" y="3461742"/>
            <a:ext cx="36433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Unit for rate constant K is h</a:t>
            </a:r>
            <a:r>
              <a:rPr lang="en-US" baseline="30000" dirty="0" smtClean="0"/>
              <a:t>-1</a:t>
            </a:r>
            <a:endParaRPr lang="en-SG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r="10594" b="20732"/>
          <a:stretch>
            <a:fillRect/>
          </a:stretch>
        </p:blipFill>
        <p:spPr bwMode="auto">
          <a:xfrm>
            <a:off x="891224" y="2472046"/>
            <a:ext cx="2544884" cy="71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785786" y="4554515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dirty="0" smtClean="0"/>
              <a:t>X = X</a:t>
            </a:r>
            <a:r>
              <a:rPr lang="en-US" baseline="-25000" dirty="0" smtClean="0"/>
              <a:t>0</a:t>
            </a:r>
            <a:r>
              <a:rPr lang="en-US" dirty="0" smtClean="0"/>
              <a:t>e</a:t>
            </a:r>
            <a:r>
              <a:rPr lang="en-US" baseline="30000" dirty="0" smtClean="0"/>
              <a:t>-kt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ln</a:t>
            </a:r>
            <a:r>
              <a:rPr lang="en-US" dirty="0" smtClean="0"/>
              <a:t> X=lnX</a:t>
            </a:r>
            <a:r>
              <a:rPr lang="en-US" baseline="-25000" dirty="0" smtClean="0"/>
              <a:t>0</a:t>
            </a:r>
            <a:r>
              <a:rPr lang="en-US" dirty="0" smtClean="0"/>
              <a:t> – Kt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Log X = log X</a:t>
            </a:r>
            <a:r>
              <a:rPr lang="en-US" baseline="-25000" dirty="0" smtClean="0"/>
              <a:t>0</a:t>
            </a:r>
            <a:r>
              <a:rPr lang="en-US" dirty="0" smtClean="0"/>
              <a:t> –Kt/2.303</a:t>
            </a:r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2643174" y="4596005"/>
            <a:ext cx="1928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1.13</a:t>
            </a:r>
            <a:endParaRPr lang="en-SG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5117497"/>
            <a:ext cx="1928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1.14</a:t>
            </a:r>
            <a:endParaRPr lang="en-SG" dirty="0"/>
          </a:p>
        </p:txBody>
      </p:sp>
      <p:sp>
        <p:nvSpPr>
          <p:cNvPr id="17" name="TextBox 16"/>
          <p:cNvSpPr txBox="1"/>
          <p:nvPr/>
        </p:nvSpPr>
        <p:spPr>
          <a:xfrm>
            <a:off x="3357554" y="5642416"/>
            <a:ext cx="192882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Equation 1.15</a:t>
            </a:r>
            <a:endParaRPr lang="en-SG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2653" y="4242599"/>
            <a:ext cx="3714776" cy="132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27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41921-9B21-4727-8CAF-D176FA436096}" type="slidenum">
              <a:rPr lang="en-SG" smtClean="0"/>
              <a:pPr/>
              <a:t>26</a:t>
            </a:fld>
            <a:endParaRPr lang="en-SG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868" y="2071678"/>
            <a:ext cx="896013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59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Bioavailability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05" y="1700808"/>
            <a:ext cx="8229600" cy="2188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Amount </a:t>
            </a:r>
            <a:r>
              <a:rPr lang="en-US" sz="2400" dirty="0"/>
              <a:t>of a chemical </a:t>
            </a:r>
            <a:r>
              <a:rPr lang="en-US" sz="2400" dirty="0" smtClean="0"/>
              <a:t>substance becomes available to the systemic circulation or target organs after the administration to living organisms via any route of administration such as oral, parenteral and topical route etc.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7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influencing the bioavailability of drugs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535962"/>
              </p:ext>
            </p:extLst>
          </p:nvPr>
        </p:nvGraphicFramePr>
        <p:xfrm>
          <a:off x="294967" y="152645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ine Callout 2 4"/>
          <p:cNvSpPr/>
          <p:nvPr/>
        </p:nvSpPr>
        <p:spPr>
          <a:xfrm>
            <a:off x="6756300" y="1501884"/>
            <a:ext cx="1928826" cy="21431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203"/>
              <a:gd name="adj6" fmla="val -306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Diluent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binding agents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disintegrating agents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coloring agents etc.</a:t>
            </a:r>
            <a:endParaRPr lang="en-SG" dirty="0"/>
          </a:p>
        </p:txBody>
      </p:sp>
      <p:sp>
        <p:nvSpPr>
          <p:cNvPr id="6" name="Line Callout 2 5"/>
          <p:cNvSpPr/>
          <p:nvPr/>
        </p:nvSpPr>
        <p:spPr>
          <a:xfrm>
            <a:off x="6756300" y="3983023"/>
            <a:ext cx="1928826" cy="214314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6203"/>
              <a:gd name="adj6" fmla="val -306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Pka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particle size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Size distribution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artition coefficient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Polymorphism etc.</a:t>
            </a:r>
            <a:endParaRPr lang="en-SG" dirty="0"/>
          </a:p>
        </p:txBody>
      </p:sp>
      <p:sp>
        <p:nvSpPr>
          <p:cNvPr id="8" name="Rectangle 7"/>
          <p:cNvSpPr/>
          <p:nvPr/>
        </p:nvSpPr>
        <p:spPr>
          <a:xfrm>
            <a:off x="755576" y="1596233"/>
            <a:ext cx="1500198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acid or weak base</a:t>
            </a:r>
            <a:endParaRPr lang="en-SG" dirty="0"/>
          </a:p>
        </p:txBody>
      </p:sp>
      <p:sp>
        <p:nvSpPr>
          <p:cNvPr id="9" name="Rectangle 8"/>
          <p:cNvSpPr/>
          <p:nvPr/>
        </p:nvSpPr>
        <p:spPr>
          <a:xfrm>
            <a:off x="735566" y="3983023"/>
            <a:ext cx="1500198" cy="1500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 acid or weak base</a:t>
            </a:r>
            <a:endParaRPr lang="en-SG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55774" y="2346332"/>
            <a:ext cx="785818" cy="35719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57417" y="4554527"/>
            <a:ext cx="785818" cy="35719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1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Relationship between the administered dose and amount of drug in the body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Only the bioavailable drug will produce the therapeutic activity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(AUC)</a:t>
            </a:r>
            <a:r>
              <a:rPr lang="en-US" sz="2000" baseline="-25000" dirty="0" smtClean="0"/>
              <a:t>0 </a:t>
            </a:r>
            <a:r>
              <a:rPr lang="en-US" sz="2000" dirty="0" smtClean="0"/>
              <a:t> - area under curve of plasma drug concentration versus time (AUC) from time zero to time infinity</a:t>
            </a:r>
          </a:p>
          <a:p>
            <a:r>
              <a:rPr lang="en-US" sz="2000" dirty="0" smtClean="0"/>
              <a:t> K – First order elimination rate constant</a:t>
            </a:r>
          </a:p>
          <a:p>
            <a:r>
              <a:rPr lang="en-US" sz="2000" dirty="0" smtClean="0"/>
              <a:t> V (or </a:t>
            </a:r>
            <a:r>
              <a:rPr lang="en-US" sz="2000" dirty="0" err="1" smtClean="0"/>
              <a:t>V</a:t>
            </a:r>
            <a:r>
              <a:rPr lang="en-US" sz="2000" baseline="-25000" dirty="0" err="1" smtClean="0"/>
              <a:t>d</a:t>
            </a:r>
            <a:r>
              <a:rPr lang="en-US" sz="2000" dirty="0" smtClean="0"/>
              <a:t>) – drug’s volume of distribution</a:t>
            </a:r>
          </a:p>
          <a:p>
            <a:r>
              <a:rPr lang="en-US" sz="2000" dirty="0" smtClean="0"/>
              <a:t> F – </a:t>
            </a:r>
            <a:r>
              <a:rPr lang="en-US" sz="2000" dirty="0" err="1" smtClean="0"/>
              <a:t>Bioavailable</a:t>
            </a:r>
            <a:r>
              <a:rPr lang="en-US" sz="2000" dirty="0" smtClean="0"/>
              <a:t> fraction</a:t>
            </a:r>
          </a:p>
          <a:p>
            <a:endParaRPr lang="en-US" sz="2000" dirty="0" smtClean="0"/>
          </a:p>
          <a:p>
            <a:endParaRPr lang="en-SG" sz="2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857224" y="2571744"/>
            <a:ext cx="31432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Intravenous solution</a:t>
            </a:r>
            <a:endParaRPr lang="en-SG" dirty="0"/>
          </a:p>
        </p:txBody>
      </p:sp>
      <p:sp>
        <p:nvSpPr>
          <p:cNvPr id="7" name="Rectangle 6"/>
          <p:cNvSpPr/>
          <p:nvPr/>
        </p:nvSpPr>
        <p:spPr>
          <a:xfrm>
            <a:off x="4929190" y="2571744"/>
            <a:ext cx="314327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Extravascular route</a:t>
            </a:r>
            <a:endParaRPr lang="en-SG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14686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3645298" cy="67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006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concentration versus time plot – extravascular route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417638"/>
            <a:ext cx="6779096" cy="365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5104318"/>
            <a:ext cx="802957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032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ONSET OF ACTION</a:t>
            </a:r>
          </a:p>
          <a:p>
            <a:pPr lvl="1"/>
            <a:r>
              <a:rPr lang="en-US" sz="2000" dirty="0" smtClean="0"/>
              <a:t>The time when medicinal agent reaches the therapeutic level and shows the therapeutic action.</a:t>
            </a:r>
          </a:p>
          <a:p>
            <a:r>
              <a:rPr lang="en-US" sz="2000" dirty="0" smtClean="0"/>
              <a:t>TERMINATION OF ACTION</a:t>
            </a:r>
          </a:p>
          <a:p>
            <a:pPr lvl="1"/>
            <a:r>
              <a:rPr lang="en-US" sz="2000" dirty="0" smtClean="0"/>
              <a:t>The time when the medicinal agents stop showing the therapeutic action and go down to the minimum effective concentration (MEC) in the systemic circulation.</a:t>
            </a:r>
          </a:p>
          <a:p>
            <a:r>
              <a:rPr lang="en-US" sz="2000" dirty="0"/>
              <a:t> DURATION OF ACTION</a:t>
            </a:r>
          </a:p>
          <a:p>
            <a:pPr lvl="1"/>
            <a:r>
              <a:rPr lang="en-US" sz="2000" dirty="0"/>
              <a:t>The time duration between the onset of action and termination of action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THERAPEUTIC RANGE</a:t>
            </a:r>
          </a:p>
          <a:p>
            <a:pPr lvl="1"/>
            <a:r>
              <a:rPr lang="en-US" sz="2000" dirty="0" smtClean="0"/>
              <a:t>The range of the drug concentration in systemic circulation within  which medicinal agent shows the therapeutic effect.</a:t>
            </a:r>
          </a:p>
        </p:txBody>
      </p:sp>
    </p:spTree>
    <p:extLst>
      <p:ext uri="{BB962C8B-B14F-4D97-AF65-F5344CB8AC3E}">
        <p14:creationId xmlns:p14="http://schemas.microsoft.com/office/powerpoint/2010/main" val="28973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 concentration versus time plot – Intravenous route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4460" y="1556792"/>
            <a:ext cx="6635080" cy="362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2" y="5195670"/>
            <a:ext cx="63531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564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between Intravascular and Extravascular routes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408302" y="1882425"/>
            <a:ext cx="2357454" cy="9286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INTRAVASCULAR ROUTE</a:t>
            </a:r>
            <a:endParaRPr lang="en-SG" dirty="0"/>
          </a:p>
        </p:txBody>
      </p:sp>
      <p:sp>
        <p:nvSpPr>
          <p:cNvPr id="9" name="TextBox 8"/>
          <p:cNvSpPr txBox="1"/>
          <p:nvPr/>
        </p:nvSpPr>
        <p:spPr>
          <a:xfrm>
            <a:off x="1250132" y="3225784"/>
            <a:ext cx="2673795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no absorption phase</a:t>
            </a:r>
          </a:p>
          <a:p>
            <a:pPr>
              <a:buFontTx/>
              <a:buChar char="-"/>
            </a:pPr>
            <a:r>
              <a:rPr lang="en-US" dirty="0" smtClean="0"/>
              <a:t> immediate onset of action</a:t>
            </a:r>
          </a:p>
          <a:p>
            <a:pPr>
              <a:buFontTx/>
              <a:buChar char="-"/>
            </a:pPr>
            <a:r>
              <a:rPr lang="en-US" dirty="0" smtClean="0"/>
              <a:t> 100 % dose available to show the therapeutic action</a:t>
            </a:r>
          </a:p>
          <a:p>
            <a:pPr>
              <a:buFontTx/>
              <a:buChar char="-"/>
            </a:pPr>
            <a:r>
              <a:rPr lang="en-US" dirty="0" smtClean="0"/>
              <a:t>Adverse reactions are difficult to reverse</a:t>
            </a:r>
            <a:endParaRPr lang="en-SG" dirty="0"/>
          </a:p>
        </p:txBody>
      </p:sp>
      <p:sp>
        <p:nvSpPr>
          <p:cNvPr id="10" name="Rectangle 9"/>
          <p:cNvSpPr/>
          <p:nvPr/>
        </p:nvSpPr>
        <p:spPr>
          <a:xfrm>
            <a:off x="5508104" y="1854315"/>
            <a:ext cx="23574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EXTRAVASCULAR ROUTE</a:t>
            </a:r>
            <a:endParaRPr lang="en-SG" dirty="0"/>
          </a:p>
        </p:txBody>
      </p:sp>
      <p:sp>
        <p:nvSpPr>
          <p:cNvPr id="11" name="TextBox 10"/>
          <p:cNvSpPr txBox="1"/>
          <p:nvPr/>
        </p:nvSpPr>
        <p:spPr>
          <a:xfrm>
            <a:off x="5211664" y="3208908"/>
            <a:ext cx="2950333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absorption phase is exist</a:t>
            </a:r>
          </a:p>
          <a:p>
            <a:pPr>
              <a:buFontTx/>
              <a:buChar char="-"/>
            </a:pPr>
            <a:r>
              <a:rPr lang="en-US" dirty="0" smtClean="0"/>
              <a:t>Therapeutic action is regulated by factors such as formulations, dosage form, etc</a:t>
            </a:r>
          </a:p>
          <a:p>
            <a:pPr>
              <a:buFontTx/>
              <a:buChar char="-"/>
            </a:pPr>
            <a:r>
              <a:rPr lang="en-US" dirty="0" smtClean="0"/>
              <a:t> entire administered dose may not reach target site ( poor absorption)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587717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1163</Words>
  <Application>Microsoft Macintosh PowerPoint</Application>
  <PresentationFormat>On-screen Show (4:3)</PresentationFormat>
  <Paragraphs>211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</vt:lpstr>
      <vt:lpstr>Wingdings</vt:lpstr>
      <vt:lpstr>Office Theme</vt:lpstr>
      <vt:lpstr>Chapter 1  Introduction to Biopharmaceutics &amp; Pharmacokinetics</vt:lpstr>
      <vt:lpstr>Biopharmaceutics</vt:lpstr>
      <vt:lpstr>Bioavailability</vt:lpstr>
      <vt:lpstr>Factors influencing the bioavailability of drugs</vt:lpstr>
      <vt:lpstr>Relationship between the administered dose and amount of drug in the body</vt:lpstr>
      <vt:lpstr>Plasma concentration versus time plot – extravascular route</vt:lpstr>
      <vt:lpstr>PowerPoint Presentation</vt:lpstr>
      <vt:lpstr>Plasma concentration versus time plot – Intravenous route</vt:lpstr>
      <vt:lpstr>Comparisons between Intravascular and Extravascular routes</vt:lpstr>
      <vt:lpstr>PHARMACOKINETICS</vt:lpstr>
      <vt:lpstr>Absorption</vt:lpstr>
      <vt:lpstr>Distribution</vt:lpstr>
      <vt:lpstr>Metabolism</vt:lpstr>
      <vt:lpstr>Elimination </vt:lpstr>
      <vt:lpstr>Excretion</vt:lpstr>
      <vt:lpstr>Exercise</vt:lpstr>
      <vt:lpstr>Rate Processes</vt:lpstr>
      <vt:lpstr>Rate Processes</vt:lpstr>
      <vt:lpstr>Zero-order process</vt:lpstr>
      <vt:lpstr>Application of zero-order processes</vt:lpstr>
      <vt:lpstr>Example for zero-order process</vt:lpstr>
      <vt:lpstr>Example for zero-order process</vt:lpstr>
      <vt:lpstr>First-order process</vt:lpstr>
      <vt:lpstr>First-order process</vt:lpstr>
      <vt:lpstr>Example for first-order process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0164056411</cp:lastModifiedBy>
  <cp:revision>216</cp:revision>
  <cp:lastPrinted>2017-07-24T03:54:17Z</cp:lastPrinted>
  <dcterms:created xsi:type="dcterms:W3CDTF">2016-03-03T08:04:10Z</dcterms:created>
  <dcterms:modified xsi:type="dcterms:W3CDTF">2017-08-27T00:32:35Z</dcterms:modified>
</cp:coreProperties>
</file>