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94" r:id="rId2"/>
    <p:sldId id="295" r:id="rId3"/>
    <p:sldId id="258" r:id="rId4"/>
    <p:sldId id="281" r:id="rId5"/>
    <p:sldId id="279" r:id="rId6"/>
    <p:sldId id="259" r:id="rId7"/>
    <p:sldId id="278" r:id="rId8"/>
    <p:sldId id="287" r:id="rId9"/>
    <p:sldId id="260" r:id="rId10"/>
    <p:sldId id="289" r:id="rId11"/>
    <p:sldId id="291" r:id="rId12"/>
    <p:sldId id="292" r:id="rId13"/>
    <p:sldId id="266" r:id="rId14"/>
    <p:sldId id="265" r:id="rId15"/>
    <p:sldId id="267" r:id="rId16"/>
    <p:sldId id="277" r:id="rId17"/>
    <p:sldId id="276" r:id="rId18"/>
    <p:sldId id="269" r:id="rId19"/>
    <p:sldId id="272" r:id="rId20"/>
    <p:sldId id="288" r:id="rId21"/>
    <p:sldId id="29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28"/>
  </p:normalViewPr>
  <p:slideViewPr>
    <p:cSldViewPr>
      <p:cViewPr varScale="1">
        <p:scale>
          <a:sx n="91" d="100"/>
          <a:sy n="91" d="100"/>
        </p:scale>
        <p:origin x="1608" y="176"/>
      </p:cViewPr>
      <p:guideLst>
        <p:guide orient="horz" pos="2160"/>
        <p:guide pos="2880"/>
      </p:guideLst>
    </p:cSldViewPr>
  </p:slideViewPr>
  <p:notesTextViewPr>
    <p:cViewPr>
      <p:scale>
        <a:sx n="1" d="1"/>
        <a:sy n="1" d="1"/>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1630258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862B5-2518-44E1-9E7C-73CAC7771472}"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102943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862B5-2518-44E1-9E7C-73CAC7771472}"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1557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862B5-2518-44E1-9E7C-73CAC7771472}"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EE67E-CD9E-4F61-8A5B-B21319FC3B87}" type="slidenum">
              <a:rPr lang="en-US" smtClean="0"/>
              <a:t>‹#›</a:t>
            </a:fld>
            <a:endParaRPr lang="en-US"/>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51204" y="5696273"/>
            <a:ext cx="1802296" cy="660077"/>
          </a:xfrm>
          <a:prstGeom prst="rect">
            <a:avLst/>
          </a:prstGeom>
        </p:spPr>
      </p:pic>
    </p:spTree>
    <p:extLst>
      <p:ext uri="{BB962C8B-B14F-4D97-AF65-F5344CB8AC3E}">
        <p14:creationId xmlns:p14="http://schemas.microsoft.com/office/powerpoint/2010/main" val="5793227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7862B5-2518-44E1-9E7C-73CAC7771472}"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21343058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7862B5-2518-44E1-9E7C-73CAC7771472}"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1859737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7862B5-2518-44E1-9E7C-73CAC7771472}" type="datetimeFigureOut">
              <a:rPr lang="en-US" smtClean="0"/>
              <a:t>10/2/17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212929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7862B5-2518-44E1-9E7C-73CAC7771472}" type="datetimeFigureOut">
              <a:rPr lang="en-US" smtClean="0"/>
              <a:t>10/2/17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6EE67E-CD9E-4F61-8A5B-B21319FC3B87}"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51204" y="5696273"/>
            <a:ext cx="1802296" cy="660077"/>
          </a:xfrm>
          <a:prstGeom prst="rect">
            <a:avLst/>
          </a:prstGeom>
        </p:spPr>
      </p:pic>
    </p:spTree>
    <p:extLst>
      <p:ext uri="{BB962C8B-B14F-4D97-AF65-F5344CB8AC3E}">
        <p14:creationId xmlns:p14="http://schemas.microsoft.com/office/powerpoint/2010/main" val="145214378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7862B5-2518-44E1-9E7C-73CAC7771472}" type="datetimeFigureOut">
              <a:rPr lang="en-US" smtClean="0"/>
              <a:t>10/2/17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6EE67E-CD9E-4F61-8A5B-B21319FC3B87}"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51204" y="5696273"/>
            <a:ext cx="1802296" cy="660077"/>
          </a:xfrm>
          <a:prstGeom prst="rect">
            <a:avLst/>
          </a:prstGeom>
        </p:spPr>
      </p:pic>
    </p:spTree>
    <p:extLst>
      <p:ext uri="{BB962C8B-B14F-4D97-AF65-F5344CB8AC3E}">
        <p14:creationId xmlns:p14="http://schemas.microsoft.com/office/powerpoint/2010/main" val="2897995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7862B5-2518-44E1-9E7C-73CAC7771472}"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1734782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7862B5-2518-44E1-9E7C-73CAC7771472}"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EE67E-CD9E-4F61-8A5B-B21319FC3B87}" type="slidenum">
              <a:rPr lang="en-US" smtClean="0"/>
              <a:t>‹#›</a:t>
            </a:fld>
            <a:endParaRPr lang="en-US"/>
          </a:p>
        </p:txBody>
      </p:sp>
    </p:spTree>
    <p:extLst>
      <p:ext uri="{BB962C8B-B14F-4D97-AF65-F5344CB8AC3E}">
        <p14:creationId xmlns:p14="http://schemas.microsoft.com/office/powerpoint/2010/main" val="10662407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10/2/17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Tree>
    <p:extLst>
      <p:ext uri="{BB962C8B-B14F-4D97-AF65-F5344CB8AC3E}">
        <p14:creationId xmlns:p14="http://schemas.microsoft.com/office/powerpoint/2010/main" val="253060073"/>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iotechcorp.com.my/Pages/frmBioNexusCompanylist.aspx"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3600"/>
            <a:ext cx="7772400" cy="1470025"/>
          </a:xfrm>
        </p:spPr>
        <p:txBody>
          <a:bodyPr>
            <a:normAutofit fontScale="90000"/>
          </a:bodyPr>
          <a:lstStyle/>
          <a:p>
            <a:r>
              <a:rPr lang="en-GB" b="1" dirty="0" smtClean="0">
                <a:effectLst>
                  <a:outerShdw blurRad="38100" dist="38100" dir="2700000" algn="tl">
                    <a:srgbClr val="000000">
                      <a:alpha val="43137"/>
                    </a:srgbClr>
                  </a:outerShdw>
                </a:effectLst>
              </a:rPr>
              <a:t>BSB3503 - Biomanufacturing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CHAPTER 1</a:t>
            </a: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Introduction to Biomanufacturing</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77500" lnSpcReduction="20000"/>
          </a:bodyPr>
          <a:lstStyle/>
          <a:p>
            <a:endParaRPr lang="en-GB" b="1" dirty="0" smtClean="0">
              <a:effectLst>
                <a:outerShdw blurRad="38100" dist="38100" dir="2700000" algn="tl">
                  <a:srgbClr val="000000">
                    <a:alpha val="43137"/>
                  </a:srgbClr>
                </a:outerShdw>
              </a:effectLst>
            </a:endParaRPr>
          </a:p>
          <a:p>
            <a:r>
              <a:rPr lang="en-GB" dirty="0">
                <a:effectLst>
                  <a:outerShdw blurRad="38100" dist="38100" dir="2700000" algn="tl">
                    <a:srgbClr val="000000">
                      <a:alpha val="43137"/>
                    </a:srgbClr>
                  </a:outerShdw>
                </a:effectLst>
              </a:rPr>
              <a:t>Author: </a:t>
            </a:r>
            <a:r>
              <a:rPr lang="en-GB" b="1" dirty="0">
                <a:effectLst>
                  <a:outerShdw blurRad="38100" dist="38100" dir="2700000" algn="tl">
                    <a:srgbClr val="000000">
                      <a:alpha val="43137"/>
                    </a:srgbClr>
                  </a:outerShdw>
                </a:effectLst>
              </a:rPr>
              <a:t>Nurul Azyyati Sabri</a:t>
            </a:r>
          </a:p>
          <a:p>
            <a:r>
              <a:rPr lang="en-GB" dirty="0">
                <a:effectLst>
                  <a:outerShdw blurRad="38100" dist="38100" dir="2700000" algn="tl">
                    <a:srgbClr val="000000">
                      <a:alpha val="43137"/>
                    </a:srgbClr>
                  </a:outerShdw>
                </a:effectLst>
              </a:rPr>
              <a:t>Co-Author / Editor: </a:t>
            </a:r>
            <a:r>
              <a:rPr lang="en-GB" b="1" dirty="0">
                <a:effectLst>
                  <a:outerShdw blurRad="38100" dist="38100" dir="2700000" algn="tl">
                    <a:srgbClr val="000000">
                      <a:alpha val="43137"/>
                    </a:srgbClr>
                  </a:outerShdw>
                </a:effectLst>
              </a:rPr>
              <a:t>Rama Yusvana </a:t>
            </a:r>
          </a:p>
          <a:p>
            <a:r>
              <a:rPr lang="en-GB" b="1" dirty="0">
                <a:effectLst>
                  <a:outerShdw blurRad="38100" dist="38100" dir="2700000" algn="tl">
                    <a:srgbClr val="000000">
                      <a:alpha val="43137"/>
                    </a:srgbClr>
                  </a:outerShdw>
                </a:effectLst>
              </a:rPr>
              <a:t>Faculty Industrial Sciences &amp; Technology</a:t>
            </a:r>
            <a:br>
              <a:rPr lang="en-GB"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yusvana@ump.edu.my</a:t>
            </a: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9735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biotech companies ensure safe and quality products?</a:t>
            </a:r>
            <a:endParaRPr lang="en-MY" dirty="0"/>
          </a:p>
        </p:txBody>
      </p:sp>
      <p:sp>
        <p:nvSpPr>
          <p:cNvPr id="3" name="Content Placeholder 2"/>
          <p:cNvSpPr>
            <a:spLocks noGrp="1"/>
          </p:cNvSpPr>
          <p:nvPr>
            <p:ph idx="1"/>
          </p:nvPr>
        </p:nvSpPr>
        <p:spPr>
          <a:xfrm>
            <a:off x="3429000" y="1905000"/>
            <a:ext cx="5257800" cy="4221163"/>
          </a:xfrm>
        </p:spPr>
        <p:txBody>
          <a:bodyPr/>
          <a:lstStyle/>
          <a:p>
            <a:r>
              <a:rPr lang="en-US" sz="2800" b="1" dirty="0">
                <a:latin typeface="Calibri" pitchFamily="34" charset="0"/>
              </a:rPr>
              <a:t>Good Manufacturing Practices (GMP) </a:t>
            </a:r>
            <a:r>
              <a:rPr lang="en-US" sz="2800" dirty="0">
                <a:latin typeface="Calibri" pitchFamily="34" charset="0"/>
              </a:rPr>
              <a:t>are regulations established by the U.S. Food and Drug Administration (FDA). GMP regulations describe the methods, equipment, facilities, and controls required for producing pharmaceutical products.</a:t>
            </a:r>
          </a:p>
          <a:p>
            <a:endParaRPr lang="en-MY" dirty="0"/>
          </a:p>
        </p:txBody>
      </p:sp>
    </p:spTree>
    <p:extLst>
      <p:ext uri="{BB962C8B-B14F-4D97-AF65-F5344CB8AC3E}">
        <p14:creationId xmlns:p14="http://schemas.microsoft.com/office/powerpoint/2010/main" val="127848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 y="685800"/>
            <a:ext cx="7315200" cy="3233738"/>
          </a:xfrm>
        </p:spPr>
        <p:txBody>
          <a:bodyPr/>
          <a:lstStyle/>
          <a:p>
            <a:r>
              <a:rPr lang="en-US" b="1" dirty="0" smtClean="0"/>
              <a:t>Standard operating procedure (SOP): </a:t>
            </a:r>
            <a:r>
              <a:rPr lang="en-US" dirty="0" smtClean="0"/>
              <a:t>A document that defines in detail every step of only one particular process so it can be performed exactly the same way every time. </a:t>
            </a:r>
            <a:endParaRPr lang="en-US" dirty="0"/>
          </a:p>
        </p:txBody>
      </p:sp>
      <p:sp>
        <p:nvSpPr>
          <p:cNvPr id="6" name="Cloud 5"/>
          <p:cNvSpPr/>
          <p:nvPr/>
        </p:nvSpPr>
        <p:spPr>
          <a:xfrm>
            <a:off x="304800" y="3352800"/>
            <a:ext cx="5334000" cy="2895600"/>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002060"/>
                </a:solidFill>
              </a:rPr>
              <a:t>In biomanufacturing, there are SOPs for every single step of the process; for example, the correct way to put on a gown before entering the production area. </a:t>
            </a:r>
          </a:p>
        </p:txBody>
      </p:sp>
    </p:spTree>
    <p:extLst>
      <p:ext uri="{BB962C8B-B14F-4D97-AF65-F5344CB8AC3E}">
        <p14:creationId xmlns:p14="http://schemas.microsoft.com/office/powerpoint/2010/main" val="3901583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154097"/>
          </a:xfrm>
        </p:spPr>
        <p:txBody>
          <a:bodyPr>
            <a:normAutofit/>
          </a:bodyPr>
          <a:lstStyle/>
          <a:p>
            <a:pPr algn="l"/>
            <a:r>
              <a:rPr lang="en-US" dirty="0" smtClean="0"/>
              <a:t>WHY ARE GMP AND SOP IMPORTANTS?</a:t>
            </a:r>
            <a:endParaRPr lang="en-MY" dirty="0"/>
          </a:p>
        </p:txBody>
      </p:sp>
      <p:sp>
        <p:nvSpPr>
          <p:cNvPr id="3" name="Content Placeholder 2"/>
          <p:cNvSpPr>
            <a:spLocks noGrp="1"/>
          </p:cNvSpPr>
          <p:nvPr>
            <p:ph idx="1"/>
          </p:nvPr>
        </p:nvSpPr>
        <p:spPr>
          <a:xfrm>
            <a:off x="342900" y="1676400"/>
            <a:ext cx="8153400" cy="4419600"/>
          </a:xfrm>
        </p:spPr>
        <p:txBody>
          <a:bodyPr>
            <a:normAutofit fontScale="77500" lnSpcReduction="20000"/>
          </a:bodyPr>
          <a:lstStyle/>
          <a:p>
            <a:pPr>
              <a:buNone/>
            </a:pPr>
            <a:r>
              <a:rPr lang="en-US" dirty="0"/>
              <a:t>Some </a:t>
            </a:r>
            <a:r>
              <a:rPr lang="en-US" dirty="0" err="1"/>
              <a:t>Biomanufacturing</a:t>
            </a:r>
            <a:r>
              <a:rPr lang="en-US" dirty="0"/>
              <a:t> facilities </a:t>
            </a:r>
            <a:r>
              <a:rPr lang="en-US" dirty="0" smtClean="0"/>
              <a:t>make </a:t>
            </a:r>
            <a:r>
              <a:rPr lang="en-US" dirty="0"/>
              <a:t>batches of product worth millions of dollars</a:t>
            </a:r>
            <a:r>
              <a:rPr lang="en-US" dirty="0" smtClean="0"/>
              <a:t>.</a:t>
            </a:r>
          </a:p>
          <a:p>
            <a:pPr>
              <a:buNone/>
            </a:pPr>
            <a:r>
              <a:rPr lang="en-US" dirty="0" smtClean="0"/>
              <a:t> </a:t>
            </a:r>
            <a:r>
              <a:rPr lang="en-US" dirty="0"/>
              <a:t>Their employees are responsible for the production of each batch and for helping to ensure its quality by taking samples for testing. </a:t>
            </a:r>
            <a:endParaRPr lang="en-US" dirty="0" smtClean="0"/>
          </a:p>
          <a:p>
            <a:pPr>
              <a:buNone/>
            </a:pPr>
            <a:r>
              <a:rPr lang="en-US" dirty="0" smtClean="0"/>
              <a:t>If </a:t>
            </a:r>
            <a:r>
              <a:rPr lang="en-US" dirty="0"/>
              <a:t>batches are not made properly, the consequences can be serious and costly:</a:t>
            </a:r>
          </a:p>
          <a:p>
            <a:pPr>
              <a:buNone/>
            </a:pPr>
            <a:r>
              <a:rPr lang="en-US" dirty="0"/>
              <a:t>	-Lost profit due to bad/discarded batches</a:t>
            </a:r>
          </a:p>
          <a:p>
            <a:pPr>
              <a:buNone/>
            </a:pPr>
            <a:r>
              <a:rPr lang="en-US" dirty="0"/>
              <a:t>	-Loss of customers due to bad product or publicity</a:t>
            </a:r>
          </a:p>
          <a:p>
            <a:pPr>
              <a:buNone/>
            </a:pPr>
            <a:r>
              <a:rPr lang="en-US" dirty="0"/>
              <a:t>	-Sick, injured or deceased customers</a:t>
            </a:r>
          </a:p>
          <a:p>
            <a:pPr>
              <a:buNone/>
            </a:pPr>
            <a:r>
              <a:rPr lang="en-US" dirty="0"/>
              <a:t>	-Lawsuits</a:t>
            </a:r>
          </a:p>
          <a:p>
            <a:pPr>
              <a:buNone/>
            </a:pPr>
            <a:r>
              <a:rPr lang="en-US" dirty="0"/>
              <a:t>	-Company shutdowns and loss of jobs	</a:t>
            </a:r>
          </a:p>
          <a:p>
            <a:pPr>
              <a:buNone/>
            </a:pPr>
            <a:endParaRPr lang="en-US" dirty="0"/>
          </a:p>
          <a:p>
            <a:pPr>
              <a:buNone/>
            </a:pPr>
            <a:endParaRPr lang="en-US" dirty="0"/>
          </a:p>
          <a:p>
            <a:endParaRPr lang="en-MY" dirty="0"/>
          </a:p>
        </p:txBody>
      </p:sp>
    </p:spTree>
    <p:extLst>
      <p:ext uri="{BB962C8B-B14F-4D97-AF65-F5344CB8AC3E}">
        <p14:creationId xmlns:p14="http://schemas.microsoft.com/office/powerpoint/2010/main" val="282742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85800"/>
            <a:ext cx="7467600" cy="5788025"/>
          </a:xfrm>
        </p:spPr>
        <p:txBody>
          <a:bodyPr>
            <a:normAutofit fontScale="92500" lnSpcReduction="20000"/>
          </a:bodyPr>
          <a:lstStyle/>
          <a:p>
            <a:r>
              <a:rPr lang="en-US" b="1" dirty="0"/>
              <a:t>Industry skill standards are needed </a:t>
            </a:r>
            <a:r>
              <a:rPr lang="en-US" dirty="0"/>
              <a:t>to guide educators and trainers in colleges, high schools, companies, private training programs, and other venues to plan training programs, courses, curricula, and other learning experiences to prepare people to meet the real performance needs for an industry’s workforce. </a:t>
            </a:r>
            <a:endParaRPr lang="en-US" dirty="0" smtClean="0"/>
          </a:p>
          <a:p>
            <a:endParaRPr lang="en-US" dirty="0" smtClean="0"/>
          </a:p>
          <a:p>
            <a:r>
              <a:rPr lang="en-US" dirty="0" smtClean="0"/>
              <a:t>Standards </a:t>
            </a:r>
            <a:r>
              <a:rPr lang="en-US" dirty="0"/>
              <a:t>help ensure that what is learned is what industry has said their employees will need for work, thereby creating a secure fit between technical education and employment and career opportunities.</a:t>
            </a:r>
          </a:p>
        </p:txBody>
      </p:sp>
    </p:spTree>
    <p:extLst>
      <p:ext uri="{BB962C8B-B14F-4D97-AF65-F5344CB8AC3E}">
        <p14:creationId xmlns:p14="http://schemas.microsoft.com/office/powerpoint/2010/main" val="2185196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8724"/>
            <a:ext cx="7315200" cy="1154097"/>
          </a:xfrm>
        </p:spPr>
        <p:txBody>
          <a:bodyPr/>
          <a:lstStyle/>
          <a:p>
            <a:r>
              <a:rPr lang="en-US" dirty="0" smtClean="0"/>
              <a:t>Trend in biotechnology industry</a:t>
            </a:r>
            <a:endParaRPr lang="en-US" dirty="0"/>
          </a:p>
        </p:txBody>
      </p:sp>
      <p:sp>
        <p:nvSpPr>
          <p:cNvPr id="3" name="Content Placeholder 2"/>
          <p:cNvSpPr>
            <a:spLocks noGrp="1"/>
          </p:cNvSpPr>
          <p:nvPr>
            <p:ph idx="1"/>
          </p:nvPr>
        </p:nvSpPr>
        <p:spPr>
          <a:xfrm>
            <a:off x="457200" y="1905000"/>
            <a:ext cx="8382000" cy="4343400"/>
          </a:xfrm>
        </p:spPr>
        <p:txBody>
          <a:bodyPr>
            <a:normAutofit fontScale="85000" lnSpcReduction="10000"/>
          </a:bodyPr>
          <a:lstStyle/>
          <a:p>
            <a:r>
              <a:rPr lang="en-US" dirty="0"/>
              <a:t>The </a:t>
            </a:r>
            <a:r>
              <a:rPr lang="en-US" sz="2600" b="1" dirty="0"/>
              <a:t>U.S. biotechnology industry </a:t>
            </a:r>
            <a:r>
              <a:rPr lang="en-US" dirty="0"/>
              <a:t>is now well into its third decade. </a:t>
            </a:r>
            <a:endParaRPr lang="en-US" dirty="0" smtClean="0"/>
          </a:p>
          <a:p>
            <a:r>
              <a:rPr lang="en-US" dirty="0"/>
              <a:t>T</a:t>
            </a:r>
            <a:r>
              <a:rPr lang="en-US" dirty="0" smtClean="0"/>
              <a:t>he </a:t>
            </a:r>
            <a:r>
              <a:rPr lang="en-US" dirty="0"/>
              <a:t>industry has enlarged from its early, nearly total emphasis on basic </a:t>
            </a:r>
            <a:r>
              <a:rPr lang="en-US" dirty="0" smtClean="0"/>
              <a:t>    applied research development </a:t>
            </a:r>
            <a:r>
              <a:rPr lang="en-US" dirty="0"/>
              <a:t>of </a:t>
            </a:r>
            <a:r>
              <a:rPr lang="en-US" dirty="0" smtClean="0"/>
              <a:t>products</a:t>
            </a:r>
            <a:r>
              <a:rPr lang="en-US" dirty="0"/>
              <a:t> </a:t>
            </a:r>
            <a:r>
              <a:rPr lang="en-US" dirty="0" smtClean="0"/>
              <a:t>    production </a:t>
            </a:r>
            <a:r>
              <a:rPr lang="en-US" dirty="0"/>
              <a:t>of consumer-ready products that have been tested and approved by the FDA. </a:t>
            </a:r>
            <a:endParaRPr lang="en-US" dirty="0" smtClean="0"/>
          </a:p>
          <a:p>
            <a:r>
              <a:rPr lang="en-US" dirty="0" smtClean="0"/>
              <a:t>The </a:t>
            </a:r>
            <a:r>
              <a:rPr lang="en-US" dirty="0" err="1"/>
              <a:t>biomanufacturing</a:t>
            </a:r>
            <a:r>
              <a:rPr lang="en-US" dirty="0"/>
              <a:t> component of the biotechnology industry is about to expand significantly, especially in the </a:t>
            </a:r>
            <a:r>
              <a:rPr lang="en-US" dirty="0" smtClean="0"/>
              <a:t>Northeast  as </a:t>
            </a:r>
            <a:r>
              <a:rPr lang="en-US" dirty="0"/>
              <a:t>more and more products pass through trials and are approved for consumer use.</a:t>
            </a:r>
          </a:p>
        </p:txBody>
      </p:sp>
    </p:spTree>
    <p:extLst>
      <p:ext uri="{BB962C8B-B14F-4D97-AF65-F5344CB8AC3E}">
        <p14:creationId xmlns:p14="http://schemas.microsoft.com/office/powerpoint/2010/main" val="3223099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451285"/>
            <a:ext cx="7772400" cy="4343400"/>
          </a:xfrm>
        </p:spPr>
        <p:txBody>
          <a:bodyPr>
            <a:normAutofit fontScale="85000" lnSpcReduction="20000"/>
          </a:bodyPr>
          <a:lstStyle/>
          <a:p>
            <a:r>
              <a:rPr lang="en-MY" b="1" dirty="0">
                <a:solidFill>
                  <a:schemeClr val="accent2">
                    <a:lumMod val="75000"/>
                  </a:schemeClr>
                </a:solidFill>
              </a:rPr>
              <a:t>Germany's </a:t>
            </a:r>
            <a:r>
              <a:rPr lang="en-MY" b="1" dirty="0" err="1">
                <a:solidFill>
                  <a:schemeClr val="accent2">
                    <a:lumMod val="75000"/>
                  </a:schemeClr>
                </a:solidFill>
              </a:rPr>
              <a:t>biomanufacturing</a:t>
            </a:r>
            <a:r>
              <a:rPr lang="en-MY" b="1" dirty="0">
                <a:solidFill>
                  <a:schemeClr val="accent2">
                    <a:lumMod val="75000"/>
                  </a:schemeClr>
                </a:solidFill>
              </a:rPr>
              <a:t> </a:t>
            </a:r>
            <a:r>
              <a:rPr lang="en-MY" dirty="0"/>
              <a:t>sector is </a:t>
            </a:r>
            <a:r>
              <a:rPr lang="en-MY" dirty="0" smtClean="0"/>
              <a:t>known worldwide </a:t>
            </a:r>
            <a:r>
              <a:rPr lang="en-MY" dirty="0"/>
              <a:t>as one of the industry's leaders. </a:t>
            </a:r>
            <a:endParaRPr lang="en-MY" dirty="0" smtClean="0"/>
          </a:p>
          <a:p>
            <a:r>
              <a:rPr lang="en-MY" dirty="0" smtClean="0"/>
              <a:t>With a fermentation </a:t>
            </a:r>
            <a:r>
              <a:rPr lang="en-MY" dirty="0"/>
              <a:t>capacity of 675,000 </a:t>
            </a:r>
            <a:r>
              <a:rPr lang="en-MY" dirty="0" err="1"/>
              <a:t>liters</a:t>
            </a:r>
            <a:r>
              <a:rPr lang="en-MY" dirty="0"/>
              <a:t>, </a:t>
            </a:r>
            <a:r>
              <a:rPr lang="en-MY" dirty="0" smtClean="0"/>
              <a:t>Germany leads </a:t>
            </a:r>
            <a:r>
              <a:rPr lang="en-MY" dirty="0"/>
              <a:t>Europe and is second only to the US in </a:t>
            </a:r>
            <a:r>
              <a:rPr lang="en-MY" dirty="0" smtClean="0"/>
              <a:t>the production </a:t>
            </a:r>
            <a:r>
              <a:rPr lang="en-MY" dirty="0"/>
              <a:t>of </a:t>
            </a:r>
            <a:r>
              <a:rPr lang="en-MY" dirty="0" smtClean="0"/>
              <a:t>biopharmaceuticals production </a:t>
            </a:r>
            <a:r>
              <a:rPr lang="en-MY" dirty="0"/>
              <a:t>of </a:t>
            </a:r>
            <a:r>
              <a:rPr lang="en-MY" dirty="0" smtClean="0"/>
              <a:t>effective ingredients </a:t>
            </a:r>
            <a:r>
              <a:rPr lang="en-MY" dirty="0"/>
              <a:t>in large fermenters – began in </a:t>
            </a:r>
            <a:r>
              <a:rPr lang="en-MY" dirty="0" smtClean="0"/>
              <a:t>Germany in </a:t>
            </a:r>
            <a:r>
              <a:rPr lang="en-MY" dirty="0"/>
              <a:t>1987. </a:t>
            </a:r>
            <a:endParaRPr lang="en-MY" dirty="0" smtClean="0"/>
          </a:p>
          <a:p>
            <a:r>
              <a:rPr lang="en-MY" dirty="0" smtClean="0"/>
              <a:t>It </a:t>
            </a:r>
            <a:r>
              <a:rPr lang="en-MY" dirty="0"/>
              <a:t>started with the first </a:t>
            </a:r>
            <a:r>
              <a:rPr lang="en-MY" dirty="0" smtClean="0"/>
              <a:t>commercial manufacture </a:t>
            </a:r>
            <a:r>
              <a:rPr lang="en-MY" dirty="0"/>
              <a:t>of an active substance for </a:t>
            </a:r>
            <a:r>
              <a:rPr lang="en-MY" dirty="0" smtClean="0"/>
              <a:t>preventing blood </a:t>
            </a:r>
            <a:r>
              <a:rPr lang="en-MY" dirty="0"/>
              <a:t>clots called </a:t>
            </a:r>
            <a:r>
              <a:rPr lang="en-MY" dirty="0" err="1"/>
              <a:t>alteplase</a:t>
            </a:r>
            <a:r>
              <a:rPr lang="en-MY" dirty="0"/>
              <a:t>. </a:t>
            </a:r>
            <a:endParaRPr lang="en-MY" dirty="0" smtClean="0"/>
          </a:p>
          <a:p>
            <a:r>
              <a:rPr lang="en-MY" dirty="0" smtClean="0"/>
              <a:t>This </a:t>
            </a:r>
            <a:r>
              <a:rPr lang="en-MY" dirty="0"/>
              <a:t>initiated </a:t>
            </a:r>
            <a:r>
              <a:rPr lang="en-MY" dirty="0" smtClean="0"/>
              <a:t>the development </a:t>
            </a:r>
            <a:r>
              <a:rPr lang="en-MY" dirty="0"/>
              <a:t>of Germany into a locus for </a:t>
            </a:r>
            <a:r>
              <a:rPr lang="en-MY" dirty="0" smtClean="0"/>
              <a:t>medical biotechnology</a:t>
            </a:r>
            <a:r>
              <a:rPr lang="en-MY" dirty="0"/>
              <a:t>. </a:t>
            </a:r>
            <a:endParaRPr lang="en-US" dirty="0"/>
          </a:p>
        </p:txBody>
      </p:sp>
      <p:sp>
        <p:nvSpPr>
          <p:cNvPr id="4" name="Title 1"/>
          <p:cNvSpPr>
            <a:spLocks noGrp="1"/>
          </p:cNvSpPr>
          <p:nvPr>
            <p:ph type="title" idx="4294967295"/>
          </p:nvPr>
        </p:nvSpPr>
        <p:spPr>
          <a:xfrm>
            <a:off x="0" y="274638"/>
            <a:ext cx="8229600" cy="1143000"/>
          </a:xfrm>
        </p:spPr>
        <p:txBody>
          <a:bodyPr>
            <a:normAutofit/>
          </a:bodyPr>
          <a:lstStyle/>
          <a:p>
            <a:r>
              <a:rPr lang="en-US" dirty="0" smtClean="0"/>
              <a:t>Trend in biotechnology industry</a:t>
            </a:r>
            <a:endParaRPr lang="en-US" dirty="0"/>
          </a:p>
        </p:txBody>
      </p:sp>
    </p:spTree>
    <p:extLst>
      <p:ext uri="{BB962C8B-B14F-4D97-AF65-F5344CB8AC3E}">
        <p14:creationId xmlns:p14="http://schemas.microsoft.com/office/powerpoint/2010/main" val="1624521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1155"/>
            <a:ext cx="8274670" cy="6016752"/>
          </a:xfrm>
        </p:spPr>
        <p:txBody>
          <a:bodyPr/>
          <a:lstStyle/>
          <a:p>
            <a:pPr marL="0" indent="0">
              <a:buNone/>
            </a:pPr>
            <a:r>
              <a:rPr lang="en-US" dirty="0">
                <a:solidFill>
                  <a:schemeClr val="bg1"/>
                </a:solidFill>
              </a:rPr>
              <a:t>The Nine Thrusts of the National Biotechnology </a:t>
            </a:r>
            <a:r>
              <a:rPr lang="en-US" dirty="0" smtClean="0">
                <a:solidFill>
                  <a:schemeClr val="bg1"/>
                </a:solidFill>
              </a:rPr>
              <a:t>Policy </a:t>
            </a:r>
            <a:r>
              <a:rPr lang="en-US" dirty="0">
                <a:solidFill>
                  <a:schemeClr val="bg1"/>
                </a:solidFill>
              </a:rPr>
              <a:t> (28 Apr 2005).</a:t>
            </a:r>
          </a:p>
        </p:txBody>
      </p:sp>
      <p:pic>
        <p:nvPicPr>
          <p:cNvPr id="3074" name="Picture 2" descr="C:\Users\User\Desktop\ScreenHunter_05 Nov. 10 17.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74670" cy="457166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4887733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315200" cy="1154097"/>
          </a:xfrm>
        </p:spPr>
        <p:txBody>
          <a:bodyPr/>
          <a:lstStyle/>
          <a:p>
            <a:r>
              <a:rPr lang="en-US" dirty="0" err="1"/>
              <a:t>Biomanufacturing</a:t>
            </a:r>
            <a:r>
              <a:rPr lang="en-US" dirty="0"/>
              <a:t> in </a:t>
            </a:r>
            <a:r>
              <a:rPr lang="en-US" dirty="0" err="1"/>
              <a:t>malaysia</a:t>
            </a:r>
            <a:endParaRPr lang="en-US" dirty="0"/>
          </a:p>
        </p:txBody>
      </p:sp>
      <p:sp>
        <p:nvSpPr>
          <p:cNvPr id="3" name="Content Placeholder 2"/>
          <p:cNvSpPr>
            <a:spLocks noGrp="1"/>
          </p:cNvSpPr>
          <p:nvPr>
            <p:ph idx="1"/>
          </p:nvPr>
        </p:nvSpPr>
        <p:spPr>
          <a:xfrm>
            <a:off x="609600" y="1981200"/>
            <a:ext cx="8001000" cy="4191000"/>
          </a:xfrm>
        </p:spPr>
        <p:txBody>
          <a:bodyPr>
            <a:normAutofit/>
          </a:bodyPr>
          <a:lstStyle/>
          <a:p>
            <a:r>
              <a:rPr lang="en-US" sz="2200" dirty="0" smtClean="0"/>
              <a:t>Biotech Corp</a:t>
            </a:r>
          </a:p>
          <a:p>
            <a:pPr lvl="1"/>
            <a:r>
              <a:rPr lang="en-MY" sz="2200" dirty="0" err="1"/>
              <a:t>BiotechCorp</a:t>
            </a:r>
            <a:r>
              <a:rPr lang="en-MY" sz="2200" dirty="0"/>
              <a:t> is an agency under the purview of Ministry of Science, Technology and Innovation and is wholly-owned by the Ministry of Finance Incorporated</a:t>
            </a:r>
            <a:r>
              <a:rPr lang="en-MY" sz="2200" dirty="0" smtClean="0"/>
              <a:t>.</a:t>
            </a:r>
          </a:p>
          <a:p>
            <a:pPr marL="320040" lvl="1" indent="0">
              <a:buNone/>
            </a:pPr>
            <a:endParaRPr lang="en-MY" sz="2200" dirty="0" smtClean="0"/>
          </a:p>
          <a:p>
            <a:pPr lvl="1"/>
            <a:r>
              <a:rPr lang="en-US" sz="2200" dirty="0"/>
              <a:t> </a:t>
            </a:r>
            <a:r>
              <a:rPr lang="en-US" sz="2200" dirty="0">
                <a:hlinkClick r:id="rId2"/>
              </a:rPr>
              <a:t>BioNexus-status </a:t>
            </a:r>
            <a:r>
              <a:rPr lang="en-US" sz="2200" dirty="0" smtClean="0">
                <a:hlinkClick r:id="rId2"/>
              </a:rPr>
              <a:t>companies</a:t>
            </a:r>
            <a:endParaRPr lang="en-US" sz="2200" dirty="0" smtClean="0"/>
          </a:p>
          <a:p>
            <a:pPr marL="365760" lvl="1" indent="0">
              <a:buNone/>
            </a:pPr>
            <a:r>
              <a:rPr lang="en-US" sz="2200" dirty="0" err="1" smtClean="0"/>
              <a:t>Eg</a:t>
            </a:r>
            <a:r>
              <a:rPr lang="en-US" sz="2200" dirty="0" smtClean="0"/>
              <a:t>: </a:t>
            </a:r>
            <a:r>
              <a:rPr lang="en-US" sz="2200" dirty="0" err="1" smtClean="0"/>
              <a:t>Biotropics</a:t>
            </a:r>
            <a:r>
              <a:rPr lang="en-US" sz="2200" dirty="0" smtClean="0"/>
              <a:t> Malaysia </a:t>
            </a:r>
            <a:r>
              <a:rPr lang="en-US" sz="2200" dirty="0" err="1" smtClean="0"/>
              <a:t>Berhad</a:t>
            </a:r>
            <a:r>
              <a:rPr lang="en-US" sz="2200" dirty="0" smtClean="0"/>
              <a:t>. </a:t>
            </a:r>
            <a:r>
              <a:rPr lang="en-MY" sz="2200" dirty="0" smtClean="0"/>
              <a:t>Research</a:t>
            </a:r>
            <a:r>
              <a:rPr lang="en-MY" sz="2200" dirty="0"/>
              <a:t>, development, extraction, production and commercialization of identified biological active compounds from herbs and plants for the formulation of herbal-based health supplement products.</a:t>
            </a:r>
            <a:endParaRPr lang="en-US" sz="2200" dirty="0" smtClean="0"/>
          </a:p>
          <a:p>
            <a:pPr marL="365760" lvl="1" indent="0">
              <a:buNone/>
            </a:pPr>
            <a:endParaRPr lang="en-US" dirty="0"/>
          </a:p>
        </p:txBody>
      </p:sp>
    </p:spTree>
    <p:extLst>
      <p:ext uri="{BB962C8B-B14F-4D97-AF65-F5344CB8AC3E}">
        <p14:creationId xmlns:p14="http://schemas.microsoft.com/office/powerpoint/2010/main" val="18830421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80667"/>
            <a:ext cx="6934200" cy="1154097"/>
          </a:xfrm>
        </p:spPr>
        <p:txBody>
          <a:bodyPr>
            <a:normAutofit/>
          </a:bodyPr>
          <a:lstStyle/>
          <a:p>
            <a:r>
              <a:rPr lang="en-US" dirty="0" err="1"/>
              <a:t>Biomanufacturing</a:t>
            </a:r>
            <a:r>
              <a:rPr lang="en-US" dirty="0"/>
              <a:t> in </a:t>
            </a:r>
            <a:r>
              <a:rPr lang="en-US" dirty="0" err="1"/>
              <a:t>malaysia</a:t>
            </a:r>
            <a:r>
              <a:rPr lang="en-US" dirty="0"/>
              <a:t/>
            </a:r>
            <a:br>
              <a:rPr lang="en-US" dirty="0"/>
            </a:br>
            <a:endParaRPr lang="en-US" dirty="0"/>
          </a:p>
        </p:txBody>
      </p:sp>
      <p:sp>
        <p:nvSpPr>
          <p:cNvPr id="3" name="Content Placeholder 2"/>
          <p:cNvSpPr>
            <a:spLocks noGrp="1"/>
          </p:cNvSpPr>
          <p:nvPr>
            <p:ph idx="1"/>
          </p:nvPr>
        </p:nvSpPr>
        <p:spPr>
          <a:xfrm>
            <a:off x="381000" y="1523999"/>
            <a:ext cx="4375296" cy="3918319"/>
          </a:xfrm>
        </p:spPr>
        <p:txBody>
          <a:bodyPr>
            <a:noAutofit/>
          </a:bodyPr>
          <a:lstStyle/>
          <a:p>
            <a:r>
              <a:rPr lang="en-US" sz="2400" dirty="0" err="1" smtClean="0"/>
              <a:t>Inno</a:t>
            </a:r>
            <a:r>
              <a:rPr lang="en-US" sz="2400" dirty="0" smtClean="0"/>
              <a:t> bio – </a:t>
            </a:r>
            <a:r>
              <a:rPr lang="en-US" sz="2400" dirty="0" err="1" smtClean="0"/>
              <a:t>Nilai</a:t>
            </a:r>
            <a:r>
              <a:rPr lang="en-US" sz="2400" dirty="0" smtClean="0"/>
              <a:t>, </a:t>
            </a:r>
            <a:r>
              <a:rPr lang="en-US" sz="2400" dirty="0" err="1" smtClean="0"/>
              <a:t>Negeri</a:t>
            </a:r>
            <a:r>
              <a:rPr lang="en-US" sz="2400" dirty="0" smtClean="0"/>
              <a:t> Sembilan. </a:t>
            </a:r>
          </a:p>
          <a:p>
            <a:r>
              <a:rPr lang="en-US" sz="2400" dirty="0"/>
              <a:t>Monoclonal antibodies and therapeutic </a:t>
            </a:r>
            <a:r>
              <a:rPr lang="en-US" sz="2400" dirty="0" smtClean="0"/>
              <a:t>proteins.</a:t>
            </a:r>
            <a:r>
              <a:rPr lang="en-US" sz="2400" dirty="0"/>
              <a:t> </a:t>
            </a:r>
          </a:p>
          <a:p>
            <a:r>
              <a:rPr lang="en-US" sz="2400" dirty="0" smtClean="0"/>
              <a:t>200L </a:t>
            </a:r>
            <a:r>
              <a:rPr lang="en-US" sz="2400" dirty="0"/>
              <a:t>and 1,000L production bioreactors, associated inoculums suite </a:t>
            </a:r>
            <a:r>
              <a:rPr lang="en-US" sz="2800" dirty="0"/>
              <a:t>and</a:t>
            </a:r>
            <a:r>
              <a:rPr lang="en-US" sz="2400" dirty="0"/>
              <a:t> primary recovery equipment for efficient cell removal and concentration</a:t>
            </a:r>
            <a:r>
              <a:rPr lang="en-US" sz="2400" dirty="0" smtClean="0"/>
              <a:t>.</a:t>
            </a:r>
          </a:p>
        </p:txBody>
      </p:sp>
    </p:spTree>
    <p:extLst>
      <p:ext uri="{BB962C8B-B14F-4D97-AF65-F5344CB8AC3E}">
        <p14:creationId xmlns:p14="http://schemas.microsoft.com/office/powerpoint/2010/main" val="3314384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838200"/>
            <a:ext cx="7315200" cy="1154113"/>
          </a:xfrm>
        </p:spPr>
        <p:txBody>
          <a:bodyPr/>
          <a:lstStyle/>
          <a:p>
            <a:r>
              <a:rPr lang="en-US" dirty="0" err="1"/>
              <a:t>Biomanufacturing</a:t>
            </a:r>
            <a:r>
              <a:rPr lang="en-US" dirty="0"/>
              <a:t> in </a:t>
            </a:r>
            <a:r>
              <a:rPr lang="en-US" dirty="0" err="1"/>
              <a:t>malaysia</a:t>
            </a:r>
            <a:endParaRPr lang="en-US" dirty="0"/>
          </a:p>
        </p:txBody>
      </p:sp>
      <p:sp>
        <p:nvSpPr>
          <p:cNvPr id="3" name="Content Placeholder 2"/>
          <p:cNvSpPr>
            <a:spLocks noGrp="1"/>
          </p:cNvSpPr>
          <p:nvPr>
            <p:ph idx="4294967295"/>
          </p:nvPr>
        </p:nvSpPr>
        <p:spPr>
          <a:xfrm>
            <a:off x="228600" y="2006168"/>
            <a:ext cx="8534400" cy="3540125"/>
          </a:xfrm>
        </p:spPr>
        <p:txBody>
          <a:bodyPr>
            <a:normAutofit/>
          </a:bodyPr>
          <a:lstStyle/>
          <a:p>
            <a:r>
              <a:rPr lang="en-US" dirty="0" smtClean="0"/>
              <a:t>Oct-10 - </a:t>
            </a:r>
            <a:r>
              <a:rPr lang="en-US" dirty="0" err="1" smtClean="0"/>
              <a:t>Biocon</a:t>
            </a:r>
            <a:r>
              <a:rPr lang="en-US" dirty="0" smtClean="0"/>
              <a:t> </a:t>
            </a:r>
            <a:r>
              <a:rPr lang="en-US" dirty="0"/>
              <a:t>to invest RM500 </a:t>
            </a:r>
            <a:r>
              <a:rPr lang="en-US" dirty="0" err="1"/>
              <a:t>mn</a:t>
            </a:r>
            <a:r>
              <a:rPr lang="en-US" dirty="0"/>
              <a:t> in Bio-</a:t>
            </a:r>
            <a:r>
              <a:rPr lang="en-US" dirty="0" err="1"/>
              <a:t>Xcell</a:t>
            </a:r>
            <a:r>
              <a:rPr lang="en-US" dirty="0"/>
              <a:t> in </a:t>
            </a:r>
            <a:r>
              <a:rPr lang="en-US" dirty="0" err="1"/>
              <a:t>SiLC</a:t>
            </a:r>
            <a:r>
              <a:rPr lang="en-US" dirty="0"/>
              <a:t>,</a:t>
            </a:r>
          </a:p>
          <a:p>
            <a:r>
              <a:rPr lang="en-US" dirty="0"/>
              <a:t>Setting up a bio manufacturing &amp; R&amp;D facility targeted to be operational </a:t>
            </a:r>
            <a:r>
              <a:rPr lang="en-US" dirty="0" smtClean="0"/>
              <a:t>by </a:t>
            </a:r>
            <a:r>
              <a:rPr lang="en-US" dirty="0" err="1" smtClean="0"/>
              <a:t>Nusajaya</a:t>
            </a:r>
            <a:r>
              <a:rPr lang="en-US" dirty="0" smtClean="0"/>
              <a:t> by 2014</a:t>
            </a:r>
            <a:endParaRPr lang="en-US" dirty="0"/>
          </a:p>
        </p:txBody>
      </p:sp>
    </p:spTree>
    <p:extLst>
      <p:ext uri="{BB962C8B-B14F-4D97-AF65-F5344CB8AC3E}">
        <p14:creationId xmlns:p14="http://schemas.microsoft.com/office/powerpoint/2010/main" val="2233482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Chapter Description</a:t>
            </a:r>
            <a:endParaRPr lang="en-GB" dirty="0"/>
          </a:p>
        </p:txBody>
      </p:sp>
      <p:sp>
        <p:nvSpPr>
          <p:cNvPr id="3" name="Content Placeholder 2"/>
          <p:cNvSpPr>
            <a:spLocks noGrp="1"/>
          </p:cNvSpPr>
          <p:nvPr>
            <p:ph idx="1"/>
          </p:nvPr>
        </p:nvSpPr>
        <p:spPr>
          <a:xfrm>
            <a:off x="451995" y="1916832"/>
            <a:ext cx="8229600" cy="4248472"/>
          </a:xfrm>
        </p:spPr>
        <p:txBody>
          <a:bodyPr>
            <a:normAutofit fontScale="77500" lnSpcReduction="20000"/>
          </a:bodyPr>
          <a:lstStyle/>
          <a:p>
            <a:r>
              <a:rPr lang="en-GB" sz="2400" dirty="0" smtClean="0">
                <a:effectLst>
                  <a:outerShdw blurRad="38100" dist="38100" dir="2700000" algn="tl">
                    <a:srgbClr val="000000">
                      <a:alpha val="43137"/>
                    </a:srgbClr>
                  </a:outerShdw>
                </a:effectLst>
                <a:latin typeface="Helvetica LT Std Light"/>
              </a:rPr>
              <a:t>Aims</a:t>
            </a:r>
          </a:p>
          <a:p>
            <a:endParaRPr lang="en-GB" sz="2400" dirty="0" smtClean="0">
              <a:effectLst>
                <a:outerShdw blurRad="38100" dist="38100" dir="2700000" algn="tl">
                  <a:srgbClr val="000000">
                    <a:alpha val="43137"/>
                  </a:srgbClr>
                </a:outerShdw>
              </a:effectLst>
              <a:latin typeface="Helvetica LT Std Light"/>
            </a:endParaRPr>
          </a:p>
          <a:p>
            <a:pPr lvl="1"/>
            <a:r>
              <a:rPr lang="en-GB" sz="2000" dirty="0" smtClean="0">
                <a:effectLst>
                  <a:outerShdw blurRad="38100" dist="38100" dir="2700000" algn="tl">
                    <a:srgbClr val="000000">
                      <a:alpha val="43137"/>
                    </a:srgbClr>
                  </a:outerShdw>
                </a:effectLst>
                <a:latin typeface="Helvetica LT Std Light"/>
              </a:rPr>
              <a:t>Provide overview of biomanufacturing industry</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Expected Outcomes</a:t>
            </a:r>
          </a:p>
          <a:p>
            <a:endParaRPr lang="en-GB" sz="2400" dirty="0" smtClean="0">
              <a:effectLst>
                <a:outerShdw blurRad="38100" dist="38100" dir="2700000" algn="tl">
                  <a:srgbClr val="000000">
                    <a:alpha val="43137"/>
                  </a:srgbClr>
                </a:outerShdw>
              </a:effectLst>
              <a:latin typeface="Helvetica LT Std Light"/>
            </a:endParaRPr>
          </a:p>
          <a:p>
            <a:pPr lvl="1"/>
            <a:r>
              <a:rPr lang="en-GB" sz="2000" dirty="0" smtClean="0">
                <a:effectLst>
                  <a:outerShdw blurRad="38100" dist="38100" dir="2700000" algn="tl">
                    <a:srgbClr val="000000">
                      <a:alpha val="43137"/>
                    </a:srgbClr>
                  </a:outerShdw>
                </a:effectLst>
                <a:latin typeface="Helvetica LT Std Light"/>
              </a:rPr>
              <a:t>Understand the basic steps in production of biopharmaceuticals</a:t>
            </a:r>
          </a:p>
          <a:p>
            <a:pPr lvl="1"/>
            <a:r>
              <a:rPr lang="en-GB" sz="2000" dirty="0">
                <a:effectLst>
                  <a:outerShdw blurRad="38100" dist="38100" dir="2700000" algn="tl">
                    <a:srgbClr val="000000">
                      <a:alpha val="43137"/>
                    </a:srgbClr>
                  </a:outerShdw>
                </a:effectLst>
                <a:latin typeface="Helvetica LT Std Light"/>
              </a:rPr>
              <a:t>Aware of the regulatory issues involved in production of biopharmaceuticals</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References</a:t>
            </a:r>
          </a:p>
          <a:p>
            <a:pPr lvl="1"/>
            <a:endParaRPr lang="en-GB" sz="2000" dirty="0">
              <a:effectLst>
                <a:outerShdw blurRad="38100" dist="38100" dir="2700000" algn="tl">
                  <a:srgbClr val="000000">
                    <a:alpha val="43137"/>
                  </a:srgbClr>
                </a:outerShdw>
              </a:effectLst>
              <a:latin typeface="Helvetica LT Std Light"/>
            </a:endParaRPr>
          </a:p>
          <a:p>
            <a:pPr lvl="1"/>
            <a:r>
              <a:rPr lang="en-GB" sz="2000" dirty="0">
                <a:effectLst>
                  <a:outerShdw blurRad="38100" dist="38100" dir="2700000" algn="tl">
                    <a:srgbClr val="000000">
                      <a:alpha val="43137"/>
                    </a:srgbClr>
                  </a:outerShdw>
                </a:effectLst>
                <a:latin typeface="Helvetica LT Std Light"/>
              </a:rPr>
              <a:t>Helmus, F. P. (2008).  Process Plant Design. From management from Inquiry to Acceptance.  Wiley-VCH. </a:t>
            </a:r>
          </a:p>
          <a:p>
            <a:pPr lvl="1"/>
            <a:r>
              <a:rPr lang="en-GB" sz="2000" dirty="0">
                <a:effectLst>
                  <a:outerShdw blurRad="38100" dist="38100" dir="2700000" algn="tl">
                    <a:srgbClr val="000000">
                      <a:alpha val="43137"/>
                    </a:srgbClr>
                  </a:outerShdw>
                </a:effectLst>
                <a:latin typeface="Helvetica LT Std Light"/>
              </a:rPr>
              <a:t>Peters, M. S. and Timmerhaus, K. D. (1991). Plant Design and Economics for Chemical Engineers. Mc Graw Hill.</a:t>
            </a:r>
          </a:p>
        </p:txBody>
      </p:sp>
    </p:spTree>
    <p:extLst>
      <p:ext uri="{BB962C8B-B14F-4D97-AF65-F5344CB8AC3E}">
        <p14:creationId xmlns:p14="http://schemas.microsoft.com/office/powerpoint/2010/main" val="650096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990600"/>
            <a:ext cx="4711700" cy="5181600"/>
          </a:xfrm>
        </p:spPr>
        <p:txBody>
          <a:bodyPr>
            <a:normAutofit lnSpcReduction="10000"/>
          </a:bodyPr>
          <a:lstStyle/>
          <a:p>
            <a:r>
              <a:rPr lang="en-US" sz="2200" b="1" dirty="0" smtClean="0"/>
              <a:t>Technology Park Malaysia</a:t>
            </a:r>
          </a:p>
          <a:p>
            <a:endParaRPr lang="en-US" sz="2200" b="1" dirty="0" smtClean="0"/>
          </a:p>
          <a:p>
            <a:pPr lvl="1"/>
            <a:r>
              <a:rPr lang="en-MY" sz="2200" dirty="0"/>
              <a:t>U</a:t>
            </a:r>
            <a:r>
              <a:rPr lang="en-MY" sz="2200" dirty="0" smtClean="0"/>
              <a:t>tilise natural </a:t>
            </a:r>
            <a:r>
              <a:rPr lang="en-MY" sz="2200" dirty="0"/>
              <a:t>resources. </a:t>
            </a:r>
          </a:p>
          <a:p>
            <a:pPr lvl="1"/>
            <a:r>
              <a:rPr lang="en-MY" sz="2200" dirty="0" smtClean="0"/>
              <a:t>With </a:t>
            </a:r>
            <a:r>
              <a:rPr lang="en-MY" sz="2200" dirty="0"/>
              <a:t>the investment of more than RM28m, a biodiversity research and production </a:t>
            </a:r>
            <a:r>
              <a:rPr lang="en-MY" sz="2200" dirty="0" err="1"/>
              <a:t>center</a:t>
            </a:r>
            <a:r>
              <a:rPr lang="en-MY" sz="2200" dirty="0"/>
              <a:t> was setup on a 500-acres of land in </a:t>
            </a:r>
            <a:r>
              <a:rPr lang="en-MY" sz="2200" dirty="0" err="1"/>
              <a:t>Raub</a:t>
            </a:r>
            <a:r>
              <a:rPr lang="en-MY" sz="2200" dirty="0"/>
              <a:t>, Pahang. </a:t>
            </a:r>
            <a:endParaRPr lang="en-MY" sz="2200" dirty="0" smtClean="0"/>
          </a:p>
          <a:p>
            <a:pPr lvl="1"/>
            <a:r>
              <a:rPr lang="en-MY" sz="2200" dirty="0" smtClean="0"/>
              <a:t>This </a:t>
            </a:r>
            <a:r>
              <a:rPr lang="en-MY" sz="2200" dirty="0"/>
              <a:t>research and production </a:t>
            </a:r>
            <a:r>
              <a:rPr lang="en-MY" sz="2200" dirty="0" err="1"/>
              <a:t>center</a:t>
            </a:r>
            <a:r>
              <a:rPr lang="en-MY" sz="2200" dirty="0"/>
              <a:t> is fully </a:t>
            </a:r>
            <a:r>
              <a:rPr lang="en-MY" sz="2200" dirty="0" err="1"/>
              <a:t>equiped</a:t>
            </a:r>
            <a:r>
              <a:rPr lang="en-MY" sz="2200" dirty="0"/>
              <a:t> with state-of-the-art laboratory </a:t>
            </a:r>
            <a:r>
              <a:rPr lang="en-MY" sz="2200" dirty="0" err="1"/>
              <a:t>equipments</a:t>
            </a:r>
            <a:r>
              <a:rPr lang="en-MY" sz="2200" dirty="0"/>
              <a:t> and production facilities to meet the market demand for high quality products with competitive price</a:t>
            </a:r>
            <a:r>
              <a:rPr lang="en-MY" sz="2200" dirty="0" smtClean="0"/>
              <a:t>.</a:t>
            </a:r>
            <a:endParaRPr lang="en-MY" sz="2200" dirty="0"/>
          </a:p>
        </p:txBody>
      </p:sp>
    </p:spTree>
    <p:extLst>
      <p:ext uri="{BB962C8B-B14F-4D97-AF65-F5344CB8AC3E}">
        <p14:creationId xmlns:p14="http://schemas.microsoft.com/office/powerpoint/2010/main" val="28356484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2971800" cy="646331"/>
          </a:xfrm>
          <a:prstGeom prst="rect">
            <a:avLst/>
          </a:prstGeom>
          <a:noFill/>
        </p:spPr>
        <p:txBody>
          <a:bodyPr wrap="square" rtlCol="0">
            <a:spAutoFit/>
          </a:bodyPr>
          <a:lstStyle/>
          <a:p>
            <a:r>
              <a:rPr lang="en-US" sz="3600">
                <a:solidFill>
                  <a:schemeClr val="bg1"/>
                </a:solidFill>
              </a:rPr>
              <a:t>Conclusion</a:t>
            </a:r>
          </a:p>
        </p:txBody>
      </p:sp>
      <p:sp>
        <p:nvSpPr>
          <p:cNvPr id="3" name="TextBox 2"/>
          <p:cNvSpPr txBox="1"/>
          <p:nvPr/>
        </p:nvSpPr>
        <p:spPr>
          <a:xfrm>
            <a:off x="533400" y="1981200"/>
            <a:ext cx="8047972" cy="3693319"/>
          </a:xfrm>
          <a:prstGeom prst="rect">
            <a:avLst/>
          </a:prstGeom>
          <a:noFill/>
        </p:spPr>
        <p:txBody>
          <a:bodyPr wrap="none" rtlCol="0">
            <a:spAutoFit/>
          </a:bodyPr>
          <a:lstStyle/>
          <a:p>
            <a:r>
              <a:rPr lang="en-US"/>
              <a:t>Biomanufacturing is responsible for production of biologics, typically biotech-based </a:t>
            </a:r>
          </a:p>
          <a:p>
            <a:r>
              <a:rPr lang="en-US"/>
              <a:t>Therapeutics that structurally-mimic biological components found in living organism</a:t>
            </a:r>
          </a:p>
          <a:p>
            <a:endParaRPr lang="en-US"/>
          </a:p>
          <a:p>
            <a:r>
              <a:rPr lang="en-US"/>
              <a:t>Biologics / biopharmaceuticals typically include:</a:t>
            </a:r>
          </a:p>
          <a:p>
            <a:endParaRPr lang="en-US"/>
          </a:p>
          <a:p>
            <a:r>
              <a:rPr lang="en-US"/>
              <a:t>Hormones</a:t>
            </a:r>
          </a:p>
          <a:p>
            <a:r>
              <a:rPr lang="en-US"/>
              <a:t>Growth factors</a:t>
            </a:r>
          </a:p>
          <a:p>
            <a:r>
              <a:rPr lang="en-US"/>
              <a:t>Blood proteins</a:t>
            </a:r>
          </a:p>
          <a:p>
            <a:r>
              <a:rPr lang="en-US"/>
              <a:t>Clotting factors</a:t>
            </a:r>
          </a:p>
          <a:p>
            <a:r>
              <a:rPr lang="en-US"/>
              <a:t>Enzymes</a:t>
            </a:r>
          </a:p>
          <a:p>
            <a:r>
              <a:rPr lang="en-US"/>
              <a:t>Antibody</a:t>
            </a:r>
          </a:p>
          <a:p>
            <a:r>
              <a:rPr lang="en-US"/>
              <a:t>DNA/RNA</a:t>
            </a:r>
          </a:p>
          <a:p>
            <a:r>
              <a:rPr lang="en-US"/>
              <a:t>Stem cells</a:t>
            </a:r>
          </a:p>
        </p:txBody>
      </p:sp>
    </p:spTree>
    <p:extLst>
      <p:ext uri="{BB962C8B-B14F-4D97-AF65-F5344CB8AC3E}">
        <p14:creationId xmlns:p14="http://schemas.microsoft.com/office/powerpoint/2010/main" val="1026677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610600" cy="4525963"/>
          </a:xfrm>
        </p:spPr>
        <p:txBody>
          <a:bodyPr>
            <a:normAutofit/>
          </a:bodyPr>
          <a:lstStyle/>
          <a:p>
            <a:r>
              <a:rPr lang="en-US" sz="2800" dirty="0" err="1"/>
              <a:t>“Biomanufacturing</a:t>
            </a:r>
            <a:r>
              <a:rPr lang="en-US" sz="2800" dirty="0"/>
              <a:t> is an advanced manufacturing technology that involves the use </a:t>
            </a:r>
            <a:r>
              <a:rPr lang="en-US" sz="2800" dirty="0" smtClean="0"/>
              <a:t>of chemical</a:t>
            </a:r>
            <a:r>
              <a:rPr lang="en-US" sz="2800" dirty="0"/>
              <a:t>, physical, and biological processes performed by living cells for use in </a:t>
            </a:r>
            <a:r>
              <a:rPr lang="en-US" sz="2800" dirty="0" smtClean="0"/>
              <a:t>other applications”</a:t>
            </a:r>
            <a:r>
              <a:rPr lang="en-US" sz="2800" dirty="0"/>
              <a:t>.</a:t>
            </a:r>
            <a:r>
              <a:rPr lang="en-US" sz="2800" b="1" dirty="0"/>
              <a:t> </a:t>
            </a:r>
            <a:endParaRPr lang="en-US" sz="2800" b="1" dirty="0" smtClean="0"/>
          </a:p>
          <a:p>
            <a:endParaRPr lang="en-US" sz="2800" b="1" dirty="0"/>
          </a:p>
        </p:txBody>
      </p:sp>
      <p:sp>
        <p:nvSpPr>
          <p:cNvPr id="2" name="Title 1"/>
          <p:cNvSpPr>
            <a:spLocks noGrp="1"/>
          </p:cNvSpPr>
          <p:nvPr>
            <p:ph type="title" idx="4294967295"/>
          </p:nvPr>
        </p:nvSpPr>
        <p:spPr>
          <a:xfrm>
            <a:off x="0" y="274638"/>
            <a:ext cx="8229600" cy="1143000"/>
          </a:xfrm>
        </p:spPr>
        <p:txBody>
          <a:bodyPr>
            <a:normAutofit/>
          </a:bodyPr>
          <a:lstStyle/>
          <a:p>
            <a:r>
              <a:rPr lang="en-US" sz="4000" dirty="0" smtClean="0"/>
              <a:t>What is </a:t>
            </a:r>
            <a:r>
              <a:rPr lang="en-US" sz="4000" dirty="0" err="1" smtClean="0"/>
              <a:t>biomanufacturing</a:t>
            </a:r>
            <a:r>
              <a:rPr lang="en-US" sz="4000" dirty="0" smtClean="0"/>
              <a:t>?</a:t>
            </a:r>
            <a:endParaRPr lang="en-US" sz="4000" dirty="0"/>
          </a:p>
        </p:txBody>
      </p:sp>
    </p:spTree>
    <p:extLst>
      <p:ext uri="{BB962C8B-B14F-4D97-AF65-F5344CB8AC3E}">
        <p14:creationId xmlns:p14="http://schemas.microsoft.com/office/powerpoint/2010/main" val="940899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930400"/>
            <a:ext cx="5562600" cy="3581400"/>
          </a:xfrm>
        </p:spPr>
        <p:txBody>
          <a:bodyPr>
            <a:normAutofit/>
          </a:bodyPr>
          <a:lstStyle/>
          <a:p>
            <a:r>
              <a:rPr lang="en-US" sz="3600" dirty="0" err="1">
                <a:latin typeface="Calibri" pitchFamily="34" charset="0"/>
              </a:rPr>
              <a:t>Biomanufacturing</a:t>
            </a:r>
            <a:r>
              <a:rPr lang="en-US" sz="3600" dirty="0">
                <a:latin typeface="Calibri" pitchFamily="34" charset="0"/>
              </a:rPr>
              <a:t> is also known as </a:t>
            </a:r>
            <a:r>
              <a:rPr lang="en-US" sz="3600" b="1" dirty="0">
                <a:latin typeface="Calibri" pitchFamily="34" charset="0"/>
              </a:rPr>
              <a:t>bioprocessing</a:t>
            </a:r>
            <a:r>
              <a:rPr lang="en-US" sz="3600" dirty="0">
                <a:latin typeface="Calibri" pitchFamily="34" charset="0"/>
              </a:rPr>
              <a:t>. People who work in this field need to know Biology, Engineering, </a:t>
            </a:r>
            <a:r>
              <a:rPr lang="en-US" sz="3600" dirty="0" smtClean="0">
                <a:latin typeface="Calibri" pitchFamily="34" charset="0"/>
              </a:rPr>
              <a:t>and Manufacturing </a:t>
            </a:r>
            <a:r>
              <a:rPr lang="en-US" sz="3600" dirty="0">
                <a:latin typeface="Calibri" pitchFamily="34" charset="0"/>
              </a:rPr>
              <a:t>technology.</a:t>
            </a:r>
          </a:p>
          <a:p>
            <a:endParaRPr lang="en-MY" dirty="0"/>
          </a:p>
        </p:txBody>
      </p:sp>
    </p:spTree>
    <p:extLst>
      <p:ext uri="{BB962C8B-B14F-4D97-AF65-F5344CB8AC3E}">
        <p14:creationId xmlns:p14="http://schemas.microsoft.com/office/powerpoint/2010/main" val="117058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09600"/>
            <a:ext cx="7467600" cy="5864225"/>
          </a:xfrm>
        </p:spPr>
        <p:txBody>
          <a:bodyPr>
            <a:normAutofit/>
          </a:bodyPr>
          <a:lstStyle/>
          <a:p>
            <a:pPr algn="just"/>
            <a:r>
              <a:rPr lang="en-US" sz="2400" dirty="0" err="1"/>
              <a:t>Biomanufacturing</a:t>
            </a:r>
            <a:r>
              <a:rPr lang="en-US" sz="2400" dirty="0"/>
              <a:t> enables the manufacture of products with unique characteristics </a:t>
            </a:r>
          </a:p>
          <a:p>
            <a:pPr algn="just"/>
            <a:endParaRPr lang="en-US" sz="2400" dirty="0" smtClean="0"/>
          </a:p>
          <a:p>
            <a:pPr algn="just"/>
            <a:endParaRPr lang="en-US" sz="2400" dirty="0"/>
          </a:p>
          <a:p>
            <a:pPr algn="just"/>
            <a:r>
              <a:rPr lang="en-US" sz="2400" dirty="0" err="1"/>
              <a:t>Biomanufacturing</a:t>
            </a:r>
            <a:r>
              <a:rPr lang="en-US" sz="2400" dirty="0"/>
              <a:t> encompasses technologies </a:t>
            </a:r>
            <a:r>
              <a:rPr lang="en-US" sz="2400" dirty="0" smtClean="0"/>
              <a:t>such as</a:t>
            </a:r>
            <a:r>
              <a:rPr lang="en-US" sz="2400" dirty="0"/>
              <a:t>:</a:t>
            </a:r>
          </a:p>
          <a:p>
            <a:pPr marL="0" indent="0" algn="just">
              <a:buNone/>
            </a:pPr>
            <a:r>
              <a:rPr lang="en-US" sz="2400" dirty="0"/>
              <a:t>	• </a:t>
            </a:r>
            <a:r>
              <a:rPr lang="en-US" sz="2400" b="1" dirty="0"/>
              <a:t>Biotechnology</a:t>
            </a:r>
            <a:endParaRPr lang="en-US" sz="2400" dirty="0"/>
          </a:p>
          <a:p>
            <a:pPr marL="0" indent="0" algn="just">
              <a:buNone/>
            </a:pPr>
            <a:r>
              <a:rPr lang="en-US" sz="2400" dirty="0"/>
              <a:t>	• </a:t>
            </a:r>
            <a:r>
              <a:rPr lang="en-US" sz="2400" b="1" dirty="0"/>
              <a:t>Bioengineering</a:t>
            </a:r>
            <a:endParaRPr lang="en-US" sz="2400" dirty="0"/>
          </a:p>
          <a:p>
            <a:pPr marL="0" indent="0" algn="just">
              <a:buNone/>
            </a:pPr>
            <a:r>
              <a:rPr lang="en-US" sz="2400" dirty="0"/>
              <a:t>	• </a:t>
            </a:r>
            <a:r>
              <a:rPr lang="en-US" sz="2400" b="1" dirty="0" err="1"/>
              <a:t>Biodetection</a:t>
            </a:r>
            <a:endParaRPr lang="en-US" sz="2400" dirty="0"/>
          </a:p>
          <a:p>
            <a:pPr marL="0" indent="0" algn="just">
              <a:buNone/>
            </a:pPr>
            <a:r>
              <a:rPr lang="en-US" sz="2400" dirty="0"/>
              <a:t>	• </a:t>
            </a:r>
            <a:r>
              <a:rPr lang="en-US" sz="2400" b="1" dirty="0"/>
              <a:t>Biomaterials</a:t>
            </a:r>
            <a:endParaRPr lang="en-US" sz="2400" dirty="0"/>
          </a:p>
          <a:p>
            <a:pPr marL="0" indent="0">
              <a:buNone/>
            </a:pPr>
            <a:r>
              <a:rPr lang="en-US" sz="2400" dirty="0"/>
              <a:t>	• </a:t>
            </a:r>
            <a:r>
              <a:rPr lang="en-US" sz="2400" b="1" dirty="0" err="1"/>
              <a:t>Biocomputation</a:t>
            </a:r>
            <a:endParaRPr lang="en-US" sz="2400" dirty="0"/>
          </a:p>
          <a:p>
            <a:endParaRPr lang="en-MY" dirty="0"/>
          </a:p>
        </p:txBody>
      </p:sp>
    </p:spTree>
    <p:extLst>
      <p:ext uri="{BB962C8B-B14F-4D97-AF65-F5344CB8AC3E}">
        <p14:creationId xmlns:p14="http://schemas.microsoft.com/office/powerpoint/2010/main" val="2144857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09600"/>
            <a:ext cx="8153400" cy="5791200"/>
          </a:xfrm>
        </p:spPr>
        <p:txBody>
          <a:bodyPr>
            <a:normAutofit/>
          </a:bodyPr>
          <a:lstStyle/>
          <a:p>
            <a:r>
              <a:rPr lang="en-US" sz="2400" dirty="0" err="1" smtClean="0"/>
              <a:t>Biomanufacturing</a:t>
            </a:r>
            <a:r>
              <a:rPr lang="en-US" sz="2400" dirty="0" smtClean="0"/>
              <a:t> is a complex process involving multiple unit operations many of which are critical to insuring patient safety and product efficacy</a:t>
            </a:r>
          </a:p>
          <a:p>
            <a:endParaRPr lang="en-US" sz="2400" dirty="0" smtClean="0"/>
          </a:p>
          <a:p>
            <a:pPr>
              <a:buNone/>
            </a:pPr>
            <a:r>
              <a:rPr lang="en-US" sz="2400" dirty="0"/>
              <a:t>Types of products:</a:t>
            </a:r>
          </a:p>
          <a:p>
            <a:pPr>
              <a:buFont typeface="Wingdings" pitchFamily="2" charset="2"/>
              <a:buChar char="§"/>
            </a:pPr>
            <a:r>
              <a:rPr lang="en-US" sz="2400" dirty="0"/>
              <a:t>Vaccines for humans and animals</a:t>
            </a:r>
          </a:p>
          <a:p>
            <a:pPr>
              <a:buFont typeface="Wingdings" pitchFamily="2" charset="2"/>
              <a:buChar char="§"/>
            </a:pPr>
            <a:r>
              <a:rPr lang="en-US" sz="2400" dirty="0"/>
              <a:t>Biopharmaceuticals </a:t>
            </a:r>
          </a:p>
          <a:p>
            <a:pPr>
              <a:buFont typeface="Wingdings" pitchFamily="2" charset="2"/>
              <a:buChar char="§"/>
            </a:pPr>
            <a:r>
              <a:rPr lang="en-US" sz="2400" dirty="0"/>
              <a:t>Amino acids</a:t>
            </a:r>
          </a:p>
          <a:p>
            <a:pPr>
              <a:buFont typeface="Wingdings" pitchFamily="2" charset="2"/>
              <a:buChar char="§"/>
            </a:pPr>
            <a:r>
              <a:rPr lang="en-US" sz="2400" dirty="0"/>
              <a:t>Industrial enzymes</a:t>
            </a:r>
          </a:p>
          <a:p>
            <a:pPr>
              <a:buFont typeface="Wingdings" pitchFamily="2" charset="2"/>
              <a:buChar char="§"/>
            </a:pPr>
            <a:r>
              <a:rPr lang="en-US" sz="2400" dirty="0"/>
              <a:t>Custom DNA sequences</a:t>
            </a:r>
          </a:p>
          <a:p>
            <a:pPr>
              <a:buFont typeface="Wingdings" pitchFamily="2" charset="2"/>
              <a:buChar char="§"/>
            </a:pPr>
            <a:r>
              <a:rPr lang="en-US" sz="2400" dirty="0"/>
              <a:t>Therapeutics isolated from blood</a:t>
            </a:r>
          </a:p>
          <a:p>
            <a:endParaRPr lang="en-US" sz="2400" dirty="0" smtClean="0"/>
          </a:p>
          <a:p>
            <a:endParaRPr lang="en-US" dirty="0"/>
          </a:p>
        </p:txBody>
      </p:sp>
    </p:spTree>
    <p:extLst>
      <p:ext uri="{BB962C8B-B14F-4D97-AF65-F5344CB8AC3E}">
        <p14:creationId xmlns:p14="http://schemas.microsoft.com/office/powerpoint/2010/main" val="1197325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zie\Desktop\ScreenHunter_03 Nov. 15 19.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399" y="1066800"/>
            <a:ext cx="7958409" cy="4800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168037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57200"/>
            <a:ext cx="7315200" cy="1154113"/>
          </a:xfrm>
        </p:spPr>
        <p:txBody>
          <a:bodyPr/>
          <a:lstStyle/>
          <a:p>
            <a:r>
              <a:rPr lang="en-US" dirty="0" smtClean="0"/>
              <a:t>How do the microbes grow?</a:t>
            </a:r>
            <a:endParaRPr lang="en-MY" dirty="0"/>
          </a:p>
        </p:txBody>
      </p:sp>
      <p:sp>
        <p:nvSpPr>
          <p:cNvPr id="3" name="Content Placeholder 2"/>
          <p:cNvSpPr>
            <a:spLocks noGrp="1"/>
          </p:cNvSpPr>
          <p:nvPr>
            <p:ph idx="4294967295"/>
          </p:nvPr>
        </p:nvSpPr>
        <p:spPr>
          <a:xfrm>
            <a:off x="0" y="1905000"/>
            <a:ext cx="7315200" cy="3540125"/>
          </a:xfrm>
        </p:spPr>
        <p:txBody>
          <a:bodyPr/>
          <a:lstStyle/>
          <a:p>
            <a:r>
              <a:rPr lang="en-US" dirty="0"/>
              <a:t>Microbes are usually incubated under specific conditions in large tanks called </a:t>
            </a:r>
            <a:r>
              <a:rPr lang="en-US" b="1" dirty="0"/>
              <a:t>fermenters or bioreactors</a:t>
            </a:r>
            <a:r>
              <a:rPr lang="en-US" dirty="0"/>
              <a:t>. </a:t>
            </a:r>
          </a:p>
          <a:p>
            <a:endParaRPr lang="en-MY" dirty="0"/>
          </a:p>
        </p:txBody>
      </p:sp>
      <p:sp>
        <p:nvSpPr>
          <p:cNvPr id="5" name="Rectangle 2"/>
          <p:cNvSpPr txBox="1">
            <a:spLocks noChangeArrowheads="1"/>
          </p:cNvSpPr>
          <p:nvPr/>
        </p:nvSpPr>
        <p:spPr>
          <a:xfrm>
            <a:off x="3352800" y="4343400"/>
            <a:ext cx="5638800" cy="1676400"/>
          </a:xfrm>
          <a:prstGeom prst="round2DiagRect">
            <a:avLst/>
          </a:prstGeom>
          <a:ln w="25400" cap="flat" cmpd="sng" algn="ctr">
            <a:solidFill>
              <a:schemeClr val="accent6"/>
            </a:solidFill>
            <a:prstDash val="solid"/>
            <a:miter lim="800000"/>
            <a:headEnd/>
            <a:tailEnd/>
          </a:ln>
        </p:spPr>
        <p:style>
          <a:lnRef idx="2">
            <a:schemeClr val="accent6"/>
          </a:lnRef>
          <a:fillRef idx="1">
            <a:schemeClr val="lt1"/>
          </a:fillRef>
          <a:effectRef idx="0">
            <a:schemeClr val="accent6"/>
          </a:effectRef>
          <a:fontRef idx="minor">
            <a:schemeClr val="dk1"/>
          </a:fontRef>
        </p:style>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dk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dk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dk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dk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dk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dk1"/>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dk1"/>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dk1"/>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dk1"/>
                </a:solidFill>
                <a:latin typeface="+mn-lt"/>
                <a:ea typeface="+mn-ea"/>
                <a:cs typeface="+mn-cs"/>
              </a:defRPr>
            </a:lvl9pPr>
          </a:lstStyle>
          <a:p>
            <a:pPr marL="381000" indent="-381000" algn="ctr">
              <a:lnSpc>
                <a:spcPct val="80000"/>
              </a:lnSpc>
              <a:buFont typeface="Wingdings" pitchFamily="2" charset="2"/>
              <a:buNone/>
            </a:pPr>
            <a:r>
              <a:rPr lang="en-US" b="1" smtClean="0">
                <a:solidFill>
                  <a:srgbClr val="000000"/>
                </a:solidFill>
              </a:rPr>
              <a:t> Fermentation: </a:t>
            </a:r>
            <a:r>
              <a:rPr lang="en-US" smtClean="0">
                <a:solidFill>
                  <a:srgbClr val="000000"/>
                </a:solidFill>
              </a:rPr>
              <a:t>A process of growing microorganisms (microbes) to produce various chemical or pharmaceutical compounds. </a:t>
            </a:r>
            <a:endParaRPr lang="en-US" b="1" dirty="0" smtClean="0">
              <a:solidFill>
                <a:srgbClr val="000000"/>
              </a:solidFill>
            </a:endParaRPr>
          </a:p>
        </p:txBody>
      </p:sp>
    </p:spTree>
    <p:extLst>
      <p:ext uri="{BB962C8B-B14F-4D97-AF65-F5344CB8AC3E}">
        <p14:creationId xmlns:p14="http://schemas.microsoft.com/office/powerpoint/2010/main" val="325174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slide(fromBottom)">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037" y="381000"/>
            <a:ext cx="8229600" cy="1371600"/>
          </a:xfrm>
        </p:spPr>
        <p:txBody>
          <a:bodyPr>
            <a:noAutofit/>
          </a:bodyPr>
          <a:lstStyle/>
          <a:p>
            <a:r>
              <a:rPr lang="en-US" sz="3200" dirty="0" smtClean="0"/>
              <a:t>Block Flow Diagram of a typical Production Process</a:t>
            </a:r>
            <a:br>
              <a:rPr lang="en-US" sz="3200" dirty="0" smtClean="0"/>
            </a:br>
            <a:endParaRPr lang="en-US" sz="3200"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21202"/>
          <a:stretch/>
        </p:blipFill>
        <p:spPr bwMode="auto">
          <a:xfrm>
            <a:off x="457200" y="1524000"/>
            <a:ext cx="8229600" cy="4800600"/>
          </a:xfrm>
          <a:prstGeom prst="rect">
            <a:avLst/>
          </a:prstGeom>
          <a:noFill/>
          <a:ln>
            <a:noFill/>
          </a:ln>
          <a:effectLst/>
        </p:spPr>
      </p:pic>
    </p:spTree>
    <p:extLst>
      <p:ext uri="{BB962C8B-B14F-4D97-AF65-F5344CB8AC3E}">
        <p14:creationId xmlns:p14="http://schemas.microsoft.com/office/powerpoint/2010/main" val="1945485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UMP OCW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P OCW Theme" id="{C93204C6-4DE5-0C4F-9656-23EDA5E2CC0E}" vid="{513574BA-12E6-2A4A-824C-B34599409873}"/>
    </a:ext>
  </a:extLst>
</a:theme>
</file>

<file path=docProps/app.xml><?xml version="1.0" encoding="utf-8"?>
<Properties xmlns="http://schemas.openxmlformats.org/officeDocument/2006/extended-properties" xmlns:vt="http://schemas.openxmlformats.org/officeDocument/2006/docPropsVTypes">
  <Template>UMP OCW Theme</Template>
  <TotalTime>9969</TotalTime>
  <Words>900</Words>
  <Application>Microsoft Macintosh PowerPoint</Application>
  <PresentationFormat>On-screen Show (4:3)</PresentationFormat>
  <Paragraphs>103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Helvetica</vt:lpstr>
      <vt:lpstr>Helvetica LT Std Light</vt:lpstr>
      <vt:lpstr>Wingdings</vt:lpstr>
      <vt:lpstr>Arial</vt:lpstr>
      <vt:lpstr>UMP OCW Theme</vt:lpstr>
      <vt:lpstr>BSB3503 - Biomanufacturing CHAPTER 1 Introduction to Biomanufacturing</vt:lpstr>
      <vt:lpstr>Chapter Description</vt:lpstr>
      <vt:lpstr>What is biomanufacturing?</vt:lpstr>
      <vt:lpstr>PowerPoint Presentation</vt:lpstr>
      <vt:lpstr>PowerPoint Presentation</vt:lpstr>
      <vt:lpstr>PowerPoint Presentation</vt:lpstr>
      <vt:lpstr>PowerPoint Presentation</vt:lpstr>
      <vt:lpstr>How do the microbes grow?</vt:lpstr>
      <vt:lpstr>Block Flow Diagram of a typical Production Process </vt:lpstr>
      <vt:lpstr>How do biotech companies ensure safe and quality products?</vt:lpstr>
      <vt:lpstr>PowerPoint Presentation</vt:lpstr>
      <vt:lpstr>WHY ARE GMP AND SOP IMPORTANTS?</vt:lpstr>
      <vt:lpstr>PowerPoint Presentation</vt:lpstr>
      <vt:lpstr>Trend in biotechnology industry</vt:lpstr>
      <vt:lpstr>Trend in biotechnology industry</vt:lpstr>
      <vt:lpstr>PowerPoint Presentation</vt:lpstr>
      <vt:lpstr>Biomanufacturing in malaysia</vt:lpstr>
      <vt:lpstr>Biomanufacturing in malaysia </vt:lpstr>
      <vt:lpstr>Biomanufacturing in malaysia</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Rama Yusvana</cp:lastModifiedBy>
  <cp:revision>88</cp:revision>
  <dcterms:created xsi:type="dcterms:W3CDTF">2011-11-09T02:51:36Z</dcterms:created>
  <dcterms:modified xsi:type="dcterms:W3CDTF">2017-10-02T06:45:26Z</dcterms:modified>
</cp:coreProperties>
</file>