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3" r:id="rId2"/>
    <p:sldId id="417" r:id="rId3"/>
    <p:sldId id="418" r:id="rId4"/>
    <p:sldId id="421" r:id="rId5"/>
    <p:sldId id="419" r:id="rId6"/>
    <p:sldId id="363" r:id="rId7"/>
    <p:sldId id="368" r:id="rId8"/>
    <p:sldId id="369" r:id="rId9"/>
    <p:sldId id="370" r:id="rId10"/>
    <p:sldId id="373" r:id="rId11"/>
    <p:sldId id="375" r:id="rId12"/>
    <p:sldId id="377" r:id="rId13"/>
    <p:sldId id="394" r:id="rId14"/>
    <p:sldId id="378" r:id="rId15"/>
    <p:sldId id="420" r:id="rId16"/>
    <p:sldId id="364" r:id="rId17"/>
    <p:sldId id="380" r:id="rId18"/>
    <p:sldId id="379" r:id="rId19"/>
    <p:sldId id="382" r:id="rId20"/>
    <p:sldId id="376" r:id="rId21"/>
    <p:sldId id="385" r:id="rId22"/>
    <p:sldId id="387" r:id="rId23"/>
    <p:sldId id="396" r:id="rId24"/>
    <p:sldId id="395" r:id="rId25"/>
    <p:sldId id="397" r:id="rId26"/>
    <p:sldId id="399" r:id="rId27"/>
    <p:sldId id="405" r:id="rId28"/>
    <p:sldId id="400" r:id="rId29"/>
    <p:sldId id="402" r:id="rId30"/>
    <p:sldId id="422" r:id="rId31"/>
    <p:sldId id="406" r:id="rId32"/>
    <p:sldId id="424" r:id="rId33"/>
    <p:sldId id="409" r:id="rId34"/>
    <p:sldId id="404" r:id="rId35"/>
    <p:sldId id="410" r:id="rId36"/>
    <p:sldId id="411" r:id="rId37"/>
    <p:sldId id="423" r:id="rId38"/>
    <p:sldId id="415" r:id="rId39"/>
  </p:sldIdLst>
  <p:sldSz cx="9144000" cy="6858000" type="screen4x3"/>
  <p:notesSz cx="6797675" cy="9926638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FFCC"/>
    <a:srgbClr val="336699"/>
    <a:srgbClr val="0033CC"/>
    <a:srgbClr val="009999"/>
    <a:srgbClr val="00AFA7"/>
    <a:srgbClr val="CCFFFF"/>
    <a:srgbClr val="99FFCC"/>
    <a:srgbClr val="33CC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2" autoAdjust="0"/>
    <p:restoredTop sz="97431"/>
  </p:normalViewPr>
  <p:slideViewPr>
    <p:cSldViewPr snapToObjects="1">
      <p:cViewPr varScale="1">
        <p:scale>
          <a:sx n="63" d="100"/>
          <a:sy n="63" d="100"/>
        </p:scale>
        <p:origin x="3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90502" y="6356350"/>
            <a:ext cx="1231876" cy="43115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47892" y="6316872"/>
            <a:ext cx="331165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KINETIC THEORY OF GASES (PART A)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3541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 THEORY OF GASES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A)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0"/>
            <a:ext cx="8856983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/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frequency of collisions can be increased by:</a:t>
            </a:r>
          </a:p>
          <a:p>
            <a:pPr algn="just">
              <a:spcBef>
                <a:spcPts val="0"/>
              </a:spcBef>
              <a:buFont typeface="Arial"/>
              <a:buNone/>
            </a:pPr>
            <a:endParaRPr lang="en-US" altLang="en-US" sz="10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1)	Increasing the </a:t>
            </a:r>
            <a:r>
              <a:rPr lang="en-US" altLang="en-US" sz="2400" b="1" u="sng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temperature</a:t>
            </a:r>
            <a:r>
              <a:rPr lang="en-US" altLang="en-US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of the gas: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                                     </a:t>
            </a:r>
          </a:p>
          <a:p>
            <a:pPr algn="just">
              <a:spcBef>
                <a:spcPts val="0"/>
              </a:spcBef>
              <a:buFont typeface="Arial"/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	At higher temperatures, the movement of gas particles is faster and 	hitting the 	walls of container with 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more force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and 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higher 	frequency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. As a result, the gas pressure increases.</a:t>
            </a:r>
          </a:p>
          <a:p>
            <a:pPr algn="just">
              <a:spcBef>
                <a:spcPts val="0"/>
              </a:spcBef>
              <a:buFontTx/>
              <a:buNone/>
            </a:pPr>
            <a:endParaRPr lang="en-US" altLang="en-US" sz="2400" b="1" dirty="0" smtClean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2)	Increasing the </a:t>
            </a:r>
            <a:r>
              <a:rPr lang="en-US" altLang="en-US" sz="2400" b="1" u="sng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number of moles</a:t>
            </a:r>
            <a:r>
              <a:rPr lang="en-US" altLang="en-US" sz="2400" b="1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(n) (increasing the 	concentration of gas 	particles):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Increasing the concentration of gas particles inside a container has	resulted in increasing the collision frequency between the gas 	particles and the walls of the container; leading to an increase in 	the gas pressure inside the container. The unequal concentration of 	gas particles on either sides of the walls of the container causes a 	pressure differential to develop across the walls of the container.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08468"/>
            <a:ext cx="4320480" cy="742698"/>
          </a:xfrm>
        </p:spPr>
        <p:txBody>
          <a:bodyPr anchor="t" anchorCtr="0"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71835" y="891258"/>
            <a:ext cx="5618891" cy="5404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ground surface of the Earth, gravitation causes the column of air above it to exert a pressure equals to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atmosphere (</a:t>
            </a:r>
            <a:r>
              <a:rPr lang="en-US" alt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pressure is defined as the </a:t>
            </a: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Mercury barometer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 to measure the 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of 1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 at sea level causes the mercury column in the barometer to rise to </a:t>
            </a:r>
            <a:r>
              <a:rPr lang="en-U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 mmHg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(millimeters of mercury) high:</a:t>
            </a:r>
          </a:p>
          <a:p>
            <a:pPr algn="just"/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760 mmHg  =  760 </a:t>
            </a:r>
            <a:r>
              <a:rPr lang="en-US" altLang="en-US" sz="2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endParaRPr lang="en-US" altLang="en-US" sz="2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altLang="en-US" sz="1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also known as the </a:t>
            </a:r>
            <a:r>
              <a:rPr lang="en-US" alt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named in honor of the </a:t>
            </a:r>
            <a:r>
              <a:rPr lang="en-US" altLang="en-US" sz="2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Evangelista Torricelli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invented the barometer.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314575" cy="4591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7281" y="56437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Torricelli, Wikimedia commons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-42893"/>
            <a:ext cx="5184576" cy="584775"/>
          </a:xfrm>
        </p:spPr>
        <p:txBody>
          <a:bodyPr wrap="square" anchor="t" anchorCtr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Measuring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4313" y="4593744"/>
            <a:ext cx="8394623" cy="16435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97"/>
              </p:ext>
            </p:extLst>
          </p:nvPr>
        </p:nvGraphicFramePr>
        <p:xfrm>
          <a:off x="395536" y="1012696"/>
          <a:ext cx="823102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Abbreviation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equivalent to 1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Atmosphere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(exact)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Molimeters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Hg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mmHg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 mmHg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Torr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torr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torr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Pounds per square inch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/in2 (psi)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 psi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Kilopascal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101.325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4312" y="3791895"/>
            <a:ext cx="7922144" cy="23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SI : Pascal (Pa)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bar = 100,000 Pa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0742" y="1"/>
            <a:ext cx="7772400" cy="584775"/>
          </a:xfrm>
        </p:spPr>
        <p:txBody>
          <a:bodyPr anchor="t" anchorCtr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atmospheric pressure to altitude: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58" y="692696"/>
            <a:ext cx="8595414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pressure changes with altitude. As one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ascends altitude, the air becomes less dense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causing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atmospheric pressure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Conversely, in Death Valley, which is 282 feet below sea level, the air is denser and atmospheric pressure is greater.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16372"/>
              </p:ext>
            </p:extLst>
          </p:nvPr>
        </p:nvGraphicFramePr>
        <p:xfrm>
          <a:off x="225059" y="2492896"/>
          <a:ext cx="4562964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 (km)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Atmospheric</a:t>
                      </a:r>
                      <a:r>
                        <a:rPr lang="en-US" baseline="0" dirty="0" smtClean="0"/>
                        <a:t> Pressure (mmHg)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20">
                <a:tc>
                  <a:txBody>
                    <a:bodyPr/>
                    <a:lstStyle/>
                    <a:p>
                      <a:r>
                        <a:rPr lang="en-US" dirty="0" smtClean="0"/>
                        <a:t>Los Angeles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 Vegas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Mount Whitney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Mount Everest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02024"/>
            <a:ext cx="355697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8470" y="5164019"/>
            <a:ext cx="2181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Wikipedia</a:t>
            </a:r>
            <a:endParaRPr lang="en-US" sz="1200" dirty="0"/>
          </a:p>
        </p:txBody>
      </p:sp>
      <p:sp>
        <p:nvSpPr>
          <p:cNvPr id="6" name="Down Arrow 5"/>
          <p:cNvSpPr/>
          <p:nvPr/>
        </p:nvSpPr>
        <p:spPr>
          <a:xfrm>
            <a:off x="5724128" y="3427632"/>
            <a:ext cx="576064" cy="9374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47191" y="2042660"/>
            <a:ext cx="576064" cy="9374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86876"/>
            <a:ext cx="7772400" cy="584775"/>
          </a:xfrm>
        </p:spPr>
        <p:txBody>
          <a:bodyPr anchor="t" anchorCtr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atmospheric pressure to weather: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1687063"/>
            <a:ext cx="828092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Variations in weather also cause changes in atmospheric pressure. On a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hot sunny day</a:t>
            </a:r>
            <a:r>
              <a:rPr lang="en-US" altLang="en-US" sz="2400" dirty="0">
                <a:cs typeface="Times New Roman" panose="02020603050405020304" pitchFamily="18" charset="0"/>
              </a:rPr>
              <a:t>, the pressure on the mercury surface increases, causing the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mercury column to rise</a:t>
            </a:r>
            <a:r>
              <a:rPr lang="en-US" altLang="en-US" sz="2400" dirty="0">
                <a:cs typeface="Times New Roman" panose="02020603050405020304" pitchFamily="18" charset="0"/>
              </a:rPr>
              <a:t> to indicate a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higher atmospheric pressure</a:t>
            </a:r>
            <a:r>
              <a:rPr lang="en-US" altLang="en-US" sz="2400" dirty="0">
                <a:cs typeface="Times New Roman" panose="02020603050405020304" pitchFamily="18" charset="0"/>
              </a:rPr>
              <a:t>  (weather report: high pressure system).  Conversely,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low </a:t>
            </a:r>
            <a:r>
              <a:rPr lang="en-US" altLang="en-US" sz="2400" dirty="0">
                <a:cs typeface="Times New Roman" panose="02020603050405020304" pitchFamily="18" charset="0"/>
              </a:rPr>
              <a:t>pressure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was found on </a:t>
            </a: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rainy </a:t>
            </a:r>
            <a:r>
              <a:rPr lang="en-US" altLang="en-US" sz="2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day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mercury column drops</a:t>
            </a:r>
            <a:r>
              <a:rPr lang="en-US" altLang="en-US" sz="2400" dirty="0">
                <a:cs typeface="Times New Roman" panose="02020603050405020304" pitchFamily="18" charset="0"/>
              </a:rPr>
              <a:t>  (weather report: low pressure system). </a:t>
            </a:r>
          </a:p>
        </p:txBody>
      </p:sp>
    </p:spTree>
    <p:extLst>
      <p:ext uri="{BB962C8B-B14F-4D97-AF65-F5344CB8AC3E}">
        <p14:creationId xmlns:p14="http://schemas.microsoft.com/office/powerpoint/2010/main" val="37771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8529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1.2 Gas laws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0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 : Pressure vs Volume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20895" y="1414161"/>
            <a:ext cx="8985176" cy="50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In </a:t>
            </a:r>
            <a:r>
              <a:rPr lang="en-US" altLang="en-US" sz="2200" dirty="0">
                <a:cs typeface="Times New Roman" panose="02020603050405020304" pitchFamily="18" charset="0"/>
              </a:rPr>
              <a:t>a piston-cylinder system, a movable, frictionless piston encloses an amount of </a:t>
            </a:r>
            <a:r>
              <a:rPr lang="en-US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n moles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cs typeface="Times New Roman" panose="02020603050405020304" pitchFamily="18" charset="0"/>
              </a:rPr>
              <a:t>of a gas. When the </a:t>
            </a:r>
            <a:r>
              <a:rPr lang="en-US" altLang="en-US" sz="2200" b="1" dirty="0">
                <a:solidFill>
                  <a:srgbClr val="000099"/>
                </a:solidFill>
                <a:cs typeface="Times New Roman" panose="02020603050405020304" pitchFamily="18" charset="0"/>
              </a:rPr>
              <a:t>volume</a:t>
            </a:r>
            <a:r>
              <a:rPr lang="en-US" altLang="en-US" sz="2200" dirty="0">
                <a:cs typeface="Times New Roman" panose="02020603050405020304" pitchFamily="18" charset="0"/>
              </a:rPr>
              <a:t> of the gas decreases by one-half by compressing the cylinder, the </a:t>
            </a:r>
            <a:r>
              <a:rPr lang="en-US" altLang="en-US" sz="2200" b="1" dirty="0">
                <a:solidFill>
                  <a:srgbClr val="000099"/>
                </a:solidFill>
                <a:cs typeface="Times New Roman" panose="02020603050405020304" pitchFamily="18" charset="0"/>
              </a:rPr>
              <a:t>pressure</a:t>
            </a:r>
            <a:r>
              <a:rPr lang="en-US" altLang="en-US" sz="2200" dirty="0">
                <a:cs typeface="Times New Roman" panose="02020603050405020304" pitchFamily="18" charset="0"/>
              </a:rPr>
              <a:t> of the gas increases two-fold.  This </a:t>
            </a:r>
            <a:r>
              <a:rPr lang="en-US" alt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inverse relationship</a:t>
            </a:r>
            <a:r>
              <a:rPr lang="en-US" altLang="en-US" sz="2200" dirty="0">
                <a:cs typeface="Times New Roman" panose="02020603050405020304" pitchFamily="18" charset="0"/>
              </a:rPr>
              <a:t> between volume and gas pressure is known as </a:t>
            </a:r>
            <a:r>
              <a:rPr lang="en-US" altLang="en-US" sz="2200" b="1" dirty="0">
                <a:solidFill>
                  <a:srgbClr val="CC3300"/>
                </a:solidFill>
                <a:cs typeface="Times New Roman" panose="02020603050405020304" pitchFamily="18" charset="0"/>
              </a:rPr>
              <a:t>Boyle’s law</a:t>
            </a:r>
            <a:r>
              <a:rPr lang="en-US" altLang="en-US" sz="2200" b="1" dirty="0">
                <a:cs typeface="Times New Roman" panose="02020603050405020304" pitchFamily="18" charset="0"/>
              </a:rPr>
              <a:t>:</a:t>
            </a:r>
            <a:endParaRPr lang="en-US" altLang="en-US" sz="22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P</a:t>
            </a:r>
            <a:r>
              <a:rPr lang="en-US" altLang="en-US" sz="2200" b="1" baseline="-30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200" b="1" baseline="-30000" dirty="0">
                <a:solidFill>
                  <a:srgbClr val="333399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=  P</a:t>
            </a:r>
            <a:r>
              <a:rPr lang="en-US" altLang="en-US" sz="2200" b="1" baseline="-30000" dirty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 V</a:t>
            </a:r>
            <a:r>
              <a:rPr lang="en-US" altLang="en-US" sz="2200" b="1" baseline="-30000" dirty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	Product  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PV = Constant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	P </a:t>
            </a:r>
            <a:r>
              <a:rPr lang="en-US" altLang="en-US" sz="2200" b="1" dirty="0">
                <a:solidFill>
                  <a:srgbClr val="333399"/>
                </a:solidFill>
                <a:cs typeface="Times New Roman" panose="02020603050405020304" pitchFamily="18" charset="0"/>
              </a:rPr>
              <a:t>and V show an </a:t>
            </a:r>
            <a:r>
              <a:rPr lang="en-US" altLang="en-US" sz="2200" b="1" u="sng" dirty="0">
                <a:solidFill>
                  <a:srgbClr val="333399"/>
                </a:solidFill>
                <a:cs typeface="Times New Roman" panose="02020603050405020304" pitchFamily="18" charset="0"/>
              </a:rPr>
              <a:t>inverse relationship</a:t>
            </a:r>
            <a:r>
              <a:rPr lang="en-US" altLang="en-US" sz="2200" dirty="0">
                <a:solidFill>
                  <a:srgbClr val="333399"/>
                </a:solidFill>
                <a:cs typeface="Times New Roman" panose="02020603050405020304" pitchFamily="18" charset="0"/>
              </a:rPr>
              <a:t>. 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Conditions </a:t>
            </a:r>
            <a:r>
              <a:rPr lang="en-US" altLang="en-US" sz="2200" dirty="0">
                <a:cs typeface="Times New Roman" panose="02020603050405020304" pitchFamily="18" charset="0"/>
              </a:rPr>
              <a:t>for Boyle’s Law:	</a:t>
            </a:r>
            <a:endParaRPr lang="en-US" altLang="en-US" sz="22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     1) </a:t>
            </a:r>
            <a:r>
              <a:rPr lang="en-US" altLang="en-US" sz="2200" b="1" dirty="0">
                <a:cs typeface="Times New Roman" panose="02020603050405020304" pitchFamily="18" charset="0"/>
              </a:rPr>
              <a:t>n moles</a:t>
            </a:r>
            <a:r>
              <a:rPr lang="en-US" altLang="en-US" sz="2200" dirty="0">
                <a:cs typeface="Times New Roman" panose="02020603050405020304" pitchFamily="18" charset="0"/>
              </a:rPr>
              <a:t> of gas particles remain </a:t>
            </a:r>
            <a:r>
              <a:rPr lang="en-US" altLang="en-US" sz="2200" b="1" dirty="0">
                <a:cs typeface="Times New Roman" panose="02020603050405020304" pitchFamily="18" charset="0"/>
              </a:rPr>
              <a:t>constant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  <a:r>
              <a:rPr lang="en-US" altLang="en-US" sz="2200" b="1" dirty="0"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cs typeface="Times New Roman" panose="02020603050405020304" pitchFamily="18" charset="0"/>
              </a:rPr>
              <a:t>) </a:t>
            </a:r>
            <a:r>
              <a:rPr lang="en-US" altLang="en-US" sz="2200" b="1" dirty="0">
                <a:cs typeface="Times New Roman" panose="02020603050405020304" pitchFamily="18" charset="0"/>
              </a:rPr>
              <a:t>temperature</a:t>
            </a:r>
            <a:r>
              <a:rPr lang="en-US" altLang="en-US" sz="2200" dirty="0">
                <a:cs typeface="Times New Roman" panose="02020603050405020304" pitchFamily="18" charset="0"/>
              </a:rPr>
              <a:t> in chamber remains </a:t>
            </a:r>
            <a:r>
              <a:rPr lang="en-US" altLang="en-US" sz="2200" b="1" dirty="0">
                <a:cs typeface="Times New Roman" panose="02020603050405020304" pitchFamily="18" charset="0"/>
              </a:rPr>
              <a:t>constant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82" y="3460945"/>
            <a:ext cx="2808312" cy="286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4784" y="5818982"/>
            <a:ext cx="154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Wikimedia Common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295" y="1149463"/>
            <a:ext cx="3268105" cy="1757249"/>
          </a:xfrm>
        </p:spPr>
        <p:txBody>
          <a:bodyPr>
            <a:noAutofit/>
          </a:bodyPr>
          <a:lstStyle/>
          <a:p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P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∝ </a:t>
            </a:r>
            <a:r>
              <a:rPr lang="en-US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1/</a:t>
            </a:r>
            <a:r>
              <a:rPr lang="en-US" altLang="ko-KR" sz="2400" i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br>
              <a:rPr lang="en-US" altLang="ko-KR" sz="2400" i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i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/>
            </a:r>
            <a:br>
              <a:rPr lang="en-US" altLang="ko-KR" sz="2400" i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P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x </a:t>
            </a: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= </a:t>
            </a:r>
            <a:r>
              <a:rPr lang="en-US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constant</a:t>
            </a:r>
            <a:br>
              <a:rPr lang="en-US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/>
            </a:r>
            <a:br>
              <a:rPr lang="en-US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P</a:t>
            </a:r>
            <a:r>
              <a:rPr lang="en-US" altLang="ko-KR" sz="2400" baseline="-250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x </a:t>
            </a: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baseline="-250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= </a:t>
            </a: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P</a:t>
            </a:r>
            <a:r>
              <a:rPr lang="en-US" altLang="ko-KR" sz="2400" baseline="-250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2</a:t>
            </a: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x </a:t>
            </a:r>
            <a:r>
              <a:rPr lang="en-US" altLang="ko-KR" sz="2400" i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baseline="-250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2</a:t>
            </a:r>
            <a:br>
              <a:rPr lang="en-US" altLang="ko-KR" sz="2400" baseline="-250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/>
            </a:r>
            <a:b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/>
            </a:r>
            <a:br>
              <a:rPr lang="en-US" altLang="ko-KR" sz="24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/>
            </a:r>
            <a:br>
              <a:rPr lang="en-US" altLang="ko-KR" sz="2400" i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32753" y="3820695"/>
            <a:ext cx="3047629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200" b="1" dirty="0">
                <a:ea typeface="굴림" pitchFamily="34" charset="-127"/>
                <a:cs typeface="Times New Roman" panose="02020603050405020304" pitchFamily="18" charset="0"/>
              </a:rPr>
              <a:t>Constant temperature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200" b="1" dirty="0">
                <a:ea typeface="굴림" pitchFamily="34" charset="-127"/>
                <a:cs typeface="Times New Roman" panose="02020603050405020304" pitchFamily="18" charset="0"/>
              </a:rPr>
              <a:t>Constant amount of gas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499" y="4677424"/>
            <a:ext cx="343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Wikimedia commons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1" y="455299"/>
            <a:ext cx="4305472" cy="41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Charles’ Law : Temperature vs Volume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-3768" y="1340768"/>
            <a:ext cx="6231952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cs typeface="Times New Roman" panose="02020603050405020304" pitchFamily="18" charset="0"/>
              </a:rPr>
              <a:t>In </a:t>
            </a:r>
            <a:r>
              <a:rPr lang="en-US" altLang="en-US" sz="2100" dirty="0">
                <a:cs typeface="Times New Roman" panose="02020603050405020304" pitchFamily="18" charset="0"/>
              </a:rPr>
              <a:t>1787, </a:t>
            </a:r>
            <a:r>
              <a:rPr lang="en-US" altLang="en-US" sz="2100" b="1" dirty="0">
                <a:cs typeface="Times New Roman" panose="02020603050405020304" pitchFamily="18" charset="0"/>
              </a:rPr>
              <a:t>Jacques Charles</a:t>
            </a:r>
            <a:r>
              <a:rPr lang="en-US" altLang="en-US" sz="2100" dirty="0">
                <a:cs typeface="Times New Roman" panose="02020603050405020304" pitchFamily="18" charset="0"/>
              </a:rPr>
              <a:t>, a French physicist </a:t>
            </a:r>
            <a:r>
              <a:rPr lang="en-US" altLang="en-US" sz="2100" dirty="0" smtClean="0">
                <a:cs typeface="Times New Roman" panose="02020603050405020304" pitchFamily="18" charset="0"/>
              </a:rPr>
              <a:t>and a balloonist has proposed Charles’ law which stated that:</a:t>
            </a:r>
            <a:r>
              <a:rPr lang="en-US" altLang="en-US" sz="2100" b="1" dirty="0" smtClean="0"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	The </a:t>
            </a:r>
            <a:r>
              <a:rPr lang="en-US" altLang="en-US" sz="2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volume of a gas is directly proportional to </a:t>
            </a:r>
            <a:r>
              <a:rPr lang="en-US" altLang="en-US" sz="2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 temperature </a:t>
            </a:r>
            <a:r>
              <a:rPr lang="en-US" altLang="en-US" sz="2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(in Kelvin) </a:t>
            </a:r>
            <a:r>
              <a:rPr lang="en-US" altLang="en-US" sz="2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at constant pressure </a:t>
            </a:r>
            <a:r>
              <a:rPr lang="en-US" altLang="en-US" sz="2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and amount </a:t>
            </a:r>
            <a:r>
              <a:rPr lang="en-US" altLang="en-US" sz="2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of gas (in moles).</a:t>
            </a:r>
            <a:endParaRPr lang="en-US" altLang="en-US" sz="22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Charles</a:t>
            </a:r>
            <a:r>
              <a:rPr lang="en-US" altLang="en-US" sz="2200" dirty="0">
                <a:cs typeface="Times New Roman" panose="02020603050405020304" pitchFamily="18" charset="0"/>
              </a:rPr>
              <a:t>’ law can be written as:  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              </a:t>
            </a:r>
            <a:r>
              <a:rPr lang="en-US" altLang="ko-KR" sz="2400" dirty="0">
                <a:ea typeface="굴림" pitchFamily="34" charset="-127"/>
                <a:cs typeface="Times New Roman" panose="02020603050405020304" pitchFamily="18" charset="0"/>
              </a:rPr>
              <a:t>V ∝ </a:t>
            </a:r>
            <a:r>
              <a:rPr lang="en-US" altLang="ko-KR" sz="2400" dirty="0" smtClean="0">
                <a:ea typeface="굴림" pitchFamily="34" charset="-127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or </a:t>
            </a:r>
            <a:r>
              <a:rPr lang="en-US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b="1" baseline="-25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b="1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/ T</a:t>
            </a:r>
            <a:r>
              <a:rPr lang="en-US" altLang="en-US" sz="2400" b="1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=  V</a:t>
            </a:r>
            <a:r>
              <a:rPr lang="en-US" altLang="en-US" sz="2400" b="1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/ 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="1" baseline="-25000" dirty="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Temperature </a:t>
            </a:r>
            <a:r>
              <a:rPr lang="en-US" altLang="en-US" sz="2200" dirty="0">
                <a:cs typeface="Times New Roman" panose="02020603050405020304" pitchFamily="18" charset="0"/>
              </a:rPr>
              <a:t>and Volume show a </a:t>
            </a:r>
            <a:r>
              <a:rPr lang="en-US" altLang="en-US" sz="2200" u="sng" dirty="0">
                <a:cs typeface="Times New Roman" panose="02020603050405020304" pitchFamily="18" charset="0"/>
              </a:rPr>
              <a:t>direct relationship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.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Conditions </a:t>
            </a:r>
            <a:r>
              <a:rPr lang="en-US" altLang="en-US" sz="2200" dirty="0">
                <a:cs typeface="Times New Roman" panose="02020603050405020304" pitchFamily="18" charset="0"/>
              </a:rPr>
              <a:t>for </a:t>
            </a:r>
            <a:r>
              <a:rPr lang="en-US" altLang="en-US" sz="2200" b="1" dirty="0">
                <a:cs typeface="Times New Roman" panose="02020603050405020304" pitchFamily="18" charset="0"/>
              </a:rPr>
              <a:t>Charles’ Law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1</a:t>
            </a:r>
            <a:r>
              <a:rPr lang="en-US" altLang="en-US" sz="2200" dirty="0">
                <a:cs typeface="Times New Roman" panose="02020603050405020304" pitchFamily="18" charset="0"/>
              </a:rPr>
              <a:t>) </a:t>
            </a:r>
            <a:r>
              <a:rPr lang="en-US" altLang="en-US" sz="2200" b="1" dirty="0">
                <a:cs typeface="Times New Roman" panose="02020603050405020304" pitchFamily="18" charset="0"/>
              </a:rPr>
              <a:t>n moles</a:t>
            </a:r>
            <a:r>
              <a:rPr lang="en-US" altLang="en-US" sz="2200" dirty="0">
                <a:cs typeface="Times New Roman" panose="02020603050405020304" pitchFamily="18" charset="0"/>
              </a:rPr>
              <a:t> of gas particles remain </a:t>
            </a:r>
            <a:r>
              <a:rPr lang="en-US" altLang="en-US" sz="2200" b="1" dirty="0">
                <a:cs typeface="Times New Roman" panose="02020603050405020304" pitchFamily="18" charset="0"/>
              </a:rPr>
              <a:t>constant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	2</a:t>
            </a:r>
            <a:r>
              <a:rPr lang="en-US" altLang="en-US" sz="2200" dirty="0">
                <a:cs typeface="Times New Roman" panose="02020603050405020304" pitchFamily="18" charset="0"/>
              </a:rPr>
              <a:t>) </a:t>
            </a:r>
            <a:r>
              <a:rPr lang="en-US" altLang="en-US" sz="2200" b="1" dirty="0">
                <a:cs typeface="Times New Roman" panose="02020603050405020304" pitchFamily="18" charset="0"/>
              </a:rPr>
              <a:t>pressure</a:t>
            </a:r>
            <a:r>
              <a:rPr lang="en-US" altLang="en-US" sz="2200" dirty="0">
                <a:cs typeface="Times New Roman" panose="02020603050405020304" pitchFamily="18" charset="0"/>
              </a:rPr>
              <a:t> in chamber remains </a:t>
            </a:r>
            <a:r>
              <a:rPr lang="en-US" altLang="en-US" sz="2200" b="1" dirty="0">
                <a:cs typeface="Times New Roman" panose="02020603050405020304" pitchFamily="18" charset="0"/>
              </a:rPr>
              <a:t>constant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6" descr="06-05Figure_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6716"/>
            <a:ext cx="2927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4653136"/>
            <a:ext cx="6792354" cy="150018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2400" i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∝ </a:t>
            </a:r>
            <a:r>
              <a:rPr lang="en-US" altLang="ko-KR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T</a:t>
            </a:r>
          </a:p>
          <a:p>
            <a:pPr>
              <a:spcBef>
                <a:spcPct val="0"/>
              </a:spcBef>
            </a:pPr>
            <a:endParaRPr lang="en-US" altLang="ko-KR" sz="2400" i="1" dirty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sz="2400" i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= constant x </a:t>
            </a:r>
            <a:r>
              <a:rPr lang="en-US" altLang="ko-KR" sz="2400" i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T</a:t>
            </a:r>
          </a:p>
          <a:p>
            <a:pPr>
              <a:spcBef>
                <a:spcPct val="0"/>
              </a:spcBef>
            </a:pPr>
            <a:endParaRPr lang="en-US" altLang="ko-KR" sz="2400" i="1" dirty="0" smtClean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sz="2400" i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/</a:t>
            </a:r>
            <a:r>
              <a:rPr lang="en-US" altLang="ko-KR" sz="2400" i="1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T</a:t>
            </a:r>
            <a:r>
              <a:rPr lang="en-US" altLang="ko-KR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= </a:t>
            </a:r>
            <a:r>
              <a:rPr lang="en-US" altLang="ko-KR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V</a:t>
            </a:r>
            <a:r>
              <a:rPr lang="en-US" altLang="ko-KR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2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/</a:t>
            </a:r>
            <a:r>
              <a:rPr lang="en-US" altLang="ko-KR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T</a:t>
            </a:r>
            <a:r>
              <a:rPr lang="en-US" altLang="ko-KR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2</a:t>
            </a:r>
            <a:endParaRPr lang="en-US" altLang="ko-KR" sz="2400" i="1" dirty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260" y="999751"/>
            <a:ext cx="3826523" cy="3247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616021"/>
            <a:ext cx="5511452" cy="3384376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74666" y="4782207"/>
            <a:ext cx="3471712" cy="80703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Temperatures must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be expressed </a:t>
            </a:r>
            <a:r>
              <a:rPr lang="en-US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 unit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Kelvin</a:t>
            </a:r>
            <a:r>
              <a:rPr lang="en-US" alt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86189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Wikimedia commons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30401" y="423786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70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9821" y="1628800"/>
            <a:ext cx="8229600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gases.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theory of gases.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 </a:t>
            </a:r>
            <a:r>
              <a:rPr lang="en-US" dirty="0" err="1" smtClean="0"/>
              <a:t>Lussac’s</a:t>
            </a:r>
            <a:r>
              <a:rPr lang="en-US" dirty="0" smtClean="0"/>
              <a:t> Law : Temperature vs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4682"/>
            <a:ext cx="5698976" cy="50586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Gay-Lussac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propounded a gas law that relates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gas; known as 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Gas-</a:t>
            </a:r>
            <a:r>
              <a:rPr lang="en-US" sz="22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Lussac’s</a:t>
            </a:r>
            <a:r>
              <a:rPr lang="en-US" sz="22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of a gas is directly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proportional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its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temperature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Kelvin).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temperature will increase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	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constant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and number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altLang="en-US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altLang="en-US" sz="22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2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T</a:t>
            </a:r>
            <a:r>
              <a:rPr lang="en-US" altLang="en-US" sz="22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2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Conditions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Gay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Lussac’s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Law: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moles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gas particles remain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system remains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06-06Figure_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8146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Autofit/>
          </a:bodyPr>
          <a:lstStyle/>
          <a:p>
            <a:pPr marL="0" indent="635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Gas </a:t>
            </a:r>
            <a:r>
              <a:rPr lang="en-US" altLang="en-US" sz="2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is the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among the conditions of p</a:t>
            </a:r>
            <a:r>
              <a:rPr lang="en-US" alt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ressure, volume and temperature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gases which the </a:t>
            </a:r>
            <a:r>
              <a:rPr lang="en-US" altLang="en-US" sz="2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altLang="en-US" sz="2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gas </a:t>
            </a:r>
            <a:r>
              <a:rPr lang="en-US" altLang="en-US" sz="2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</a:t>
            </a:r>
            <a:r>
              <a:rPr lang="en-US" altLang="en-US" sz="2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moles</a:t>
            </a:r>
            <a:r>
              <a:rPr lang="en-US" altLang="en-US" sz="25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remained </a:t>
            </a:r>
            <a:r>
              <a:rPr lang="en-US" altLang="en-US" sz="2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gas law: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altLang="en-US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baseline="-25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Avogadro’s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73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Avogadro’s hypothesis stated that: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number of </a:t>
            </a:r>
            <a:r>
              <a:rPr lang="en-US" alt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consists of the same volumes 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gases </a:t>
            </a:r>
            <a:r>
              <a:rPr lang="en-US" alt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at </a:t>
            </a:r>
            <a:r>
              <a:rPr lang="en-US" altLang="en-US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</a:t>
            </a:r>
            <a:r>
              <a:rPr lang="en-US" alt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pressure.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/</a:t>
            </a:r>
            <a:r>
              <a:rPr lang="en-US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n</a:t>
            </a:r>
            <a:r>
              <a:rPr lang="en-US" altLang="en-US" sz="3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V</a:t>
            </a:r>
            <a:r>
              <a:rPr lang="en-US" altLang="en-US" sz="3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Avogrado’s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gas particles remain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system remains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en-US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xample: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22.414 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of any gas 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6.022 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</a:t>
            </a:r>
            <a:r>
              <a:rPr lang="en-US" altLang="en-US" sz="22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molecules) 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0 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℃</a:t>
            </a:r>
            <a:r>
              <a:rPr lang="en-US" altLang="en-US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955056"/>
            <a:ext cx="83058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Dalton’s </a:t>
            </a:r>
            <a:r>
              <a:rPr lang="en-US" altLang="en-US" sz="2400" b="1" dirty="0">
                <a:solidFill>
                  <a:srgbClr val="0033CC"/>
                </a:solidFill>
                <a:cs typeface="Times New Roman" panose="02020603050405020304" pitchFamily="18" charset="0"/>
              </a:rPr>
              <a:t>Law of Partial </a:t>
            </a:r>
            <a:r>
              <a:rPr lang="en-US" altLang="en-US" sz="24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Pressure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states that the total </a:t>
            </a:r>
            <a:r>
              <a:rPr lang="en-US" altLang="en-US" sz="2400" dirty="0">
                <a:cs typeface="Times New Roman" panose="02020603050405020304" pitchFamily="18" charset="0"/>
              </a:rPr>
              <a:t>pressure (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 smtClean="0">
                <a:cs typeface="Times New Roman" panose="02020603050405020304" pitchFamily="18" charset="0"/>
              </a:rPr>
              <a:t>total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) for a </a:t>
            </a:r>
            <a:r>
              <a:rPr lang="en-US" altLang="en-US" sz="2400" dirty="0">
                <a:cs typeface="Times New Roman" panose="02020603050405020304" pitchFamily="18" charset="0"/>
              </a:rPr>
              <a:t>mixture of unreactive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gases is </a:t>
            </a:r>
            <a:r>
              <a:rPr lang="en-US" altLang="en-US" sz="2400" dirty="0">
                <a:cs typeface="Times New Roman" panose="02020603050405020304" pitchFamily="18" charset="0"/>
              </a:rPr>
              <a:t>the sum of the partial pressures (</a:t>
            </a:r>
            <a:r>
              <a:rPr lang="en-US" altLang="en-US" sz="2400" dirty="0" err="1"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of individual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gases.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            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total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=  P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+  P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+  P</a:t>
            </a:r>
            <a:r>
              <a:rPr lang="en-US" altLang="en-US" sz="2400" b="1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+  …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55" y="1590681"/>
            <a:ext cx="4324890" cy="1647845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2850768" y="3246589"/>
            <a:ext cx="417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Wikimedia commons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9339" y="4906869"/>
            <a:ext cx="403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i="1" dirty="0" smtClean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V</a:t>
            </a:r>
            <a:r>
              <a:rPr lang="en-US" altLang="ko-KR" sz="2800" dirty="0" smtClean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 </a:t>
            </a:r>
            <a:r>
              <a:rPr lang="en-US" altLang="ko-KR" sz="2800" dirty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and </a:t>
            </a:r>
            <a:r>
              <a:rPr lang="en-US" altLang="ko-KR" sz="2800" i="1" dirty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T</a:t>
            </a:r>
            <a:r>
              <a:rPr lang="en-US" altLang="ko-KR" sz="2800" dirty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 are </a:t>
            </a:r>
            <a:r>
              <a:rPr lang="en-US" altLang="ko-KR" sz="2400" b="1" dirty="0">
                <a:solidFill>
                  <a:srgbClr val="00B050"/>
                </a:solidFill>
                <a:latin typeface="Arial" panose="020B0604020202020204" pitchFamily="34" charset="0"/>
                <a:ea typeface="굴림" pitchFamily="34" charset="-127"/>
              </a:rPr>
              <a:t>constant</a:t>
            </a:r>
            <a:endParaRPr lang="en-US" altLang="ko-KR" sz="2400" i="1" dirty="0">
              <a:solidFill>
                <a:srgbClr val="00B050"/>
              </a:solidFill>
              <a:latin typeface="Arial" panose="020B0604020202020204" pitchFamily="34" charset="0"/>
              <a:ea typeface="굴림" pitchFamily="34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9" y="853802"/>
            <a:ext cx="4471238" cy="3240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0577" y="853802"/>
            <a:ext cx="45134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in the figure: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 A: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(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H2)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 atm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 B: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(He)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 atm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 C: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pressure of H</a:t>
            </a:r>
            <a:r>
              <a:rPr lang="en-US" altLang="en-US" sz="22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He is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 atm.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3802" y="3060540"/>
            <a:ext cx="440024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Condition: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3 tanks are same the volume and temperature.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Number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of gas </a:t>
            </a:r>
            <a:r>
              <a:rPr lang="en-US" alt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molecules determines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gas pressure </a:t>
            </a:r>
            <a:r>
              <a:rPr lang="en-US" altLang="en-US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in a </a:t>
            </a:r>
            <a:r>
              <a:rPr lang="en-US" altLang="en-US" sz="2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container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 regardless the </a:t>
            </a:r>
            <a:r>
              <a:rPr lang="en-US" altLang="en-US" sz="2200" dirty="0">
                <a:cs typeface="Times New Roman" panose="02020603050405020304" pitchFamily="18" charset="0"/>
              </a:rPr>
              <a:t>type of </a:t>
            </a:r>
            <a:r>
              <a:rPr lang="en-US" altLang="en-US" sz="2200" dirty="0" smtClean="0">
                <a:cs typeface="Times New Roman" panose="02020603050405020304" pitchFamily="18" charset="0"/>
              </a:rPr>
              <a:t>gas</a:t>
            </a:r>
            <a:r>
              <a:rPr lang="en-US" altLang="en-US" sz="2200" dirty="0">
                <a:cs typeface="Times New Roman" panose="02020603050405020304" pitchFamily="18" charset="0"/>
              </a:rPr>
              <a:t>.</a:t>
            </a:r>
            <a:endParaRPr lang="en-US" altLang="en-US" sz="2200" dirty="0" smtClean="0"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59339" y="4094162"/>
            <a:ext cx="3900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Sources: Wikimedia commons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40538"/>
            <a:ext cx="7542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Example: Gas </a:t>
            </a:r>
            <a:r>
              <a:rPr lang="en-US" altLang="ko-KR" sz="2500" dirty="0" smtClean="0">
                <a:solidFill>
                  <a:srgbClr val="FF0000"/>
                </a:solidFill>
                <a:ea typeface="굴림" pitchFamily="34" charset="-127"/>
                <a:cs typeface="Times New Roman" panose="02020603050405020304" pitchFamily="18" charset="0"/>
              </a:rPr>
              <a:t>A</a:t>
            </a:r>
            <a:r>
              <a:rPr lang="en-US" altLang="ko-KR" sz="2500" dirty="0" smtClean="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 and gas </a:t>
            </a:r>
            <a:r>
              <a:rPr lang="en-US" altLang="ko-KR" sz="2500" dirty="0" smtClean="0">
                <a:solidFill>
                  <a:srgbClr val="00CC99"/>
                </a:solidFill>
                <a:ea typeface="굴림" pitchFamily="34" charset="-127"/>
                <a:cs typeface="Times New Roman" panose="02020603050405020304" pitchFamily="18" charset="0"/>
              </a:rPr>
              <a:t>B</a:t>
            </a:r>
            <a:r>
              <a:rPr lang="en-US" altLang="ko-KR" sz="2500" dirty="0" smtClean="0">
                <a:solidFill>
                  <a:srgbClr val="000000"/>
                </a:solidFill>
                <a:ea typeface="굴림" pitchFamily="34" charset="-127"/>
                <a:cs typeface="Times New Roman" panose="02020603050405020304" pitchFamily="18" charset="0"/>
              </a:rPr>
              <a:t> are in a container of volume V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76263" y="1371600"/>
            <a:ext cx="1889125" cy="976313"/>
            <a:chOff x="363" y="864"/>
            <a:chExt cx="1190" cy="61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3" y="1001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280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P</a:t>
              </a:r>
              <a:r>
                <a:rPr lang="en-US" altLang="ko-KR" sz="28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A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= </a:t>
              </a:r>
              <a:endPara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912" y="864"/>
              <a:ext cx="641" cy="615"/>
              <a:chOff x="1392" y="1152"/>
              <a:chExt cx="641" cy="615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i="1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A</a:t>
                </a:r>
                <a:r>
                  <a:rPr lang="en-US" altLang="ko-KR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RT</a:t>
                </a:r>
                <a:endParaRPr lang="en-US" altLang="ko-KR" sz="2800" i="1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971800" y="16002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n</a:t>
            </a:r>
            <a:r>
              <a:rPr lang="en-US" altLang="ko-KR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</a:t>
            </a:r>
            <a:r>
              <a:rPr lang="en-US" altLang="ko-KR" sz="24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is the number of moles of </a:t>
            </a:r>
            <a:r>
              <a:rPr lang="en-US" altLang="ko-KR" sz="2400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</a:t>
            </a:r>
            <a:endParaRPr lang="en-US" altLang="ko-KR" sz="2400" i="1" dirty="0" smtClean="0">
              <a:solidFill>
                <a:srgbClr val="FF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71500" y="2376488"/>
            <a:ext cx="1889125" cy="976312"/>
            <a:chOff x="360" y="1497"/>
            <a:chExt cx="1190" cy="615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60" y="1634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2800" i="1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P</a:t>
              </a:r>
              <a:r>
                <a:rPr lang="en-US" altLang="ko-KR" sz="2800" baseline="-25000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B</a:t>
              </a:r>
              <a:r>
                <a:rPr lang="en-US" altLang="ko-KR" sz="280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= </a:t>
              </a:r>
              <a:endParaRPr lang="en-US" altLang="ko-KR" sz="2800" i="1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909" y="1497"/>
              <a:ext cx="641" cy="615"/>
              <a:chOff x="1392" y="1152"/>
              <a:chExt cx="641" cy="615"/>
            </a:xfrm>
          </p:grpSpPr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i="1" baseline="-25000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B</a:t>
                </a:r>
                <a:r>
                  <a:rPr lang="en-US" altLang="ko-KR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RT</a:t>
                </a:r>
                <a:endParaRPr lang="en-US" altLang="ko-KR" sz="2800" i="1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V</a:t>
                </a:r>
              </a:p>
            </p:txBody>
          </p:sp>
        </p:grp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971800" y="25908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i="1" dirty="0" err="1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n</a:t>
            </a:r>
            <a:r>
              <a:rPr lang="en-US" altLang="ko-KR" sz="2400" baseline="-25000" dirty="0" err="1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B</a:t>
            </a:r>
            <a:r>
              <a:rPr lang="en-US" altLang="ko-KR" sz="24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is the number of moles of </a:t>
            </a:r>
            <a:r>
              <a:rPr lang="en-US" altLang="ko-KR" sz="2400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B</a:t>
            </a:r>
            <a:endParaRPr lang="en-US" altLang="ko-KR" sz="2400" i="1" dirty="0" smtClean="0">
              <a:solidFill>
                <a:srgbClr val="00CC99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84200" y="3519488"/>
            <a:ext cx="2171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</a:t>
            </a:r>
            <a:r>
              <a:rPr lang="en-US" altLang="ko-KR" sz="28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= </a:t>
            </a:r>
            <a:r>
              <a:rPr lang="en-US" altLang="ko-KR" sz="28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</a:t>
            </a:r>
            <a:r>
              <a:rPr lang="en-US" altLang="ko-KR" sz="28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+ </a:t>
            </a:r>
            <a:r>
              <a:rPr lang="en-US" altLang="ko-KR" sz="2800" i="1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B</a:t>
            </a:r>
            <a:endParaRPr lang="en-US" altLang="ko-KR" sz="2800" i="1" dirty="0" smtClean="0">
              <a:solidFill>
                <a:srgbClr val="00CC99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103563" y="3252788"/>
            <a:ext cx="2154237" cy="1001712"/>
            <a:chOff x="1563" y="3136"/>
            <a:chExt cx="1357" cy="631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2800" i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X</a:t>
              </a:r>
              <a:r>
                <a:rPr lang="en-US" altLang="ko-KR" sz="2800" baseline="-25000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A</a:t>
              </a:r>
              <a:r>
                <a:rPr lang="en-US" altLang="ko-KR" sz="280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= </a:t>
              </a:r>
              <a:endParaRPr lang="en-US" altLang="ko-KR" sz="2800" i="1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A</a:t>
                </a:r>
                <a:endParaRPr lang="en-US" altLang="ko-KR" sz="2800" i="1" smtClean="0">
                  <a:solidFill>
                    <a:srgbClr val="FF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A</a:t>
                </a:r>
                <a:r>
                  <a:rPr lang="en-US" altLang="ko-KR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 + </a:t>
                </a:r>
                <a:r>
                  <a:rPr lang="en-US" altLang="ko-KR" sz="2800" i="1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B</a:t>
                </a:r>
                <a:endParaRPr lang="en-US" altLang="ko-KR" sz="2800" i="1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770563" y="3251200"/>
            <a:ext cx="2154237" cy="1001713"/>
            <a:chOff x="1563" y="3136"/>
            <a:chExt cx="1357" cy="631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2800" i="1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X</a:t>
              </a:r>
              <a:r>
                <a:rPr lang="en-US" altLang="ko-KR" sz="2800" baseline="-25000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B</a:t>
              </a:r>
              <a:r>
                <a:rPr lang="en-US" altLang="ko-KR" sz="280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= </a:t>
              </a:r>
              <a:endParaRPr lang="en-US" altLang="ko-KR" sz="2800" i="1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B</a:t>
                </a:r>
                <a:endParaRPr lang="en-US" altLang="ko-KR" sz="2800" i="1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800" i="1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FF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A</a:t>
                </a:r>
                <a:r>
                  <a:rPr lang="en-US" altLang="ko-KR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 + </a:t>
                </a:r>
                <a:r>
                  <a:rPr lang="en-US" altLang="ko-KR" sz="2800" i="1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800" baseline="-25000" smtClean="0">
                    <a:solidFill>
                      <a:srgbClr val="00CC99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B</a:t>
                </a:r>
                <a:endParaRPr lang="en-US" altLang="ko-KR" sz="2800" i="1" smtClean="0">
                  <a:solidFill>
                    <a:srgbClr val="00CC99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09600" y="4510088"/>
            <a:ext cx="1833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</a:t>
            </a:r>
            <a:r>
              <a:rPr lang="en-US" altLang="ko-KR" sz="28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= </a:t>
            </a:r>
            <a:r>
              <a:rPr lang="en-US" altLang="ko-KR" sz="2800" i="1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X</a:t>
            </a:r>
            <a:r>
              <a:rPr lang="en-US" altLang="ko-KR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A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</a:t>
            </a: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</a:t>
            </a:r>
            <a:endParaRPr lang="en-US" altLang="ko-KR" sz="2800" i="1" dirty="0" smtClean="0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852738" y="4510088"/>
            <a:ext cx="183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i="1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B</a:t>
            </a:r>
            <a:r>
              <a:rPr lang="en-US" altLang="ko-KR" sz="28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= </a:t>
            </a:r>
            <a:r>
              <a:rPr lang="en-US" altLang="ko-KR" sz="2800" i="1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X</a:t>
            </a:r>
            <a:r>
              <a:rPr lang="en-US" altLang="ko-KR" sz="2800" baseline="-25000" dirty="0" smtClean="0">
                <a:solidFill>
                  <a:srgbClr val="00CC99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B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</a:t>
            </a: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</a:t>
            </a:r>
            <a:endParaRPr lang="en-US" altLang="ko-KR" sz="2800" i="1" dirty="0" smtClean="0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600200" y="5486400"/>
            <a:ext cx="2043113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</a:t>
            </a:r>
            <a:r>
              <a:rPr lang="en-US" altLang="ko-KR" sz="28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= </a:t>
            </a: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X</a:t>
            </a:r>
            <a:r>
              <a:rPr lang="en-US" altLang="ko-KR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i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 </a:t>
            </a:r>
            <a:r>
              <a:rPr lang="en-US" altLang="ko-KR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P</a:t>
            </a:r>
            <a:r>
              <a:rPr lang="en-US" altLang="ko-KR" sz="2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T</a:t>
            </a:r>
            <a:endParaRPr lang="en-US" altLang="ko-KR" sz="2800" i="1" dirty="0" smtClean="0">
              <a:solidFill>
                <a:srgbClr val="000000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  <p:grpSp>
        <p:nvGrpSpPr>
          <p:cNvPr id="35" name="Group 42"/>
          <p:cNvGrpSpPr>
            <a:grpSpLocks/>
          </p:cNvGrpSpPr>
          <p:nvPr/>
        </p:nvGrpSpPr>
        <p:grpSpPr bwMode="auto">
          <a:xfrm>
            <a:off x="4948238" y="5145088"/>
            <a:ext cx="3352800" cy="825500"/>
            <a:chOff x="1872" y="3440"/>
            <a:chExt cx="2112" cy="520"/>
          </a:xfrm>
        </p:grpSpPr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1872" y="3552"/>
              <a:ext cx="1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ko-KR" sz="2400" b="1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mole fraction (X</a:t>
              </a:r>
              <a:r>
                <a:rPr lang="en-US" altLang="ko-KR" sz="2400" b="1" i="1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i</a:t>
              </a:r>
              <a:r>
                <a:rPr lang="en-US" altLang="ko-KR" sz="2400" b="1" i="1" dirty="0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) = </a:t>
              </a:r>
            </a:p>
          </p:txBody>
        </p:sp>
        <p:grpSp>
          <p:nvGrpSpPr>
            <p:cNvPr id="37" name="Group 41"/>
            <p:cNvGrpSpPr>
              <a:grpSpLocks/>
            </p:cNvGrpSpPr>
            <p:nvPr/>
          </p:nvGrpSpPr>
          <p:grpSpPr bwMode="auto">
            <a:xfrm>
              <a:off x="3683" y="3440"/>
              <a:ext cx="301" cy="520"/>
              <a:chOff x="3763" y="3504"/>
              <a:chExt cx="301" cy="520"/>
            </a:xfrm>
          </p:grpSpPr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788" y="3504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400" i="1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400" i="1" baseline="-2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i</a:t>
                </a:r>
                <a:endParaRPr lang="en-US" altLang="ko-KR" sz="2400" i="1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763" y="3736"/>
                <a:ext cx="3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ko-KR" sz="2400" i="1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n</a:t>
                </a:r>
                <a:r>
                  <a:rPr lang="en-US" altLang="ko-KR" sz="2400" i="1" baseline="-2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굴림" pitchFamily="34" charset="-127"/>
                    <a:cs typeface="Arial" panose="020B0604020202020204" pitchFamily="34" charset="0"/>
                  </a:rPr>
                  <a:t>T</a:t>
                </a:r>
                <a:endParaRPr lang="en-US" altLang="ko-KR" sz="2400" i="1" smtClean="0">
                  <a:solidFill>
                    <a:srgbClr val="000000"/>
                  </a:solidFill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3817" y="37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9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8" grpId="0" autoUpdateAnimBg="0"/>
      <p:bldP spid="19" grpId="0" autoUpdateAnimBg="0"/>
      <p:bldP spid="32" grpId="0" autoUpdateAnimBg="0"/>
      <p:bldP spid="33" grpId="0" autoUpdateAnimBg="0"/>
      <p:bldP spid="3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096" y="980728"/>
            <a:ext cx="8915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pressures of the component gases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mixture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calculated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knowing the amounts (in moles)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total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pressure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gas mixture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gas mixture contains 3 different gases: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There are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B, and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C. </a:t>
            </a:r>
          </a:p>
          <a:p>
            <a:pPr algn="just" eaLnBrk="1" hangingPunct="1">
              <a:lnSpc>
                <a:spcPct val="130000"/>
              </a:lnSpc>
              <a:defRPr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moles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gases in a mixture, </a:t>
            </a:r>
            <a:r>
              <a:rPr lang="en-US" sz="2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30000"/>
              </a:lnSpc>
              <a:buFontTx/>
              <a:buChar char="-"/>
              <a:defRPr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of the individual gas can be expressed as the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 fraction 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u="sng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   </a:t>
            </a:r>
            <a:r>
              <a:rPr lang="en-US" sz="2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u="sng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7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17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en-US" sz="17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baseline="-25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baseline="-25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endParaRPr lang="en-US" sz="1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pressure of gas component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P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determined by multiplying its mole fraction with the total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pressure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algn="just" eaLnBrk="1" hangingPunct="1">
              <a:lnSpc>
                <a:spcPct val="130000"/>
              </a:lnSpc>
              <a:defRPr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sz="24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118954"/>
            <a:ext cx="7524328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Mole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raction to Calculate Partial Pressure of A Gas:</a:t>
            </a:r>
          </a:p>
        </p:txBody>
      </p:sp>
    </p:spTree>
    <p:extLst>
      <p:ext uri="{BB962C8B-B14F-4D97-AF65-F5344CB8AC3E}">
        <p14:creationId xmlns:p14="http://schemas.microsoft.com/office/powerpoint/2010/main" val="150760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Gas Equation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5592045"/>
            <a:ext cx="82296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8376" y="1457468"/>
            <a:ext cx="6223001" cy="911225"/>
            <a:chOff x="422" y="816"/>
            <a:chExt cx="3920" cy="574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22" y="902"/>
              <a:ext cx="392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500" dirty="0" smtClean="0"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Boyle’s law:  V ∝        (at constant </a:t>
              </a:r>
              <a:r>
                <a:rPr lang="en-US" altLang="ko-KR" sz="2500" i="1" dirty="0" smtClean="0"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n</a:t>
              </a:r>
              <a:r>
                <a:rPr lang="en-US" altLang="ko-KR" sz="2500" dirty="0" smtClean="0"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 and </a:t>
              </a:r>
              <a:r>
                <a:rPr lang="en-US" altLang="ko-KR" sz="2500" i="1" dirty="0" smtClean="0"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T</a:t>
              </a:r>
              <a:r>
                <a:rPr lang="en-US" altLang="ko-KR" sz="2500" dirty="0" smtClean="0">
                  <a:latin typeface="Arial" panose="020B0604020202020204" pitchFamily="34" charset="0"/>
                  <a:ea typeface="굴림" pitchFamily="34" charset="-127"/>
                  <a:cs typeface="Arial" panose="020B0604020202020204" pitchFamily="34" charset="0"/>
                </a:rPr>
                <a:t>)</a:t>
              </a:r>
              <a:endParaRPr lang="en-US" altLang="ko-KR" sz="2500" dirty="0"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208" y="816"/>
              <a:ext cx="265" cy="574"/>
              <a:chOff x="1208" y="3209"/>
              <a:chExt cx="265" cy="574"/>
            </a:xfrm>
          </p:grpSpPr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220" y="320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800">
                    <a:latin typeface="Arial" panose="020B0604020202020204" pitchFamily="34" charset="0"/>
                    <a:ea typeface="굴림" pitchFamily="34" charset="-127"/>
                  </a:rPr>
                  <a:t>1</a:t>
                </a: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1220" y="349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208" y="34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>
                    <a:latin typeface="Arial" panose="020B0604020202020204" pitchFamily="34" charset="0"/>
                    <a:ea typeface="굴림" pitchFamily="34" charset="-127"/>
                  </a:rPr>
                  <a:t>P</a:t>
                </a:r>
              </a:p>
            </p:txBody>
          </p:sp>
        </p:grp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9478" y="2248186"/>
            <a:ext cx="618079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Charles’ law: 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V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 </a:t>
            </a:r>
            <a:r>
              <a:rPr lang="en-US" altLang="ko-KR" sz="2500" dirty="0">
                <a:latin typeface="굴림" pitchFamily="34" charset="-127"/>
                <a:ea typeface="굴림" pitchFamily="34" charset="-127"/>
              </a:rPr>
              <a:t>∝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T</a:t>
            </a:r>
            <a:r>
              <a:rPr lang="en-US" altLang="ko-KR" sz="2500" dirty="0">
                <a:latin typeface="Symbol" panose="05050102010706020507" pitchFamily="18" charset="2"/>
                <a:ea typeface="굴림" pitchFamily="34" charset="-127"/>
              </a:rPr>
              <a:t>  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(at constant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n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 and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P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)</a:t>
            </a:r>
            <a:endParaRPr lang="en-US" altLang="ko-KR" sz="2500" dirty="0">
              <a:latin typeface="Symbol" panose="05050102010706020507" pitchFamily="18" charset="2"/>
              <a:ea typeface="굴림" pitchFamily="34" charset="-127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9478" y="2869430"/>
            <a:ext cx="667971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Avogadro’s law:  V </a:t>
            </a:r>
            <a:r>
              <a:rPr lang="en-US" altLang="ko-KR" sz="2500" dirty="0">
                <a:latin typeface="굴림" pitchFamily="34" charset="-127"/>
                <a:ea typeface="굴림" pitchFamily="34" charset="-127"/>
              </a:rPr>
              <a:t>∝</a:t>
            </a:r>
            <a:r>
              <a:rPr lang="en-US" altLang="ko-KR" sz="2500" dirty="0">
                <a:latin typeface="Symbol" panose="05050102010706020507" pitchFamily="18" charset="2"/>
                <a:ea typeface="굴림" pitchFamily="34" charset="-127"/>
              </a:rPr>
              <a:t> 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n</a:t>
            </a:r>
            <a:r>
              <a:rPr lang="en-US" altLang="ko-KR" sz="2500" dirty="0">
                <a:latin typeface="Symbol" panose="05050102010706020507" pitchFamily="18" charset="2"/>
                <a:ea typeface="굴림" pitchFamily="34" charset="-127"/>
              </a:rPr>
              <a:t>  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(at constant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P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 and </a:t>
            </a: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T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)</a:t>
            </a:r>
            <a:endParaRPr lang="en-US" altLang="ko-KR" sz="2500" dirty="0">
              <a:latin typeface="Symbol" panose="05050102010706020507" pitchFamily="18" charset="2"/>
              <a:ea typeface="굴림" pitchFamily="34" charset="-127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480220" y="3522839"/>
            <a:ext cx="1354138" cy="1052513"/>
            <a:chOff x="2352" y="2256"/>
            <a:chExt cx="853" cy="663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352" y="2398"/>
              <a:ext cx="53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500" i="1" dirty="0">
                  <a:latin typeface="Arial" panose="020B0604020202020204" pitchFamily="34" charset="0"/>
                  <a:ea typeface="굴림" pitchFamily="34" charset="-127"/>
                </a:rPr>
                <a:t>V</a:t>
              </a:r>
              <a:r>
                <a:rPr lang="en-US" altLang="ko-KR" sz="2500" dirty="0">
                  <a:latin typeface="Arial" panose="020B0604020202020204" pitchFamily="34" charset="0"/>
                  <a:ea typeface="굴림" pitchFamily="34" charset="-127"/>
                </a:rPr>
                <a:t> </a:t>
              </a:r>
              <a:r>
                <a:rPr lang="en-US" altLang="ko-KR" sz="2500" dirty="0">
                  <a:latin typeface="굴림" pitchFamily="34" charset="-127"/>
                  <a:ea typeface="굴림" pitchFamily="34" charset="-127"/>
                </a:rPr>
                <a:t>∝</a:t>
              </a:r>
              <a:r>
                <a:rPr lang="en-US" altLang="ko-KR" sz="2500" dirty="0">
                  <a:latin typeface="Arial" panose="020B0604020202020204" pitchFamily="34" charset="0"/>
                  <a:ea typeface="굴림" pitchFamily="34" charset="-127"/>
                </a:rPr>
                <a:t> </a:t>
              </a:r>
              <a:endParaRPr lang="en-US" altLang="ko-KR" sz="2500" i="1" dirty="0">
                <a:latin typeface="Arial" panose="020B0604020202020204" pitchFamily="34" charset="0"/>
                <a:ea typeface="굴림" pitchFamily="34" charset="-127"/>
              </a:endParaRPr>
            </a:p>
          </p:txBody>
        </p: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2848" y="2256"/>
              <a:ext cx="357" cy="663"/>
              <a:chOff x="3119" y="2777"/>
              <a:chExt cx="357" cy="663"/>
            </a:xfrm>
          </p:grpSpPr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52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500" i="1" dirty="0" err="1">
                    <a:latin typeface="Arial" panose="020B0604020202020204" pitchFamily="34" charset="0"/>
                    <a:ea typeface="굴림" pitchFamily="34" charset="-127"/>
                  </a:rPr>
                  <a:t>nT</a:t>
                </a:r>
                <a:endParaRPr lang="en-US" altLang="ko-KR" sz="2500" i="1" dirty="0">
                  <a:latin typeface="Arial" panose="020B0604020202020204" pitchFamily="34" charset="0"/>
                  <a:ea typeface="굴림" pitchFamily="34" charset="-127"/>
                </a:endParaRPr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 dirty="0">
                    <a:latin typeface="Arial" panose="020B0604020202020204" pitchFamily="34" charset="0"/>
                    <a:ea typeface="굴림" pitchFamily="34" charset="-127"/>
                  </a:rPr>
                  <a:t>P</a:t>
                </a:r>
              </a:p>
            </p:txBody>
          </p:sp>
        </p:grp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479478" y="4337767"/>
            <a:ext cx="4337050" cy="1011237"/>
            <a:chOff x="2383" y="2984"/>
            <a:chExt cx="2732" cy="637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383" y="3129"/>
              <a:ext cx="217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500" i="1" dirty="0">
                  <a:latin typeface="Arial" panose="020B0604020202020204" pitchFamily="34" charset="0"/>
                  <a:ea typeface="굴림" pitchFamily="34" charset="-127"/>
                </a:rPr>
                <a:t>V</a:t>
              </a:r>
              <a:r>
                <a:rPr lang="en-US" altLang="ko-KR" sz="2500" dirty="0">
                  <a:latin typeface="Arial" panose="020B0604020202020204" pitchFamily="34" charset="0"/>
                  <a:ea typeface="굴림" pitchFamily="34" charset="-127"/>
                </a:rPr>
                <a:t> = constant x        = </a:t>
              </a:r>
              <a:r>
                <a:rPr lang="en-US" altLang="ko-KR" sz="2500" i="1" dirty="0">
                  <a:latin typeface="Arial" panose="020B0604020202020204" pitchFamily="34" charset="0"/>
                  <a:ea typeface="굴림" pitchFamily="34" charset="-127"/>
                </a:rPr>
                <a:t>R</a:t>
              </a:r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4758" y="2984"/>
              <a:ext cx="357" cy="637"/>
              <a:chOff x="3119" y="2777"/>
              <a:chExt cx="357" cy="637"/>
            </a:xfrm>
          </p:grpSpPr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52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500" i="1" dirty="0" err="1">
                    <a:latin typeface="Arial" panose="020B0604020202020204" pitchFamily="34" charset="0"/>
                    <a:ea typeface="굴림" pitchFamily="34" charset="-127"/>
                  </a:rPr>
                  <a:t>nT</a:t>
                </a:r>
                <a:endParaRPr lang="en-US" altLang="ko-KR" sz="2500" i="1" dirty="0">
                  <a:latin typeface="Arial" panose="020B0604020202020204" pitchFamily="34" charset="0"/>
                  <a:ea typeface="굴림" pitchFamily="34" charset="-127"/>
                </a:endParaRPr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22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5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500" i="1" dirty="0">
                    <a:latin typeface="Arial" panose="020B0604020202020204" pitchFamily="34" charset="0"/>
                    <a:ea typeface="굴림" pitchFamily="34" charset="-127"/>
                  </a:rPr>
                  <a:t>P</a:t>
                </a:r>
              </a:p>
            </p:txBody>
          </p:sp>
        </p:grpSp>
        <p:grpSp>
          <p:nvGrpSpPr>
            <p:cNvPr id="28" name="Group 24"/>
            <p:cNvGrpSpPr>
              <a:grpSpLocks/>
            </p:cNvGrpSpPr>
            <p:nvPr/>
          </p:nvGrpSpPr>
          <p:grpSpPr bwMode="auto">
            <a:xfrm>
              <a:off x="3896" y="2984"/>
              <a:ext cx="378" cy="637"/>
              <a:chOff x="3119" y="2777"/>
              <a:chExt cx="378" cy="637"/>
            </a:xfrm>
          </p:grpSpPr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 dirty="0" err="1">
                    <a:latin typeface="Arial" panose="020B0604020202020204" pitchFamily="34" charset="0"/>
                    <a:ea typeface="굴림" pitchFamily="34" charset="-127"/>
                  </a:rPr>
                  <a:t>nT</a:t>
                </a:r>
                <a:endParaRPr lang="en-US" altLang="ko-KR" sz="2800" i="1" dirty="0">
                  <a:latin typeface="Arial" panose="020B0604020202020204" pitchFamily="34" charset="0"/>
                  <a:ea typeface="굴림" pitchFamily="34" charset="-127"/>
                </a:endParaRPr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5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500" i="1" dirty="0">
                    <a:latin typeface="Arial" panose="020B0604020202020204" pitchFamily="34" charset="0"/>
                    <a:ea typeface="굴림" pitchFamily="34" charset="-127"/>
                  </a:rPr>
                  <a:t>P</a:t>
                </a:r>
              </a:p>
            </p:txBody>
          </p:sp>
        </p:grpSp>
      </p:grp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5188300" y="4655505"/>
            <a:ext cx="333777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500" i="1" dirty="0">
                <a:latin typeface="Arial" panose="020B0604020202020204" pitchFamily="34" charset="0"/>
                <a:ea typeface="굴림" pitchFamily="34" charset="-127"/>
              </a:rPr>
              <a:t>R</a:t>
            </a:r>
            <a:r>
              <a:rPr lang="en-US" altLang="ko-KR" sz="2500" dirty="0">
                <a:latin typeface="Arial" panose="020B0604020202020204" pitchFamily="34" charset="0"/>
                <a:ea typeface="굴림" pitchFamily="34" charset="-127"/>
              </a:rPr>
              <a:t> is the </a:t>
            </a:r>
            <a:r>
              <a:rPr lang="en-US" altLang="ko-KR" sz="2500" b="1" dirty="0">
                <a:latin typeface="Arial" panose="020B0604020202020204" pitchFamily="34" charset="0"/>
                <a:ea typeface="굴림" pitchFamily="34" charset="-127"/>
              </a:rPr>
              <a:t>gas constant</a:t>
            </a:r>
            <a:endParaRPr lang="en-US" altLang="ko-KR" sz="2500" i="1" dirty="0">
              <a:latin typeface="Arial" panose="020B0604020202020204" pitchFamily="34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0"/>
                <a:ext cx="8892480" cy="612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Boyle’s Law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or decreasing the volume of a gas at a constant </a:t>
                </a:r>
              </a:p>
              <a:p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temperature.           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3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𝒏𝑹𝑻</m:t>
                        </m:r>
                      </m:e>
                    </m:d>
                    <m:f>
                      <m:fPr>
                        <m:ctrlPr>
                          <a:rPr lang="en-US" sz="23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3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;    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𝒏𝑹𝑻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𝒄𝒐𝒏𝒔𝒕𝒂𝒏𝒕</m:t>
                    </m:r>
                  </m:oMath>
                </a14:m>
                <a:endParaRPr lang="en-US" sz="23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3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harles’ law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Heating or cooling a gas at constant pressure.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𝒏𝑹</m:t>
                          </m:r>
                        </m:num>
                        <m:den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𝒏𝑹</m:t>
                          </m:r>
                        </m:num>
                        <m:den>
                          <m: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𝒄𝒐𝒏𝒔𝒕𝒂𝒏𝒕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Heating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cooling a gas at constant </a:t>
                </a:r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𝒏𝑹</m:t>
                          </m:r>
                        </m:num>
                        <m:den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    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𝒏𝑹</m:t>
                          </m:r>
                        </m:num>
                        <m:den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𝒄𝒐𝒏𝒔𝒕𝒂𝒏𝒕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3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Avogrado</a:t>
                </a:r>
                <a:r>
                  <a:rPr lang="en-US" sz="23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23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 of volume on amount of gas at constant temperature and pressure.</a:t>
                </a:r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3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     </m:t>
                      </m:r>
                      <m:f>
                        <m:fPr>
                          <m:ctrlPr>
                            <a:rPr lang="en-US" sz="23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𝑹𝑻</m:t>
                          </m:r>
                        </m:num>
                        <m:den>
                          <m:r>
                            <a:rPr lang="en-US" sz="23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𝒄𝒐𝒏𝒔𝒕𝒂𝒏𝒕</m:t>
                      </m:r>
                      <m:r>
                        <a:rPr lang="en-US" sz="2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0"/>
                <a:ext cx="8892480" cy="6123984"/>
              </a:xfrm>
              <a:prstGeom prst="rect">
                <a:avLst/>
              </a:prstGeom>
              <a:blipFill>
                <a:blip r:embed="rId2"/>
                <a:stretch>
                  <a:fillRect l="-1029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4716016" y="5447546"/>
            <a:ext cx="2593018" cy="861774"/>
          </a:xfrm>
          <a:prstGeom prst="rect">
            <a:avLst/>
          </a:prstGeom>
          <a:solidFill>
            <a:srgbClr val="00FFCC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274320" tIns="137160" rIns="27432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800" b="1" i="1" dirty="0">
                <a:ea typeface="굴림" pitchFamily="34" charset="-127"/>
                <a:cs typeface="Times New Roman" panose="02020603050405020304" pitchFamily="18" charset="0"/>
              </a:rPr>
              <a:t>PV</a:t>
            </a:r>
            <a:r>
              <a:rPr lang="en-US" altLang="ko-KR" sz="3800" b="1" dirty="0">
                <a:ea typeface="굴림" pitchFamily="34" charset="-127"/>
                <a:cs typeface="Times New Roman" panose="02020603050405020304" pitchFamily="18" charset="0"/>
              </a:rPr>
              <a:t> = </a:t>
            </a:r>
            <a:r>
              <a:rPr lang="en-US" altLang="ko-KR" sz="3800" b="1" i="1" dirty="0" err="1">
                <a:ea typeface="굴림" pitchFamily="34" charset="-127"/>
                <a:cs typeface="Times New Roman" panose="02020603050405020304" pitchFamily="18" charset="0"/>
              </a:rPr>
              <a:t>nRT</a:t>
            </a:r>
            <a:endParaRPr lang="en-US" altLang="ko-KR" sz="3800" b="1" i="1" dirty="0"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193" y="5502682"/>
            <a:ext cx="439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Gas Equation:</a:t>
            </a:r>
            <a:endParaRPr lang="en-US" sz="36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2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622300"/>
            <a:ext cx="8686800" cy="1844675"/>
            <a:chOff x="96" y="144"/>
            <a:chExt cx="5472" cy="1162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008" y="240"/>
              <a:ext cx="45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itchFamily="34" charset="-127"/>
                </a:rPr>
                <a:t>The conditions 0 </a:t>
              </a:r>
              <a:r>
                <a:rPr lang="en-US" altLang="ko-KR" sz="2400" baseline="30000">
                  <a:latin typeface="Arial" panose="020B0604020202020204" pitchFamily="34" charset="0"/>
                  <a:ea typeface="굴림" pitchFamily="34" charset="-127"/>
                </a:rPr>
                <a:t>0</a:t>
              </a:r>
              <a:r>
                <a:rPr lang="en-US" altLang="ko-KR" sz="2400">
                  <a:latin typeface="Arial" panose="020B0604020202020204" pitchFamily="34" charset="0"/>
                  <a:ea typeface="굴림" pitchFamily="34" charset="-127"/>
                </a:rPr>
                <a:t>C and 1 atm are called </a:t>
              </a:r>
              <a:r>
                <a:rPr lang="en-US" altLang="ko-KR" sz="2400" b="1">
                  <a:latin typeface="Arial" panose="020B0604020202020204" pitchFamily="34" charset="0"/>
                  <a:ea typeface="굴림" pitchFamily="34" charset="-127"/>
                </a:rPr>
                <a:t>standard temperature and pressure (STP).</a:t>
              </a:r>
              <a:endParaRPr lang="en-US" altLang="ko-KR" sz="2400">
                <a:latin typeface="Arial" panose="020B0604020202020204" pitchFamily="34" charset="0"/>
                <a:ea typeface="굴림" pitchFamily="34" charset="-127"/>
              </a:endParaRPr>
            </a:p>
          </p:txBody>
        </p:sp>
        <p:pic>
          <p:nvPicPr>
            <p:cNvPr id="6" name="Picture 3" descr="D:\mhp\Common\MSShared\Clipart\Standard\stddir1\BD06095_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897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19969" y="2780928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i="1" dirty="0">
                <a:latin typeface="Arial" panose="020B0604020202020204" pitchFamily="34" charset="0"/>
                <a:ea typeface="굴림" pitchFamily="34" charset="-127"/>
              </a:rPr>
              <a:t>PV = </a:t>
            </a:r>
            <a:r>
              <a:rPr lang="en-US" altLang="ko-KR" sz="2800" i="1" dirty="0" err="1">
                <a:latin typeface="Arial" panose="020B0604020202020204" pitchFamily="34" charset="0"/>
                <a:ea typeface="굴림" pitchFamily="34" charset="-127"/>
              </a:rPr>
              <a:t>nRT</a:t>
            </a:r>
            <a:endParaRPr lang="en-US" altLang="ko-KR" sz="2800" i="1" dirty="0">
              <a:latin typeface="Arial" panose="020B0604020202020204" pitchFamily="34" charset="0"/>
              <a:ea typeface="굴림" pitchFamily="34" charset="-127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071562" y="3606710"/>
            <a:ext cx="1463675" cy="987425"/>
            <a:chOff x="2342" y="1776"/>
            <a:chExt cx="922" cy="622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342" y="1913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800" i="1" dirty="0">
                  <a:latin typeface="Arial" panose="020B0604020202020204" pitchFamily="34" charset="0"/>
                  <a:ea typeface="굴림" pitchFamily="34" charset="-127"/>
                </a:rPr>
                <a:t>R = </a:t>
              </a: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850" y="1776"/>
              <a:ext cx="414" cy="622"/>
              <a:chOff x="3202" y="2873"/>
              <a:chExt cx="414" cy="622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202" y="2873"/>
                <a:ext cx="41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>
                    <a:latin typeface="Arial" panose="020B0604020202020204" pitchFamily="34" charset="0"/>
                    <a:ea typeface="굴림" pitchFamily="34" charset="-127"/>
                  </a:rPr>
                  <a:t>PV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220" y="3168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>
                    <a:latin typeface="Arial" panose="020B0604020202020204" pitchFamily="34" charset="0"/>
                    <a:ea typeface="굴림" pitchFamily="34" charset="-127"/>
                  </a:rPr>
                  <a:t>nT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3217" y="31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567218" y="3584944"/>
            <a:ext cx="3319462" cy="1027113"/>
            <a:chOff x="1557" y="2913"/>
            <a:chExt cx="2091" cy="647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57" y="306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800">
                  <a:latin typeface="Arial" panose="020B0604020202020204" pitchFamily="34" charset="0"/>
                  <a:ea typeface="굴림" pitchFamily="34" charset="-127"/>
                </a:rPr>
                <a:t>=</a:t>
              </a:r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785" y="2913"/>
              <a:ext cx="1863" cy="647"/>
              <a:chOff x="2112" y="2873"/>
              <a:chExt cx="1863" cy="647"/>
            </a:xfrm>
          </p:grpSpPr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149" y="2873"/>
                <a:ext cx="17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800">
                    <a:latin typeface="Arial" panose="020B0604020202020204" pitchFamily="34" charset="0"/>
                    <a:ea typeface="굴림" pitchFamily="34" charset="-127"/>
                  </a:rPr>
                  <a:t>(1 </a:t>
                </a:r>
                <a:r>
                  <a:rPr lang="en-US" altLang="ko-KR" sz="2800">
                    <a:latin typeface="Arial" panose="020B0604020202020204" pitchFamily="34" charset="0"/>
                    <a:ea typeface="굴림" pitchFamily="34" charset="-127"/>
                  </a:rPr>
                  <a:t>atm)(22.414L)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2112" y="3193"/>
                <a:ext cx="186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800">
                    <a:latin typeface="Arial" panose="020B0604020202020204" pitchFamily="34" charset="0"/>
                    <a:ea typeface="굴림" pitchFamily="34" charset="-127"/>
                  </a:rPr>
                  <a:t>(1 </a:t>
                </a:r>
                <a:r>
                  <a:rPr lang="en-US" altLang="ko-KR" sz="2800">
                    <a:latin typeface="Arial" panose="020B0604020202020204" pitchFamily="34" charset="0"/>
                    <a:ea typeface="굴림" pitchFamily="34" charset="-127"/>
                  </a:rPr>
                  <a:t>mol)(273.15 K)</a:t>
                </a: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179" y="3197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019969" y="4898381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2800" i="1" dirty="0">
                <a:latin typeface="Arial" panose="020B0604020202020204" pitchFamily="34" charset="0"/>
                <a:ea typeface="굴림" pitchFamily="34" charset="-127"/>
              </a:rPr>
              <a:t>R</a:t>
            </a:r>
            <a:r>
              <a:rPr lang="en-US" altLang="ko-KR" sz="2800" dirty="0">
                <a:latin typeface="Arial" panose="020B0604020202020204" pitchFamily="34" charset="0"/>
                <a:ea typeface="굴림" pitchFamily="34" charset="-127"/>
              </a:rPr>
              <a:t> = 0.082057 L • </a:t>
            </a:r>
            <a:r>
              <a:rPr lang="en-US" altLang="ko-KR" sz="2800" dirty="0" err="1">
                <a:latin typeface="Arial" panose="020B0604020202020204" pitchFamily="34" charset="0"/>
                <a:ea typeface="굴림" pitchFamily="34" charset="-127"/>
              </a:rPr>
              <a:t>atm</a:t>
            </a:r>
            <a:r>
              <a:rPr lang="en-US" altLang="ko-KR" sz="2800" dirty="0">
                <a:latin typeface="Arial" panose="020B0604020202020204" pitchFamily="34" charset="0"/>
                <a:ea typeface="굴림" pitchFamily="34" charset="-127"/>
              </a:rPr>
              <a:t> / (</a:t>
            </a:r>
            <a:r>
              <a:rPr lang="en-US" altLang="ko-KR" sz="2800" dirty="0" err="1">
                <a:latin typeface="Arial" panose="020B0604020202020204" pitchFamily="34" charset="0"/>
                <a:ea typeface="굴림" pitchFamily="34" charset="-127"/>
              </a:rPr>
              <a:t>mol</a:t>
            </a:r>
            <a:r>
              <a:rPr lang="en-US" altLang="ko-KR" sz="2800" dirty="0">
                <a:latin typeface="Arial" panose="020B0604020202020204" pitchFamily="34" charset="0"/>
                <a:ea typeface="굴림" pitchFamily="34" charset="-127"/>
              </a:rPr>
              <a:t> • K)</a:t>
            </a:r>
          </a:p>
        </p:txBody>
      </p:sp>
    </p:spTree>
    <p:extLst>
      <p:ext uri="{BB962C8B-B14F-4D97-AF65-F5344CB8AC3E}">
        <p14:creationId xmlns:p14="http://schemas.microsoft.com/office/powerpoint/2010/main" val="40590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53612"/>
            <a:ext cx="8229600" cy="51437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properties and importance law of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gases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gases at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properties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8529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1.3 Calculations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14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Molar Mass </a:t>
            </a:r>
            <a:r>
              <a:rPr lang="en-US" dirty="0"/>
              <a:t>C</a:t>
            </a:r>
            <a:r>
              <a:rPr lang="en-US" dirty="0" smtClean="0"/>
              <a:t>alculation</a:t>
            </a:r>
            <a:endParaRPr lang="en-US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25660" y="1628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2800" u="sng" dirty="0">
                <a:latin typeface="Arial" panose="020B0604020202020204" pitchFamily="34" charset="0"/>
                <a:ea typeface="굴림" pitchFamily="34" charset="-127"/>
              </a:rPr>
              <a:t>Density (</a:t>
            </a:r>
            <a:r>
              <a:rPr lang="el-GR" altLang="ko-KR" sz="2800" i="1" u="sng" dirty="0">
                <a:latin typeface="Arial" panose="020B0604020202020204" pitchFamily="34" charset="0"/>
                <a:ea typeface="굴림" pitchFamily="34" charset="-127"/>
              </a:rPr>
              <a:t>ρ</a:t>
            </a:r>
            <a:r>
              <a:rPr lang="en-US" altLang="ko-KR" sz="2800" u="sng" dirty="0">
                <a:latin typeface="Arial" panose="020B0604020202020204" pitchFamily="34" charset="0"/>
                <a:ea typeface="굴림" pitchFamily="34" charset="-127"/>
              </a:rPr>
              <a:t>) Calculations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08000" y="2525762"/>
            <a:ext cx="79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2800" i="1">
                <a:latin typeface="Arial" panose="020B0604020202020204" pitchFamily="34" charset="0"/>
                <a:ea typeface="굴림" pitchFamily="34" charset="-127"/>
              </a:rPr>
              <a:t>ρ</a:t>
            </a:r>
            <a:r>
              <a:rPr lang="en-US" altLang="ko-KR" sz="2800" i="1">
                <a:latin typeface="Arial" panose="020B0604020202020204" pitchFamily="34" charset="0"/>
                <a:ea typeface="굴림" pitchFamily="34" charset="-127"/>
              </a:rPr>
              <a:t> = </a:t>
            </a: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1181100" y="2359075"/>
            <a:ext cx="481013" cy="885825"/>
            <a:chOff x="1573" y="1433"/>
            <a:chExt cx="303" cy="558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1573" y="1433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800" i="1">
                  <a:latin typeface="Arial" panose="020B0604020202020204" pitchFamily="34" charset="0"/>
                  <a:ea typeface="굴림" pitchFamily="34" charset="-127"/>
                </a:rPr>
                <a:t>m</a:t>
              </a:r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1591" y="166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800" i="1" dirty="0">
                  <a:latin typeface="Arial" panose="020B0604020202020204" pitchFamily="34" charset="0"/>
                  <a:ea typeface="굴림" pitchFamily="34" charset="-127"/>
                </a:rPr>
                <a:t>V</a:t>
              </a: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580" y="17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1712913" y="2308275"/>
            <a:ext cx="1174750" cy="957262"/>
            <a:chOff x="1173" y="2925"/>
            <a:chExt cx="740" cy="603"/>
          </a:xfrm>
        </p:grpSpPr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173" y="306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2800">
                  <a:latin typeface="Arial" panose="020B0604020202020204" pitchFamily="34" charset="0"/>
                  <a:ea typeface="굴림" pitchFamily="34" charset="-127"/>
                </a:rPr>
                <a:t>=</a:t>
              </a:r>
            </a:p>
          </p:txBody>
        </p:sp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1384" y="2925"/>
              <a:ext cx="529" cy="603"/>
              <a:chOff x="1755" y="2892"/>
              <a:chExt cx="529" cy="603"/>
            </a:xfrm>
          </p:grpSpPr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1755" y="2892"/>
                <a:ext cx="5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>
                    <a:latin typeface="Arial" panose="020B0604020202020204" pitchFamily="34" charset="0"/>
                    <a:ea typeface="굴림" pitchFamily="34" charset="-127"/>
                  </a:rPr>
                  <a:t>P</a:t>
                </a:r>
                <a:r>
                  <a:rPr lang="en-US" altLang="ko-KR" sz="2800" i="1">
                    <a:latin typeface="Lucida Calligraphy" panose="03010101010101010101" pitchFamily="66" charset="0"/>
                    <a:ea typeface="굴림" pitchFamily="34" charset="-127"/>
                  </a:rPr>
                  <a:t>M</a:t>
                </a:r>
              </a:p>
            </p:txBody>
          </p: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1810" y="3168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2800" i="1">
                    <a:latin typeface="Arial" panose="020B0604020202020204" pitchFamily="34" charset="0"/>
                    <a:ea typeface="굴림" pitchFamily="34" charset="-127"/>
                  </a:rPr>
                  <a:t>RT</a:t>
                </a:r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1777" y="319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632200" y="2220962"/>
            <a:ext cx="471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i="1">
                <a:latin typeface="Arial" panose="020B0604020202020204" pitchFamily="34" charset="0"/>
                <a:ea typeface="굴림" pitchFamily="34" charset="-127"/>
              </a:rPr>
              <a:t>m </a:t>
            </a:r>
            <a:r>
              <a:rPr lang="en-US" altLang="ko-KR" sz="2800">
                <a:latin typeface="Arial" panose="020B0604020202020204" pitchFamily="34" charset="0"/>
                <a:ea typeface="굴림" pitchFamily="34" charset="-127"/>
              </a:rPr>
              <a:t>is the mass of the gas in g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538537" y="2727135"/>
            <a:ext cx="5148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i="1">
                <a:latin typeface="Lucida Calligraphy" panose="03010101010101010101" pitchFamily="66" charset="0"/>
                <a:ea typeface="굴림" pitchFamily="34" charset="-127"/>
              </a:rPr>
              <a:t>M</a:t>
            </a:r>
            <a:r>
              <a:rPr lang="en-US" altLang="ko-KR" sz="2800">
                <a:latin typeface="Arial" panose="020B0604020202020204" pitchFamily="34" charset="0"/>
                <a:ea typeface="굴림" pitchFamily="34" charset="-127"/>
              </a:rPr>
              <a:t> is the molar mass of the gas</a:t>
            </a:r>
            <a:endParaRPr lang="en-US" altLang="ko-KR" sz="2800" i="1">
              <a:latin typeface="Arial" panose="020B0604020202020204" pitchFamily="34" charset="0"/>
              <a:ea typeface="굴림" pitchFamily="34" charset="-127"/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36565" y="4070350"/>
            <a:ext cx="688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u="sng">
                <a:latin typeface="Arial" panose="020B0604020202020204" pitchFamily="34" charset="0"/>
                <a:ea typeface="굴림" pitchFamily="34" charset="-127"/>
              </a:rPr>
              <a:t>Molar Mass (</a:t>
            </a:r>
            <a:r>
              <a:rPr lang="en-US" altLang="ko-KR" sz="2800" i="1" u="sng">
                <a:latin typeface="Lucida Calligraphy" panose="03010101010101010101" pitchFamily="66" charset="0"/>
                <a:ea typeface="굴림" pitchFamily="34" charset="-127"/>
              </a:rPr>
              <a:t>M </a:t>
            </a:r>
            <a:r>
              <a:rPr lang="en-US" altLang="ko-KR" sz="2800" u="sng">
                <a:latin typeface="Arial" panose="020B0604020202020204" pitchFamily="34" charset="0"/>
                <a:ea typeface="굴림" pitchFamily="34" charset="-127"/>
              </a:rPr>
              <a:t>) of a Gaseous Substance</a:t>
            </a:r>
          </a:p>
        </p:txBody>
      </p:sp>
      <p:grpSp>
        <p:nvGrpSpPr>
          <p:cNvPr id="52" name="Group 21"/>
          <p:cNvGrpSpPr>
            <a:grpSpLocks/>
          </p:cNvGrpSpPr>
          <p:nvPr/>
        </p:nvGrpSpPr>
        <p:grpSpPr bwMode="auto">
          <a:xfrm>
            <a:off x="1370015" y="4876800"/>
            <a:ext cx="857250" cy="987425"/>
            <a:chOff x="1171" y="3401"/>
            <a:chExt cx="540" cy="622"/>
          </a:xfrm>
        </p:grpSpPr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1171" y="3401"/>
              <a:ext cx="5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ko-KR" sz="2800" i="1">
                  <a:latin typeface="Arial" panose="020B0604020202020204" pitchFamily="34" charset="0"/>
                  <a:ea typeface="굴림" pitchFamily="34" charset="-127"/>
                </a:rPr>
                <a:t>ρ</a:t>
              </a:r>
              <a:r>
                <a:rPr lang="en-US" altLang="ko-KR" sz="2800" i="1">
                  <a:latin typeface="Arial" panose="020B0604020202020204" pitchFamily="34" charset="0"/>
                  <a:ea typeface="굴림" pitchFamily="34" charset="-127"/>
                </a:rPr>
                <a:t>RT</a:t>
              </a: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1308" y="369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800" i="1">
                  <a:latin typeface="Arial" panose="020B0604020202020204" pitchFamily="34" charset="0"/>
                  <a:ea typeface="굴림" pitchFamily="34" charset="-127"/>
                </a:rPr>
                <a:t>P</a:t>
              </a:r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1225" y="37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8165" y="5132388"/>
            <a:ext cx="903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i="1">
                <a:latin typeface="Lucida Calligraphy" panose="03010101010101010101" pitchFamily="66" charset="0"/>
                <a:ea typeface="굴림" pitchFamily="34" charset="-127"/>
              </a:rPr>
              <a:t>M</a:t>
            </a:r>
            <a:r>
              <a:rPr lang="en-US" altLang="ko-KR" sz="2800">
                <a:latin typeface="Arial" panose="020B0604020202020204" pitchFamily="34" charset="0"/>
                <a:ea typeface="굴림" pitchFamily="34" charset="-127"/>
              </a:rPr>
              <a:t> =</a:t>
            </a:r>
            <a:endParaRPr lang="en-US" altLang="ko-KR" sz="2800" i="1">
              <a:latin typeface="Arial" panose="020B0604020202020204" pitchFamily="34" charset="0"/>
              <a:ea typeface="굴림" pitchFamily="34" charset="-127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65565" y="5105400"/>
            <a:ext cx="524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ko-KR" sz="2800" i="1">
                <a:latin typeface="Arial" panose="020B0604020202020204" pitchFamily="34" charset="0"/>
                <a:ea typeface="굴림" pitchFamily="34" charset="-127"/>
              </a:rPr>
              <a:t>ρ</a:t>
            </a:r>
            <a:r>
              <a:rPr lang="en-US" altLang="ko-KR" sz="2800">
                <a:latin typeface="Arial" panose="020B0604020202020204" pitchFamily="34" charset="0"/>
                <a:ea typeface="굴림" pitchFamily="34" charset="-127"/>
              </a:rPr>
              <a:t> is the density of the gas in g/L</a:t>
            </a:r>
            <a:endParaRPr lang="en-US" altLang="ko-KR" sz="2800" i="1">
              <a:latin typeface="Arial" panose="020B0604020202020204" pitchFamily="34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47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8529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1.4 Kinetic Molecular Theory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77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258" y="692696"/>
            <a:ext cx="8985238" cy="589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1.	A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gas consists of small particles (atoms or molecules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 that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move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randomly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with rapid velocities</a:t>
            </a:r>
            <a:r>
              <a:rPr lang="en-US" alt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Gas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molecules moving in all directions at high speeds cause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a gas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to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fill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the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entire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volume of a container. 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	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attractive forces between gas particles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are negligible</a:t>
            </a:r>
            <a:r>
              <a:rPr lang="en-US" alt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endParaRPr lang="en-US" altLang="en-US" sz="24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Gas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particles move far apart and expand to fill a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container of any 	size and shape.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	The actual volume occupied by gas molecules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is very small 	compared to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volume that the gas occupies</a:t>
            </a:r>
            <a:r>
              <a:rPr lang="en-US" altLang="en-US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	Most of the volume of a gas is empty space, which 	allows 	gases to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be compressible.</a:t>
            </a:r>
            <a:endParaRPr lang="en-US" altLang="en-US" sz="24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816" y="192240"/>
            <a:ext cx="772554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Postulates of the Kinetic Molecular Theory of Gases:</a:t>
            </a:r>
          </a:p>
        </p:txBody>
      </p:sp>
    </p:spTree>
    <p:extLst>
      <p:ext uri="{BB962C8B-B14F-4D97-AF65-F5344CB8AC3E}">
        <p14:creationId xmlns:p14="http://schemas.microsoft.com/office/powerpoint/2010/main" val="8176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174" y="692696"/>
            <a:ext cx="88143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4.	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average kinetic energy of gas molecules is directly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proportional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to the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Kelvin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temperature.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endParaRPr lang="en-US" altLang="en-US" sz="24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Gas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particles move faster as the temperature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increases, hitting the 	walls of the container with </a:t>
            </a:r>
            <a:r>
              <a:rPr lang="en-US" altLang="en-US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more force and producing higher 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	pressures.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9" y="3645024"/>
            <a:ext cx="88143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5.	Gas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particles move in straight paths until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colliding with  other 	gas particles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 with the walls of the container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to bounce off 	elastically in other directions.</a:t>
            </a:r>
            <a:r>
              <a:rPr lang="en-US" altLang="en-US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An increase in either the frequency or force of collisions against 	the walls of the container causes an increase in the gas pressure.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5800" y="6096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14400">
              <a:buNone/>
              <a:defRPr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Briefly </a:t>
            </a:r>
            <a:r>
              <a:rPr lang="en-US" sz="2400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based on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assumptions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400">
              <a:defRPr/>
            </a:pP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defTabSz="914400">
              <a:buFontTx/>
              <a:buAutoNum type="arabicParenR"/>
              <a:defRPr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gas consists of molecules of mass m in ceaseless random motion.</a:t>
            </a:r>
          </a:p>
          <a:p>
            <a:pPr marL="514350" indent="-514350" algn="just" defTabSz="914400">
              <a:buFontTx/>
              <a:buAutoNum type="arabicParenR"/>
              <a:defRPr/>
            </a:pP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defTabSz="914400">
              <a:buFontTx/>
              <a:buAutoNum type="arabicParenR"/>
              <a:defRPr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molecules is negligible, in the sense that their diameters are much smaller than the average distance travelled between collisions.</a:t>
            </a:r>
          </a:p>
          <a:p>
            <a:pPr marL="514350" indent="-514350" algn="just" defTabSz="914400">
              <a:buFontTx/>
              <a:buAutoNum type="arabicParenR"/>
              <a:defRPr/>
            </a:pP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defTabSz="914400">
              <a:buFontTx/>
              <a:buAutoNum type="arabicParenR"/>
              <a:defRPr/>
            </a:pP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molecules interact only through brief, infrequent, and elastic collisions.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7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54279"/>
              </p:ext>
            </p:extLst>
          </p:nvPr>
        </p:nvGraphicFramePr>
        <p:xfrm>
          <a:off x="634869" y="238663"/>
          <a:ext cx="5616624" cy="238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Equation" r:id="rId3" imgW="2628900" imgH="1117600" progId="Equation.3">
                  <p:embed/>
                </p:oleObj>
              </mc:Choice>
              <mc:Fallback>
                <p:oleObj name="Equation" r:id="rId3" imgW="26289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69" y="238663"/>
                        <a:ext cx="5616624" cy="2384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54312" y="3109177"/>
            <a:ext cx="4891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ko-KR" sz="2400" b="1" dirty="0">
                <a:solidFill>
                  <a:srgbClr val="ED181E"/>
                </a:solidFill>
                <a:ea typeface="굴림" pitchFamily="34" charset="-127"/>
                <a:cs typeface="Times New Roman" panose="02020603050405020304" pitchFamily="18" charset="0"/>
              </a:rPr>
              <a:t>Gas Pressure in the Kinetic </a:t>
            </a:r>
            <a:r>
              <a:rPr kumimoji="1" lang="en-US" altLang="ko-KR" sz="2400" b="1" dirty="0" smtClean="0">
                <a:solidFill>
                  <a:srgbClr val="ED181E"/>
                </a:solidFill>
                <a:ea typeface="굴림" pitchFamily="34" charset="-127"/>
                <a:cs typeface="Times New Roman" panose="02020603050405020304" pitchFamily="18" charset="0"/>
              </a:rPr>
              <a:t>Theory:</a:t>
            </a:r>
            <a:endParaRPr kumimoji="1" lang="ko-KR" altLang="en-US" sz="2400" b="1" dirty="0">
              <a:solidFill>
                <a:srgbClr val="ED181E"/>
              </a:solidFill>
              <a:ea typeface="굴림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160686"/>
              </p:ext>
            </p:extLst>
          </p:nvPr>
        </p:nvGraphicFramePr>
        <p:xfrm>
          <a:off x="5253856" y="2929511"/>
          <a:ext cx="1728192" cy="87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" name="Equation" r:id="rId5" imgW="774360" imgH="393480" progId="Equation.3">
                  <p:embed/>
                </p:oleObj>
              </mc:Choice>
              <mc:Fallback>
                <p:oleObj name="Equation" r:id="rId5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856" y="2929511"/>
                        <a:ext cx="1728192" cy="87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24759"/>
              </p:ext>
            </p:extLst>
          </p:nvPr>
        </p:nvGraphicFramePr>
        <p:xfrm>
          <a:off x="819944" y="3978671"/>
          <a:ext cx="33416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" name="Equation" r:id="rId7" imgW="1511300" imgH="393700" progId="Equation.3">
                  <p:embed/>
                </p:oleObj>
              </mc:Choice>
              <mc:Fallback>
                <p:oleObj name="Equation" r:id="rId7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3978671"/>
                        <a:ext cx="33416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4406677"/>
            <a:ext cx="439209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P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gas pressure, V=volume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   </a:t>
            </a:r>
            <a:r>
              <a:rPr lang="en-US" altLang="ko-KR" sz="1700" dirty="0" smtClean="0">
                <a:latin typeface="Arial" panose="020B0604020202020204" pitchFamily="34" charset="0"/>
                <a:ea typeface="굴림" pitchFamily="34" charset="-127"/>
              </a:rPr>
              <a:t> 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= mean square velocity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N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number of gas 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n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mole number of gas molecules = N/N</a:t>
            </a:r>
            <a:r>
              <a:rPr lang="en-US" altLang="ko-KR" sz="1700" baseline="-25000" dirty="0">
                <a:latin typeface="Arial" panose="020B0604020202020204" pitchFamily="34" charset="0"/>
                <a:ea typeface="굴림" pitchFamily="34" charset="-127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N</a:t>
            </a:r>
            <a:r>
              <a:rPr lang="en-US" altLang="ko-KR" sz="1700" i="1" baseline="-25000" dirty="0">
                <a:latin typeface="Arial" panose="020B0604020202020204" pitchFamily="34" charset="0"/>
                <a:ea typeface="굴림" pitchFamily="34" charset="-127"/>
              </a:rPr>
              <a:t>A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Avogadro’s number</a:t>
            </a:r>
            <a:endParaRPr lang="en-US" altLang="ko-KR" sz="1700" baseline="-25000" dirty="0">
              <a:latin typeface="Arial" panose="020B0604020202020204" pitchFamily="34" charset="0"/>
              <a:ea typeface="굴림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m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mass of the gas molecule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700" i="1" dirty="0">
                <a:latin typeface="Arial" panose="020B0604020202020204" pitchFamily="34" charset="0"/>
                <a:ea typeface="굴림" pitchFamily="34" charset="-127"/>
              </a:rPr>
              <a:t>M</a:t>
            </a:r>
            <a:r>
              <a:rPr lang="en-US" altLang="ko-KR" sz="1700" dirty="0">
                <a:latin typeface="Arial" panose="020B0604020202020204" pitchFamily="34" charset="0"/>
                <a:ea typeface="굴림" pitchFamily="34" charset="-127"/>
              </a:rPr>
              <a:t> = molar mass of the gas molecule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44965"/>
              </p:ext>
            </p:extLst>
          </p:nvPr>
        </p:nvGraphicFramePr>
        <p:xfrm>
          <a:off x="5076056" y="471256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" name="Equation" r:id="rId9" imgW="177480" imgH="228600" progId="Equation.3">
                  <p:embed/>
                </p:oleObj>
              </mc:Choice>
              <mc:Fallback>
                <p:oleObj name="Equation" r:id="rId9" imgW="177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4712568"/>
                        <a:ext cx="177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554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24361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is sensitively reacted to temperature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volume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pressure and number of mole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specific condition at standard temperature and pressure (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STP)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 may relates to other properties of gases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gases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identify using its mole concentration, density, molar mass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gas molecules can be determine using its kinetic theory of gases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83" y="1628800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Gases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Properties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ms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ms-M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ms-M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Gases Properties Calculation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ms-M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</a:t>
            </a:r>
            <a:r>
              <a:rPr lang="ms-M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ms-M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pPr marL="0" indent="0">
              <a:buNone/>
            </a:pPr>
            <a:endParaRPr lang="ms-MY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ms-M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8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28529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1.1 Gases and its properties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6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1391550"/>
            <a:ext cx="89289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300" dirty="0">
                <a:solidFill>
                  <a:schemeClr val="accent2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Elements</a:t>
            </a:r>
            <a:r>
              <a:rPr lang="en-US" altLang="ko-KR" sz="23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that exist as </a:t>
            </a:r>
            <a:r>
              <a:rPr lang="en-US" altLang="ko-KR" sz="2300" dirty="0">
                <a:solidFill>
                  <a:schemeClr val="accent2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gases</a:t>
            </a:r>
            <a:r>
              <a:rPr lang="en-US" altLang="ko-KR" sz="23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at </a:t>
            </a:r>
            <a:r>
              <a:rPr lang="en-US" altLang="ko-KR" sz="23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room temperature (25</a:t>
            </a:r>
            <a:r>
              <a:rPr lang="en-US" altLang="ko-KR" sz="2300" baseline="300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0</a:t>
            </a:r>
            <a:r>
              <a:rPr lang="en-US" altLang="ko-KR" sz="23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C) </a:t>
            </a:r>
            <a:r>
              <a:rPr lang="en-US" altLang="ko-KR" sz="2300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and </a:t>
            </a:r>
            <a:r>
              <a:rPr lang="en-US" altLang="ko-KR" sz="23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1 atmosphere</a:t>
            </a:r>
            <a:endParaRPr lang="en-US" altLang="ko-KR" sz="2300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30035"/>
            <a:ext cx="5081389" cy="33195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7584" y="1896796"/>
            <a:ext cx="864096" cy="5457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2040" y="2249531"/>
            <a:ext cx="1800200" cy="7474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24128" y="1902421"/>
            <a:ext cx="688901" cy="23085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67389" y="3661605"/>
            <a:ext cx="153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2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Compressibility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00" y="1556792"/>
            <a:ext cx="8159633" cy="27363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a liquid or solid which has its atomic particles in contact with one another, gas particles are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 apart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colliding with one another and bouncing off in different directions. This means that a gas has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definite shape or volume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will expand to fill the container.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gas has a great distance between its particles, gas has lower density as compared to solid or liquid; can be compressed.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0779" y="5589240"/>
            <a:ext cx="4048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Wikimedia commons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4293096"/>
            <a:ext cx="3007149" cy="21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Properties of Gases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22657"/>
              </p:ext>
            </p:extLst>
          </p:nvPr>
        </p:nvGraphicFramePr>
        <p:xfrm>
          <a:off x="539552" y="2204864"/>
          <a:ext cx="8229600" cy="284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296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Unit(s) of Measurement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(P)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The force exerted by gas against the walls of the 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</a:t>
                      </a:r>
                      <a:r>
                        <a:rPr lang="en-US" dirty="0" smtClean="0"/>
                        <a:t>, mmHg, </a:t>
                      </a:r>
                      <a:r>
                        <a:rPr lang="en-US" dirty="0" err="1" smtClean="0"/>
                        <a:t>torr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kPa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(V)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The space occupied by</a:t>
                      </a:r>
                      <a:r>
                        <a:rPr lang="en-US" baseline="0" dirty="0" smtClean="0"/>
                        <a:t> the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L, 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Determines the kinetic energy and</a:t>
                      </a:r>
                      <a:r>
                        <a:rPr lang="en-US" baseline="0" dirty="0" smtClean="0"/>
                        <a:t> rate of motion of the gas 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°C, </a:t>
                      </a:r>
                      <a:r>
                        <a:rPr lang="en-US" baseline="0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gas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The quantity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gas present in a container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g, </a:t>
                      </a:r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0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711234"/>
            <a:ext cx="5904656" cy="319695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are extremely small.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billions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gas particles will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 the walls of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 and exerts a force which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Force / Area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gas pressure is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increasing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collisions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gas particles and the walls of the container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48702"/>
            <a:ext cx="2152650" cy="212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38026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Wikimedia commons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1715</Words>
  <Application>Microsoft Office PowerPoint</Application>
  <PresentationFormat>On-screen Show (4:3)</PresentationFormat>
  <Paragraphs>334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굴림</vt:lpstr>
      <vt:lpstr>Arial</vt:lpstr>
      <vt:lpstr>Calibri</vt:lpstr>
      <vt:lpstr>Cambria Math</vt:lpstr>
      <vt:lpstr>Comic Sans MS</vt:lpstr>
      <vt:lpstr>Helvetica</vt:lpstr>
      <vt:lpstr>Lucida Calligraphy</vt:lpstr>
      <vt:lpstr>Symbol</vt:lpstr>
      <vt:lpstr>Times New Roman</vt:lpstr>
      <vt:lpstr>Wingdings</vt:lpstr>
      <vt:lpstr>Office Theme</vt:lpstr>
      <vt:lpstr>Equation</vt:lpstr>
      <vt:lpstr>BSK1133 PHYSICAL CHEMISTRY  CHAPTER 1 KINETIC THEORY OF GASES (PART A)</vt:lpstr>
      <vt:lpstr>Description</vt:lpstr>
      <vt:lpstr>Description</vt:lpstr>
      <vt:lpstr>Contents</vt:lpstr>
      <vt:lpstr>PowerPoint Presentation</vt:lpstr>
      <vt:lpstr>Gases</vt:lpstr>
      <vt:lpstr>Compressibility of Gases</vt:lpstr>
      <vt:lpstr> Properties of Gases</vt:lpstr>
      <vt:lpstr>Gas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Boyle’s Law : Pressure vs Volume</vt:lpstr>
      <vt:lpstr>P ∝ 1/V  P x V = constant  P1 x V1 = P2 x V2    </vt:lpstr>
      <vt:lpstr>Charles’ Law : Temperature vs Volume</vt:lpstr>
      <vt:lpstr>PowerPoint Presentation</vt:lpstr>
      <vt:lpstr>Gay Lussac’s Law : Temperature vs Pressure</vt:lpstr>
      <vt:lpstr>Combined Gas Law</vt:lpstr>
      <vt:lpstr>Avogadro’s Hypothesis</vt:lpstr>
      <vt:lpstr>Dalton’s Law</vt:lpstr>
      <vt:lpstr>PowerPoint Presentation</vt:lpstr>
      <vt:lpstr>PowerPoint Presentation</vt:lpstr>
      <vt:lpstr>PowerPoint Presentation</vt:lpstr>
      <vt:lpstr>Ideal Gas Equation</vt:lpstr>
      <vt:lpstr>PowerPoint Presentation</vt:lpstr>
      <vt:lpstr>PowerPoint Presentation</vt:lpstr>
      <vt:lpstr>PowerPoint Presentation</vt:lpstr>
      <vt:lpstr>Density and Molar Mass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340</cp:revision>
  <cp:lastPrinted>2017-07-24T03:54:17Z</cp:lastPrinted>
  <dcterms:created xsi:type="dcterms:W3CDTF">2016-03-03T08:04:10Z</dcterms:created>
  <dcterms:modified xsi:type="dcterms:W3CDTF">2017-09-09T11:41:38Z</dcterms:modified>
</cp:coreProperties>
</file>