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9" r:id="rId3"/>
    <p:sldId id="257" r:id="rId4"/>
    <p:sldId id="29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Exercise #5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QUESTION </a:t>
            </a:r>
            <a:r>
              <a:rPr lang="en-MY" dirty="0" smtClean="0"/>
              <a:t>1</a:t>
            </a:r>
            <a:endParaRPr lang="en-MY" dirty="0"/>
          </a:p>
          <a:p>
            <a:endParaRPr lang="en-MY" dirty="0"/>
          </a:p>
          <a:p>
            <a:r>
              <a:rPr lang="en-MY" dirty="0"/>
              <a:t>Figure </a:t>
            </a:r>
            <a:r>
              <a:rPr lang="en-MY" dirty="0" smtClean="0"/>
              <a:t>Q1 </a:t>
            </a:r>
            <a:r>
              <a:rPr lang="en-MY" dirty="0"/>
              <a:t>shows the staff readings obtained from a survey a cross of a new road.  Record the readings and calculate reduce levels and applying all the appropriate checks.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97" y="3102695"/>
            <a:ext cx="8124293" cy="2223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9842" y="5367339"/>
            <a:ext cx="121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Q1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57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" y="1600200"/>
            <a:ext cx="8229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QUESTION </a:t>
            </a:r>
            <a:r>
              <a:rPr lang="en-MY" dirty="0" smtClean="0"/>
              <a:t>2</a:t>
            </a:r>
            <a:endParaRPr lang="en-MY" dirty="0"/>
          </a:p>
          <a:p>
            <a:endParaRPr lang="en-MY" dirty="0"/>
          </a:p>
          <a:p>
            <a:r>
              <a:rPr lang="en-MY" dirty="0"/>
              <a:t>Table </a:t>
            </a:r>
            <a:r>
              <a:rPr lang="en-MY" dirty="0" smtClean="0"/>
              <a:t>Q2 </a:t>
            </a:r>
            <a:r>
              <a:rPr lang="en-MY" dirty="0"/>
              <a:t>shows the results of a </a:t>
            </a:r>
            <a:r>
              <a:rPr lang="en-MY" dirty="0" err="1"/>
              <a:t>leveling</a:t>
            </a:r>
            <a:r>
              <a:rPr lang="en-MY" dirty="0"/>
              <a:t> along the </a:t>
            </a:r>
            <a:r>
              <a:rPr lang="en-MY" dirty="0" err="1"/>
              <a:t>centerline</a:t>
            </a:r>
            <a:r>
              <a:rPr lang="en-MY" dirty="0"/>
              <a:t> of the centre line of a proposed trench AB.  The </a:t>
            </a:r>
            <a:r>
              <a:rPr lang="en-MY" dirty="0" err="1"/>
              <a:t>leveling</a:t>
            </a:r>
            <a:r>
              <a:rPr lang="en-MY" dirty="0"/>
              <a:t> commenced on TBM1 (10.000m Above MSL) and readings were taken at 5.000m intervals along the line</a:t>
            </a:r>
            <a:r>
              <a:rPr lang="en-MY" dirty="0" smtClean="0"/>
              <a:t>.</a:t>
            </a:r>
          </a:p>
          <a:p>
            <a:endParaRPr lang="en-MY" dirty="0"/>
          </a:p>
          <a:p>
            <a:r>
              <a:rPr lang="en-MY" dirty="0" smtClean="0"/>
              <a:t>a</a:t>
            </a:r>
            <a:r>
              <a:rPr lang="en-MY" dirty="0"/>
              <a:t>. 	Reduce the levels.</a:t>
            </a:r>
          </a:p>
          <a:p>
            <a:endParaRPr lang="en-MY" dirty="0" smtClean="0"/>
          </a:p>
          <a:p>
            <a:pPr marL="342900" indent="-342900">
              <a:buAutoNum type="alphaLcPeriod" startAt="2"/>
            </a:pPr>
            <a:r>
              <a:rPr lang="en-MY" dirty="0" smtClean="0"/>
              <a:t>         Determine </a:t>
            </a:r>
            <a:r>
              <a:rPr lang="en-MY" dirty="0"/>
              <a:t>the proposed trench, rising from the existing invert level (7.570m </a:t>
            </a:r>
            <a:r>
              <a:rPr lang="en-MY" dirty="0" smtClean="0"/>
              <a:t>  </a:t>
            </a:r>
          </a:p>
          <a:p>
            <a:r>
              <a:rPr lang="en-MY" dirty="0"/>
              <a:t> </a:t>
            </a:r>
            <a:r>
              <a:rPr lang="en-MY" dirty="0" smtClean="0"/>
              <a:t>             Above </a:t>
            </a:r>
            <a:r>
              <a:rPr lang="en-MY" dirty="0"/>
              <a:t>MSL) of manhole A at a gradient of 1 in 75.</a:t>
            </a:r>
          </a:p>
          <a:p>
            <a:endParaRPr lang="en-MY" dirty="0" smtClean="0"/>
          </a:p>
          <a:p>
            <a:pPr marL="342900" indent="-342900">
              <a:buAutoNum type="alphaLcPeriod" startAt="3"/>
            </a:pPr>
            <a:r>
              <a:rPr lang="en-MY" dirty="0" smtClean="0"/>
              <a:t>        Given </a:t>
            </a:r>
            <a:r>
              <a:rPr lang="en-MY" dirty="0"/>
              <a:t>that the trench is to be 0.5m wide, calculate the volume of material to </a:t>
            </a:r>
            <a:r>
              <a:rPr lang="en-MY" dirty="0" smtClean="0"/>
              <a:t>   </a:t>
            </a:r>
          </a:p>
          <a:p>
            <a:r>
              <a:rPr lang="en-MY" dirty="0"/>
              <a:t> </a:t>
            </a:r>
            <a:r>
              <a:rPr lang="en-MY" dirty="0" smtClean="0"/>
              <a:t>            be </a:t>
            </a:r>
            <a:r>
              <a:rPr lang="en-MY" dirty="0"/>
              <a:t>removed to form the excavation.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10390"/>
              </p:ext>
            </p:extLst>
          </p:nvPr>
        </p:nvGraphicFramePr>
        <p:xfrm>
          <a:off x="152400" y="1981200"/>
          <a:ext cx="8763003" cy="39152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59875"/>
                <a:gridCol w="859875"/>
                <a:gridCol w="825242"/>
                <a:gridCol w="845032"/>
                <a:gridCol w="839095"/>
                <a:gridCol w="939036"/>
                <a:gridCol w="865811"/>
                <a:gridCol w="834148"/>
                <a:gridCol w="836126"/>
                <a:gridCol w="1058763"/>
              </a:tblGrid>
              <a:tr h="388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 BS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IS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FS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Rise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Fall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Surface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RL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Grade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RL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Fill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Cut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Remarks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0.850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10.000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TBM1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3.502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A Ch00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2.163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1.296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Ch10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1.076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Ch15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3.200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0.243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Cp1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2.782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Ch20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3.421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Ch25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2.357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Ch30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1.720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0.682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Cp2/Ch35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2.783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Ch40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1.716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Ch45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1.026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B Ch50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1.000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13.845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TBM2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MY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1371600"/>
            <a:ext cx="121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Q1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067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1658</TotalTime>
  <Words>157</Words>
  <Application>Microsoft Office PowerPoint</Application>
  <PresentationFormat>On-screen Show (4:3)</PresentationFormat>
  <Paragraphs>218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Century Gothic</vt:lpstr>
      <vt:lpstr>Gill Sans MT</vt:lpstr>
      <vt:lpstr>Times New Roman</vt:lpstr>
      <vt:lpstr>Verdana</vt:lpstr>
      <vt:lpstr>Wingdings 2</vt:lpstr>
      <vt:lpstr>Solstice</vt:lpstr>
      <vt:lpstr>Engineering Surveying  Introduction to Survey Engineering</vt:lpstr>
      <vt:lpstr>Exercise #5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56</cp:revision>
  <dcterms:created xsi:type="dcterms:W3CDTF">2009-12-28T08:35:34Z</dcterms:created>
  <dcterms:modified xsi:type="dcterms:W3CDTF">2017-09-05T09:34:09Z</dcterms:modified>
</cp:coreProperties>
</file>