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310" r:id="rId6"/>
    <p:sldId id="288" r:id="rId7"/>
    <p:sldId id="309" r:id="rId8"/>
    <p:sldId id="311" r:id="rId9"/>
    <p:sldId id="321" r:id="rId10"/>
    <p:sldId id="298" r:id="rId11"/>
    <p:sldId id="289" r:id="rId12"/>
    <p:sldId id="29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69" d="100"/>
          <a:sy n="69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21859-F1B5-4797-91F6-7D040C07EE12}" type="datetimeFigureOut">
              <a:rPr lang="en-US" smtClean="0"/>
              <a:t>2015-10-15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EF7FE-132F-4583-8C96-93A8D591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1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35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9E9C-7F35-4427-985C-783DF691E5CC}" type="datetime1">
              <a:rPr lang="en-US" smtClean="0"/>
              <a:t>2015-10-15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5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E3D-276B-4EF4-B221-0590F55FEDFA}" type="datetime1">
              <a:rPr lang="en-US" smtClean="0"/>
              <a:t>2015-10-15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E759-F5BB-4B91-839B-FCE884E14642}" type="datetime1">
              <a:rPr lang="en-US" smtClean="0"/>
              <a:t>2015-10-15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1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5B9C9-ECDC-43B0-8140-04729EBB10D8}" type="datetime1">
              <a:rPr lang="en-US" smtClean="0"/>
              <a:t>2015-10-15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5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3B0A-17B4-45C4-B1DF-B8CDBC0C0A73}" type="datetime1">
              <a:rPr lang="en-US" smtClean="0"/>
              <a:t>2015-10-15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8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D50F-A3BF-4710-9C01-D8836A6C66FF}" type="datetime1">
              <a:rPr lang="en-US" smtClean="0"/>
              <a:t>2015-10-15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B0FDB-7732-4A39-9E3F-FD50C79FE2F8}" type="datetime1">
              <a:rPr lang="en-US" smtClean="0"/>
              <a:t>2015-10-15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5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66CA-43F8-4ADB-A088-EB3E7FF3E754}" type="datetime1">
              <a:rPr lang="en-US" smtClean="0"/>
              <a:t>2015-10-15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8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724E-1098-4E4F-8162-02819F7D79AF}" type="datetime1">
              <a:rPr lang="en-US" smtClean="0"/>
              <a:t>2015-10-15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4900-2FD1-44D3-8AEB-ADED0CA097A5}" type="datetime1">
              <a:rPr lang="en-US" smtClean="0"/>
              <a:t>2015-10-15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EFB-ACE7-4BC6-923F-102535EF0262}" type="datetime1">
              <a:rPr lang="en-US" smtClean="0"/>
              <a:t>2015-10-15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7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B949D-022F-4F6B-8E88-1660CEF3C355}" type="datetime1">
              <a:rPr lang="en-US" smtClean="0"/>
              <a:t>2015-10-15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1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ruzi@ump.edu.my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jihad_ku@yahoo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Loaders and Dryers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4343400"/>
            <a:ext cx="4648200" cy="2514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US" dirty="0" smtClean="0"/>
              <a:t>Wan </a:t>
            </a:r>
            <a:r>
              <a:rPr lang="en-US" dirty="0" err="1" smtClean="0"/>
              <a:t>Sharuzi</a:t>
            </a:r>
            <a:r>
              <a:rPr lang="en-US" dirty="0" smtClean="0"/>
              <a:t> Wan Harun</a:t>
            </a:r>
          </a:p>
          <a:p>
            <a:pPr algn="r"/>
            <a:r>
              <a:rPr lang="en-US" dirty="0" smtClean="0"/>
              <a:t>Faculty of Mechanical Engineering</a:t>
            </a:r>
            <a:br>
              <a:rPr lang="en-US" dirty="0" smtClean="0"/>
            </a:br>
            <a:r>
              <a:rPr lang="en-US" dirty="0" err="1" smtClean="0"/>
              <a:t>Universiti</a:t>
            </a:r>
            <a:r>
              <a:rPr lang="en-US" dirty="0" smtClean="0"/>
              <a:t> Malaysia Pahang</a:t>
            </a:r>
          </a:p>
          <a:p>
            <a:pPr algn="r"/>
            <a:r>
              <a:rPr lang="en-US" dirty="0" smtClean="0">
                <a:hlinkClick r:id="rId3"/>
              </a:rPr>
              <a:t>sharuzi@ump.edu.my</a:t>
            </a:r>
            <a:endParaRPr lang="en-US" dirty="0" smtClean="0"/>
          </a:p>
          <a:p>
            <a:pPr algn="r"/>
            <a:r>
              <a:rPr lang="en-US" dirty="0" smtClean="0">
                <a:hlinkClick r:id="rId4"/>
              </a:rPr>
              <a:t>jihad_ku@yahoo.com</a:t>
            </a:r>
            <a:endParaRPr lang="en-US" dirty="0" smtClean="0"/>
          </a:p>
          <a:p>
            <a:pPr algn="r"/>
            <a:r>
              <a:rPr lang="en-US" dirty="0" smtClean="0"/>
              <a:t>019 959 0039</a:t>
            </a:r>
          </a:p>
          <a:p>
            <a:pPr algn="r"/>
            <a:r>
              <a:rPr lang="en-US" dirty="0" smtClean="0"/>
              <a:t>09 424 6339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/>
              <a:t>Plastic Injection Technology</a:t>
            </a:r>
            <a:br>
              <a:rPr lang="en-US" sz="2000" dirty="0" smtClean="0"/>
            </a:br>
            <a:r>
              <a:rPr lang="en-US" sz="2000" dirty="0" smtClean="0"/>
              <a:t>BMM 4843</a:t>
            </a:r>
            <a:endParaRPr lang="en-US" sz="2000" dirty="0"/>
          </a:p>
        </p:txBody>
      </p:sp>
      <p:pic>
        <p:nvPicPr>
          <p:cNvPr id="1026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https://webmail.ump.edu.my/desknow/download/QWN0aW9uPVZpZXdJbkF0dGFjaG1lbnQmR3JvdXBOYW1lPU1haWwmRG93bmxvYWRUeXBlPUF0dGFjaG1lbnQmSURBdHRhY2htZW50PTIwNzA3NTAyNCZBdHRhY2htZW50VHlwZT1maWxlJlJuZD0xNDg3NzU2YTUwMyZWcz0xOEE0ODc1JlZpcnR1YWxQYXJhbXM9VFJVRQ==/Logo+MFG+new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7" descr="data:image/jpeg;base64,/9j/4AAQSkZJRgABAQAAAQABAAD/2wCEAAkGBhQGEBIPEBQSFRUVGBgVFRcVFhAXFRIWFRIhGBYVExoXGygfFxokGhIWHy8gIyg1LCwsFh40NTIqNSgsLCkBCQoKDgwOGg8PGiwlHyA1LSo1NTIsLSwqLyosNTQvLCktLCwpKSwsNC8pLCwwLDQsKSwsLCksLCwsLCwsLSksLP/AABEIAREAuQMBIgACEQEDEQH/xAAcAAEAAgMBAQEAAAAAAAAAAAAABQcCBAYIAwH/xABKEAABAgMDBgoFCgQEBwAAAAABAAIDBBEFBiESMUFRYXEHEyIyNHJzgbGzIzWRssEUFRZCUmKSodHhJDND0kRTgvAXJTZUg5O0/8QAGwEBAAMBAQEBAAAAAAAAAAAAAAQFBgMCAQf/xAAwEQACAQIDBgQGAgMAAAAAAAAAAQIDBBESMQUTITNBcSIyYbFRkaHB0fCB4QYUQv/aAAwDAQACEQMRAD8AvFERAEREAREQBERAEWLn5P7VPgvm6I93NaB1jTvAbWv5IfMT7ItR0tEi54pb2bGDuOXlflRfN1iw4hq8xX9aLGyfwh2T+S+8Dy3Lov36m5Ejtg85zRvIHitN9vy0PAzEAf8Akh/qsW3dlm/4eB3w2E/mFsCzITc0KF+Bn6L7wPD3r0wXzf4NX6TSv/cQfxt/VfSHb0vFNGx4BOrjIdfZVZxLHgRudBgnfDYfELUmLpSkyKGBDHVqz3CF98Pqc3/sLTK/mvySrIgiCrSCNhBWS5CZ4O2QyXysWLBdoxqNwIo4e0qLiW5PXScGzNIrDgC41DurEpWvW1Zl6VNS8rOE72VHjXg0vivEv50a+RYaKPsS3IdvQ+MhHNg5p5zDqP6qQXNrDgyfCcZxUovFMIiL4egiIgCIiAIiIAiLVtO1IVjwnRo7wxjc5P5AAYknQBiV9SbeCDeGptLSmLWhwX8UCXxKV4uGMp4BrQv0Qwck0LyAaZ1z8lNzN9eW3LlJM80jCZmm6wf6MM628o6CK1XSyFnQ7LYIcFjWNqTQaSTUucc7nE4knEnOukoKHCWv7qeFLNxR+w8uJi6jBqHKPeTgN1DvX2AotOatVkthXKOofE6FDzdpvmsK0GofHWqG+21bWuMcc0vgvu+nv6EulbTnx0RMTVrMlsOcdQ+JUYbbiF1cKfZph+qj0WOutu3deWMZZUui+76+3oWMLanFaYnQytsMmMDyTtzdxW+uPWzK2i+UzGo1HEfsrWy/yVrw3Kx9V91+PkcKlmtYHTotCVthkxg7knbm7it9a2hc0riOelJNfvyIE4Sg8JILWtGz2WpCfBiCrXCm46CNoOK2VE3ktr5ohcmror6thMAJc5x0gDEgVr7BpUlJt8CPVlCMG56HFcHRdBnHs0cW7Kpm5LhQ+0/mrLXO3Nu38wwi6J/NiUytOQBmYD347ddF0S6VZKUsUQ9m0JUbdRlrr2x6BERcixCIiAjLzdDmezf7qpqiuW83Q5ns3+6qbU220ZlNvcyHY/KJRfqKSZ4xcQwEnMMSoeCfnaLyua3GmzRXaVJWg0vhPA1eGf8AJRNkTIgPoczhSu3QpVGPglJakujHwSktSdos4I5Td48Vis4PObvHiorIsdUXPNWSyZx5p1j4jSoeasx8riRUax8dS6VFj73YttdeLDLL4r7rR+/qfqlO5nDhqjj0XRzVksmcRyTrHxCizYkQOphT7VcP1WPuth3dCWEY5k+q+66e3qWELmnJa4GgtmVs983zRhrOA/dS8rYzIGLuUdub2KQzK0sv8ak/FcvD0Wv8v8fM4VLxLhA0JWx2QMXco7c3sXn+9bB8vnMB/PjeaV6PXnO9L8mfnKf58bHT/NObUv0TYltSt80aUUlh+4/Eze1akpRi2yMZKgYv5I3DKO4fE4LOLM5YyGjJZqGna46SviTVfi0WXHiyhwxeLPzIGoJkDUF+ovR6xPzIGoJkDUF+ogxL04KBSy4PWi+c5deuR4KfVcHrRfOcuuWUuedPuzU0OXHsiMvN0OZ7N/uqm1cl5uhzPZv91U2u1tozMbe5kOwREUkz4UZOWMIhLodBsObu1KTRe4TlB4o9wqSg8YkNDmI0hg5pI2403ELalrdZlDKDm0IrpGfZj+S31+shiI5tQDiM4B0rpKpCXmj8jtvISfijx9C05bhDkJoVbMwx1w9nvgLaF9JE/wCLlv8A2w/1X0fdOTiYmUlTvgQf7UZdSTh4iUlRugQf7VVPc9M30N8t51w+prxL9SEPPNy3dEYfArBt+pWN/KMeNq4mWm4gO5zYZb+amYMhDluZDht6rWjwC+68Y0/g/n/R6wl8f35kOy24syaQ5OYpofFdAhsOymWYg/AvtCbNTFC8wIX2ms4yMf8AS92QB3sKkkXnMuiPuHqajLOH9Rz4h++RQ72NAYfwrz3eoZM/OAf58XzSvR6843r6fOdvG80qz2Y8ZyKzaXliRSIivCmCIiAIiIC9eCn1XB60XznLrlyPBT6rg9aL5zl1yylxzZd2aihy49kRl5uhzPZv91U2rkvN0OZ7N/uqm12ttGZnb3Mh2CIikmfCIiALODzm7x4rBZwec3ePFGfY6ovRERVJ+lhERAEREAXnG9fT5zt43mlejl5xvX0+c7eN5pVtszzyKvaXliRSIivClCIiAIiIC9eCn1XB60XznLrlyPBT6rg9aL5zl1yylxzZd2aihy49kRl5uhzPZv8AdVNq5LzdDmezf7qptdrbRmZ29zIdgiIpJnwiIgCzg85u8eKwWcHnN3jxRn2OqL0REVSfpYREQBERAF5xvX0+c7eN5pXo5ecb19PnO3jeaVbbM88ir2l5YkUiIrwpQiIgCIiAvXgp9VwetF85y65cjwU+q4PWi+c5dcspcc2XdmoocuPZEZebocz2b/dVNq5LzdDmezf7qptdrbRmZ29zIdgiIpJnwiIgCzg85u8eKwWcHnN3jxRn2OqL0REVSfpYREQBERAF5xvX0+c7eN5pXo5ecb19PnO3jeaVbbM88ir2l5YkUiIrwpQiIgCIiAvXgp9VwetF85y65cjwU+q4PWi+c5dcspcc2XdmoocuPZEZebocz2b/AHVTauS83Q5ns3+6qbXa20ZmdvcyHYIiKSZ8IiIAs4PObvHisFnB5zd48UZ9jqi9ERFUn6WEREAREQBecb19PnO3jeaV6OXnG9fT5zt43mlW2zPPIq9peWJFIiK8KUIiIAiIgL14KfVcHrRfOcuuXI8FPquD1ovnOXXLKXHNl3ZqKHLj2RGXm6HM9m/3VTauS83Q5ns3+6qbXa20ZmdvcyHYIiKSZ8IiIAs4PObvHisFnB5zd48UZ9jqi9ERFUn6WEREAREQBecb19PnO3jeaV6OXnG9fT5zt43mlW2zPPIq9peWJFIiK8KUIiIAiIgL14KfVcHrRfOcuuXI8FPquD1ovnOXXLKXHNl3ZqKHLj2RrWjJ/OMGJBJpltLa56VFK7VR06TZUZ8tMDi4jDQ6WuGhzXfZIxFfFX0uO4RrmfSWDxsIfxEIcjRxrM5hn8y3bqqV0takVLLPR/Qg7RsY3Mcf+kVznRc3Lzj5M0BOGdprT2aFKy1rsjYO5J25vb+qs528o8VxRkKltOGnE30RFHIwX612SQdS/EQFz2FbDbcgNjNwJwc37Dhnb8dxCkFUt0Lw/MUflH0T6Nf93U/u8CditkHKxCrqsMjN5s+8V1SxfmXB/n+T9REXIsAiIgNS1rUZYsGJMRjRjBU6zoDRrJJAA1kLzhac8bTjxY5AaYr3xCBiG5bi6gOmlV2XCne754j/ACSEfRQTyiM0SKMD3NxG/K2LhFobC33cMz1fsUN9XU5ZFovcIiKxK8Ii3Jay3zGJ5I1n4BeZSUVizzKSisWzTUhZ1iRbSc1jWmriANZJ1D9VJS1nMlcQKnWfhqVoXCuz8iaJqKOW4ejBzsYRztjj4byq+ve5F4T5bZrqrkp6dX8F+6E1dSwfo3KQpbKyi2pcfvPcXOpsBNBuUuiKhlJybb6mvjFRSiugREXk9FTcKty/krjaEBvJcfTtH1XE4RQNROfbQ6SRWq9QR4LZlrmPAc1wLXNIqHAihBGkEFUHfm6LrpzBaKmC+roLs+Gljj9pte8UOul7YXWdbuWq0KW+tsr3kdOpBy08+V5pw1HEft3KWlrXZGwdyTtze39VAop86MZ6lJUoQnrqdYi5uWnnyvNOGo4j9u5S0ta7I2DuSdub2/qoM7eUdOJAqW04cVxRvKxOD68XypnySIeUwejJ+swfV3t8NyrtfWUmnST2xGGjmkEHaPhsUSpDOsDpZXTtqqmtOvYvJFH2FbDbcgNjNwJwc37Dhnb8dxCkFWtYcGb6E4zipR0YXHcJV7/o5L8VCNI8YENpnhszOibDoG3HGhXTWtakOxYMSYjGjGCp1nQGjWSSABrIXne3rbfeGYiTMXO84CtQxo5rG7APaanSp9jb72eaWi9yHeXG6hgtWR+ZEW5LWW+Yx5o1n4BaCUlFYszspKKxkzTW5LWW+Yx5o1n4BS0tZzJXECp1n4altKHO66QINS76QNWWs5kriBU6z8NS2kUhYVjPt2M2EzAZ3u0MaM536hrKhTm3xkyLFTrTUVxbJe5N2fniJx0UeiYcxzRH6G7QM57hrVoL4SMkyzobYUMUa0UA+J1knEnavuqypPO8Td2NpG1pZVr1fqERFzJoREQBRd5Lvw7zS75eLpxY7TDeOa9vt7wSNKlEX2MnF4o+NJrBnme1bLiWLGfLxhR7DQ6jqc06QRQg7VqK8OEi5f0kg8dBb/EQhydcVmcwztzlu2owqSqPzLT21wq8MevUzdzQdGeHR6BEXSTtw48hIttFz4JhObDeGh0TjKRS0NBBZSvLFcdedd5TjHBN6nGMJSxcVoQctPPleacNRxH7dylpa12RsHck7c3t/VQsvBMy9rBSrnBormq40Ffap29Nx490WMfHdBcHkgcWXk4CuOU0LjVhTlJRlwbOMrRVU5YadTqLn3h+Yo4yj6KJQP2an91fYTsVsg5WIVOQ+DCfkYZiMfLvAblCGHRSXYVyWgsAyjvC+tl8IkSLIPlWVbGFGMiHEMhuzkacptKDVUasaerbqbzU2n8Sxsqk7KLp1/Lqn9jW4U73fPEf5JCPooJ5RGaJFGB7m4jflbCuQlrLfMY80az8Au5sTgwizEJkZvFDKFW8YX5VNBADSACMRsKxsy7EW1o0WAx0MOhEhxcXUNHZJyaNJzqXG5hShkp9CBdVLirNNQfi0/r+DnpazWSuIFTrPw1LaXWf8NJn7cD8UX+xRltXSj2E0PiBrmZi5hJDSc2VUAjfSijuspviyvq2dyk5zi+BDIiL0QjODBdMOaxgJc4gADOScwVuXYu+278ENwMR1DEcNJ1DYK0HedKhLg3Z+StE3FHLcPRg/VaRzt5H5b12ahV6mLyo12yLDdR3014np6L+/YIiKMXwREQBERAEREAVR8Kty/kTjaEBvIefTtH1Hk4RBscTjtx0mluL5zEu2bY6G8BzXAtc0ioc0ihBGqi729d0Z5kca1FVYZWeYFb94/8ApmF2Mp78NcFfe6brpzBYKmE+roLtbdLHfebUDaCDpoLBunNwL7WULOiODYjIYhubUZQEMji4jQecOSwnaCFc3U1KNOqtE0yptYOMp0nq1gVNZXSIPaM98Kz+G7+RLdd/uLCx+BwyMeHFjTAcyG4PyWwy0vyTUAkuOSKgVz4VzZ1D8L15YdrxYcvBcHtg5Ze5tC0vdQZIOnJDTWml1M4K8upGvcQdPiljieo05UaE1PhiWfPW2yxmygiZo0RsAO0Nc6E5zSdhLA3/AFBc1M8HYfaZjtAECKOMiNwwiB3KaBqeTX8ebBa3DAP+XS3bM/8AniLZu3whNmbNMaKQY8GkJzSRWI8j0b9zgCTta/Uq+NOcaW8h14P7Eq4lSm3TraLCXyOwl7RbHjRIDc8JrC6mYF9aN3gNr3hclcz1hPdZ/nFY8GsZ0y+be8kudxZcTpJLySsrmesJ7rP84rjly5l2Ika+/dCp8XL74Hxt6y7QjzMV0Ax+LLuRkxg0UoMwyxTGqmrQD5Syntm3AxOLIJJBq4nkCukirRXWFzd472zUhNRoUOLkta6jRkQjQZIOctrpXPWlbke16cfEc8DEDkgA66NAFdq6KnKSWOBAqXtChOqo53J4rjhlNFdNcq7PzzE42IPRQzjX+o7OG7tJ7hpURYljvtyM2CzCuLnaGNGdx9vtIVwSEiyzYbYUMUa0UHxJ1knHvXqtUyrBanDZNhv572a8K+rNhERQTYhERAEREAREQBERAEREBFXmu7DvPLvl4mFcWOpUw3gclw9tCNIJGlee7Rs+JYsd8GKMmJDdQ0OY5w5p1EEEHUQvTK4rhKuX9IoPHwW/xEIYAZ4rBiYe8VJbtqNNRY2Nzu5ZJaP6EC8t95HNHVFNxrVjTLch8aM5v2XRIjm+wmi1URaBJLQoXJvUKUsLnP3DxUWpSwuc/cPFcq/LZHuOWyYREVSVAWUKEY7gxoJc4gADOSTQALFWFcC7PydonIo5Th6IH6rSOfvIzbN+Hic1BYkuztZXNVQWnX0RN3Wu8Lvwck0MR2MRw16GjYK+J0qaRFWttvFm9pU40oKEFwQREXw6BERAEREAREQBERAEREAREQFQ8Kly/m95n4DfRvPpmj6kRx5/VcTj97rYV0vT8zLNnGOhxGhzHgtc04hwIoQVQF9bqOunMmHiYT6ugu1tri0/ebUA7wdNFfWF1nW7lqvYpL62yveR0epz6lLC5z9w8VFqUsLnP3DxU6vy2Utxy2TCIt2xrIfbcZsGHpxcdDGjO4/7zkKpbwWLKqEJTkoxWLZL3Lu189xeMiD0MM8r77s4ZuzE7N6tMCi17PkGWZCbBhijWig1nWTtJxWwq2pPO8TeWNnG1pZer1CIi5k4IiIAiIgCIiAIiIAiIgCIiAIiIAoi9N3GXolnS8TA86G+lTDeBg4bMaEaQSpdF6jJxeK1R8klJYM8y2jZ77JivgRhkvYclw8CNYIIIOkELbsLnP3DxVscJly/pBC+UwW+nhDMBjFhjEs6wxI7xpwqawjVz9w8VoY11XoN9eplNo0HRi106E3DhmMQ1oJJIAAzkk0ACtq6l3RYEGhoYj8Yh26GjYPGpUHcC7PFATkUYkeiB0A/X3nRs3rt1S16mPhRN2RYbuO+muL09F/fsERFGL8IiIAiIgCIiAIiIAiIgCIiAIiIAiIgCIiALi5jg4hxLQM02ggvGVFh64gNcPuurU7jrw7RF7hUlDHK9TlVowqrLNYrU/AMnAL9RF4OoREQBERAEREAREQBERAEREAREQBERAEREAREQBERAEREAREQBERAEREAREQBERA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58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501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When </a:t>
            </a:r>
            <a:r>
              <a:rPr lang="en-US" dirty="0"/>
              <a:t>the </a:t>
            </a:r>
            <a:r>
              <a:rPr lang="en-US" dirty="0" err="1"/>
              <a:t>dessicant</a:t>
            </a:r>
            <a:r>
              <a:rPr lang="en-US" dirty="0"/>
              <a:t> bed becomes nearly saturated with moisture, the air flow is diverted to another </a:t>
            </a:r>
            <a:r>
              <a:rPr lang="en-US" dirty="0" err="1"/>
              <a:t>dessicant</a:t>
            </a:r>
            <a:r>
              <a:rPr lang="en-US" dirty="0"/>
              <a:t> bed and the process continues.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original bed is regenerated (rid of moisture) and is ready for use </a:t>
            </a:r>
            <a:r>
              <a:rPr lang="en-US" dirty="0" smtClean="0"/>
              <a:t>again.</a:t>
            </a:r>
          </a:p>
          <a:p>
            <a:r>
              <a:rPr lang="en-US" dirty="0" smtClean="0"/>
              <a:t>A </a:t>
            </a:r>
            <a:r>
              <a:rPr lang="en-US" dirty="0"/>
              <a:t>table designated as Appendix </a:t>
            </a:r>
            <a:r>
              <a:rPr lang="en-US" dirty="0" smtClean="0"/>
              <a:t>B </a:t>
            </a:r>
            <a:r>
              <a:rPr lang="en-US" dirty="0"/>
              <a:t>describes the drying requirements for some of the more common plastics.</a:t>
            </a:r>
          </a:p>
          <a:p>
            <a:endParaRPr lang="en-US" dirty="0"/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93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90488"/>
            <a:ext cx="5057775" cy="667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89812" y="3055186"/>
            <a:ext cx="31017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Appendix B; Recommended Plastic Drying Data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263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primary consideration in choosing a dryer is throughput </a:t>
            </a:r>
            <a:r>
              <a:rPr lang="en-US" dirty="0" smtClean="0"/>
              <a:t>or kg </a:t>
            </a:r>
            <a:r>
              <a:rPr lang="en-US" dirty="0"/>
              <a:t>per hour. There are </a:t>
            </a:r>
            <a:r>
              <a:rPr lang="en-US" dirty="0" smtClean="0"/>
              <a:t>basically four </a:t>
            </a:r>
            <a:r>
              <a:rPr lang="en-US" dirty="0"/>
              <a:t>options from which to choose a dryer configuration: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 A </a:t>
            </a:r>
            <a:r>
              <a:rPr lang="en-US" dirty="0"/>
              <a:t>totally machine mounted unit;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A </a:t>
            </a:r>
            <a:r>
              <a:rPr lang="en-US" dirty="0"/>
              <a:t>portable </a:t>
            </a:r>
            <a:r>
              <a:rPr lang="en-US" dirty="0" smtClean="0"/>
              <a:t>unit;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3. A </a:t>
            </a:r>
            <a:r>
              <a:rPr lang="en-US" dirty="0"/>
              <a:t>larger less portable unit that sits near the </a:t>
            </a:r>
            <a:r>
              <a:rPr lang="en-US" dirty="0" smtClean="0"/>
              <a:t>	IM machine; </a:t>
            </a:r>
            <a:r>
              <a:rPr lang="en-US" dirty="0"/>
              <a:t>and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4</a:t>
            </a:r>
            <a:r>
              <a:rPr lang="en-US" dirty="0"/>
              <a:t>.</a:t>
            </a:r>
            <a:r>
              <a:rPr lang="en-US" dirty="0" smtClean="0"/>
              <a:t> A </a:t>
            </a:r>
            <a:r>
              <a:rPr lang="en-US" dirty="0"/>
              <a:t>central drying system </a:t>
            </a:r>
          </a:p>
          <a:p>
            <a:r>
              <a:rPr lang="en-US" dirty="0" smtClean="0"/>
              <a:t>These </a:t>
            </a:r>
            <a:r>
              <a:rPr lang="en-US" dirty="0"/>
              <a:t>units offer various controls, numbers of </a:t>
            </a:r>
            <a:r>
              <a:rPr lang="en-US" dirty="0" err="1"/>
              <a:t>dessicant</a:t>
            </a:r>
            <a:r>
              <a:rPr lang="en-US" dirty="0"/>
              <a:t> </a:t>
            </a:r>
            <a:r>
              <a:rPr lang="en-US" dirty="0" smtClean="0"/>
              <a:t>beds.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42672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The next </a:t>
            </a:r>
            <a:r>
              <a:rPr lang="en-US" dirty="0"/>
              <a:t>step in the molding </a:t>
            </a:r>
            <a:r>
              <a:rPr lang="en-US" dirty="0" smtClean="0"/>
              <a:t>process </a:t>
            </a:r>
            <a:r>
              <a:rPr lang="en-US" dirty="0"/>
              <a:t>is </a:t>
            </a:r>
            <a:r>
              <a:rPr lang="en-US" dirty="0" smtClean="0"/>
              <a:t>to </a:t>
            </a:r>
            <a:r>
              <a:rPr lang="en-US" dirty="0"/>
              <a:t>dry the plastic (if required) and </a:t>
            </a:r>
            <a:r>
              <a:rPr lang="en-US" dirty="0" smtClean="0"/>
              <a:t>move </a:t>
            </a:r>
            <a:r>
              <a:rPr lang="en-US" dirty="0"/>
              <a:t>it from its storage location to the </a:t>
            </a:r>
            <a:r>
              <a:rPr lang="en-US" dirty="0" smtClean="0"/>
              <a:t>IM machine hopper.</a:t>
            </a:r>
          </a:p>
          <a:p>
            <a:r>
              <a:rPr lang="en-US" dirty="0" smtClean="0"/>
              <a:t>This </a:t>
            </a:r>
            <a:r>
              <a:rPr lang="en-US" dirty="0"/>
              <a:t>is </a:t>
            </a:r>
            <a:r>
              <a:rPr lang="en-US" dirty="0" smtClean="0"/>
              <a:t>accomplished by </a:t>
            </a:r>
            <a:r>
              <a:rPr lang="en-US" dirty="0"/>
              <a:t>one or more pieces of </a:t>
            </a:r>
            <a:r>
              <a:rPr lang="en-US" dirty="0" smtClean="0"/>
              <a:t>equipment </a:t>
            </a:r>
            <a:r>
              <a:rPr lang="en-US" dirty="0"/>
              <a:t>categorized as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dryers</a:t>
            </a:r>
            <a:r>
              <a:rPr lang="en-US" dirty="0"/>
              <a:t> 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loaders</a:t>
            </a:r>
            <a:r>
              <a:rPr lang="en-US" dirty="0" smtClean="0"/>
              <a:t>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58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6768"/>
            <a:ext cx="8229600" cy="523263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equipment may be as simple as a </a:t>
            </a:r>
            <a:r>
              <a:rPr lang="en-US" b="1" dirty="0"/>
              <a:t>vacuum powered hopper </a:t>
            </a:r>
            <a:r>
              <a:rPr lang="en-US" b="1" dirty="0" smtClean="0"/>
              <a:t>loader</a:t>
            </a:r>
            <a:r>
              <a:rPr lang="en-US" dirty="0" smtClean="0"/>
              <a:t> </a:t>
            </a:r>
            <a:r>
              <a:rPr lang="en-US" dirty="0"/>
              <a:t>with hoses that pull pellets from a </a:t>
            </a:r>
            <a:r>
              <a:rPr lang="en-US" dirty="0" smtClean="0"/>
              <a:t>storage box </a:t>
            </a:r>
            <a:r>
              <a:rPr lang="en-US" dirty="0"/>
              <a:t>or as complex as a </a:t>
            </a:r>
            <a:r>
              <a:rPr lang="en-US" b="1" dirty="0"/>
              <a:t>pneumatic </a:t>
            </a:r>
            <a:r>
              <a:rPr lang="en-US" b="1" dirty="0" smtClean="0"/>
              <a:t>material </a:t>
            </a:r>
            <a:r>
              <a:rPr lang="en-US" b="1" dirty="0"/>
              <a:t>handling </a:t>
            </a:r>
            <a:r>
              <a:rPr lang="en-US" b="1" dirty="0" smtClean="0"/>
              <a:t>system</a:t>
            </a:r>
            <a:r>
              <a:rPr lang="en-US" dirty="0" smtClean="0"/>
              <a:t>.</a:t>
            </a:r>
          </a:p>
          <a:p>
            <a:r>
              <a:rPr lang="en-US" dirty="0"/>
              <a:t>In </a:t>
            </a:r>
            <a:r>
              <a:rPr lang="en-US" dirty="0"/>
              <a:t>recent years, portable </a:t>
            </a:r>
            <a:r>
              <a:rPr lang="en-US" dirty="0"/>
              <a:t>self-contained hopper </a:t>
            </a:r>
            <a:r>
              <a:rPr lang="en-US" dirty="0"/>
              <a:t>loaders are in </a:t>
            </a:r>
            <a:r>
              <a:rPr lang="en-US" dirty="0"/>
              <a:t>greater use</a:t>
            </a:r>
            <a:r>
              <a:rPr lang="en-US" dirty="0"/>
              <a:t>. </a:t>
            </a:r>
            <a:r>
              <a:rPr lang="en-US" dirty="0"/>
              <a:t>These units have </a:t>
            </a:r>
            <a:r>
              <a:rPr lang="en-US" dirty="0"/>
              <a:t>their own blower and motor and are no longer located on top of the </a:t>
            </a:r>
            <a:r>
              <a:rPr lang="en-US" dirty="0"/>
              <a:t>IM machine, </a:t>
            </a:r>
            <a:r>
              <a:rPr lang="en-US" dirty="0"/>
              <a:t>but rather are cart-mounted configurations located at the floor level.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central system has a main controller, one large motor/blower, a single stand-alone filter and dust collector and a </a:t>
            </a:r>
            <a:r>
              <a:rPr lang="en-US" dirty="0" err="1"/>
              <a:t>filterless</a:t>
            </a:r>
            <a:r>
              <a:rPr lang="en-US" dirty="0"/>
              <a:t> receiver on each </a:t>
            </a:r>
            <a:r>
              <a:rPr lang="en-US" dirty="0"/>
              <a:t>molding machine</a:t>
            </a:r>
            <a:r>
              <a:rPr lang="en-US" dirty="0"/>
              <a:t>. </a:t>
            </a:r>
            <a:r>
              <a:rPr lang="en-US" dirty="0"/>
              <a:t>Compressed-air blowback </a:t>
            </a:r>
            <a:r>
              <a:rPr lang="en-US" dirty="0"/>
              <a:t>filter cleaning and stainless-steel construction are optional features available.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65331"/>
            <a:ext cx="58674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Hopper Loaders &amp; Conveying Systems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32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Another </a:t>
            </a:r>
            <a:r>
              <a:rPr lang="en-US" dirty="0"/>
              <a:t>option is a portable combination dryer/loader system that allows the drying of the material off-line and is moved into position when the dried material is scheduled to be </a:t>
            </a:r>
            <a:r>
              <a:rPr lang="en-US" dirty="0" smtClean="0"/>
              <a:t>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1043395"/>
            <a:ext cx="8229600" cy="5080232"/>
          </a:xfrm>
        </p:spPr>
        <p:txBody>
          <a:bodyPr>
            <a:normAutofit/>
          </a:bodyPr>
          <a:lstStyle/>
          <a:p>
            <a:r>
              <a:rPr lang="en-US" dirty="0" smtClean="0"/>
              <a:t>All </a:t>
            </a:r>
            <a:r>
              <a:rPr lang="en-US" dirty="0"/>
              <a:t>plastics used in the molding process, including regrind, are affected by moisture to some degree.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moisture is not removed from the plastic, it can cause defects in the molded product</a:t>
            </a:r>
            <a:r>
              <a:rPr lang="en-US" dirty="0" smtClean="0"/>
              <a:t>, such </a:t>
            </a:r>
            <a:r>
              <a:rPr lang="en-US" dirty="0"/>
              <a:t>as </a:t>
            </a:r>
            <a:r>
              <a:rPr lang="en-US" b="1" dirty="0"/>
              <a:t>splay </a:t>
            </a:r>
            <a:r>
              <a:rPr lang="en-US" b="1" dirty="0" smtClean="0"/>
              <a:t>marks</a:t>
            </a:r>
            <a:r>
              <a:rPr lang="en-US" dirty="0" smtClean="0"/>
              <a:t> </a:t>
            </a:r>
            <a:r>
              <a:rPr lang="en-US" dirty="0"/>
              <a:t>(streaks) and </a:t>
            </a:r>
            <a:r>
              <a:rPr lang="en-US" b="1" dirty="0"/>
              <a:t>brittleness</a:t>
            </a:r>
            <a:r>
              <a:rPr lang="en-US" dirty="0"/>
              <a:t>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65331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Dryers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www.fimmtech.com/wcmsuploads/images/Splay%20C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631658"/>
            <a:ext cx="2895600" cy="207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://www.injectionmoldingplastic.com/image/silver-streak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Silver Streak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 descr="http://www.injectionmoldingplastic.com/image/silver-streak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09" y="4659519"/>
            <a:ext cx="2781299" cy="20719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29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015769"/>
            <a:ext cx="8229600" cy="546123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Plastic </a:t>
            </a:r>
            <a:r>
              <a:rPr lang="en-US" dirty="0"/>
              <a:t>materials are considered to be either </a:t>
            </a:r>
            <a:r>
              <a:rPr lang="en-US" b="1" dirty="0"/>
              <a:t>hygroscopic</a:t>
            </a:r>
            <a:r>
              <a:rPr lang="en-US" dirty="0"/>
              <a:t> or </a:t>
            </a:r>
            <a:r>
              <a:rPr lang="en-US" b="1" dirty="0" smtClean="0"/>
              <a:t>non-hygroscopic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Those </a:t>
            </a:r>
            <a:r>
              <a:rPr lang="en-US" dirty="0"/>
              <a:t>considered to be </a:t>
            </a:r>
            <a:r>
              <a:rPr lang="en-US" b="1" dirty="0"/>
              <a:t>hygroscopic</a:t>
            </a:r>
            <a:r>
              <a:rPr lang="en-US" dirty="0"/>
              <a:t> </a:t>
            </a:r>
            <a:r>
              <a:rPr lang="en-US" dirty="0" smtClean="0"/>
              <a:t>absorbs </a:t>
            </a:r>
            <a:r>
              <a:rPr lang="en-US" dirty="0"/>
              <a:t>the moisture within the pellet (or flake) and cause a molecular bond </a:t>
            </a:r>
            <a:r>
              <a:rPr lang="en-US" dirty="0" smtClean="0"/>
              <a:t>with </a:t>
            </a:r>
            <a:r>
              <a:rPr lang="en-US" dirty="0"/>
              <a:t>the material.</a:t>
            </a:r>
          </a:p>
          <a:p>
            <a:r>
              <a:rPr lang="en-US" dirty="0"/>
              <a:t>ABS, PMMA, FEP, PA, PBT, PC,  PET, PPO, PVC, SAN, PSU and PEI. These are the hygroscopic materials.</a:t>
            </a:r>
          </a:p>
          <a:p>
            <a:r>
              <a:rPr lang="en-US" dirty="0" smtClean="0"/>
              <a:t>Beside </a:t>
            </a:r>
            <a:r>
              <a:rPr lang="en-US" dirty="0"/>
              <a:t>to causing part defects, moisture that is allowed to remain in these materials can unite with other elements to produce corrosives at processing temperatures.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result is a premature corrosive wear on the surfaces of the </a:t>
            </a:r>
            <a:r>
              <a:rPr lang="en-US" dirty="0" smtClean="0"/>
              <a:t>injection unit </a:t>
            </a:r>
            <a:r>
              <a:rPr lang="en-US" dirty="0"/>
              <a:t>components.</a:t>
            </a:r>
          </a:p>
        </p:txBody>
      </p:sp>
    </p:spTree>
    <p:extLst>
      <p:ext uri="{BB962C8B-B14F-4D97-AF65-F5344CB8AC3E}">
        <p14:creationId xmlns:p14="http://schemas.microsoft.com/office/powerpoint/2010/main" val="354132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015769"/>
            <a:ext cx="8229600" cy="5156431"/>
          </a:xfrm>
        </p:spPr>
        <p:txBody>
          <a:bodyPr>
            <a:normAutofit/>
          </a:bodyPr>
          <a:lstStyle/>
          <a:p>
            <a:r>
              <a:rPr lang="en-US" dirty="0" smtClean="0"/>
              <a:t>Non-hygroscopic </a:t>
            </a:r>
            <a:r>
              <a:rPr lang="en-US" dirty="0"/>
              <a:t>plastic materials do not absorb moisture, but the moisture in the air adheres to the surface of the pellets or flakes and can cause some of the </a:t>
            </a:r>
            <a:r>
              <a:rPr lang="en-US" dirty="0" smtClean="0"/>
              <a:t>same </a:t>
            </a:r>
            <a:r>
              <a:rPr lang="en-US" dirty="0"/>
              <a:t>types of processing problems observed with hygroscopic materials. </a:t>
            </a:r>
            <a:endParaRPr lang="en-US" dirty="0" smtClean="0"/>
          </a:p>
          <a:p>
            <a:r>
              <a:rPr lang="en-US" dirty="0" smtClean="0"/>
              <a:t>Non-hygroscopic </a:t>
            </a:r>
            <a:r>
              <a:rPr lang="en-US" dirty="0"/>
              <a:t>materials include </a:t>
            </a:r>
            <a:r>
              <a:rPr lang="en-US" dirty="0" err="1"/>
              <a:t>polyethylenes</a:t>
            </a:r>
            <a:r>
              <a:rPr lang="en-US" dirty="0"/>
              <a:t>, </a:t>
            </a:r>
            <a:r>
              <a:rPr lang="en-US" dirty="0" smtClean="0"/>
              <a:t>polypropylenes and </a:t>
            </a:r>
            <a:r>
              <a:rPr lang="en-US" dirty="0"/>
              <a:t>polystyrenes. Often it is </a:t>
            </a:r>
            <a:r>
              <a:rPr lang="en-US" dirty="0" smtClean="0"/>
              <a:t>advisable to </a:t>
            </a:r>
            <a:r>
              <a:rPr lang="en-US" dirty="0"/>
              <a:t>dry these materials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4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are two major types of dryers used </a:t>
            </a:r>
            <a:r>
              <a:rPr lang="en-US" dirty="0" smtClean="0"/>
              <a:t>in the molding process</a:t>
            </a:r>
            <a:r>
              <a:rPr lang="en-US" dirty="0"/>
              <a:t>, </a:t>
            </a:r>
            <a:r>
              <a:rPr lang="en-US" b="1" i="1" dirty="0"/>
              <a:t>hot air dryers</a:t>
            </a:r>
            <a:r>
              <a:rPr lang="en-US" dirty="0"/>
              <a:t> and </a:t>
            </a:r>
            <a:r>
              <a:rPr lang="en-US" b="1" i="1" dirty="0" err="1"/>
              <a:t>dessicant</a:t>
            </a:r>
            <a:r>
              <a:rPr lang="en-US" b="1" i="1" dirty="0"/>
              <a:t> dryers</a:t>
            </a:r>
            <a:r>
              <a:rPr lang="en-US" dirty="0"/>
              <a:t>. </a:t>
            </a:r>
          </a:p>
          <a:p>
            <a:r>
              <a:rPr lang="en-US" dirty="0"/>
              <a:t>The </a:t>
            </a:r>
            <a:r>
              <a:rPr lang="en-US" b="1" i="1" dirty="0"/>
              <a:t>hot air dryer</a:t>
            </a:r>
            <a:r>
              <a:rPr lang="en-US" dirty="0"/>
              <a:t> </a:t>
            </a:r>
            <a:r>
              <a:rPr lang="en-US" dirty="0" smtClean="0"/>
              <a:t>basically consists </a:t>
            </a:r>
            <a:r>
              <a:rPr lang="en-US" dirty="0"/>
              <a:t>of heaters and an air blower and are typically mounted on top  of the </a:t>
            </a:r>
            <a:r>
              <a:rPr lang="en-US" dirty="0" smtClean="0"/>
              <a:t>injection </a:t>
            </a:r>
            <a:r>
              <a:rPr lang="en-US" dirty="0"/>
              <a:t>unit as a dryer hopper, replacing the standard hopper. </a:t>
            </a:r>
            <a:endParaRPr lang="en-US" dirty="0" smtClean="0"/>
          </a:p>
          <a:p>
            <a:r>
              <a:rPr lang="en-US" dirty="0" smtClean="0"/>
              <a:t>Ambient </a:t>
            </a:r>
            <a:r>
              <a:rPr lang="en-US" dirty="0"/>
              <a:t>air </a:t>
            </a:r>
            <a:r>
              <a:rPr lang="en-US" dirty="0" smtClean="0"/>
              <a:t>is </a:t>
            </a:r>
            <a:r>
              <a:rPr lang="en-US" dirty="0"/>
              <a:t>pulled into the dryer-hopper, heated and then blown up through the plastic pellets in the hopper.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hot air evaporates the moisture in the plastic and then moves it out of the hopper back into the room air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65331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 Air Dryers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47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b="1" i="1" dirty="0" err="1"/>
              <a:t>dessicant</a:t>
            </a:r>
            <a:r>
              <a:rPr lang="en-US" dirty="0"/>
              <a:t> dryer utilizes small beads </a:t>
            </a:r>
            <a:r>
              <a:rPr lang="en-US" dirty="0" smtClean="0"/>
              <a:t>that </a:t>
            </a:r>
            <a:r>
              <a:rPr lang="en-US" dirty="0"/>
              <a:t>can absorb a lot of moisture without </a:t>
            </a:r>
            <a:r>
              <a:rPr lang="en-US" dirty="0" smtClean="0"/>
              <a:t>undergoing </a:t>
            </a:r>
            <a:r>
              <a:rPr lang="en-US" dirty="0"/>
              <a:t>any significant structural change. </a:t>
            </a:r>
            <a:endParaRPr lang="en-US" dirty="0" smtClean="0"/>
          </a:p>
          <a:p>
            <a:r>
              <a:rPr lang="en-US" dirty="0" smtClean="0"/>
              <a:t>It’s pulling </a:t>
            </a:r>
            <a:r>
              <a:rPr lang="en-US" dirty="0"/>
              <a:t>the moist air from the plastic pellets in the drying hopper into the dryer through a filter, then through a layer of the </a:t>
            </a:r>
            <a:r>
              <a:rPr lang="en-US" dirty="0" err="1"/>
              <a:t>dessicant</a:t>
            </a:r>
            <a:r>
              <a:rPr lang="en-US" dirty="0"/>
              <a:t> beads (</a:t>
            </a:r>
            <a:r>
              <a:rPr lang="en-US" dirty="0" smtClean="0"/>
              <a:t>called the </a:t>
            </a:r>
            <a:r>
              <a:rPr lang="en-US" dirty="0" err="1"/>
              <a:t>dessicant</a:t>
            </a:r>
            <a:r>
              <a:rPr lang="en-US" dirty="0"/>
              <a:t> bed), which absorb the moisture, and finally to a heating unit where the dry air is brought up to a specified temperature.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dry air is then circulated through the plastic pellets in the drying hopper. </a:t>
            </a:r>
            <a:r>
              <a:rPr lang="en-US" dirty="0" smtClean="0"/>
              <a:t>The </a:t>
            </a:r>
            <a:r>
              <a:rPr lang="en-US" dirty="0"/>
              <a:t>dry air becomes more moist as it leaves the plastic and the closed-loop process is </a:t>
            </a:r>
            <a:r>
              <a:rPr lang="en-US" dirty="0" smtClean="0"/>
              <a:t>repeated until </a:t>
            </a:r>
            <a:r>
              <a:rPr lang="en-US" dirty="0"/>
              <a:t>the proper </a:t>
            </a:r>
            <a:r>
              <a:rPr lang="en-US" dirty="0" smtClean="0"/>
              <a:t>level </a:t>
            </a:r>
            <a:r>
              <a:rPr lang="en-US" dirty="0"/>
              <a:t>of moisture allowed for the plastic is achieved.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65331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Dessicant</a:t>
            </a:r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Dryers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276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2054</TotalTime>
  <Words>743</Words>
  <Application>Microsoft Office PowerPoint</Application>
  <PresentationFormat>On-screen Show (4:3)</PresentationFormat>
  <Paragraphs>46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Loaders and Dryers</vt:lpstr>
      <vt:lpstr>INTRODUCTION</vt:lpstr>
      <vt:lpstr>Hopper Loaders &amp; Conveying Systems</vt:lpstr>
      <vt:lpstr>PowerPoint Presentation</vt:lpstr>
      <vt:lpstr>Dryers</vt:lpstr>
      <vt:lpstr>PowerPoint Presentation</vt:lpstr>
      <vt:lpstr>PowerPoint Presentation</vt:lpstr>
      <vt:lpstr>Hot Air Dryers</vt:lpstr>
      <vt:lpstr>Dessicant Dryers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Plastic Materials</dc:title>
  <dc:creator>Admin</dc:creator>
  <cp:lastModifiedBy>Admin</cp:lastModifiedBy>
  <cp:revision>190</cp:revision>
  <dcterms:created xsi:type="dcterms:W3CDTF">2014-09-15T03:14:42Z</dcterms:created>
  <dcterms:modified xsi:type="dcterms:W3CDTF">2015-10-14T17:17:07Z</dcterms:modified>
</cp:coreProperties>
</file>