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397" r:id="rId2"/>
    <p:sldId id="425" r:id="rId3"/>
    <p:sldId id="427" r:id="rId4"/>
    <p:sldId id="428" r:id="rId5"/>
    <p:sldId id="429" r:id="rId6"/>
    <p:sldId id="430" r:id="rId7"/>
    <p:sldId id="431" r:id="rId8"/>
    <p:sldId id="391" r:id="rId9"/>
    <p:sldId id="432" r:id="rId10"/>
    <p:sldId id="385" r:id="rId11"/>
    <p:sldId id="386" r:id="rId12"/>
    <p:sldId id="419" r:id="rId13"/>
    <p:sldId id="388" r:id="rId14"/>
    <p:sldId id="420" r:id="rId15"/>
    <p:sldId id="390" r:id="rId16"/>
    <p:sldId id="421" r:id="rId17"/>
    <p:sldId id="392" r:id="rId18"/>
    <p:sldId id="422" r:id="rId19"/>
    <p:sldId id="393" r:id="rId20"/>
    <p:sldId id="423" r:id="rId21"/>
    <p:sldId id="395" r:id="rId22"/>
    <p:sldId id="424" r:id="rId23"/>
    <p:sldId id="433" r:id="rId24"/>
    <p:sldId id="435" r:id="rId25"/>
    <p:sldId id="43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5"/>
    <p:restoredTop sz="94613"/>
  </p:normalViewPr>
  <p:slideViewPr>
    <p:cSldViewPr>
      <p:cViewPr varScale="1">
        <p:scale>
          <a:sx n="103" d="100"/>
          <a:sy n="103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9FEC7-F0FA-443E-B281-FB907EB6B183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B731A-565A-4B8C-A378-E57BE3BA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9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9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0D68-D19A-4A43-97DC-A8D1A143F77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780-F824-4D5F-8943-E0D4D569B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4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0D68-D19A-4A43-97DC-A8D1A143F77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780-F824-4D5F-8943-E0D4D569B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0D68-D19A-4A43-97DC-A8D1A143F77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780-F824-4D5F-8943-E0D4D569B8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703383"/>
            <a:ext cx="2025790" cy="7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79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0D68-D19A-4A43-97DC-A8D1A143F77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780-F824-4D5F-8943-E0D4D569B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1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0D68-D19A-4A43-97DC-A8D1A143F77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780-F824-4D5F-8943-E0D4D569B8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703383"/>
            <a:ext cx="2025790" cy="7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0D68-D19A-4A43-97DC-A8D1A143F77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780-F824-4D5F-8943-E0D4D569B85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703383"/>
            <a:ext cx="2025790" cy="7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9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0D68-D19A-4A43-97DC-A8D1A143F77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780-F824-4D5F-8943-E0D4D569B85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703383"/>
            <a:ext cx="2025790" cy="7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0D68-D19A-4A43-97DC-A8D1A143F77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780-F824-4D5F-8943-E0D4D569B85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703383"/>
            <a:ext cx="2025790" cy="7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9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0D68-D19A-4A43-97DC-A8D1A143F77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780-F824-4D5F-8943-E0D4D569B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0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0D68-D19A-4A43-97DC-A8D1A143F77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6780-F824-4D5F-8943-E0D4D569B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40D68-D19A-4A43-97DC-A8D1A143F77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C6780-F824-4D5F-8943-E0D4D569B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6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tion" TargetMode="External"/><Relationship Id="rId4" Type="http://schemas.openxmlformats.org/officeDocument/2006/relationships/hyperlink" Target="https://en.wikipedia.org/wiki/Amino_acid" TargetMode="External"/><Relationship Id="rId5" Type="http://schemas.openxmlformats.org/officeDocument/2006/relationships/hyperlink" Target="https://en.wikipedia.org/wiki/Peptide" TargetMode="External"/><Relationship Id="rId6" Type="http://schemas.openxmlformats.org/officeDocument/2006/relationships/hyperlink" Target="https://en.wikipedia.org/wiki/Protein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en.wikipedia.org/wiki/An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usion_protein" TargetMode="External"/><Relationship Id="rId4" Type="http://schemas.openxmlformats.org/officeDocument/2006/relationships/hyperlink" Target="https://en.wikipedia.org/wiki/His-tag" TargetMode="External"/><Relationship Id="rId5" Type="http://schemas.openxmlformats.org/officeDocument/2006/relationships/hyperlink" Target="https://en.wikipedia.org/wiki/Biotin" TargetMode="External"/><Relationship Id="rId6" Type="http://schemas.openxmlformats.org/officeDocument/2006/relationships/hyperlink" Target="https://en.wikipedia.org/wiki/Antigen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en.wikipedia.org/wiki/Protein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382000" cy="2202160"/>
          </a:xfrm>
        </p:spPr>
        <p:txBody>
          <a:bodyPr>
            <a:norm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BSB3503 - Biomanufacturing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13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GMP </a:t>
            </a:r>
            <a:r>
              <a:rPr lang="mr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Downstream Processes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Author: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Nurul Azyyati Sabri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Co-Author / Editor: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Rama Yusvana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Industrial Sciences &amp; Technology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yusvana@ump.edu.my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48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Technologies for Purification of Pharmaceutical </a:t>
            </a:r>
            <a:r>
              <a:rPr lang="en-US" dirty="0"/>
              <a:t>P</a:t>
            </a:r>
            <a:r>
              <a:rPr lang="en-US" dirty="0" smtClean="0"/>
              <a:t>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Depth Filtration</a:t>
            </a:r>
          </a:p>
          <a:p>
            <a:r>
              <a:rPr lang="en-US" sz="3600" dirty="0"/>
              <a:t>Tangential Flow </a:t>
            </a:r>
            <a:r>
              <a:rPr lang="en-US" sz="3600" dirty="0" smtClean="0"/>
              <a:t>Filtration</a:t>
            </a:r>
          </a:p>
          <a:p>
            <a:r>
              <a:rPr lang="en-US" sz="3600" dirty="0" smtClean="0"/>
              <a:t>Viral Removal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3316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Filtration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</a:rPr>
              <a:t>3-D </a:t>
            </a:r>
            <a:r>
              <a:rPr lang="en-US" sz="2800" dirty="0">
                <a:solidFill>
                  <a:srgbClr val="FF0000"/>
                </a:solidFill>
              </a:rPr>
              <a:t>filter matrix </a:t>
            </a:r>
            <a:r>
              <a:rPr lang="en-US" sz="2800" dirty="0"/>
              <a:t>that serves to remove the bulk of </a:t>
            </a:r>
            <a:r>
              <a:rPr lang="en-US" sz="2800" dirty="0">
                <a:solidFill>
                  <a:srgbClr val="FF0000"/>
                </a:solidFill>
              </a:rPr>
              <a:t>large particulates </a:t>
            </a:r>
            <a:r>
              <a:rPr lang="en-US" sz="2800" dirty="0"/>
              <a:t>from the feedstock. </a:t>
            </a:r>
            <a:endParaRPr lang="en-US" sz="2800" dirty="0" smtClean="0"/>
          </a:p>
          <a:p>
            <a:pPr lvl="0"/>
            <a:r>
              <a:rPr lang="en-US" sz="2800" dirty="0" smtClean="0"/>
              <a:t>Water </a:t>
            </a:r>
            <a:r>
              <a:rPr lang="en-US" sz="2800" dirty="0"/>
              <a:t>and very small </a:t>
            </a:r>
            <a:r>
              <a:rPr lang="en-US" sz="2800" dirty="0" smtClean="0"/>
              <a:t>(i.e. the product) particles </a:t>
            </a:r>
            <a:r>
              <a:rPr lang="en-US" sz="2800" dirty="0"/>
              <a:t>pass through the filter while </a:t>
            </a:r>
            <a:r>
              <a:rPr lang="en-US" sz="2800" dirty="0">
                <a:solidFill>
                  <a:srgbClr val="FF0000"/>
                </a:solidFill>
              </a:rPr>
              <a:t>large debris cannot</a:t>
            </a:r>
            <a:r>
              <a:rPr lang="en-US" sz="2800" dirty="0" smtClean="0"/>
              <a:t>.</a:t>
            </a:r>
          </a:p>
          <a:p>
            <a:pPr lvl="0"/>
            <a:r>
              <a:rPr lang="en-US" sz="2800" dirty="0" smtClean="0"/>
              <a:t>Require high pressure pump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463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Filtration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09600" y="1447800"/>
            <a:ext cx="7848600" cy="4724400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Mainly suitable for expression systems in which the </a:t>
            </a:r>
            <a:r>
              <a:rPr lang="en-US" sz="2800" dirty="0">
                <a:solidFill>
                  <a:srgbClr val="FF0000"/>
                </a:solidFill>
              </a:rPr>
              <a:t>molecule of interest is secreted out </a:t>
            </a:r>
            <a:r>
              <a:rPr lang="en-US" sz="2800" dirty="0"/>
              <a:t>of the cell into the surrounding solution (mammalian </a:t>
            </a:r>
            <a:r>
              <a:rPr lang="en-US" sz="2800" dirty="0" smtClean="0"/>
              <a:t>cell culture</a:t>
            </a:r>
            <a:r>
              <a:rPr lang="en-US" sz="2800" dirty="0"/>
              <a:t>) and a relatively low density of cell debris is </a:t>
            </a:r>
            <a:r>
              <a:rPr lang="en-US" sz="2800" dirty="0" smtClean="0"/>
              <a:t>present</a:t>
            </a:r>
          </a:p>
          <a:p>
            <a:r>
              <a:rPr lang="en-US" sz="2800" dirty="0"/>
              <a:t>This </a:t>
            </a:r>
            <a:r>
              <a:rPr lang="en-US" sz="2800" dirty="0" smtClean="0"/>
              <a:t>mechanical separation </a:t>
            </a:r>
            <a:r>
              <a:rPr lang="en-US" sz="2800" dirty="0"/>
              <a:t>process is referred to as </a:t>
            </a:r>
            <a:r>
              <a:rPr lang="en-US" sz="2800" dirty="0" smtClean="0">
                <a:solidFill>
                  <a:srgbClr val="FF0000"/>
                </a:solidFill>
              </a:rPr>
              <a:t>clarification</a:t>
            </a:r>
          </a:p>
          <a:p>
            <a:r>
              <a:rPr lang="en-US" sz="2800" dirty="0"/>
              <a:t>The advantage of depth filtration is </a:t>
            </a:r>
            <a:r>
              <a:rPr lang="en-US" sz="2800" dirty="0">
                <a:solidFill>
                  <a:srgbClr val="FF0000"/>
                </a:solidFill>
              </a:rPr>
              <a:t>low equipment </a:t>
            </a:r>
            <a:r>
              <a:rPr lang="en-US" sz="2800" dirty="0" smtClean="0">
                <a:solidFill>
                  <a:srgbClr val="FF0000"/>
                </a:solidFill>
              </a:rPr>
              <a:t>cost </a:t>
            </a:r>
            <a:r>
              <a:rPr lang="en-US" sz="2800" dirty="0" smtClean="0"/>
              <a:t>and </a:t>
            </a:r>
            <a:r>
              <a:rPr lang="en-US" sz="2800" dirty="0">
                <a:solidFill>
                  <a:srgbClr val="FF0000"/>
                </a:solidFill>
              </a:rPr>
              <a:t>seamless transfer </a:t>
            </a:r>
            <a:r>
              <a:rPr lang="en-US" sz="2800" dirty="0"/>
              <a:t>from bench scale to production scale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23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effectLst/>
              </a:rPr>
              <a:t>Chromatography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98637"/>
            <a:ext cx="8534400" cy="4525963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</a:rPr>
              <a:t>Separate </a:t>
            </a:r>
            <a:r>
              <a:rPr lang="en-US" sz="2800" dirty="0">
                <a:solidFill>
                  <a:srgbClr val="FF0000"/>
                </a:solidFill>
              </a:rPr>
              <a:t>a target / product molecule from thousands of others </a:t>
            </a:r>
            <a:r>
              <a:rPr lang="en-US" sz="2800" dirty="0"/>
              <a:t>in solution with the liquid “</a:t>
            </a:r>
            <a:r>
              <a:rPr lang="en-US" sz="2800" dirty="0">
                <a:solidFill>
                  <a:srgbClr val="FF0000"/>
                </a:solidFill>
              </a:rPr>
              <a:t>mobile phase</a:t>
            </a:r>
            <a:r>
              <a:rPr lang="en-US" sz="2800" dirty="0"/>
              <a:t>” containing the molecule of interest is passed through a solid “</a:t>
            </a:r>
            <a:r>
              <a:rPr lang="en-US" sz="2800" dirty="0">
                <a:solidFill>
                  <a:srgbClr val="FF0000"/>
                </a:solidFill>
              </a:rPr>
              <a:t>stationary phase</a:t>
            </a:r>
            <a:r>
              <a:rPr lang="en-US" sz="2800" dirty="0"/>
              <a:t>.”</a:t>
            </a:r>
          </a:p>
          <a:p>
            <a:pPr lvl="0"/>
            <a:r>
              <a:rPr lang="en-US" sz="2800" dirty="0"/>
              <a:t>The stationary phase (resin or media), contains immobilized chemicals (i.e. the “</a:t>
            </a:r>
            <a:r>
              <a:rPr lang="en-US" sz="2800" dirty="0">
                <a:solidFill>
                  <a:srgbClr val="FF0000"/>
                </a:solidFill>
              </a:rPr>
              <a:t>ligands</a:t>
            </a:r>
            <a:r>
              <a:rPr lang="en-US" sz="2800" dirty="0"/>
              <a:t>”) that can </a:t>
            </a:r>
            <a:r>
              <a:rPr lang="en-US" sz="2800" dirty="0">
                <a:solidFill>
                  <a:srgbClr val="FF0000"/>
                </a:solidFill>
              </a:rPr>
              <a:t>bind to the product </a:t>
            </a:r>
            <a:r>
              <a:rPr lang="en-US" sz="2800" dirty="0"/>
              <a:t>molecule, allowing other unwanted molecules to pass through the column and be discarded.</a:t>
            </a:r>
          </a:p>
        </p:txBody>
      </p:sp>
    </p:spTree>
    <p:extLst>
      <p:ext uri="{BB962C8B-B14F-4D97-AF65-F5344CB8AC3E}">
        <p14:creationId xmlns:p14="http://schemas.microsoft.com/office/powerpoint/2010/main" val="1717373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effectLst/>
              </a:rPr>
              <a:t>Chromatography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09600" y="2057400"/>
            <a:ext cx="8534400" cy="3763963"/>
          </a:xfrm>
        </p:spPr>
        <p:txBody>
          <a:bodyPr>
            <a:normAutofit/>
          </a:bodyPr>
          <a:lstStyle/>
          <a:p>
            <a:r>
              <a:rPr lang="en-US" dirty="0"/>
              <a:t>The captured target molecules can be </a:t>
            </a:r>
            <a:r>
              <a:rPr lang="en-US" dirty="0">
                <a:solidFill>
                  <a:srgbClr val="FF0000"/>
                </a:solidFill>
              </a:rPr>
              <a:t>eluted</a:t>
            </a:r>
            <a:r>
              <a:rPr lang="en-US" dirty="0"/>
              <a:t> from the column by </a:t>
            </a:r>
            <a:r>
              <a:rPr lang="en-US" dirty="0">
                <a:solidFill>
                  <a:srgbClr val="FF0000"/>
                </a:solidFill>
              </a:rPr>
              <a:t>changing the microenvironment condition such as pH or ionic concentration </a:t>
            </a:r>
            <a:r>
              <a:rPr lang="en-US" dirty="0"/>
              <a:t>that removes or detaches the target molecules from the </a:t>
            </a:r>
            <a:r>
              <a:rPr lang="en-US" dirty="0" smtClean="0"/>
              <a:t>column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26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Various types of chromatography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9928"/>
            <a:ext cx="8153400" cy="316687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Size exclusion chromatography</a:t>
            </a:r>
          </a:p>
          <a:p>
            <a:pPr lvl="1"/>
            <a:r>
              <a:rPr lang="en-US" dirty="0" smtClean="0"/>
              <a:t>Separates </a:t>
            </a:r>
            <a:r>
              <a:rPr lang="en-US" dirty="0"/>
              <a:t>molecules according to their size (or more accurately according to their hydrodynamic diameter or hydrodynamic volume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Also known as </a:t>
            </a:r>
            <a:r>
              <a:rPr lang="en-US" b="1" dirty="0"/>
              <a:t>gel permeation chromatography</a:t>
            </a:r>
            <a:r>
              <a:rPr lang="en-US" dirty="0"/>
              <a:t> (GPC) or </a:t>
            </a:r>
            <a:r>
              <a:rPr lang="en-US" b="1" dirty="0"/>
              <a:t>gel filtration chromatography</a:t>
            </a:r>
            <a:endParaRPr lang="en-US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4992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207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Various types of chromatography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62000" y="2027238"/>
            <a:ext cx="7391400" cy="3611562"/>
          </a:xfrm>
        </p:spPr>
        <p:txBody>
          <a:bodyPr>
            <a:normAutofit/>
          </a:bodyPr>
          <a:lstStyle/>
          <a:p>
            <a:r>
              <a:rPr lang="en-US" sz="2800" b="1" dirty="0"/>
              <a:t>Ion exchange </a:t>
            </a:r>
            <a:r>
              <a:rPr lang="en-US" sz="2800" b="1" dirty="0" smtClean="0"/>
              <a:t>chromatography</a:t>
            </a:r>
          </a:p>
          <a:p>
            <a:pPr lvl="1"/>
            <a:r>
              <a:rPr lang="en-US" dirty="0" smtClean="0"/>
              <a:t>Separate </a:t>
            </a:r>
            <a:r>
              <a:rPr lang="en-US" dirty="0"/>
              <a:t>analytes based on their respective </a:t>
            </a:r>
            <a:r>
              <a:rPr lang="en-US" dirty="0" smtClean="0"/>
              <a:t>charges</a:t>
            </a:r>
          </a:p>
          <a:p>
            <a:pPr lvl="1"/>
            <a:r>
              <a:rPr lang="en-US" dirty="0"/>
              <a:t>uses a charged stationary phase to separate charged compounds including </a:t>
            </a:r>
            <a:r>
              <a:rPr lang="en-US" dirty="0">
                <a:hlinkClick r:id="rId2" tooltip="Anion"/>
              </a:rPr>
              <a:t>anions</a:t>
            </a:r>
            <a:r>
              <a:rPr lang="en-US" dirty="0"/>
              <a:t>, </a:t>
            </a:r>
            <a:r>
              <a:rPr lang="en-US" dirty="0">
                <a:hlinkClick r:id="rId3" tooltip="Cation"/>
              </a:rPr>
              <a:t>cations</a:t>
            </a:r>
            <a:r>
              <a:rPr lang="en-US" dirty="0"/>
              <a:t>, </a:t>
            </a:r>
            <a:r>
              <a:rPr lang="en-US" dirty="0">
                <a:hlinkClick r:id="rId4" tooltip="Amino acid"/>
              </a:rPr>
              <a:t>amino acids</a:t>
            </a:r>
            <a:r>
              <a:rPr lang="en-US" dirty="0"/>
              <a:t>, </a:t>
            </a:r>
            <a:r>
              <a:rPr lang="en-US" dirty="0">
                <a:hlinkClick r:id="rId5" tooltip="Peptide"/>
              </a:rPr>
              <a:t>peptides</a:t>
            </a:r>
            <a:r>
              <a:rPr lang="en-US" dirty="0"/>
              <a:t>, and </a:t>
            </a:r>
            <a:r>
              <a:rPr lang="en-US" dirty="0" smtClean="0">
                <a:hlinkClick r:id="rId6" tooltip="Protein"/>
              </a:rPr>
              <a:t>proteins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361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Various types of chromatography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62000" y="1828800"/>
            <a:ext cx="7620000" cy="4038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Affinity chromatography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selective non-covalent interaction between an </a:t>
            </a:r>
            <a:r>
              <a:rPr lang="en-US" dirty="0" err="1"/>
              <a:t>analyte</a:t>
            </a:r>
            <a:r>
              <a:rPr lang="en-US" dirty="0"/>
              <a:t> and specific molecules</a:t>
            </a:r>
            <a:endParaRPr lang="en-US" dirty="0" smtClean="0"/>
          </a:p>
          <a:p>
            <a:pPr lvl="1"/>
            <a:r>
              <a:rPr lang="en-US" dirty="0" smtClean="0"/>
              <a:t>Purification </a:t>
            </a:r>
            <a:r>
              <a:rPr lang="en-US" dirty="0"/>
              <a:t>of </a:t>
            </a:r>
            <a:r>
              <a:rPr lang="en-US" dirty="0" smtClean="0"/>
              <a:t>fusion </a:t>
            </a:r>
            <a:r>
              <a:rPr lang="en-US" dirty="0" smtClean="0">
                <a:hlinkClick r:id="rId2" tooltip="Protein"/>
              </a:rPr>
              <a:t>proteins</a:t>
            </a:r>
            <a:r>
              <a:rPr lang="en-US" dirty="0" smtClean="0"/>
              <a:t> </a:t>
            </a:r>
            <a:r>
              <a:rPr lang="en-US" dirty="0"/>
              <a:t>bound to </a:t>
            </a:r>
            <a:r>
              <a:rPr lang="en-US" dirty="0" smtClean="0"/>
              <a:t>tags.</a:t>
            </a:r>
          </a:p>
          <a:p>
            <a:pPr lvl="1"/>
            <a:r>
              <a:rPr lang="en-US" dirty="0"/>
              <a:t>These </a:t>
            </a:r>
            <a:r>
              <a:rPr lang="en-US" dirty="0">
                <a:hlinkClick r:id="rId3" tooltip="Fusion protein"/>
              </a:rPr>
              <a:t>fusion proteins</a:t>
            </a:r>
            <a:r>
              <a:rPr lang="en-US" dirty="0"/>
              <a:t> are labeled with compounds such as </a:t>
            </a:r>
            <a:r>
              <a:rPr lang="en-US" dirty="0">
                <a:hlinkClick r:id="rId4" tooltip="His-tag"/>
              </a:rPr>
              <a:t>His-tags</a:t>
            </a:r>
            <a:r>
              <a:rPr lang="en-US" dirty="0"/>
              <a:t>, </a:t>
            </a:r>
            <a:r>
              <a:rPr lang="en-US" dirty="0">
                <a:hlinkClick r:id="rId5" tooltip="Biotin"/>
              </a:rPr>
              <a:t>biotin</a:t>
            </a:r>
            <a:r>
              <a:rPr lang="en-US" dirty="0"/>
              <a:t> or </a:t>
            </a:r>
            <a:r>
              <a:rPr lang="en-US" dirty="0">
                <a:hlinkClick r:id="rId6" tooltip="Antigen"/>
              </a:rPr>
              <a:t>antigens</a:t>
            </a:r>
            <a:r>
              <a:rPr lang="en-US" dirty="0"/>
              <a:t>, which bind to the stationary phase specifically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7321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Various types of chromatography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85800" y="1706562"/>
            <a:ext cx="8001000" cy="4618038"/>
          </a:xfrm>
        </p:spPr>
        <p:txBody>
          <a:bodyPr>
            <a:noAutofit/>
          </a:bodyPr>
          <a:lstStyle/>
          <a:p>
            <a:r>
              <a:rPr lang="en-US" sz="2800" b="1" dirty="0"/>
              <a:t>Hydrophobic </a:t>
            </a:r>
            <a:r>
              <a:rPr lang="en-US" sz="2800" b="1" dirty="0" smtClean="0"/>
              <a:t>interaction chromatography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matrix material is lightly substituted with </a:t>
            </a:r>
            <a:r>
              <a:rPr lang="en-US" dirty="0" smtClean="0">
                <a:solidFill>
                  <a:srgbClr val="FF0000"/>
                </a:solidFill>
              </a:rPr>
              <a:t>hydro- phobic </a:t>
            </a:r>
            <a:r>
              <a:rPr lang="en-US" dirty="0">
                <a:solidFill>
                  <a:srgbClr val="FF0000"/>
                </a:solidFill>
              </a:rPr>
              <a:t>groups </a:t>
            </a:r>
            <a:r>
              <a:rPr lang="en-US" dirty="0" smtClean="0"/>
              <a:t>(methyl</a:t>
            </a:r>
            <a:r>
              <a:rPr lang="en-US" dirty="0"/>
              <a:t>, ethyl, propyl, </a:t>
            </a:r>
            <a:r>
              <a:rPr lang="en-US" dirty="0" err="1" smtClean="0"/>
              <a:t>octyl</a:t>
            </a:r>
            <a:r>
              <a:rPr lang="en-US" dirty="0"/>
              <a:t>, </a:t>
            </a:r>
            <a:r>
              <a:rPr lang="en-US" dirty="0" smtClean="0"/>
              <a:t>phenyl)</a:t>
            </a:r>
          </a:p>
          <a:p>
            <a:pPr lvl="1"/>
            <a:r>
              <a:rPr lang="en-US" dirty="0"/>
              <a:t>At high salt concentrations, non-polar sidechains on the surface on proteins "</a:t>
            </a:r>
            <a:r>
              <a:rPr lang="en-US" dirty="0">
                <a:solidFill>
                  <a:srgbClr val="FF0000"/>
                </a:solidFill>
              </a:rPr>
              <a:t>interact</a:t>
            </a:r>
            <a:r>
              <a:rPr lang="en-US" dirty="0"/>
              <a:t>" with the hydrophobic </a:t>
            </a:r>
            <a:r>
              <a:rPr lang="en-US" dirty="0" smtClean="0"/>
              <a:t>groups</a:t>
            </a:r>
          </a:p>
          <a:p>
            <a:pPr lvl="1"/>
            <a:r>
              <a:rPr lang="en-US" dirty="0" smtClean="0"/>
              <a:t>Subsequently eluted (</a:t>
            </a:r>
            <a:r>
              <a:rPr lang="en-US" dirty="0" smtClean="0">
                <a:solidFill>
                  <a:srgbClr val="FF0000"/>
                </a:solidFill>
              </a:rPr>
              <a:t>harvested/purified) by decreasing salt concentration, use of detergent or change of pH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2088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Tangential Flow Filtration (TFF)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Similar with dialysis principle, </a:t>
            </a:r>
            <a:r>
              <a:rPr lang="en-US" sz="2800" dirty="0"/>
              <a:t>is used to </a:t>
            </a:r>
            <a:r>
              <a:rPr lang="en-US" sz="2800" dirty="0">
                <a:solidFill>
                  <a:srgbClr val="FF0000"/>
                </a:solidFill>
              </a:rPr>
              <a:t>remove or change the buffer surrounding the target </a:t>
            </a:r>
            <a:r>
              <a:rPr lang="en-US" sz="2800" dirty="0" smtClean="0">
                <a:solidFill>
                  <a:srgbClr val="FF0000"/>
                </a:solidFill>
              </a:rPr>
              <a:t>molecules </a:t>
            </a:r>
            <a:r>
              <a:rPr lang="en-US" sz="2800" dirty="0"/>
              <a:t>product with another buffer that is more suitable for the next processing step</a:t>
            </a:r>
          </a:p>
          <a:p>
            <a:pPr lvl="0"/>
            <a:r>
              <a:rPr lang="en-US" sz="2800" dirty="0"/>
              <a:t>The pores in a tangential flow filter are small enough that the </a:t>
            </a:r>
            <a:r>
              <a:rPr lang="en-US" sz="2800" dirty="0">
                <a:solidFill>
                  <a:srgbClr val="FF0000"/>
                </a:solidFill>
              </a:rPr>
              <a:t>drug product does not pass through</a:t>
            </a:r>
            <a:r>
              <a:rPr lang="en-US" sz="2800" dirty="0"/>
              <a:t>. However, it moves parallel to the filter surface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29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Downstream Processing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• </a:t>
            </a:r>
            <a:r>
              <a:rPr lang="en-US" sz="2400" dirty="0"/>
              <a:t>Biomolecules (proteins and nucleic acids) </a:t>
            </a:r>
            <a:r>
              <a:rPr lang="en-US" sz="2400" dirty="0" smtClean="0"/>
              <a:t>are susceptible </a:t>
            </a:r>
            <a:r>
              <a:rPr lang="en-US" sz="2400" dirty="0"/>
              <a:t>to aggregation, degradation </a:t>
            </a:r>
            <a:r>
              <a:rPr lang="en-US" sz="2400" dirty="0" smtClean="0"/>
              <a:t>or inactivation</a:t>
            </a:r>
            <a:endParaRPr lang="en-US" sz="2400" dirty="0"/>
          </a:p>
          <a:p>
            <a:pPr marL="571500" indent="-228600">
              <a:buNone/>
            </a:pPr>
            <a:r>
              <a:rPr lang="en-US" sz="2400" dirty="0"/>
              <a:t>– By host cell enzymes (proteases, </a:t>
            </a:r>
            <a:r>
              <a:rPr lang="en-US" sz="2400" dirty="0" err="1" smtClean="0"/>
              <a:t>glycosidases</a:t>
            </a:r>
            <a:r>
              <a:rPr lang="en-US" sz="2400" dirty="0" smtClean="0"/>
              <a:t>, </a:t>
            </a:r>
            <a:r>
              <a:rPr lang="en-US" sz="2400" dirty="0" err="1" smtClean="0"/>
              <a:t>DNAses</a:t>
            </a:r>
            <a:r>
              <a:rPr lang="en-US" sz="2400" dirty="0"/>
              <a:t>)</a:t>
            </a:r>
          </a:p>
          <a:p>
            <a:pPr indent="0">
              <a:buNone/>
            </a:pPr>
            <a:r>
              <a:rPr lang="en-US" sz="2400" dirty="0"/>
              <a:t>– By heat (proteins may denature/aggregate)</a:t>
            </a:r>
          </a:p>
          <a:p>
            <a:pPr marL="639763" indent="-296863">
              <a:buNone/>
            </a:pPr>
            <a:r>
              <a:rPr lang="en-US" sz="2400" dirty="0"/>
              <a:t>– Changes to pH, ionic strength, solvent </a:t>
            </a:r>
            <a:r>
              <a:rPr lang="en-US" sz="2400" dirty="0" smtClean="0"/>
              <a:t>strength (proteins may </a:t>
            </a:r>
            <a:r>
              <a:rPr lang="en-US" sz="2400" dirty="0"/>
              <a:t>denature/aggregate)</a:t>
            </a:r>
          </a:p>
          <a:p>
            <a:pPr indent="0">
              <a:buNone/>
            </a:pPr>
            <a:r>
              <a:rPr lang="en-US" sz="2400" dirty="0"/>
              <a:t>– By </a:t>
            </a:r>
            <a:r>
              <a:rPr lang="en-US" sz="2400" dirty="0" smtClean="0"/>
              <a:t>oxidation</a:t>
            </a:r>
          </a:p>
          <a:p>
            <a:pPr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• Susceptibility is very much on a case-by-case basis</a:t>
            </a:r>
          </a:p>
        </p:txBody>
      </p:sp>
    </p:spTree>
    <p:extLst>
      <p:ext uri="{BB962C8B-B14F-4D97-AF65-F5344CB8AC3E}">
        <p14:creationId xmlns:p14="http://schemas.microsoft.com/office/powerpoint/2010/main" val="14082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r>
              <a:rPr lang="en-US" dirty="0">
                <a:effectLst/>
              </a:rPr>
              <a:t>Tangential Flow Filtration (TFF)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533400" y="2027237"/>
            <a:ext cx="8610600" cy="3687763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</a:rPr>
              <a:t>Impurities, salts, and water pass through the filter </a:t>
            </a:r>
            <a:r>
              <a:rPr lang="en-US" sz="2800" dirty="0"/>
              <a:t>and are discarded. </a:t>
            </a:r>
            <a:endParaRPr lang="en-US" sz="2800" dirty="0" smtClean="0"/>
          </a:p>
          <a:p>
            <a:pPr lvl="0"/>
            <a:r>
              <a:rPr lang="en-US" sz="2800" dirty="0" smtClean="0"/>
              <a:t>TFF </a:t>
            </a:r>
            <a:r>
              <a:rPr lang="en-US" sz="2800" dirty="0"/>
              <a:t>is usually used as a </a:t>
            </a:r>
            <a:r>
              <a:rPr lang="en-US" sz="2800" dirty="0">
                <a:solidFill>
                  <a:srgbClr val="FF0000"/>
                </a:solidFill>
              </a:rPr>
              <a:t>preparative step between chromatography</a:t>
            </a:r>
            <a:r>
              <a:rPr lang="en-US" sz="2800" dirty="0"/>
              <a:t> steps or to formulate the product of interest with the optimal salts and excipients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39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Viral </a:t>
            </a:r>
            <a:r>
              <a:rPr lang="en-US" dirty="0" smtClean="0">
                <a:effectLst/>
              </a:rPr>
              <a:t>Removal/Reduction Technique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Viral </a:t>
            </a:r>
            <a:r>
              <a:rPr lang="en-US" sz="2800" dirty="0"/>
              <a:t>membrane filtration technology with </a:t>
            </a:r>
            <a:r>
              <a:rPr lang="en-US" sz="2800" dirty="0">
                <a:solidFill>
                  <a:srgbClr val="FF0000"/>
                </a:solidFill>
              </a:rPr>
              <a:t>highly specialized filters</a:t>
            </a:r>
            <a:r>
              <a:rPr lang="en-US" sz="2800" dirty="0"/>
              <a:t> with precise pore sizes that allow the product </a:t>
            </a:r>
            <a:r>
              <a:rPr lang="en-US" sz="2800" dirty="0" smtClean="0"/>
              <a:t>molecule to </a:t>
            </a:r>
            <a:r>
              <a:rPr lang="en-US" sz="2800" dirty="0"/>
              <a:t>pass through but trap viruses.</a:t>
            </a:r>
          </a:p>
          <a:p>
            <a:pPr lvl="0"/>
            <a:r>
              <a:rPr lang="en-US" sz="2800" dirty="0">
                <a:solidFill>
                  <a:srgbClr val="FF0000"/>
                </a:solidFill>
              </a:rPr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challenge</a:t>
            </a:r>
            <a:r>
              <a:rPr lang="en-US" sz="2800" dirty="0" smtClean="0"/>
              <a:t>: some </a:t>
            </a:r>
            <a:r>
              <a:rPr lang="en-US" sz="2800" dirty="0"/>
              <a:t>viruses, especially </a:t>
            </a:r>
            <a:r>
              <a:rPr lang="en-US" sz="2800" dirty="0">
                <a:solidFill>
                  <a:srgbClr val="FF0000"/>
                </a:solidFill>
              </a:rPr>
              <a:t>parvoviruses</a:t>
            </a:r>
            <a:r>
              <a:rPr lang="en-US" sz="2800" dirty="0"/>
              <a:t>, are </a:t>
            </a:r>
            <a:r>
              <a:rPr lang="en-US" sz="2800" dirty="0">
                <a:solidFill>
                  <a:srgbClr val="FF0000"/>
                </a:solidFill>
              </a:rPr>
              <a:t>incredibly small </a:t>
            </a:r>
            <a:r>
              <a:rPr lang="en-US" sz="2800" dirty="0" smtClean="0">
                <a:solidFill>
                  <a:srgbClr val="FF0000"/>
                </a:solidFill>
              </a:rPr>
              <a:t>(18–28 </a:t>
            </a:r>
            <a:r>
              <a:rPr lang="en-US" sz="2800" dirty="0">
                <a:solidFill>
                  <a:srgbClr val="FF0000"/>
                </a:solidFill>
              </a:rPr>
              <a:t>nm in </a:t>
            </a:r>
            <a:r>
              <a:rPr lang="en-US" sz="2800" dirty="0" smtClean="0">
                <a:solidFill>
                  <a:srgbClr val="FF0000"/>
                </a:solidFill>
              </a:rPr>
              <a:t>diameter) and </a:t>
            </a:r>
            <a:r>
              <a:rPr lang="en-US" sz="2800" dirty="0">
                <a:solidFill>
                  <a:srgbClr val="FF0000"/>
                </a:solidFill>
              </a:rPr>
              <a:t>similar in size to product molecules</a:t>
            </a:r>
          </a:p>
        </p:txBody>
      </p:sp>
    </p:spTree>
    <p:extLst>
      <p:ext uri="{BB962C8B-B14F-4D97-AF65-F5344CB8AC3E}">
        <p14:creationId xmlns:p14="http://schemas.microsoft.com/office/powerpoint/2010/main" val="3253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Viral </a:t>
            </a:r>
            <a:r>
              <a:rPr lang="en-US" dirty="0" smtClean="0">
                <a:effectLst/>
              </a:rPr>
              <a:t>Removal/Reduction Technique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3886200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</a:rPr>
              <a:t>Acid treatment</a:t>
            </a:r>
            <a:r>
              <a:rPr lang="en-US" sz="2800" dirty="0"/>
              <a:t> is a common tactic for viral reduction in a </a:t>
            </a:r>
            <a:r>
              <a:rPr lang="en-US" sz="2800" dirty="0" smtClean="0"/>
              <a:t>monoclonal antibody </a:t>
            </a:r>
            <a:r>
              <a:rPr lang="en-US" sz="2800" dirty="0"/>
              <a:t>downstream processes, while </a:t>
            </a:r>
            <a:r>
              <a:rPr lang="en-US" sz="2800" dirty="0">
                <a:solidFill>
                  <a:srgbClr val="FF0000"/>
                </a:solidFill>
              </a:rPr>
              <a:t>detergent treatment </a:t>
            </a:r>
            <a:r>
              <a:rPr lang="en-US" sz="2800" dirty="0"/>
              <a:t>is sometimes used to reduce viral contamination for enzyme products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Chromatography</a:t>
            </a:r>
            <a:r>
              <a:rPr lang="en-US" sz="2800" dirty="0"/>
              <a:t> also contributes to viral clearance. The electrically charged chromatography resins are particularly effective at removing viral contaminants via electrostatic or ionic binding </a:t>
            </a:r>
          </a:p>
        </p:txBody>
      </p:sp>
    </p:spTree>
    <p:extLst>
      <p:ext uri="{BB962C8B-B14F-4D97-AF65-F5344CB8AC3E}">
        <p14:creationId xmlns:p14="http://schemas.microsoft.com/office/powerpoint/2010/main" val="7591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Filtration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Ultrafiltration </a:t>
            </a:r>
            <a:r>
              <a:rPr lang="en-US" b="1" dirty="0"/>
              <a:t>Microfiltration</a:t>
            </a:r>
          </a:p>
          <a:p>
            <a:r>
              <a:rPr lang="en-US" b="1" dirty="0"/>
              <a:t>Reverse Osmosis</a:t>
            </a:r>
          </a:p>
          <a:p>
            <a:r>
              <a:rPr lang="en-US" b="1" dirty="0" err="1"/>
              <a:t>Nanofiltration</a:t>
            </a:r>
            <a:endParaRPr lang="en-US" b="1" dirty="0"/>
          </a:p>
          <a:p>
            <a:r>
              <a:rPr lang="en-US" dirty="0" smtClean="0"/>
              <a:t>Dead </a:t>
            </a:r>
            <a:r>
              <a:rPr lang="en-US" dirty="0"/>
              <a:t>end filtration</a:t>
            </a:r>
          </a:p>
          <a:p>
            <a:r>
              <a:rPr lang="en-US" dirty="0"/>
              <a:t>Cross-flow filtration</a:t>
            </a:r>
          </a:p>
          <a:p>
            <a:r>
              <a:rPr lang="en-US" dirty="0"/>
              <a:t>Attention: fouling, membrane polarization, cost, protein aggregation/ precipitation, degradation</a:t>
            </a:r>
          </a:p>
        </p:txBody>
      </p:sp>
    </p:spTree>
    <p:extLst>
      <p:ext uri="{BB962C8B-B14F-4D97-AF65-F5344CB8AC3E}">
        <p14:creationId xmlns:p14="http://schemas.microsoft.com/office/powerpoint/2010/main" val="7826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5236840" cy="613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GMP issues in biopharmaceutical</a:t>
            </a:r>
            <a:br>
              <a:rPr lang="en-US" dirty="0"/>
            </a:br>
            <a:r>
              <a:rPr lang="en-US" dirty="0"/>
              <a:t>downstream units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 Cell </a:t>
            </a:r>
            <a:r>
              <a:rPr lang="en-US" sz="2400" dirty="0"/>
              <a:t>lines and Media components</a:t>
            </a:r>
          </a:p>
          <a:p>
            <a:pPr marL="754063" indent="-296863" algn="just">
              <a:buNone/>
            </a:pPr>
            <a:r>
              <a:rPr lang="en-US" sz="2400" dirty="0"/>
              <a:t>– Present a complex matrix of contaminants, </a:t>
            </a:r>
            <a:r>
              <a:rPr lang="en-US" sz="2400" dirty="0" smtClean="0"/>
              <a:t>many of </a:t>
            </a:r>
            <a:r>
              <a:rPr lang="en-US" sz="2400" dirty="0"/>
              <a:t>which may have </a:t>
            </a:r>
            <a:r>
              <a:rPr lang="en-US" sz="2400" dirty="0" smtClean="0"/>
              <a:t>similar biochemical/biophysical </a:t>
            </a:r>
            <a:r>
              <a:rPr lang="en-US" sz="2400" dirty="0"/>
              <a:t>properties to the product</a:t>
            </a:r>
          </a:p>
          <a:p>
            <a:r>
              <a:rPr lang="en-US" sz="2400" dirty="0" err="1"/>
              <a:t>S</a:t>
            </a:r>
            <a:r>
              <a:rPr lang="en-US" sz="2400" dirty="0" err="1" smtClean="0"/>
              <a:t>terilisation</a:t>
            </a:r>
            <a:endParaRPr lang="en-US" sz="2400" dirty="0"/>
          </a:p>
          <a:p>
            <a:r>
              <a:rPr lang="en-US" sz="2400" dirty="0" smtClean="0"/>
              <a:t>Validation</a:t>
            </a:r>
            <a:endParaRPr lang="en-US" sz="2400" dirty="0"/>
          </a:p>
          <a:p>
            <a:pPr marL="457200" indent="0">
              <a:buNone/>
            </a:pPr>
            <a:r>
              <a:rPr lang="en-US" sz="2400" dirty="0"/>
              <a:t>– Move to disposables?</a:t>
            </a:r>
          </a:p>
          <a:p>
            <a:pPr marL="0" indent="0">
              <a:buNone/>
            </a:pPr>
            <a:r>
              <a:rPr lang="en-US" sz="2400" dirty="0"/>
              <a:t>• Endotoxin and DNA removal</a:t>
            </a:r>
          </a:p>
          <a:p>
            <a:pPr marL="457200" indent="0">
              <a:buNone/>
            </a:pPr>
            <a:r>
              <a:rPr lang="en-US" sz="2400" dirty="0"/>
              <a:t>– </a:t>
            </a:r>
            <a:r>
              <a:rPr lang="en-US" sz="2400" dirty="0" err="1"/>
              <a:t>Benzonanse</a:t>
            </a:r>
            <a:r>
              <a:rPr lang="en-US" sz="2400" dirty="0"/>
              <a:t> for DNA destruction</a:t>
            </a:r>
          </a:p>
          <a:p>
            <a:pPr marL="457200" indent="0">
              <a:buNone/>
            </a:pPr>
            <a:r>
              <a:rPr lang="en-US" sz="2400" dirty="0"/>
              <a:t>– Anion exchange chromatography </a:t>
            </a:r>
            <a:r>
              <a:rPr lang="en-US" sz="2400" dirty="0" smtClean="0"/>
              <a:t>for DNA/Endotoxin </a:t>
            </a:r>
            <a:r>
              <a:rPr lang="en-US" sz="2400" dirty="0"/>
              <a:t>removal</a:t>
            </a:r>
          </a:p>
          <a:p>
            <a:pPr marL="0" indent="0" algn="just">
              <a:buNone/>
            </a:pPr>
            <a:r>
              <a:rPr lang="en-US" sz="2400" dirty="0"/>
              <a:t>• Validated viral inactivation/removal steps required </a:t>
            </a:r>
            <a:r>
              <a:rPr lang="en-US" sz="2400" dirty="0" smtClean="0"/>
              <a:t>for all </a:t>
            </a:r>
            <a:r>
              <a:rPr lang="en-US" sz="2400" dirty="0"/>
              <a:t>mammalian cell processes</a:t>
            </a:r>
          </a:p>
        </p:txBody>
      </p:sp>
    </p:spTree>
    <p:extLst>
      <p:ext uri="{BB962C8B-B14F-4D97-AF65-F5344CB8AC3E}">
        <p14:creationId xmlns:p14="http://schemas.microsoft.com/office/powerpoint/2010/main" val="21194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Purification of Biopharmaceuticals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Recombinant therapeutic protein products may be </a:t>
            </a:r>
            <a:r>
              <a:rPr lang="en-US" sz="2400" dirty="0" smtClean="0"/>
              <a:t>produced in </a:t>
            </a:r>
            <a:r>
              <a:rPr lang="en-US" sz="2400" dirty="0"/>
              <a:t>both prokaryotic and eukaryotic systems.</a:t>
            </a:r>
          </a:p>
          <a:p>
            <a:r>
              <a:rPr lang="en-US" sz="2400" dirty="0" smtClean="0"/>
              <a:t>These </a:t>
            </a:r>
            <a:r>
              <a:rPr lang="en-US" sz="2400" dirty="0"/>
              <a:t>products and production systems provide </a:t>
            </a:r>
            <a:r>
              <a:rPr lang="en-US" sz="2400" dirty="0" smtClean="0"/>
              <a:t>different challenges </a:t>
            </a:r>
            <a:r>
              <a:rPr lang="en-US" sz="2400" dirty="0"/>
              <a:t>to recovery of the target molecule</a:t>
            </a:r>
          </a:p>
          <a:p>
            <a:r>
              <a:rPr lang="en-US" sz="2400" dirty="0"/>
              <a:t>Protein Therapeutics</a:t>
            </a:r>
          </a:p>
          <a:p>
            <a:pPr marL="1143000"/>
            <a:r>
              <a:rPr lang="en-US" sz="2400" dirty="0" smtClean="0"/>
              <a:t> </a:t>
            </a:r>
            <a:r>
              <a:rPr lang="en-US" sz="2400" dirty="0"/>
              <a:t>Bacteria</a:t>
            </a:r>
          </a:p>
          <a:p>
            <a:pPr marL="1143000">
              <a:buNone/>
            </a:pPr>
            <a:r>
              <a:rPr lang="en-US" sz="2400" dirty="0"/>
              <a:t>– Product intracellular and may be partly/largely insoluble</a:t>
            </a:r>
          </a:p>
          <a:p>
            <a:pPr marL="1143000">
              <a:buNone/>
            </a:pPr>
            <a:r>
              <a:rPr lang="en-US" sz="2400" dirty="0"/>
              <a:t>– High endotoxin load</a:t>
            </a:r>
          </a:p>
          <a:p>
            <a:pPr marL="1143000"/>
            <a:r>
              <a:rPr lang="en-US" sz="2400" dirty="0" smtClean="0"/>
              <a:t>Mammalian </a:t>
            </a:r>
            <a:r>
              <a:rPr lang="en-US" sz="2400" dirty="0"/>
              <a:t>cells</a:t>
            </a:r>
          </a:p>
          <a:p>
            <a:pPr marL="1143000">
              <a:buNone/>
            </a:pPr>
            <a:r>
              <a:rPr lang="en-US" sz="2400" dirty="0"/>
              <a:t>– Possible low yield (product is dilute)</a:t>
            </a:r>
          </a:p>
        </p:txBody>
      </p:sp>
    </p:spTree>
    <p:extLst>
      <p:ext uri="{BB962C8B-B14F-4D97-AF65-F5344CB8AC3E}">
        <p14:creationId xmlns:p14="http://schemas.microsoft.com/office/powerpoint/2010/main" val="11378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Downstream processing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Unit </a:t>
            </a:r>
            <a:r>
              <a:rPr lang="en-US" sz="2400" dirty="0"/>
              <a:t>operations to recover the </a:t>
            </a:r>
            <a:r>
              <a:rPr lang="en-US" sz="2400" dirty="0" smtClean="0"/>
              <a:t>target</a:t>
            </a:r>
            <a:r>
              <a:rPr lang="en-US" sz="2400" dirty="0"/>
              <a:t> </a:t>
            </a:r>
            <a:r>
              <a:rPr lang="en-US" sz="2400" dirty="0" smtClean="0"/>
              <a:t>biomolecule </a:t>
            </a:r>
            <a:r>
              <a:rPr lang="en-US" sz="2400" dirty="0"/>
              <a:t>from the fermentation process.</a:t>
            </a:r>
          </a:p>
          <a:p>
            <a:r>
              <a:rPr lang="en-US" sz="2400" dirty="0"/>
              <a:t>Goals are:</a:t>
            </a:r>
          </a:p>
          <a:p>
            <a:pPr marL="914400" indent="0">
              <a:buNone/>
            </a:pPr>
            <a:r>
              <a:rPr lang="en-US" sz="2400" dirty="0"/>
              <a:t>– High yield/recovery</a:t>
            </a:r>
          </a:p>
          <a:p>
            <a:pPr marL="914400" indent="0">
              <a:buNone/>
            </a:pPr>
            <a:r>
              <a:rPr lang="en-US" sz="2400" dirty="0"/>
              <a:t>– Low or undetectable contaminants</a:t>
            </a:r>
          </a:p>
          <a:p>
            <a:pPr marL="914400" indent="0">
              <a:buNone/>
            </a:pPr>
            <a:r>
              <a:rPr lang="en-US" sz="2400" dirty="0"/>
              <a:t>– Limited generation of product variants</a:t>
            </a:r>
          </a:p>
          <a:p>
            <a:pPr marL="914400" indent="0">
              <a:buNone/>
            </a:pPr>
            <a:r>
              <a:rPr lang="en-US" sz="2400" dirty="0"/>
              <a:t>– Reproducibility</a:t>
            </a:r>
          </a:p>
          <a:p>
            <a:pPr marL="914400" indent="0">
              <a:buNone/>
            </a:pPr>
            <a:r>
              <a:rPr lang="en-US" sz="2400" dirty="0"/>
              <a:t>– Comparability</a:t>
            </a:r>
          </a:p>
          <a:p>
            <a:pPr marL="914400" indent="0">
              <a:buNone/>
            </a:pPr>
            <a:r>
              <a:rPr lang="en-US" sz="2400" dirty="0"/>
              <a:t>– GMP-compliance</a:t>
            </a:r>
          </a:p>
        </p:txBody>
      </p:sp>
    </p:spTree>
    <p:extLst>
      <p:ext uri="{BB962C8B-B14F-4D97-AF65-F5344CB8AC3E}">
        <p14:creationId xmlns:p14="http://schemas.microsoft.com/office/powerpoint/2010/main" val="20440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2938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0" dirty="0"/>
              <a:t>Typical processes and procedures in downstream</a:t>
            </a:r>
            <a:br>
              <a:rPr lang="en-US" sz="2800" b="0" dirty="0"/>
            </a:br>
            <a:r>
              <a:rPr lang="en-US" sz="2800" b="0" dirty="0"/>
              <a:t>processing of proteins produced in </a:t>
            </a:r>
            <a:r>
              <a:rPr lang="en-US" sz="2800" b="1" dirty="0"/>
              <a:t>prokaryotic </a:t>
            </a:r>
            <a:r>
              <a:rPr lang="en-US" sz="2800" b="0" dirty="0"/>
              <a:t>systems</a:t>
            </a:r>
            <a:endParaRPr lang="en-US" sz="2800" dirty="0"/>
          </a:p>
        </p:txBody>
      </p:sp>
      <p:pic>
        <p:nvPicPr>
          <p:cNvPr id="2051" name="Picture 3" descr="C:\Users\User\Desktop\ScreenHunter_13 Sep. 26 00.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36808"/>
            <a:ext cx="66294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0" dirty="0"/>
              <a:t>Typical processes and procedures in downstream</a:t>
            </a:r>
            <a:br>
              <a:rPr lang="en-US" sz="2800" b="0" dirty="0"/>
            </a:br>
            <a:r>
              <a:rPr lang="en-US" sz="2800" b="0" dirty="0"/>
              <a:t>processing of proteins produced in </a:t>
            </a:r>
            <a:r>
              <a:rPr lang="en-US" sz="2800" b="1" dirty="0"/>
              <a:t>eukaryotic</a:t>
            </a:r>
            <a:r>
              <a:rPr lang="en-US" sz="2800" b="0" dirty="0"/>
              <a:t> systems</a:t>
            </a:r>
            <a:endParaRPr lang="en-US" sz="2800" dirty="0"/>
          </a:p>
        </p:txBody>
      </p:sp>
      <p:pic>
        <p:nvPicPr>
          <p:cNvPr id="3074" name="Picture 2" descr="C:\Users\User\Desktop\ScreenHunter_14 Sep. 26 00.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94875"/>
            <a:ext cx="6184248" cy="508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4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ScreenHunter_05 Sep. 23 22.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74659"/>
            <a:ext cx="6296983" cy="506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0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Downstream processing of pharmaceutical products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6650"/>
            <a:ext cx="9144000" cy="27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Purification techniques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• </a:t>
            </a:r>
            <a:r>
              <a:rPr lang="en-US" sz="2400" dirty="0"/>
              <a:t>Filtration</a:t>
            </a:r>
          </a:p>
          <a:p>
            <a:pPr marL="0" indent="0">
              <a:buNone/>
            </a:pPr>
            <a:r>
              <a:rPr lang="en-US" sz="2400" dirty="0"/>
              <a:t>• Precipitation</a:t>
            </a:r>
          </a:p>
          <a:p>
            <a:pPr marL="0" indent="0">
              <a:buNone/>
            </a:pPr>
            <a:r>
              <a:rPr lang="en-US" sz="2400" dirty="0"/>
              <a:t>• Liquid-liquid two-phase separation</a:t>
            </a:r>
          </a:p>
          <a:p>
            <a:pPr marL="0" indent="0">
              <a:buNone/>
            </a:pPr>
            <a:r>
              <a:rPr lang="en-US" sz="2400" dirty="0"/>
              <a:t>• Chromatography</a:t>
            </a:r>
          </a:p>
          <a:p>
            <a:pPr marL="754063" indent="0">
              <a:buNone/>
            </a:pPr>
            <a:r>
              <a:rPr lang="en-US" sz="2400" dirty="0" smtClean="0"/>
              <a:t>– </a:t>
            </a:r>
            <a:r>
              <a:rPr lang="en-US" sz="2400" dirty="0"/>
              <a:t>Size exclusion (gel filtration)</a:t>
            </a:r>
          </a:p>
          <a:p>
            <a:pPr marL="754063" indent="0">
              <a:buNone/>
            </a:pPr>
            <a:r>
              <a:rPr lang="en-US" sz="2400" dirty="0"/>
              <a:t>– Ion-exchange</a:t>
            </a:r>
          </a:p>
          <a:p>
            <a:pPr marL="754063" indent="0">
              <a:buNone/>
            </a:pPr>
            <a:r>
              <a:rPr lang="en-US" sz="2400" dirty="0"/>
              <a:t>– Hydrophobic interaction</a:t>
            </a:r>
          </a:p>
          <a:p>
            <a:pPr marL="754063" indent="0">
              <a:buNone/>
            </a:pPr>
            <a:r>
              <a:rPr lang="en-US" sz="2400" dirty="0"/>
              <a:t>– Reverse- Phase</a:t>
            </a:r>
          </a:p>
          <a:p>
            <a:pPr marL="754063" indent="0">
              <a:buNone/>
            </a:pPr>
            <a:r>
              <a:rPr lang="en-US" sz="2400" dirty="0"/>
              <a:t>– Hydroxyapatite</a:t>
            </a:r>
          </a:p>
          <a:p>
            <a:pPr marL="754063" indent="0">
              <a:buNone/>
            </a:pPr>
            <a:r>
              <a:rPr lang="fr-FR" sz="2400" dirty="0"/>
              <a:t>– </a:t>
            </a:r>
            <a:r>
              <a:rPr lang="fr-FR" sz="2400" dirty="0" err="1"/>
              <a:t>Affinity</a:t>
            </a:r>
            <a:r>
              <a:rPr lang="fr-FR" sz="2400" dirty="0"/>
              <a:t> (</a:t>
            </a:r>
            <a:r>
              <a:rPr lang="fr-FR" sz="2400" dirty="0" err="1"/>
              <a:t>protein</a:t>
            </a:r>
            <a:r>
              <a:rPr lang="fr-FR" sz="2400" dirty="0"/>
              <a:t> A,G </a:t>
            </a:r>
            <a:r>
              <a:rPr lang="fr-FR" sz="2400" dirty="0" err="1"/>
              <a:t>etc</a:t>
            </a:r>
            <a:r>
              <a:rPr lang="fr-FR" sz="2400" dirty="0"/>
              <a:t>, </a:t>
            </a:r>
            <a:r>
              <a:rPr lang="fr-FR" sz="2400" dirty="0" err="1"/>
              <a:t>dyes</a:t>
            </a:r>
            <a:r>
              <a:rPr lang="fr-FR" sz="2400" dirty="0"/>
              <a:t>, </a:t>
            </a:r>
            <a:r>
              <a:rPr lang="fr-FR" sz="2400" dirty="0" err="1"/>
              <a:t>metal</a:t>
            </a:r>
            <a:r>
              <a:rPr lang="fr-FR" sz="2400" dirty="0"/>
              <a:t> </a:t>
            </a:r>
            <a:r>
              <a:rPr lang="fr-FR" sz="2400" dirty="0" err="1"/>
              <a:t>chelates</a:t>
            </a:r>
            <a:r>
              <a:rPr lang="fr-FR" sz="2400" dirty="0"/>
              <a:t>, </a:t>
            </a:r>
            <a:r>
              <a:rPr lang="fr-FR" sz="2400" dirty="0" err="1"/>
              <a:t>lectins</a:t>
            </a:r>
            <a:r>
              <a:rPr lang="fr-FR" sz="2400" dirty="0"/>
              <a:t> etc…)</a:t>
            </a:r>
          </a:p>
          <a:p>
            <a:pPr marL="754063" indent="0">
              <a:buNone/>
            </a:pPr>
            <a:r>
              <a:rPr lang="en-US" sz="2400" dirty="0"/>
              <a:t>– Fusion proteins (tagging, Fc, </a:t>
            </a:r>
            <a:r>
              <a:rPr lang="en-US" sz="2400" dirty="0" err="1"/>
              <a:t>Intein</a:t>
            </a:r>
            <a:r>
              <a:rPr lang="en-US" sz="2400" dirty="0"/>
              <a:t>, streptavidin etc…)</a:t>
            </a:r>
          </a:p>
        </p:txBody>
      </p:sp>
    </p:spTree>
    <p:extLst>
      <p:ext uri="{BB962C8B-B14F-4D97-AF65-F5344CB8AC3E}">
        <p14:creationId xmlns:p14="http://schemas.microsoft.com/office/powerpoint/2010/main" val="12628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P OC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P OCW Theme" id="{C93204C6-4DE5-0C4F-9656-23EDA5E2CC0E}" vid="{513574BA-12E6-2A4A-824C-B345994098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UMP OCW Theme</Template>
  <TotalTime>23484</TotalTime>
  <Words>965</Words>
  <Application>Microsoft Macintosh PowerPoint</Application>
  <PresentationFormat>On-screen Show (4:3)</PresentationFormat>
  <Paragraphs>109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Helvetica</vt:lpstr>
      <vt:lpstr>Arial</vt:lpstr>
      <vt:lpstr>UMP OCW Theme</vt:lpstr>
      <vt:lpstr>BSB3503 - Biomanufacturing CHAPTER 13 GMP – Downstream Processes</vt:lpstr>
      <vt:lpstr>Downstream Processing</vt:lpstr>
      <vt:lpstr>Purification of Biopharmaceuticals</vt:lpstr>
      <vt:lpstr>Downstream processing</vt:lpstr>
      <vt:lpstr>Typical processes and procedures in downstream processing of proteins produced in prokaryotic systems</vt:lpstr>
      <vt:lpstr>Typical processes and procedures in downstream processing of proteins produced in eukaryotic systems</vt:lpstr>
      <vt:lpstr>PowerPoint Presentation</vt:lpstr>
      <vt:lpstr>Downstream processing of pharmaceutical products</vt:lpstr>
      <vt:lpstr>Purification techniques</vt:lpstr>
      <vt:lpstr>Other Technologies for Purification of Pharmaceutical Products</vt:lpstr>
      <vt:lpstr>Depth Filtration</vt:lpstr>
      <vt:lpstr>Depth Filtration</vt:lpstr>
      <vt:lpstr>Chromatography</vt:lpstr>
      <vt:lpstr>Chromatography</vt:lpstr>
      <vt:lpstr>Various types of chromatography</vt:lpstr>
      <vt:lpstr>Various types of chromatography</vt:lpstr>
      <vt:lpstr>Various types of chromatography</vt:lpstr>
      <vt:lpstr>Various types of chromatography</vt:lpstr>
      <vt:lpstr>Tangential Flow Filtration (TFF)</vt:lpstr>
      <vt:lpstr>Tangential Flow Filtration (TFF)</vt:lpstr>
      <vt:lpstr>Viral Removal/Reduction Technique</vt:lpstr>
      <vt:lpstr>Viral Removal/Reduction Technique</vt:lpstr>
      <vt:lpstr>Filtration</vt:lpstr>
      <vt:lpstr>PowerPoint Presentation</vt:lpstr>
      <vt:lpstr>GMP issues in biopharmaceutical downstream units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GMP (part 2)  CLEAN ROOM AND WATER FOR INJECTION</dc:title>
  <dc:creator>Azie</dc:creator>
  <cp:lastModifiedBy>Rama Yusvana</cp:lastModifiedBy>
  <cp:revision>90</cp:revision>
  <dcterms:created xsi:type="dcterms:W3CDTF">2012-10-09T21:35:39Z</dcterms:created>
  <dcterms:modified xsi:type="dcterms:W3CDTF">2017-10-02T07:55:28Z</dcterms:modified>
</cp:coreProperties>
</file>