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5" r:id="rId13"/>
    <p:sldId id="376" r:id="rId14"/>
    <p:sldId id="377" r:id="rId15"/>
    <p:sldId id="379" r:id="rId16"/>
    <p:sldId id="380" r:id="rId17"/>
    <p:sldId id="381" r:id="rId18"/>
    <p:sldId id="382" r:id="rId19"/>
    <p:sldId id="345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92" autoAdjust="0"/>
    <p:restoredTop sz="94821"/>
  </p:normalViewPr>
  <p:slideViewPr>
    <p:cSldViewPr snapToObjects="1">
      <p:cViewPr varScale="1">
        <p:scale>
          <a:sx n="92" d="100"/>
          <a:sy n="92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DEDE0-50C4-462E-B6C3-E0BC8AB028F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201327C-4086-42D8-B228-6491825C3CEA}">
      <dgm:prSet phldrT="[Text]" custT="1"/>
      <dgm:spPr/>
      <dgm:t>
        <a:bodyPr/>
        <a:lstStyle/>
        <a:p>
          <a:r>
            <a:rPr lang="en-US" sz="2000" b="1" dirty="0" smtClean="0"/>
            <a:t>1</a:t>
          </a:r>
          <a:endParaRPr lang="en-SG" sz="2000" b="1" dirty="0"/>
        </a:p>
      </dgm:t>
    </dgm:pt>
    <dgm:pt modelId="{F7BC0F72-E65F-4BAD-A75F-7E341DF9B230}" type="parTrans" cxnId="{71AA089B-1C76-442C-821F-EE25A2B5C481}">
      <dgm:prSet/>
      <dgm:spPr/>
      <dgm:t>
        <a:bodyPr/>
        <a:lstStyle/>
        <a:p>
          <a:endParaRPr lang="en-SG" sz="2800" b="1"/>
        </a:p>
      </dgm:t>
    </dgm:pt>
    <dgm:pt modelId="{36D68428-A34E-4206-9D5A-6BE9190A32CD}" type="sibTrans" cxnId="{71AA089B-1C76-442C-821F-EE25A2B5C481}">
      <dgm:prSet/>
      <dgm:spPr/>
      <dgm:t>
        <a:bodyPr/>
        <a:lstStyle/>
        <a:p>
          <a:endParaRPr lang="en-SG" sz="2800" b="1"/>
        </a:p>
      </dgm:t>
    </dgm:pt>
    <dgm:pt modelId="{D2F579A7-6CFE-40B6-A108-938143B5759A}">
      <dgm:prSet phldrT="[Text]" custT="1"/>
      <dgm:spPr/>
      <dgm:t>
        <a:bodyPr/>
        <a:lstStyle/>
        <a:p>
          <a:r>
            <a:rPr lang="en-US" sz="1200" b="1" dirty="0" smtClean="0"/>
            <a:t>Glomerular filtration (water,</a:t>
          </a:r>
          <a:r>
            <a:rPr lang="en-US" sz="1200" b="1" baseline="0" dirty="0" smtClean="0"/>
            <a:t> </a:t>
          </a:r>
          <a:r>
            <a:rPr lang="en-US" sz="1200" b="1" dirty="0" smtClean="0"/>
            <a:t>unbound drugs and metabolites)</a:t>
          </a:r>
          <a:endParaRPr lang="en-SG" sz="1200" b="1" dirty="0"/>
        </a:p>
      </dgm:t>
    </dgm:pt>
    <dgm:pt modelId="{BD0A791A-1241-43C2-893D-872D87F68307}" type="parTrans" cxnId="{2E53AFCF-C2FA-44F5-8509-565984B0044D}">
      <dgm:prSet/>
      <dgm:spPr/>
      <dgm:t>
        <a:bodyPr/>
        <a:lstStyle/>
        <a:p>
          <a:endParaRPr lang="en-SG" sz="2800" b="1"/>
        </a:p>
      </dgm:t>
    </dgm:pt>
    <dgm:pt modelId="{1C29B1B6-06A8-4FB2-BBE1-4209354A4FE5}" type="sibTrans" cxnId="{2E53AFCF-C2FA-44F5-8509-565984B0044D}">
      <dgm:prSet/>
      <dgm:spPr/>
      <dgm:t>
        <a:bodyPr/>
        <a:lstStyle/>
        <a:p>
          <a:endParaRPr lang="en-SG" sz="2800" b="1"/>
        </a:p>
      </dgm:t>
    </dgm:pt>
    <dgm:pt modelId="{47C60EB3-7D64-48DC-8D8C-FC2721304694}">
      <dgm:prSet phldrT="[Text]" custT="1"/>
      <dgm:spPr/>
      <dgm:t>
        <a:bodyPr/>
        <a:lstStyle/>
        <a:p>
          <a:r>
            <a:rPr lang="en-US" sz="2000" b="1" dirty="0" smtClean="0"/>
            <a:t>2</a:t>
          </a:r>
          <a:endParaRPr lang="en-SG" sz="2000" b="1" dirty="0"/>
        </a:p>
      </dgm:t>
    </dgm:pt>
    <dgm:pt modelId="{CDC3E6FC-A901-423B-B013-2314370466E1}" type="parTrans" cxnId="{E765E9E5-81DF-412C-8E47-81C009C4AA47}">
      <dgm:prSet/>
      <dgm:spPr/>
      <dgm:t>
        <a:bodyPr/>
        <a:lstStyle/>
        <a:p>
          <a:endParaRPr lang="en-SG" sz="2800" b="1"/>
        </a:p>
      </dgm:t>
    </dgm:pt>
    <dgm:pt modelId="{8BF32271-4B3A-4D74-9B02-6A76A81C208D}" type="sibTrans" cxnId="{E765E9E5-81DF-412C-8E47-81C009C4AA47}">
      <dgm:prSet/>
      <dgm:spPr/>
      <dgm:t>
        <a:bodyPr/>
        <a:lstStyle/>
        <a:p>
          <a:endParaRPr lang="en-SG" sz="2800" b="1"/>
        </a:p>
      </dgm:t>
    </dgm:pt>
    <dgm:pt modelId="{F32F490B-BD74-4CD1-9CB5-685F76D701E5}">
      <dgm:prSet phldrT="[Text]" custT="1"/>
      <dgm:spPr/>
      <dgm:t>
        <a:bodyPr/>
        <a:lstStyle/>
        <a:p>
          <a:r>
            <a:rPr lang="en-US" sz="1200" b="1" dirty="0" smtClean="0"/>
            <a:t> Active tubular secretion (acidic,</a:t>
          </a:r>
          <a:r>
            <a:rPr lang="en-US" sz="1200" b="1" baseline="0" dirty="0" smtClean="0"/>
            <a:t> </a:t>
          </a:r>
          <a:r>
            <a:rPr lang="en-US" sz="1200" b="1" dirty="0" smtClean="0"/>
            <a:t>basic drugs and metabolites)</a:t>
          </a:r>
          <a:endParaRPr lang="en-SG" sz="1200" b="1" dirty="0"/>
        </a:p>
      </dgm:t>
    </dgm:pt>
    <dgm:pt modelId="{2EA97E01-31E0-4DE0-90A8-DA0115FD3E9D}" type="parTrans" cxnId="{DE03B527-74A8-4406-896A-BE197EF302F5}">
      <dgm:prSet/>
      <dgm:spPr/>
      <dgm:t>
        <a:bodyPr/>
        <a:lstStyle/>
        <a:p>
          <a:endParaRPr lang="en-SG" sz="2800" b="1"/>
        </a:p>
      </dgm:t>
    </dgm:pt>
    <dgm:pt modelId="{BA7D3678-5602-4F93-9386-7861A8218885}" type="sibTrans" cxnId="{DE03B527-74A8-4406-896A-BE197EF302F5}">
      <dgm:prSet/>
      <dgm:spPr/>
      <dgm:t>
        <a:bodyPr/>
        <a:lstStyle/>
        <a:p>
          <a:endParaRPr lang="en-SG" sz="2800" b="1"/>
        </a:p>
      </dgm:t>
    </dgm:pt>
    <dgm:pt modelId="{31ED41F1-47A7-4842-9792-0FCB22F9951D}">
      <dgm:prSet phldrT="[Text]" custT="1"/>
      <dgm:spPr/>
      <dgm:t>
        <a:bodyPr/>
        <a:lstStyle/>
        <a:p>
          <a:r>
            <a:rPr lang="en-US" sz="2000" b="1" dirty="0" smtClean="0"/>
            <a:t>3</a:t>
          </a:r>
          <a:endParaRPr lang="en-SG" sz="2000" b="1" dirty="0"/>
        </a:p>
      </dgm:t>
    </dgm:pt>
    <dgm:pt modelId="{55E8F070-9B1B-4008-BDB3-BFC52371ABFC}" type="parTrans" cxnId="{AD98C649-0315-4AC8-BD3A-B04663ED0E8C}">
      <dgm:prSet/>
      <dgm:spPr/>
      <dgm:t>
        <a:bodyPr/>
        <a:lstStyle/>
        <a:p>
          <a:endParaRPr lang="en-SG" sz="2800" b="1"/>
        </a:p>
      </dgm:t>
    </dgm:pt>
    <dgm:pt modelId="{78811A79-16E6-4755-AD33-4150EAA9AD6B}" type="sibTrans" cxnId="{AD98C649-0315-4AC8-BD3A-B04663ED0E8C}">
      <dgm:prSet/>
      <dgm:spPr/>
      <dgm:t>
        <a:bodyPr/>
        <a:lstStyle/>
        <a:p>
          <a:endParaRPr lang="en-SG" sz="2800" b="1"/>
        </a:p>
      </dgm:t>
    </dgm:pt>
    <dgm:pt modelId="{132EBC37-A65E-40FF-8ADF-13A7229412C3}">
      <dgm:prSet phldrT="[Text]" custT="1"/>
      <dgm:spPr/>
      <dgm:t>
        <a:bodyPr/>
        <a:lstStyle/>
        <a:p>
          <a:r>
            <a:rPr lang="en-US" sz="1200" b="1" dirty="0" smtClean="0"/>
            <a:t> Active reabsorption (acidic,</a:t>
          </a:r>
          <a:r>
            <a:rPr lang="en-US" sz="1200" b="1" baseline="0" dirty="0" smtClean="0"/>
            <a:t> </a:t>
          </a:r>
          <a:r>
            <a:rPr lang="en-US" sz="1200" b="1" dirty="0" smtClean="0"/>
            <a:t>basic endogenous compounds)</a:t>
          </a:r>
          <a:endParaRPr lang="en-SG" sz="1200" b="1" dirty="0"/>
        </a:p>
      </dgm:t>
    </dgm:pt>
    <dgm:pt modelId="{961F01CE-1BFC-4F5E-AE81-88858EBD4040}" type="parTrans" cxnId="{E39C9920-0442-4049-9D10-692631B80744}">
      <dgm:prSet/>
      <dgm:spPr/>
      <dgm:t>
        <a:bodyPr/>
        <a:lstStyle/>
        <a:p>
          <a:endParaRPr lang="en-SG" sz="2800" b="1"/>
        </a:p>
      </dgm:t>
    </dgm:pt>
    <dgm:pt modelId="{36364832-D8E0-4595-BCB1-1EFFCE09C99F}" type="sibTrans" cxnId="{E39C9920-0442-4049-9D10-692631B80744}">
      <dgm:prSet/>
      <dgm:spPr/>
      <dgm:t>
        <a:bodyPr/>
        <a:lstStyle/>
        <a:p>
          <a:endParaRPr lang="en-SG" sz="2800" b="1"/>
        </a:p>
      </dgm:t>
    </dgm:pt>
    <dgm:pt modelId="{E5F28EFC-D50D-4C21-A8A3-EF4B896E718F}">
      <dgm:prSet phldrT="[Text]" custT="1"/>
      <dgm:spPr/>
      <dgm:t>
        <a:bodyPr/>
        <a:lstStyle/>
        <a:p>
          <a:r>
            <a:rPr lang="en-US" sz="2000" b="1" dirty="0" smtClean="0"/>
            <a:t>4</a:t>
          </a:r>
          <a:endParaRPr lang="en-SG" sz="2000" b="1" dirty="0"/>
        </a:p>
      </dgm:t>
    </dgm:pt>
    <dgm:pt modelId="{7C5A882D-FE2B-4297-9190-4BA06A98775C}" type="parTrans" cxnId="{E2B2FF89-E962-4EE2-BF0C-CCBEA0DE0041}">
      <dgm:prSet/>
      <dgm:spPr/>
      <dgm:t>
        <a:bodyPr/>
        <a:lstStyle/>
        <a:p>
          <a:endParaRPr lang="en-SG" sz="2800" b="1"/>
        </a:p>
      </dgm:t>
    </dgm:pt>
    <dgm:pt modelId="{88234D7E-59F2-414B-9E8F-6F53E7636B42}" type="sibTrans" cxnId="{E2B2FF89-E962-4EE2-BF0C-CCBEA0DE0041}">
      <dgm:prSet/>
      <dgm:spPr/>
      <dgm:t>
        <a:bodyPr/>
        <a:lstStyle/>
        <a:p>
          <a:endParaRPr lang="en-SG" sz="2800" b="1"/>
        </a:p>
      </dgm:t>
    </dgm:pt>
    <dgm:pt modelId="{B336C78D-2D69-429B-8DCB-08CC3BE873A1}">
      <dgm:prSet phldrT="[Text]" custT="1"/>
      <dgm:spPr/>
      <dgm:t>
        <a:bodyPr/>
        <a:lstStyle/>
        <a:p>
          <a:r>
            <a:rPr lang="en-US" sz="1200" b="1" dirty="0" smtClean="0"/>
            <a:t>Urinary </a:t>
          </a:r>
          <a:r>
            <a:rPr lang="en-US" sz="1200" b="1" smtClean="0"/>
            <a:t>excretion drugs </a:t>
          </a:r>
          <a:r>
            <a:rPr lang="en-US" sz="1200" b="1" dirty="0" smtClean="0"/>
            <a:t>and metabolites that are filtered and actively secreted and non reabsorbed</a:t>
          </a:r>
          <a:endParaRPr lang="en-SG" sz="1200" b="1" dirty="0"/>
        </a:p>
      </dgm:t>
    </dgm:pt>
    <dgm:pt modelId="{02590D3E-3B8C-4B22-A680-2074970131DD}" type="parTrans" cxnId="{1B4466FF-F00C-4FAA-AC37-4AA4DE456DBA}">
      <dgm:prSet/>
      <dgm:spPr/>
      <dgm:t>
        <a:bodyPr/>
        <a:lstStyle/>
        <a:p>
          <a:endParaRPr lang="en-SG" sz="2800" b="1"/>
        </a:p>
      </dgm:t>
    </dgm:pt>
    <dgm:pt modelId="{D9D30B8C-19B7-4DB6-974B-177E970CEE95}" type="sibTrans" cxnId="{1B4466FF-F00C-4FAA-AC37-4AA4DE456DBA}">
      <dgm:prSet/>
      <dgm:spPr/>
      <dgm:t>
        <a:bodyPr/>
        <a:lstStyle/>
        <a:p>
          <a:endParaRPr lang="en-SG" sz="2800" b="1"/>
        </a:p>
      </dgm:t>
    </dgm:pt>
    <dgm:pt modelId="{DB0A5B88-5556-264C-B64F-74B69A225DEC}">
      <dgm:prSet phldrT="[Text]" custT="1"/>
      <dgm:spPr/>
      <dgm:t>
        <a:bodyPr/>
        <a:lstStyle/>
        <a:p>
          <a:r>
            <a:rPr lang="en-US" sz="1200" b="1" dirty="0" smtClean="0"/>
            <a:t>passive reabsorption (lipophilic drugs)</a:t>
          </a:r>
          <a:endParaRPr lang="en-SG" sz="1200" b="1" dirty="0"/>
        </a:p>
      </dgm:t>
    </dgm:pt>
    <dgm:pt modelId="{A1B9DB77-CBD4-A946-93B7-A67353D7786D}" type="parTrans" cxnId="{474B885D-F15D-9846-872F-85F51F49017A}">
      <dgm:prSet/>
      <dgm:spPr/>
      <dgm:t>
        <a:bodyPr/>
        <a:lstStyle/>
        <a:p>
          <a:endParaRPr lang="en-US"/>
        </a:p>
      </dgm:t>
    </dgm:pt>
    <dgm:pt modelId="{06BEF880-DB1C-AF4F-9657-7193427501B6}" type="sibTrans" cxnId="{474B885D-F15D-9846-872F-85F51F49017A}">
      <dgm:prSet/>
      <dgm:spPr/>
      <dgm:t>
        <a:bodyPr/>
        <a:lstStyle/>
        <a:p>
          <a:endParaRPr lang="en-US"/>
        </a:p>
      </dgm:t>
    </dgm:pt>
    <dgm:pt modelId="{2D3C8A87-05FF-49BB-BF31-1B7F80823AE6}" type="pres">
      <dgm:prSet presAssocID="{E83DEDE0-50C4-462E-B6C3-E0BC8AB028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B0B764E4-DCBB-4E01-AD44-E2C20F223A5E}" type="pres">
      <dgm:prSet presAssocID="{D201327C-4086-42D8-B228-6491825C3CEA}" presName="composite" presStyleCnt="0"/>
      <dgm:spPr/>
    </dgm:pt>
    <dgm:pt modelId="{58339450-7D71-42C7-BEA7-C40309FBCAED}" type="pres">
      <dgm:prSet presAssocID="{D201327C-4086-42D8-B228-6491825C3CE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023D816-14AB-4CD1-B3E7-AF00682AB0B6}" type="pres">
      <dgm:prSet presAssocID="{D201327C-4086-42D8-B228-6491825C3CEA}" presName="descendantText" presStyleLbl="alignAcc1" presStyleIdx="0" presStyleCnt="4" custLinFactNeighborX="1110" custLinFactNeighborY="871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DC1CB96-CBF4-4A9D-8AB8-E1A033C8A4BA}" type="pres">
      <dgm:prSet presAssocID="{36D68428-A34E-4206-9D5A-6BE9190A32CD}" presName="sp" presStyleCnt="0"/>
      <dgm:spPr/>
    </dgm:pt>
    <dgm:pt modelId="{27A14C2C-FE87-40F6-A947-E7D249F4000B}" type="pres">
      <dgm:prSet presAssocID="{47C60EB3-7D64-48DC-8D8C-FC2721304694}" presName="composite" presStyleCnt="0"/>
      <dgm:spPr/>
    </dgm:pt>
    <dgm:pt modelId="{EBEA7E1D-1C32-4B74-B705-282671895FCA}" type="pres">
      <dgm:prSet presAssocID="{47C60EB3-7D64-48DC-8D8C-FC272130469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DB01F59-929D-49D6-B799-4359C9A762AA}" type="pres">
      <dgm:prSet presAssocID="{47C60EB3-7D64-48DC-8D8C-FC272130469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8895A83-6B0D-4E10-A986-87059EF64BEB}" type="pres">
      <dgm:prSet presAssocID="{8BF32271-4B3A-4D74-9B02-6A76A81C208D}" presName="sp" presStyleCnt="0"/>
      <dgm:spPr/>
    </dgm:pt>
    <dgm:pt modelId="{770FACB9-D32B-4B3D-A51F-170077D5F635}" type="pres">
      <dgm:prSet presAssocID="{31ED41F1-47A7-4842-9792-0FCB22F9951D}" presName="composite" presStyleCnt="0"/>
      <dgm:spPr/>
    </dgm:pt>
    <dgm:pt modelId="{8D9AF1E0-0CDF-4E24-AF7B-E4F67FBB4C4B}" type="pres">
      <dgm:prSet presAssocID="{31ED41F1-47A7-4842-9792-0FCB22F9951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7C4B820-D974-4A5D-8058-D03C02BDE76D}" type="pres">
      <dgm:prSet presAssocID="{31ED41F1-47A7-4842-9792-0FCB22F9951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1420572-FCDD-4AC2-AA56-FC1509242674}" type="pres">
      <dgm:prSet presAssocID="{78811A79-16E6-4755-AD33-4150EAA9AD6B}" presName="sp" presStyleCnt="0"/>
      <dgm:spPr/>
    </dgm:pt>
    <dgm:pt modelId="{C4B88FA8-4DB0-499D-A553-E5C9EA7484A1}" type="pres">
      <dgm:prSet presAssocID="{E5F28EFC-D50D-4C21-A8A3-EF4B896E718F}" presName="composite" presStyleCnt="0"/>
      <dgm:spPr/>
    </dgm:pt>
    <dgm:pt modelId="{F5CD64C7-ED9B-40B5-9943-24429BFF9C4F}" type="pres">
      <dgm:prSet presAssocID="{E5F28EFC-D50D-4C21-A8A3-EF4B896E71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A536895-8222-41B0-B4F2-E1E27BE2448D}" type="pres">
      <dgm:prSet presAssocID="{E5F28EFC-D50D-4C21-A8A3-EF4B896E71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1AA089B-1C76-442C-821F-EE25A2B5C481}" srcId="{E83DEDE0-50C4-462E-B6C3-E0BC8AB028F7}" destId="{D201327C-4086-42D8-B228-6491825C3CEA}" srcOrd="0" destOrd="0" parTransId="{F7BC0F72-E65F-4BAD-A75F-7E341DF9B230}" sibTransId="{36D68428-A34E-4206-9D5A-6BE9190A32CD}"/>
    <dgm:cxn modelId="{F373F4FE-138F-AD48-A440-BD3F6FFE6ABD}" type="presOf" srcId="{B336C78D-2D69-429B-8DCB-08CC3BE873A1}" destId="{5A536895-8222-41B0-B4F2-E1E27BE2448D}" srcOrd="0" destOrd="0" presId="urn:microsoft.com/office/officeart/2005/8/layout/chevron2"/>
    <dgm:cxn modelId="{4E75CE93-30D2-1147-9E42-F1AADC217E29}" type="presOf" srcId="{D201327C-4086-42D8-B228-6491825C3CEA}" destId="{58339450-7D71-42C7-BEA7-C40309FBCAED}" srcOrd="0" destOrd="0" presId="urn:microsoft.com/office/officeart/2005/8/layout/chevron2"/>
    <dgm:cxn modelId="{734EDA17-4403-5942-9758-00C967EEF86D}" type="presOf" srcId="{DB0A5B88-5556-264C-B64F-74B69A225DEC}" destId="{17C4B820-D974-4A5D-8058-D03C02BDE76D}" srcOrd="0" destOrd="1" presId="urn:microsoft.com/office/officeart/2005/8/layout/chevron2"/>
    <dgm:cxn modelId="{173663E3-1408-0E4D-B980-F4FF87DFA3E1}" type="presOf" srcId="{31ED41F1-47A7-4842-9792-0FCB22F9951D}" destId="{8D9AF1E0-0CDF-4E24-AF7B-E4F67FBB4C4B}" srcOrd="0" destOrd="0" presId="urn:microsoft.com/office/officeart/2005/8/layout/chevron2"/>
    <dgm:cxn modelId="{AD98C649-0315-4AC8-BD3A-B04663ED0E8C}" srcId="{E83DEDE0-50C4-462E-B6C3-E0BC8AB028F7}" destId="{31ED41F1-47A7-4842-9792-0FCB22F9951D}" srcOrd="2" destOrd="0" parTransId="{55E8F070-9B1B-4008-BDB3-BFC52371ABFC}" sibTransId="{78811A79-16E6-4755-AD33-4150EAA9AD6B}"/>
    <dgm:cxn modelId="{DE03B527-74A8-4406-896A-BE197EF302F5}" srcId="{47C60EB3-7D64-48DC-8D8C-FC2721304694}" destId="{F32F490B-BD74-4CD1-9CB5-685F76D701E5}" srcOrd="0" destOrd="0" parTransId="{2EA97E01-31E0-4DE0-90A8-DA0115FD3E9D}" sibTransId="{BA7D3678-5602-4F93-9386-7861A8218885}"/>
    <dgm:cxn modelId="{4EC36CFD-CF8B-8649-8047-BAF784282BCE}" type="presOf" srcId="{F32F490B-BD74-4CD1-9CB5-685F76D701E5}" destId="{6DB01F59-929D-49D6-B799-4359C9A762AA}" srcOrd="0" destOrd="0" presId="urn:microsoft.com/office/officeart/2005/8/layout/chevron2"/>
    <dgm:cxn modelId="{1B4466FF-F00C-4FAA-AC37-4AA4DE456DBA}" srcId="{E5F28EFC-D50D-4C21-A8A3-EF4B896E718F}" destId="{B336C78D-2D69-429B-8DCB-08CC3BE873A1}" srcOrd="0" destOrd="0" parTransId="{02590D3E-3B8C-4B22-A680-2074970131DD}" sibTransId="{D9D30B8C-19B7-4DB6-974B-177E970CEE95}"/>
    <dgm:cxn modelId="{FA254422-AB4F-C54C-8D0F-B80F3188D141}" type="presOf" srcId="{132EBC37-A65E-40FF-8ADF-13A7229412C3}" destId="{17C4B820-D974-4A5D-8058-D03C02BDE76D}" srcOrd="0" destOrd="0" presId="urn:microsoft.com/office/officeart/2005/8/layout/chevron2"/>
    <dgm:cxn modelId="{474B885D-F15D-9846-872F-85F51F49017A}" srcId="{31ED41F1-47A7-4842-9792-0FCB22F9951D}" destId="{DB0A5B88-5556-264C-B64F-74B69A225DEC}" srcOrd="1" destOrd="0" parTransId="{A1B9DB77-CBD4-A946-93B7-A67353D7786D}" sibTransId="{06BEF880-DB1C-AF4F-9657-7193427501B6}"/>
    <dgm:cxn modelId="{9A4A4A4E-61B5-A24B-A39D-75D77C6B7AB5}" type="presOf" srcId="{47C60EB3-7D64-48DC-8D8C-FC2721304694}" destId="{EBEA7E1D-1C32-4B74-B705-282671895FCA}" srcOrd="0" destOrd="0" presId="urn:microsoft.com/office/officeart/2005/8/layout/chevron2"/>
    <dgm:cxn modelId="{F1054E9C-7056-814D-86C6-67AB3C7AAB83}" type="presOf" srcId="{E5F28EFC-D50D-4C21-A8A3-EF4B896E718F}" destId="{F5CD64C7-ED9B-40B5-9943-24429BFF9C4F}" srcOrd="0" destOrd="0" presId="urn:microsoft.com/office/officeart/2005/8/layout/chevron2"/>
    <dgm:cxn modelId="{72708E07-327C-734A-A6D4-CDF082E6A0ED}" type="presOf" srcId="{E83DEDE0-50C4-462E-B6C3-E0BC8AB028F7}" destId="{2D3C8A87-05FF-49BB-BF31-1B7F80823AE6}" srcOrd="0" destOrd="0" presId="urn:microsoft.com/office/officeart/2005/8/layout/chevron2"/>
    <dgm:cxn modelId="{D379027D-6687-3245-A04A-534A1BAB77BF}" type="presOf" srcId="{D2F579A7-6CFE-40B6-A108-938143B5759A}" destId="{D023D816-14AB-4CD1-B3E7-AF00682AB0B6}" srcOrd="0" destOrd="0" presId="urn:microsoft.com/office/officeart/2005/8/layout/chevron2"/>
    <dgm:cxn modelId="{E2B2FF89-E962-4EE2-BF0C-CCBEA0DE0041}" srcId="{E83DEDE0-50C4-462E-B6C3-E0BC8AB028F7}" destId="{E5F28EFC-D50D-4C21-A8A3-EF4B896E718F}" srcOrd="3" destOrd="0" parTransId="{7C5A882D-FE2B-4297-9190-4BA06A98775C}" sibTransId="{88234D7E-59F2-414B-9E8F-6F53E7636B42}"/>
    <dgm:cxn modelId="{2E53AFCF-C2FA-44F5-8509-565984B0044D}" srcId="{D201327C-4086-42D8-B228-6491825C3CEA}" destId="{D2F579A7-6CFE-40B6-A108-938143B5759A}" srcOrd="0" destOrd="0" parTransId="{BD0A791A-1241-43C2-893D-872D87F68307}" sibTransId="{1C29B1B6-06A8-4FB2-BBE1-4209354A4FE5}"/>
    <dgm:cxn modelId="{E765E9E5-81DF-412C-8E47-81C009C4AA47}" srcId="{E83DEDE0-50C4-462E-B6C3-E0BC8AB028F7}" destId="{47C60EB3-7D64-48DC-8D8C-FC2721304694}" srcOrd="1" destOrd="0" parTransId="{CDC3E6FC-A901-423B-B013-2314370466E1}" sibTransId="{8BF32271-4B3A-4D74-9B02-6A76A81C208D}"/>
    <dgm:cxn modelId="{E39C9920-0442-4049-9D10-692631B80744}" srcId="{31ED41F1-47A7-4842-9792-0FCB22F9951D}" destId="{132EBC37-A65E-40FF-8ADF-13A7229412C3}" srcOrd="0" destOrd="0" parTransId="{961F01CE-1BFC-4F5E-AE81-88858EBD4040}" sibTransId="{36364832-D8E0-4595-BCB1-1EFFCE09C99F}"/>
    <dgm:cxn modelId="{F3E693C4-3EE1-F84C-BC79-52D27A452E63}" type="presParOf" srcId="{2D3C8A87-05FF-49BB-BF31-1B7F80823AE6}" destId="{B0B764E4-DCBB-4E01-AD44-E2C20F223A5E}" srcOrd="0" destOrd="0" presId="urn:microsoft.com/office/officeart/2005/8/layout/chevron2"/>
    <dgm:cxn modelId="{931DD752-0E43-6E4D-8C30-8CF9FE764090}" type="presParOf" srcId="{B0B764E4-DCBB-4E01-AD44-E2C20F223A5E}" destId="{58339450-7D71-42C7-BEA7-C40309FBCAED}" srcOrd="0" destOrd="0" presId="urn:microsoft.com/office/officeart/2005/8/layout/chevron2"/>
    <dgm:cxn modelId="{67BFBCF1-5DB6-004A-9251-C599BEB38A29}" type="presParOf" srcId="{B0B764E4-DCBB-4E01-AD44-E2C20F223A5E}" destId="{D023D816-14AB-4CD1-B3E7-AF00682AB0B6}" srcOrd="1" destOrd="0" presId="urn:microsoft.com/office/officeart/2005/8/layout/chevron2"/>
    <dgm:cxn modelId="{0F1C3320-C6E8-8042-9497-45DEB91160D9}" type="presParOf" srcId="{2D3C8A87-05FF-49BB-BF31-1B7F80823AE6}" destId="{9DC1CB96-CBF4-4A9D-8AB8-E1A033C8A4BA}" srcOrd="1" destOrd="0" presId="urn:microsoft.com/office/officeart/2005/8/layout/chevron2"/>
    <dgm:cxn modelId="{67B721EC-C37B-014B-B82D-F654AA328AB0}" type="presParOf" srcId="{2D3C8A87-05FF-49BB-BF31-1B7F80823AE6}" destId="{27A14C2C-FE87-40F6-A947-E7D249F4000B}" srcOrd="2" destOrd="0" presId="urn:microsoft.com/office/officeart/2005/8/layout/chevron2"/>
    <dgm:cxn modelId="{A21EB52B-841D-D94B-A25C-82A84B87EAC8}" type="presParOf" srcId="{27A14C2C-FE87-40F6-A947-E7D249F4000B}" destId="{EBEA7E1D-1C32-4B74-B705-282671895FCA}" srcOrd="0" destOrd="0" presId="urn:microsoft.com/office/officeart/2005/8/layout/chevron2"/>
    <dgm:cxn modelId="{7D141C7D-307F-5644-BBBB-BE740753E308}" type="presParOf" srcId="{27A14C2C-FE87-40F6-A947-E7D249F4000B}" destId="{6DB01F59-929D-49D6-B799-4359C9A762AA}" srcOrd="1" destOrd="0" presId="urn:microsoft.com/office/officeart/2005/8/layout/chevron2"/>
    <dgm:cxn modelId="{FF7BB066-6E11-B547-BEB2-40F65A05C9A8}" type="presParOf" srcId="{2D3C8A87-05FF-49BB-BF31-1B7F80823AE6}" destId="{68895A83-6B0D-4E10-A986-87059EF64BEB}" srcOrd="3" destOrd="0" presId="urn:microsoft.com/office/officeart/2005/8/layout/chevron2"/>
    <dgm:cxn modelId="{608F250D-5E4A-654A-BE50-0C668B66A73E}" type="presParOf" srcId="{2D3C8A87-05FF-49BB-BF31-1B7F80823AE6}" destId="{770FACB9-D32B-4B3D-A51F-170077D5F635}" srcOrd="4" destOrd="0" presId="urn:microsoft.com/office/officeart/2005/8/layout/chevron2"/>
    <dgm:cxn modelId="{51E70D09-4C75-1149-92DC-49B07C241E1B}" type="presParOf" srcId="{770FACB9-D32B-4B3D-A51F-170077D5F635}" destId="{8D9AF1E0-0CDF-4E24-AF7B-E4F67FBB4C4B}" srcOrd="0" destOrd="0" presId="urn:microsoft.com/office/officeart/2005/8/layout/chevron2"/>
    <dgm:cxn modelId="{A875F569-4C16-DF4F-9998-7809317A2FCE}" type="presParOf" srcId="{770FACB9-D32B-4B3D-A51F-170077D5F635}" destId="{17C4B820-D974-4A5D-8058-D03C02BDE76D}" srcOrd="1" destOrd="0" presId="urn:microsoft.com/office/officeart/2005/8/layout/chevron2"/>
    <dgm:cxn modelId="{C0DBC5F9-CDF5-794A-B04C-2BAC48D0DDF2}" type="presParOf" srcId="{2D3C8A87-05FF-49BB-BF31-1B7F80823AE6}" destId="{A1420572-FCDD-4AC2-AA56-FC1509242674}" srcOrd="5" destOrd="0" presId="urn:microsoft.com/office/officeart/2005/8/layout/chevron2"/>
    <dgm:cxn modelId="{89713468-054D-6A4B-8B97-1D5B147EB8BC}" type="presParOf" srcId="{2D3C8A87-05FF-49BB-BF31-1B7F80823AE6}" destId="{C4B88FA8-4DB0-499D-A553-E5C9EA7484A1}" srcOrd="6" destOrd="0" presId="urn:microsoft.com/office/officeart/2005/8/layout/chevron2"/>
    <dgm:cxn modelId="{21C18958-DF81-4241-BECD-2BB77D5BDB75}" type="presParOf" srcId="{C4B88FA8-4DB0-499D-A553-E5C9EA7484A1}" destId="{F5CD64C7-ED9B-40B5-9943-24429BFF9C4F}" srcOrd="0" destOrd="0" presId="urn:microsoft.com/office/officeart/2005/8/layout/chevron2"/>
    <dgm:cxn modelId="{531E4A6E-4598-BC44-90F1-85965068B371}" type="presParOf" srcId="{C4B88FA8-4DB0-499D-A553-E5C9EA7484A1}" destId="{5A536895-8222-41B0-B4F2-E1E27BE244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AF0BF-DDC4-4143-9D4F-4B9F9077A809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SG"/>
        </a:p>
      </dgm:t>
    </dgm:pt>
    <dgm:pt modelId="{6CE49551-BAD8-4CD0-957B-18C160B68ACB}">
      <dgm:prSet phldrT="[Text]" custT="1"/>
      <dgm:spPr/>
      <dgm:t>
        <a:bodyPr/>
        <a:lstStyle/>
        <a:p>
          <a:r>
            <a:rPr lang="en-US" sz="1600" dirty="0" smtClean="0"/>
            <a:t>1.2L of blood/min goes to kidney via renal artery, </a:t>
          </a:r>
        </a:p>
        <a:p>
          <a:r>
            <a:rPr lang="en-US" sz="1600" dirty="0" smtClean="0"/>
            <a:t>only 10% or 120 -130 ml/min is filtered</a:t>
          </a:r>
          <a:endParaRPr lang="en-SG" sz="1600" dirty="0"/>
        </a:p>
      </dgm:t>
    </dgm:pt>
    <dgm:pt modelId="{6864C89F-0E05-4E06-8933-8BB1CA683711}" type="parTrans" cxnId="{044BC82E-CD42-40C2-AA4A-673B248EA22B}">
      <dgm:prSet/>
      <dgm:spPr/>
      <dgm:t>
        <a:bodyPr/>
        <a:lstStyle/>
        <a:p>
          <a:endParaRPr lang="en-SG" sz="2000"/>
        </a:p>
      </dgm:t>
    </dgm:pt>
    <dgm:pt modelId="{8EAB92E8-5C01-47A9-9E4A-DBF40AE35EA7}" type="sibTrans" cxnId="{044BC82E-CD42-40C2-AA4A-673B248EA22B}">
      <dgm:prSet custT="1"/>
      <dgm:spPr/>
      <dgm:t>
        <a:bodyPr/>
        <a:lstStyle/>
        <a:p>
          <a:endParaRPr lang="en-SG" sz="2400"/>
        </a:p>
      </dgm:t>
    </dgm:pt>
    <dgm:pt modelId="{0E2F91F2-2558-479E-B459-C7DF07C4DABA}">
      <dgm:prSet phldrT="[Text]" custT="1"/>
      <dgm:spPr/>
      <dgm:t>
        <a:bodyPr/>
        <a:lstStyle/>
        <a:p>
          <a:r>
            <a:rPr lang="en-US" sz="1600" dirty="0" smtClean="0"/>
            <a:t>Though 180L of blood</a:t>
          </a:r>
          <a:r>
            <a:rPr lang="en-US" sz="1600" baseline="0" dirty="0" smtClean="0"/>
            <a:t> </a:t>
          </a:r>
          <a:r>
            <a:rPr lang="en-US" sz="1600" dirty="0" smtClean="0"/>
            <a:t>protein and blood cells go through glomeruli every day, 1.5L excreted as urine, reminder reabsorbed from the tubules</a:t>
          </a:r>
          <a:endParaRPr lang="en-SG" sz="1600" dirty="0"/>
        </a:p>
      </dgm:t>
    </dgm:pt>
    <dgm:pt modelId="{715BB209-D0E0-42B9-AA60-B1D1589AAB95}" type="parTrans" cxnId="{097EFEB5-0A49-42F4-9A54-A6252BD19211}">
      <dgm:prSet/>
      <dgm:spPr/>
      <dgm:t>
        <a:bodyPr/>
        <a:lstStyle/>
        <a:p>
          <a:endParaRPr lang="en-SG" sz="2000"/>
        </a:p>
      </dgm:t>
    </dgm:pt>
    <dgm:pt modelId="{229DF482-BA8C-4A1D-A59A-84B0FE6E7D80}" type="sibTrans" cxnId="{097EFEB5-0A49-42F4-9A54-A6252BD19211}">
      <dgm:prSet custT="1"/>
      <dgm:spPr/>
      <dgm:t>
        <a:bodyPr/>
        <a:lstStyle/>
        <a:p>
          <a:endParaRPr lang="en-SG" sz="2400"/>
        </a:p>
      </dgm:t>
    </dgm:pt>
    <dgm:pt modelId="{7D1A18FB-C0A4-4809-8634-C357F6A4543A}">
      <dgm:prSet phldrT="[Text]" custT="1"/>
      <dgm:spPr/>
      <dgm:t>
        <a:bodyPr/>
        <a:lstStyle/>
        <a:p>
          <a:r>
            <a:rPr lang="en-US" sz="1600" dirty="0" smtClean="0"/>
            <a:t>GFR can be determined by agent that is excreted exclusively by filtration and is neither secreted nor absorbed in the tubules.</a:t>
          </a:r>
          <a:endParaRPr lang="en-SG" sz="1600" dirty="0"/>
        </a:p>
      </dgm:t>
    </dgm:pt>
    <dgm:pt modelId="{726F3489-B8BD-438F-8AB3-C6997224F45B}" type="parTrans" cxnId="{8BF825D7-4240-4CCB-AD38-8855B1038F7C}">
      <dgm:prSet/>
      <dgm:spPr/>
      <dgm:t>
        <a:bodyPr/>
        <a:lstStyle/>
        <a:p>
          <a:endParaRPr lang="en-SG" sz="2000"/>
        </a:p>
      </dgm:t>
    </dgm:pt>
    <dgm:pt modelId="{314D69B1-772A-4877-A9C7-FF1EE14C9532}" type="sibTrans" cxnId="{8BF825D7-4240-4CCB-AD38-8855B1038F7C}">
      <dgm:prSet custT="1"/>
      <dgm:spPr/>
      <dgm:t>
        <a:bodyPr/>
        <a:lstStyle/>
        <a:p>
          <a:endParaRPr lang="en-SG" sz="2400"/>
        </a:p>
      </dgm:t>
    </dgm:pt>
    <dgm:pt modelId="{757104B1-13C5-4318-B69D-75F93BD8D3E4}">
      <dgm:prSet phldrT="[Text]" custT="1"/>
      <dgm:spPr/>
      <dgm:t>
        <a:bodyPr/>
        <a:lstStyle/>
        <a:p>
          <a:r>
            <a:rPr lang="en-US" sz="1600" dirty="0" smtClean="0"/>
            <a:t>The excretion rate for such agent is 120 to 130 ml/min. Example, </a:t>
          </a:r>
          <a:r>
            <a:rPr lang="en-US" sz="1600" dirty="0" err="1" smtClean="0"/>
            <a:t>Creatine</a:t>
          </a:r>
          <a:r>
            <a:rPr lang="en-US" sz="1600" dirty="0" smtClean="0"/>
            <a:t>, inulin , mannitol and sodium </a:t>
          </a:r>
          <a:r>
            <a:rPr lang="en-US" sz="1600" dirty="0" err="1" smtClean="0"/>
            <a:t>thiosulphate</a:t>
          </a:r>
          <a:r>
            <a:rPr lang="en-US" sz="1600" dirty="0" smtClean="0"/>
            <a:t> used for the GFR estimation.</a:t>
          </a:r>
          <a:endParaRPr lang="en-SG" sz="1600" dirty="0"/>
        </a:p>
      </dgm:t>
    </dgm:pt>
    <dgm:pt modelId="{F823DA0F-CB6A-41D3-A52C-F5639E240F36}" type="parTrans" cxnId="{D235BED6-EFA5-4BA4-BA76-64AAB48C8C76}">
      <dgm:prSet/>
      <dgm:spPr/>
      <dgm:t>
        <a:bodyPr/>
        <a:lstStyle/>
        <a:p>
          <a:endParaRPr lang="en-SG" sz="2000"/>
        </a:p>
      </dgm:t>
    </dgm:pt>
    <dgm:pt modelId="{2C8C1685-17D5-425E-BC1E-A093E79C69C6}" type="sibTrans" cxnId="{D235BED6-EFA5-4BA4-BA76-64AAB48C8C76}">
      <dgm:prSet/>
      <dgm:spPr/>
      <dgm:t>
        <a:bodyPr/>
        <a:lstStyle/>
        <a:p>
          <a:endParaRPr lang="en-SG" sz="2000"/>
        </a:p>
      </dgm:t>
    </dgm:pt>
    <dgm:pt modelId="{9ABD99DD-5532-48FA-82AF-E1786DF7CE37}" type="pres">
      <dgm:prSet presAssocID="{B15AF0BF-DDC4-4143-9D4F-4B9F9077A8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E6666-8CC9-4CD8-8036-0D2B4E9300FA}" type="pres">
      <dgm:prSet presAssocID="{B15AF0BF-DDC4-4143-9D4F-4B9F9077A809}" presName="dummyMaxCanvas" presStyleCnt="0">
        <dgm:presLayoutVars/>
      </dgm:prSet>
      <dgm:spPr/>
    </dgm:pt>
    <dgm:pt modelId="{6CF4EFE1-1D62-4D12-924E-DCEB2545119F}" type="pres">
      <dgm:prSet presAssocID="{B15AF0BF-DDC4-4143-9D4F-4B9F9077A80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F5B8-D4F6-43F8-9BCE-A77FDE73B0F8}" type="pres">
      <dgm:prSet presAssocID="{B15AF0BF-DDC4-4143-9D4F-4B9F9077A80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44E29-6E21-4157-8ED7-F8ED7E25E414}" type="pres">
      <dgm:prSet presAssocID="{B15AF0BF-DDC4-4143-9D4F-4B9F9077A80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1E0CD-166B-4D56-9912-C883527A7767}" type="pres">
      <dgm:prSet presAssocID="{B15AF0BF-DDC4-4143-9D4F-4B9F9077A80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D12D658-2D9F-4204-BB96-4363C9FE7AF1}" type="pres">
      <dgm:prSet presAssocID="{B15AF0BF-DDC4-4143-9D4F-4B9F9077A80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C9D04-3CF3-40D6-891F-D4308FA09A2F}" type="pres">
      <dgm:prSet presAssocID="{B15AF0BF-DDC4-4143-9D4F-4B9F9077A80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A86E3-C851-4946-A0F6-B6AD2F402BB5}" type="pres">
      <dgm:prSet presAssocID="{B15AF0BF-DDC4-4143-9D4F-4B9F9077A80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7B050-0136-4D3E-8DBF-752F1D80BF4F}" type="pres">
      <dgm:prSet presAssocID="{B15AF0BF-DDC4-4143-9D4F-4B9F9077A80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0959B-41A6-4C95-80A9-1207F89C6DB2}" type="pres">
      <dgm:prSet presAssocID="{B15AF0BF-DDC4-4143-9D4F-4B9F9077A80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B38FB-DC85-4B95-9A9B-B6B43121364B}" type="pres">
      <dgm:prSet presAssocID="{B15AF0BF-DDC4-4143-9D4F-4B9F9077A80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FD9A2-B020-486A-8091-D4D2A3510865}" type="pres">
      <dgm:prSet presAssocID="{B15AF0BF-DDC4-4143-9D4F-4B9F9077A80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235BED6-EFA5-4BA4-BA76-64AAB48C8C76}" srcId="{B15AF0BF-DDC4-4143-9D4F-4B9F9077A809}" destId="{757104B1-13C5-4318-B69D-75F93BD8D3E4}" srcOrd="3" destOrd="0" parTransId="{F823DA0F-CB6A-41D3-A52C-F5639E240F36}" sibTransId="{2C8C1685-17D5-425E-BC1E-A093E79C69C6}"/>
    <dgm:cxn modelId="{5314A892-FA9D-044D-8E29-98A30A7E5844}" type="presOf" srcId="{B15AF0BF-DDC4-4143-9D4F-4B9F9077A809}" destId="{9ABD99DD-5532-48FA-82AF-E1786DF7CE37}" srcOrd="0" destOrd="0" presId="urn:microsoft.com/office/officeart/2005/8/layout/vProcess5"/>
    <dgm:cxn modelId="{044BC82E-CD42-40C2-AA4A-673B248EA22B}" srcId="{B15AF0BF-DDC4-4143-9D4F-4B9F9077A809}" destId="{6CE49551-BAD8-4CD0-957B-18C160B68ACB}" srcOrd="0" destOrd="0" parTransId="{6864C89F-0E05-4E06-8933-8BB1CA683711}" sibTransId="{8EAB92E8-5C01-47A9-9E4A-DBF40AE35EA7}"/>
    <dgm:cxn modelId="{9699961D-E84A-6245-9F3F-85FA20970D88}" type="presOf" srcId="{7D1A18FB-C0A4-4809-8634-C357F6A4543A}" destId="{E1D44E29-6E21-4157-8ED7-F8ED7E25E414}" srcOrd="0" destOrd="0" presId="urn:microsoft.com/office/officeart/2005/8/layout/vProcess5"/>
    <dgm:cxn modelId="{C404F4ED-7509-5349-AD00-80E4B346D47B}" type="presOf" srcId="{757104B1-13C5-4318-B69D-75F93BD8D3E4}" destId="{8E61E0CD-166B-4D56-9912-C883527A7767}" srcOrd="0" destOrd="0" presId="urn:microsoft.com/office/officeart/2005/8/layout/vProcess5"/>
    <dgm:cxn modelId="{D6DA979D-933D-C84E-8EE6-61E73658CD71}" type="presOf" srcId="{0E2F91F2-2558-479E-B459-C7DF07C4DABA}" destId="{59F0959B-41A6-4C95-80A9-1207F89C6DB2}" srcOrd="1" destOrd="0" presId="urn:microsoft.com/office/officeart/2005/8/layout/vProcess5"/>
    <dgm:cxn modelId="{18B39A0A-88FB-494B-9F11-8415707E85CB}" type="presOf" srcId="{0E2F91F2-2558-479E-B459-C7DF07C4DABA}" destId="{341BF5B8-D4F6-43F8-9BCE-A77FDE73B0F8}" srcOrd="0" destOrd="0" presId="urn:microsoft.com/office/officeart/2005/8/layout/vProcess5"/>
    <dgm:cxn modelId="{0D29BFA4-DAA8-1D41-BD95-3B1200577EFF}" type="presOf" srcId="{7D1A18FB-C0A4-4809-8634-C357F6A4543A}" destId="{4B6B38FB-DC85-4B95-9A9B-B6B43121364B}" srcOrd="1" destOrd="0" presId="urn:microsoft.com/office/officeart/2005/8/layout/vProcess5"/>
    <dgm:cxn modelId="{FAF450D5-87ED-A94E-A342-7B69A10E6ECE}" type="presOf" srcId="{229DF482-BA8C-4A1D-A59A-84B0FE6E7D80}" destId="{2C4C9D04-3CF3-40D6-891F-D4308FA09A2F}" srcOrd="0" destOrd="0" presId="urn:microsoft.com/office/officeart/2005/8/layout/vProcess5"/>
    <dgm:cxn modelId="{097EFEB5-0A49-42F4-9A54-A6252BD19211}" srcId="{B15AF0BF-DDC4-4143-9D4F-4B9F9077A809}" destId="{0E2F91F2-2558-479E-B459-C7DF07C4DABA}" srcOrd="1" destOrd="0" parTransId="{715BB209-D0E0-42B9-AA60-B1D1589AAB95}" sibTransId="{229DF482-BA8C-4A1D-A59A-84B0FE6E7D80}"/>
    <dgm:cxn modelId="{D49AD871-FDFD-AE4D-994C-69E458AF30B3}" type="presOf" srcId="{8EAB92E8-5C01-47A9-9E4A-DBF40AE35EA7}" destId="{8D12D658-2D9F-4204-BB96-4363C9FE7AF1}" srcOrd="0" destOrd="0" presId="urn:microsoft.com/office/officeart/2005/8/layout/vProcess5"/>
    <dgm:cxn modelId="{8BF825D7-4240-4CCB-AD38-8855B1038F7C}" srcId="{B15AF0BF-DDC4-4143-9D4F-4B9F9077A809}" destId="{7D1A18FB-C0A4-4809-8634-C357F6A4543A}" srcOrd="2" destOrd="0" parTransId="{726F3489-B8BD-438F-8AB3-C6997224F45B}" sibTransId="{314D69B1-772A-4877-A9C7-FF1EE14C9532}"/>
    <dgm:cxn modelId="{E62AEDF6-E5A5-BE4E-AF1C-62D4377E8A4E}" type="presOf" srcId="{314D69B1-772A-4877-A9C7-FF1EE14C9532}" destId="{6CBA86E3-C851-4946-A0F6-B6AD2F402BB5}" srcOrd="0" destOrd="0" presId="urn:microsoft.com/office/officeart/2005/8/layout/vProcess5"/>
    <dgm:cxn modelId="{6485AD87-6B76-2441-AEDB-347500D4410F}" type="presOf" srcId="{757104B1-13C5-4318-B69D-75F93BD8D3E4}" destId="{7EEFD9A2-B020-486A-8091-D4D2A3510865}" srcOrd="1" destOrd="0" presId="urn:microsoft.com/office/officeart/2005/8/layout/vProcess5"/>
    <dgm:cxn modelId="{A09A23AA-4909-9E4E-9455-9AD93EE54415}" type="presOf" srcId="{6CE49551-BAD8-4CD0-957B-18C160B68ACB}" destId="{6CF4EFE1-1D62-4D12-924E-DCEB2545119F}" srcOrd="0" destOrd="0" presId="urn:microsoft.com/office/officeart/2005/8/layout/vProcess5"/>
    <dgm:cxn modelId="{1E2545B9-295A-6E45-A008-81B3B8D8F7B8}" type="presOf" srcId="{6CE49551-BAD8-4CD0-957B-18C160B68ACB}" destId="{F837B050-0136-4D3E-8DBF-752F1D80BF4F}" srcOrd="1" destOrd="0" presId="urn:microsoft.com/office/officeart/2005/8/layout/vProcess5"/>
    <dgm:cxn modelId="{57A2637F-221F-E743-B57A-B1BDA79DC243}" type="presParOf" srcId="{9ABD99DD-5532-48FA-82AF-E1786DF7CE37}" destId="{768E6666-8CC9-4CD8-8036-0D2B4E9300FA}" srcOrd="0" destOrd="0" presId="urn:microsoft.com/office/officeart/2005/8/layout/vProcess5"/>
    <dgm:cxn modelId="{961B6686-194C-A049-83A0-FFD324DE134A}" type="presParOf" srcId="{9ABD99DD-5532-48FA-82AF-E1786DF7CE37}" destId="{6CF4EFE1-1D62-4D12-924E-DCEB2545119F}" srcOrd="1" destOrd="0" presId="urn:microsoft.com/office/officeart/2005/8/layout/vProcess5"/>
    <dgm:cxn modelId="{966DA183-41C5-B447-846F-BA2DEACA900B}" type="presParOf" srcId="{9ABD99DD-5532-48FA-82AF-E1786DF7CE37}" destId="{341BF5B8-D4F6-43F8-9BCE-A77FDE73B0F8}" srcOrd="2" destOrd="0" presId="urn:microsoft.com/office/officeart/2005/8/layout/vProcess5"/>
    <dgm:cxn modelId="{F122FB95-6D74-9547-9EDF-DE368B3E6DB0}" type="presParOf" srcId="{9ABD99DD-5532-48FA-82AF-E1786DF7CE37}" destId="{E1D44E29-6E21-4157-8ED7-F8ED7E25E414}" srcOrd="3" destOrd="0" presId="urn:microsoft.com/office/officeart/2005/8/layout/vProcess5"/>
    <dgm:cxn modelId="{2FAB5374-6A76-8E4D-9ECC-B6AFAADF1D0D}" type="presParOf" srcId="{9ABD99DD-5532-48FA-82AF-E1786DF7CE37}" destId="{8E61E0CD-166B-4D56-9912-C883527A7767}" srcOrd="4" destOrd="0" presId="urn:microsoft.com/office/officeart/2005/8/layout/vProcess5"/>
    <dgm:cxn modelId="{8988782D-D46E-D947-83D7-BA4270B69101}" type="presParOf" srcId="{9ABD99DD-5532-48FA-82AF-E1786DF7CE37}" destId="{8D12D658-2D9F-4204-BB96-4363C9FE7AF1}" srcOrd="5" destOrd="0" presId="urn:microsoft.com/office/officeart/2005/8/layout/vProcess5"/>
    <dgm:cxn modelId="{30D0C48D-1FAE-5949-AF48-B881FF3146C5}" type="presParOf" srcId="{9ABD99DD-5532-48FA-82AF-E1786DF7CE37}" destId="{2C4C9D04-3CF3-40D6-891F-D4308FA09A2F}" srcOrd="6" destOrd="0" presId="urn:microsoft.com/office/officeart/2005/8/layout/vProcess5"/>
    <dgm:cxn modelId="{4CD4542B-B353-9249-868F-16F6C5F0BC8D}" type="presParOf" srcId="{9ABD99DD-5532-48FA-82AF-E1786DF7CE37}" destId="{6CBA86E3-C851-4946-A0F6-B6AD2F402BB5}" srcOrd="7" destOrd="0" presId="urn:microsoft.com/office/officeart/2005/8/layout/vProcess5"/>
    <dgm:cxn modelId="{A026285A-8D3E-E349-87E5-E336584381E9}" type="presParOf" srcId="{9ABD99DD-5532-48FA-82AF-E1786DF7CE37}" destId="{F837B050-0136-4D3E-8DBF-752F1D80BF4F}" srcOrd="8" destOrd="0" presId="urn:microsoft.com/office/officeart/2005/8/layout/vProcess5"/>
    <dgm:cxn modelId="{F963FC0D-CF9B-1541-AE84-33A6B6875940}" type="presParOf" srcId="{9ABD99DD-5532-48FA-82AF-E1786DF7CE37}" destId="{59F0959B-41A6-4C95-80A9-1207F89C6DB2}" srcOrd="9" destOrd="0" presId="urn:microsoft.com/office/officeart/2005/8/layout/vProcess5"/>
    <dgm:cxn modelId="{0FE90569-0D52-F24F-90DA-3253A772D548}" type="presParOf" srcId="{9ABD99DD-5532-48FA-82AF-E1786DF7CE37}" destId="{4B6B38FB-DC85-4B95-9A9B-B6B43121364B}" srcOrd="10" destOrd="0" presId="urn:microsoft.com/office/officeart/2005/8/layout/vProcess5"/>
    <dgm:cxn modelId="{8E2E4461-6003-3447-81D0-0B7A26B1F45D}" type="presParOf" srcId="{9ABD99DD-5532-48FA-82AF-E1786DF7CE37}" destId="{7EEFD9A2-B020-486A-8091-D4D2A35108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C5E0F-2497-4F07-91B2-3967D8A0385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FFAA3A2-21E0-4B5A-8694-F6DFB2D924C6}">
      <dgm:prSet phldrT="[Text]" custT="1"/>
      <dgm:spPr/>
      <dgm:t>
        <a:bodyPr/>
        <a:lstStyle/>
        <a:p>
          <a:r>
            <a:rPr lang="en-US" sz="1800" dirty="0" smtClean="0"/>
            <a:t>Secretion of organic acids/anions</a:t>
          </a:r>
          <a:endParaRPr lang="en-US" sz="1800" dirty="0"/>
        </a:p>
      </dgm:t>
    </dgm:pt>
    <dgm:pt modelId="{8B878A12-2755-40F7-994D-98C2A1EFBF36}" type="parTrans" cxnId="{43EEBBD1-3F56-460A-AFE4-24BA4E926809}">
      <dgm:prSet/>
      <dgm:spPr/>
      <dgm:t>
        <a:bodyPr/>
        <a:lstStyle/>
        <a:p>
          <a:endParaRPr lang="en-US" sz="2000"/>
        </a:p>
      </dgm:t>
    </dgm:pt>
    <dgm:pt modelId="{6AF34F19-743B-4811-AD82-5FD3EFA905F9}" type="sibTrans" cxnId="{43EEBBD1-3F56-460A-AFE4-24BA4E926809}">
      <dgm:prSet/>
      <dgm:spPr/>
      <dgm:t>
        <a:bodyPr/>
        <a:lstStyle/>
        <a:p>
          <a:endParaRPr lang="en-US" sz="2000"/>
        </a:p>
      </dgm:t>
    </dgm:pt>
    <dgm:pt modelId="{A009B81C-BA80-450C-BAF9-24C1D4C9144A}">
      <dgm:prSet phldrT="[Text]" custT="1"/>
      <dgm:spPr/>
      <dgm:t>
        <a:bodyPr/>
        <a:lstStyle/>
        <a:p>
          <a:r>
            <a:rPr lang="en-US" sz="1400" dirty="0" err="1" smtClean="0"/>
            <a:t>Penicillins</a:t>
          </a:r>
          <a:r>
            <a:rPr lang="en-US" sz="1400" dirty="0" smtClean="0"/>
            <a:t>, salicylates </a:t>
          </a:r>
          <a:r>
            <a:rPr lang="en-US" sz="1400" dirty="0" err="1" smtClean="0"/>
            <a:t>etc</a:t>
          </a:r>
          <a:endParaRPr lang="en-US" sz="1400" dirty="0"/>
        </a:p>
      </dgm:t>
    </dgm:pt>
    <dgm:pt modelId="{72390EC5-BFC5-4549-80A3-96A551E131CD}" type="parTrans" cxnId="{070A3D28-8BB5-4B1C-AC7D-CC94C07251D9}">
      <dgm:prSet/>
      <dgm:spPr/>
      <dgm:t>
        <a:bodyPr/>
        <a:lstStyle/>
        <a:p>
          <a:endParaRPr lang="en-US" sz="2000"/>
        </a:p>
      </dgm:t>
    </dgm:pt>
    <dgm:pt modelId="{2B0F1240-734D-46CC-BD71-58970B112066}" type="sibTrans" cxnId="{070A3D28-8BB5-4B1C-AC7D-CC94C07251D9}">
      <dgm:prSet/>
      <dgm:spPr/>
      <dgm:t>
        <a:bodyPr/>
        <a:lstStyle/>
        <a:p>
          <a:endParaRPr lang="en-US" sz="2000"/>
        </a:p>
      </dgm:t>
    </dgm:pt>
    <dgm:pt modelId="{9C9A6E6C-6336-4E59-9B18-CAA5687C54BD}">
      <dgm:prSet phldrT="[Text]" custT="1"/>
      <dgm:spPr/>
      <dgm:t>
        <a:bodyPr/>
        <a:lstStyle/>
        <a:p>
          <a:r>
            <a:rPr lang="en-US" sz="1400" dirty="0" smtClean="0"/>
            <a:t>Same system by which endogenous acid such as uric acid are secreted</a:t>
          </a:r>
          <a:endParaRPr lang="en-US" sz="1400" dirty="0"/>
        </a:p>
      </dgm:t>
    </dgm:pt>
    <dgm:pt modelId="{A087FF72-62F6-4F2E-BF69-6A67EECE836B}" type="parTrans" cxnId="{9872B65E-C9FB-4FD4-ACD4-1BB448DCAFCA}">
      <dgm:prSet/>
      <dgm:spPr/>
      <dgm:t>
        <a:bodyPr/>
        <a:lstStyle/>
        <a:p>
          <a:endParaRPr lang="en-US" sz="2000"/>
        </a:p>
      </dgm:t>
    </dgm:pt>
    <dgm:pt modelId="{BE44A066-F110-41CD-BECD-09D1D0331F3E}" type="sibTrans" cxnId="{9872B65E-C9FB-4FD4-ACD4-1BB448DCAFCA}">
      <dgm:prSet/>
      <dgm:spPr/>
      <dgm:t>
        <a:bodyPr/>
        <a:lstStyle/>
        <a:p>
          <a:endParaRPr lang="en-US" sz="2000"/>
        </a:p>
      </dgm:t>
    </dgm:pt>
    <dgm:pt modelId="{B173178B-A659-48D1-A61D-B76B2E67E0A0}">
      <dgm:prSet phldrT="[Text]" custT="1"/>
      <dgm:spPr/>
      <dgm:t>
        <a:bodyPr/>
        <a:lstStyle/>
        <a:p>
          <a:r>
            <a:rPr lang="en-US" sz="1800" dirty="0" smtClean="0"/>
            <a:t>Secretion of organic bases/cations</a:t>
          </a:r>
          <a:endParaRPr lang="en-US" sz="1800" dirty="0"/>
        </a:p>
      </dgm:t>
    </dgm:pt>
    <dgm:pt modelId="{BF12CE49-618C-4992-A477-AF98B516326D}" type="parTrans" cxnId="{18638BF2-FF9E-4CFC-BBE3-93F8A8718D51}">
      <dgm:prSet/>
      <dgm:spPr/>
      <dgm:t>
        <a:bodyPr/>
        <a:lstStyle/>
        <a:p>
          <a:endParaRPr lang="en-US" sz="2000"/>
        </a:p>
      </dgm:t>
    </dgm:pt>
    <dgm:pt modelId="{2922ABC1-C9B4-4020-A555-B233383DFF8B}" type="sibTrans" cxnId="{18638BF2-FF9E-4CFC-BBE3-93F8A8718D51}">
      <dgm:prSet/>
      <dgm:spPr/>
      <dgm:t>
        <a:bodyPr/>
        <a:lstStyle/>
        <a:p>
          <a:endParaRPr lang="en-US" sz="2000"/>
        </a:p>
      </dgm:t>
    </dgm:pt>
    <dgm:pt modelId="{B88C95CC-1F4B-459C-B329-F739F695C763}">
      <dgm:prSet phldrT="[Text]" custT="1"/>
      <dgm:spPr/>
      <dgm:t>
        <a:bodyPr/>
        <a:lstStyle/>
        <a:p>
          <a:r>
            <a:rPr lang="en-US" sz="1400" dirty="0" smtClean="0"/>
            <a:t>Morphine, </a:t>
          </a:r>
          <a:r>
            <a:rPr lang="en-US" sz="1400" dirty="0" err="1" smtClean="0"/>
            <a:t>hexamethonium</a:t>
          </a:r>
          <a:r>
            <a:rPr lang="en-US" sz="1400" baseline="0" dirty="0" smtClean="0"/>
            <a:t> and </a:t>
          </a:r>
          <a:r>
            <a:rPr lang="en-US" sz="1400" dirty="0" err="1" smtClean="0"/>
            <a:t>mecamylamine</a:t>
          </a:r>
          <a:r>
            <a:rPr lang="en-US" sz="1400" dirty="0" smtClean="0"/>
            <a:t> </a:t>
          </a:r>
          <a:r>
            <a:rPr lang="en-US" sz="1400" dirty="0" err="1" smtClean="0"/>
            <a:t>etc</a:t>
          </a:r>
          <a:endParaRPr lang="en-US" sz="1400" dirty="0"/>
        </a:p>
      </dgm:t>
    </dgm:pt>
    <dgm:pt modelId="{01E3ED11-6D56-41CE-8ED1-4F1FACADA886}" type="parTrans" cxnId="{F722743D-6602-4C71-AE4D-408895BFDD74}">
      <dgm:prSet/>
      <dgm:spPr/>
      <dgm:t>
        <a:bodyPr/>
        <a:lstStyle/>
        <a:p>
          <a:endParaRPr lang="en-US" sz="2000"/>
        </a:p>
      </dgm:t>
    </dgm:pt>
    <dgm:pt modelId="{9525532B-0CDC-4F09-9AE1-DE27A1A4B739}" type="sibTrans" cxnId="{F722743D-6602-4C71-AE4D-408895BFDD74}">
      <dgm:prSet/>
      <dgm:spPr/>
      <dgm:t>
        <a:bodyPr/>
        <a:lstStyle/>
        <a:p>
          <a:endParaRPr lang="en-US" sz="2000"/>
        </a:p>
      </dgm:t>
    </dgm:pt>
    <dgm:pt modelId="{F64274CA-8335-42A4-8A70-DA1F95B8820D}">
      <dgm:prSet phldrT="[Text]" custT="1"/>
      <dgm:spPr/>
      <dgm:t>
        <a:bodyPr/>
        <a:lstStyle/>
        <a:p>
          <a:r>
            <a:rPr lang="en-US" sz="1400" dirty="0" smtClean="0"/>
            <a:t>endogenous amines such as catecholamine, choline, histamine</a:t>
          </a:r>
          <a:endParaRPr lang="en-US" sz="1400" dirty="0"/>
        </a:p>
      </dgm:t>
    </dgm:pt>
    <dgm:pt modelId="{2D4A83E9-4451-4461-B3E1-3528AE791305}" type="parTrans" cxnId="{E532C46B-4B88-4217-81D0-AA5369EBB641}">
      <dgm:prSet/>
      <dgm:spPr/>
      <dgm:t>
        <a:bodyPr/>
        <a:lstStyle/>
        <a:p>
          <a:endParaRPr lang="en-US" sz="2000"/>
        </a:p>
      </dgm:t>
    </dgm:pt>
    <dgm:pt modelId="{E82497B6-0356-49FB-BBE9-146FCD0069B4}" type="sibTrans" cxnId="{E532C46B-4B88-4217-81D0-AA5369EBB641}">
      <dgm:prSet/>
      <dgm:spPr/>
      <dgm:t>
        <a:bodyPr/>
        <a:lstStyle/>
        <a:p>
          <a:endParaRPr lang="en-US" sz="2000"/>
        </a:p>
      </dgm:t>
    </dgm:pt>
    <dgm:pt modelId="{7C729719-3BE7-4F93-9931-EDAE1376CA73}" type="pres">
      <dgm:prSet presAssocID="{C28C5E0F-2497-4F07-91B2-3967D8A038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C338E873-1881-41EE-9B02-89A53709FA02}" type="pres">
      <dgm:prSet presAssocID="{0FFAA3A2-21E0-4B5A-8694-F6DFB2D924C6}" presName="root" presStyleCnt="0"/>
      <dgm:spPr/>
    </dgm:pt>
    <dgm:pt modelId="{CA3E0864-4AB9-4AF2-B990-9D5B053316A1}" type="pres">
      <dgm:prSet presAssocID="{0FFAA3A2-21E0-4B5A-8694-F6DFB2D924C6}" presName="rootComposite" presStyleCnt="0"/>
      <dgm:spPr/>
    </dgm:pt>
    <dgm:pt modelId="{8F3392DC-D5AD-40E5-88F9-E746C5851BAA}" type="pres">
      <dgm:prSet presAssocID="{0FFAA3A2-21E0-4B5A-8694-F6DFB2D924C6}" presName="rootText" presStyleLbl="node1" presStyleIdx="0" presStyleCnt="2"/>
      <dgm:spPr/>
      <dgm:t>
        <a:bodyPr/>
        <a:lstStyle/>
        <a:p>
          <a:endParaRPr lang="en-SG"/>
        </a:p>
      </dgm:t>
    </dgm:pt>
    <dgm:pt modelId="{846F6DEA-1E9F-4DE8-8768-0D43BE9B89F4}" type="pres">
      <dgm:prSet presAssocID="{0FFAA3A2-21E0-4B5A-8694-F6DFB2D924C6}" presName="rootConnector" presStyleLbl="node1" presStyleIdx="0" presStyleCnt="2"/>
      <dgm:spPr/>
      <dgm:t>
        <a:bodyPr/>
        <a:lstStyle/>
        <a:p>
          <a:endParaRPr lang="en-SG"/>
        </a:p>
      </dgm:t>
    </dgm:pt>
    <dgm:pt modelId="{C781A20F-4347-47AF-9B7D-D06F91BB9CD3}" type="pres">
      <dgm:prSet presAssocID="{0FFAA3A2-21E0-4B5A-8694-F6DFB2D924C6}" presName="childShape" presStyleCnt="0"/>
      <dgm:spPr/>
    </dgm:pt>
    <dgm:pt modelId="{B12F93F7-184D-458D-809C-41AF1668EC69}" type="pres">
      <dgm:prSet presAssocID="{72390EC5-BFC5-4549-80A3-96A551E131CD}" presName="Name13" presStyleLbl="parChTrans1D2" presStyleIdx="0" presStyleCnt="4"/>
      <dgm:spPr/>
      <dgm:t>
        <a:bodyPr/>
        <a:lstStyle/>
        <a:p>
          <a:endParaRPr lang="en-SG"/>
        </a:p>
      </dgm:t>
    </dgm:pt>
    <dgm:pt modelId="{DA6C63C1-A72B-4E0E-B986-5313289E2DE4}" type="pres">
      <dgm:prSet presAssocID="{A009B81C-BA80-450C-BAF9-24C1D4C9144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246FD-2593-403A-A5EB-F94C42A152A8}" type="pres">
      <dgm:prSet presAssocID="{A087FF72-62F6-4F2E-BF69-6A67EECE836B}" presName="Name13" presStyleLbl="parChTrans1D2" presStyleIdx="1" presStyleCnt="4"/>
      <dgm:spPr/>
      <dgm:t>
        <a:bodyPr/>
        <a:lstStyle/>
        <a:p>
          <a:endParaRPr lang="en-SG"/>
        </a:p>
      </dgm:t>
    </dgm:pt>
    <dgm:pt modelId="{121EB619-4CB0-448E-88E5-3E7F6E570A86}" type="pres">
      <dgm:prSet presAssocID="{9C9A6E6C-6336-4E59-9B18-CAA5687C54B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8564023-2ACD-4203-81D2-EFA1680CA8FB}" type="pres">
      <dgm:prSet presAssocID="{B173178B-A659-48D1-A61D-B76B2E67E0A0}" presName="root" presStyleCnt="0"/>
      <dgm:spPr/>
    </dgm:pt>
    <dgm:pt modelId="{F91FD183-1DA5-4365-B145-71761AE5DAAD}" type="pres">
      <dgm:prSet presAssocID="{B173178B-A659-48D1-A61D-B76B2E67E0A0}" presName="rootComposite" presStyleCnt="0"/>
      <dgm:spPr/>
    </dgm:pt>
    <dgm:pt modelId="{BAA1A335-EF06-44E9-B0ED-FAE59909427D}" type="pres">
      <dgm:prSet presAssocID="{B173178B-A659-48D1-A61D-B76B2E67E0A0}" presName="rootText" presStyleLbl="node1" presStyleIdx="1" presStyleCnt="2"/>
      <dgm:spPr/>
      <dgm:t>
        <a:bodyPr/>
        <a:lstStyle/>
        <a:p>
          <a:endParaRPr lang="en-SG"/>
        </a:p>
      </dgm:t>
    </dgm:pt>
    <dgm:pt modelId="{8F42B290-2302-4219-A256-937430849D7A}" type="pres">
      <dgm:prSet presAssocID="{B173178B-A659-48D1-A61D-B76B2E67E0A0}" presName="rootConnector" presStyleLbl="node1" presStyleIdx="1" presStyleCnt="2"/>
      <dgm:spPr/>
      <dgm:t>
        <a:bodyPr/>
        <a:lstStyle/>
        <a:p>
          <a:endParaRPr lang="en-SG"/>
        </a:p>
      </dgm:t>
    </dgm:pt>
    <dgm:pt modelId="{03804701-B500-48B7-92DE-1E78E36C78B1}" type="pres">
      <dgm:prSet presAssocID="{B173178B-A659-48D1-A61D-B76B2E67E0A0}" presName="childShape" presStyleCnt="0"/>
      <dgm:spPr/>
    </dgm:pt>
    <dgm:pt modelId="{2F3F5E15-312D-49D7-AF12-C9F684CBF369}" type="pres">
      <dgm:prSet presAssocID="{01E3ED11-6D56-41CE-8ED1-4F1FACADA886}" presName="Name13" presStyleLbl="parChTrans1D2" presStyleIdx="2" presStyleCnt="4"/>
      <dgm:spPr/>
      <dgm:t>
        <a:bodyPr/>
        <a:lstStyle/>
        <a:p>
          <a:endParaRPr lang="en-SG"/>
        </a:p>
      </dgm:t>
    </dgm:pt>
    <dgm:pt modelId="{88AEA03E-6DCF-47D9-85C4-66D66653CBCB}" type="pres">
      <dgm:prSet presAssocID="{B88C95CC-1F4B-459C-B329-F739F695C76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12ED-9B20-4E66-9A1B-F269FCEDB0A8}" type="pres">
      <dgm:prSet presAssocID="{2D4A83E9-4451-4461-B3E1-3528AE791305}" presName="Name13" presStyleLbl="parChTrans1D2" presStyleIdx="3" presStyleCnt="4"/>
      <dgm:spPr/>
      <dgm:t>
        <a:bodyPr/>
        <a:lstStyle/>
        <a:p>
          <a:endParaRPr lang="en-SG"/>
        </a:p>
      </dgm:t>
    </dgm:pt>
    <dgm:pt modelId="{2161B7DE-E74B-47FC-A06D-B3C79CFEBA84}" type="pres">
      <dgm:prSet presAssocID="{F64274CA-8335-42A4-8A70-DA1F95B8820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2B65E-C9FB-4FD4-ACD4-1BB448DCAFCA}" srcId="{0FFAA3A2-21E0-4B5A-8694-F6DFB2D924C6}" destId="{9C9A6E6C-6336-4E59-9B18-CAA5687C54BD}" srcOrd="1" destOrd="0" parTransId="{A087FF72-62F6-4F2E-BF69-6A67EECE836B}" sibTransId="{BE44A066-F110-41CD-BECD-09D1D0331F3E}"/>
    <dgm:cxn modelId="{FCECBF52-9E98-6746-A3C9-8CAE5B737BD3}" type="presOf" srcId="{A009B81C-BA80-450C-BAF9-24C1D4C9144A}" destId="{DA6C63C1-A72B-4E0E-B986-5313289E2DE4}" srcOrd="0" destOrd="0" presId="urn:microsoft.com/office/officeart/2005/8/layout/hierarchy3"/>
    <dgm:cxn modelId="{FE6E405B-10F6-434D-A7AC-EFE97F186405}" type="presOf" srcId="{A087FF72-62F6-4F2E-BF69-6A67EECE836B}" destId="{0F8246FD-2593-403A-A5EB-F94C42A152A8}" srcOrd="0" destOrd="0" presId="urn:microsoft.com/office/officeart/2005/8/layout/hierarchy3"/>
    <dgm:cxn modelId="{F00AD622-3D0B-614E-9E61-761A8BBFE664}" type="presOf" srcId="{B88C95CC-1F4B-459C-B329-F739F695C763}" destId="{88AEA03E-6DCF-47D9-85C4-66D66653CBCB}" srcOrd="0" destOrd="0" presId="urn:microsoft.com/office/officeart/2005/8/layout/hierarchy3"/>
    <dgm:cxn modelId="{D3CFF748-DF8A-A54C-AE04-73D9CEBEB28B}" type="presOf" srcId="{B173178B-A659-48D1-A61D-B76B2E67E0A0}" destId="{8F42B290-2302-4219-A256-937430849D7A}" srcOrd="1" destOrd="0" presId="urn:microsoft.com/office/officeart/2005/8/layout/hierarchy3"/>
    <dgm:cxn modelId="{F722743D-6602-4C71-AE4D-408895BFDD74}" srcId="{B173178B-A659-48D1-A61D-B76B2E67E0A0}" destId="{B88C95CC-1F4B-459C-B329-F739F695C763}" srcOrd="0" destOrd="0" parTransId="{01E3ED11-6D56-41CE-8ED1-4F1FACADA886}" sibTransId="{9525532B-0CDC-4F09-9AE1-DE27A1A4B739}"/>
    <dgm:cxn modelId="{1D3346B5-EEA3-CE45-870B-198D81B09A2B}" type="presOf" srcId="{0FFAA3A2-21E0-4B5A-8694-F6DFB2D924C6}" destId="{846F6DEA-1E9F-4DE8-8768-0D43BE9B89F4}" srcOrd="1" destOrd="0" presId="urn:microsoft.com/office/officeart/2005/8/layout/hierarchy3"/>
    <dgm:cxn modelId="{69BD9792-1FDC-8F4B-8EBD-6ACA1659988B}" type="presOf" srcId="{C28C5E0F-2497-4F07-91B2-3967D8A03852}" destId="{7C729719-3BE7-4F93-9931-EDAE1376CA73}" srcOrd="0" destOrd="0" presId="urn:microsoft.com/office/officeart/2005/8/layout/hierarchy3"/>
    <dgm:cxn modelId="{E532C46B-4B88-4217-81D0-AA5369EBB641}" srcId="{B173178B-A659-48D1-A61D-B76B2E67E0A0}" destId="{F64274CA-8335-42A4-8A70-DA1F95B8820D}" srcOrd="1" destOrd="0" parTransId="{2D4A83E9-4451-4461-B3E1-3528AE791305}" sibTransId="{E82497B6-0356-49FB-BBE9-146FCD0069B4}"/>
    <dgm:cxn modelId="{419E0E15-953B-4046-9349-22062191AE1A}" type="presOf" srcId="{F64274CA-8335-42A4-8A70-DA1F95B8820D}" destId="{2161B7DE-E74B-47FC-A06D-B3C79CFEBA84}" srcOrd="0" destOrd="0" presId="urn:microsoft.com/office/officeart/2005/8/layout/hierarchy3"/>
    <dgm:cxn modelId="{EC1C1199-D024-F64E-88A9-21E65BBB91E2}" type="presOf" srcId="{B173178B-A659-48D1-A61D-B76B2E67E0A0}" destId="{BAA1A335-EF06-44E9-B0ED-FAE59909427D}" srcOrd="0" destOrd="0" presId="urn:microsoft.com/office/officeart/2005/8/layout/hierarchy3"/>
    <dgm:cxn modelId="{4B905EE9-E489-BE4A-8D90-F60A3327E014}" type="presOf" srcId="{9C9A6E6C-6336-4E59-9B18-CAA5687C54BD}" destId="{121EB619-4CB0-448E-88E5-3E7F6E570A86}" srcOrd="0" destOrd="0" presId="urn:microsoft.com/office/officeart/2005/8/layout/hierarchy3"/>
    <dgm:cxn modelId="{070A3D28-8BB5-4B1C-AC7D-CC94C07251D9}" srcId="{0FFAA3A2-21E0-4B5A-8694-F6DFB2D924C6}" destId="{A009B81C-BA80-450C-BAF9-24C1D4C9144A}" srcOrd="0" destOrd="0" parTransId="{72390EC5-BFC5-4549-80A3-96A551E131CD}" sibTransId="{2B0F1240-734D-46CC-BD71-58970B112066}"/>
    <dgm:cxn modelId="{23C0C821-C622-9A47-9CDA-2E0098E9E63F}" type="presOf" srcId="{0FFAA3A2-21E0-4B5A-8694-F6DFB2D924C6}" destId="{8F3392DC-D5AD-40E5-88F9-E746C5851BAA}" srcOrd="0" destOrd="0" presId="urn:microsoft.com/office/officeart/2005/8/layout/hierarchy3"/>
    <dgm:cxn modelId="{4CFAE38C-FBB0-0C41-9E1C-FAEA6FD1ACC6}" type="presOf" srcId="{2D4A83E9-4451-4461-B3E1-3528AE791305}" destId="{841E12ED-9B20-4E66-9A1B-F269FCEDB0A8}" srcOrd="0" destOrd="0" presId="urn:microsoft.com/office/officeart/2005/8/layout/hierarchy3"/>
    <dgm:cxn modelId="{43EEBBD1-3F56-460A-AFE4-24BA4E926809}" srcId="{C28C5E0F-2497-4F07-91B2-3967D8A03852}" destId="{0FFAA3A2-21E0-4B5A-8694-F6DFB2D924C6}" srcOrd="0" destOrd="0" parTransId="{8B878A12-2755-40F7-994D-98C2A1EFBF36}" sibTransId="{6AF34F19-743B-4811-AD82-5FD3EFA905F9}"/>
    <dgm:cxn modelId="{B35966C7-7ED0-604E-AB41-8DFB50B0D2B8}" type="presOf" srcId="{72390EC5-BFC5-4549-80A3-96A551E131CD}" destId="{B12F93F7-184D-458D-809C-41AF1668EC69}" srcOrd="0" destOrd="0" presId="urn:microsoft.com/office/officeart/2005/8/layout/hierarchy3"/>
    <dgm:cxn modelId="{18638BF2-FF9E-4CFC-BBE3-93F8A8718D51}" srcId="{C28C5E0F-2497-4F07-91B2-3967D8A03852}" destId="{B173178B-A659-48D1-A61D-B76B2E67E0A0}" srcOrd="1" destOrd="0" parTransId="{BF12CE49-618C-4992-A477-AF98B516326D}" sibTransId="{2922ABC1-C9B4-4020-A555-B233383DFF8B}"/>
    <dgm:cxn modelId="{FE38BD78-6A47-DF45-AC3A-4A31C0259D91}" type="presOf" srcId="{01E3ED11-6D56-41CE-8ED1-4F1FACADA886}" destId="{2F3F5E15-312D-49D7-AF12-C9F684CBF369}" srcOrd="0" destOrd="0" presId="urn:microsoft.com/office/officeart/2005/8/layout/hierarchy3"/>
    <dgm:cxn modelId="{07C6A78C-17E3-6240-B4B0-F5775FC9E4A2}" type="presParOf" srcId="{7C729719-3BE7-4F93-9931-EDAE1376CA73}" destId="{C338E873-1881-41EE-9B02-89A53709FA02}" srcOrd="0" destOrd="0" presId="urn:microsoft.com/office/officeart/2005/8/layout/hierarchy3"/>
    <dgm:cxn modelId="{497F3599-717F-6645-90B8-5A8B33B96A78}" type="presParOf" srcId="{C338E873-1881-41EE-9B02-89A53709FA02}" destId="{CA3E0864-4AB9-4AF2-B990-9D5B053316A1}" srcOrd="0" destOrd="0" presId="urn:microsoft.com/office/officeart/2005/8/layout/hierarchy3"/>
    <dgm:cxn modelId="{8C9C3DDC-A845-F345-AA7C-49BF609DB78F}" type="presParOf" srcId="{CA3E0864-4AB9-4AF2-B990-9D5B053316A1}" destId="{8F3392DC-D5AD-40E5-88F9-E746C5851BAA}" srcOrd="0" destOrd="0" presId="urn:microsoft.com/office/officeart/2005/8/layout/hierarchy3"/>
    <dgm:cxn modelId="{757AE2E6-0D5A-FB42-BF8D-1183790C6BDC}" type="presParOf" srcId="{CA3E0864-4AB9-4AF2-B990-9D5B053316A1}" destId="{846F6DEA-1E9F-4DE8-8768-0D43BE9B89F4}" srcOrd="1" destOrd="0" presId="urn:microsoft.com/office/officeart/2005/8/layout/hierarchy3"/>
    <dgm:cxn modelId="{9E751778-589C-E843-8313-CCA43C8B5817}" type="presParOf" srcId="{C338E873-1881-41EE-9B02-89A53709FA02}" destId="{C781A20F-4347-47AF-9B7D-D06F91BB9CD3}" srcOrd="1" destOrd="0" presId="urn:microsoft.com/office/officeart/2005/8/layout/hierarchy3"/>
    <dgm:cxn modelId="{B02D4DAB-C2C5-AE43-933E-C5EB5C4C8521}" type="presParOf" srcId="{C781A20F-4347-47AF-9B7D-D06F91BB9CD3}" destId="{B12F93F7-184D-458D-809C-41AF1668EC69}" srcOrd="0" destOrd="0" presId="urn:microsoft.com/office/officeart/2005/8/layout/hierarchy3"/>
    <dgm:cxn modelId="{694071FE-4500-D34E-B52F-7836CD5FE653}" type="presParOf" srcId="{C781A20F-4347-47AF-9B7D-D06F91BB9CD3}" destId="{DA6C63C1-A72B-4E0E-B986-5313289E2DE4}" srcOrd="1" destOrd="0" presId="urn:microsoft.com/office/officeart/2005/8/layout/hierarchy3"/>
    <dgm:cxn modelId="{7EB62DFE-CCFB-1944-B023-1AC336590BF7}" type="presParOf" srcId="{C781A20F-4347-47AF-9B7D-D06F91BB9CD3}" destId="{0F8246FD-2593-403A-A5EB-F94C42A152A8}" srcOrd="2" destOrd="0" presId="urn:microsoft.com/office/officeart/2005/8/layout/hierarchy3"/>
    <dgm:cxn modelId="{F504DAF1-E779-CF49-92E8-3220D10D783E}" type="presParOf" srcId="{C781A20F-4347-47AF-9B7D-D06F91BB9CD3}" destId="{121EB619-4CB0-448E-88E5-3E7F6E570A86}" srcOrd="3" destOrd="0" presId="urn:microsoft.com/office/officeart/2005/8/layout/hierarchy3"/>
    <dgm:cxn modelId="{C605B953-B9E6-0A4A-9744-49B8F5359568}" type="presParOf" srcId="{7C729719-3BE7-4F93-9931-EDAE1376CA73}" destId="{28564023-2ACD-4203-81D2-EFA1680CA8FB}" srcOrd="1" destOrd="0" presId="urn:microsoft.com/office/officeart/2005/8/layout/hierarchy3"/>
    <dgm:cxn modelId="{4EBD31F9-8D78-C244-9879-D4F48C941280}" type="presParOf" srcId="{28564023-2ACD-4203-81D2-EFA1680CA8FB}" destId="{F91FD183-1DA5-4365-B145-71761AE5DAAD}" srcOrd="0" destOrd="0" presId="urn:microsoft.com/office/officeart/2005/8/layout/hierarchy3"/>
    <dgm:cxn modelId="{BCB46EC5-03BD-1749-A037-115AEDE9E5BD}" type="presParOf" srcId="{F91FD183-1DA5-4365-B145-71761AE5DAAD}" destId="{BAA1A335-EF06-44E9-B0ED-FAE59909427D}" srcOrd="0" destOrd="0" presId="urn:microsoft.com/office/officeart/2005/8/layout/hierarchy3"/>
    <dgm:cxn modelId="{16A72997-BABB-074D-9B0F-08DE57D60223}" type="presParOf" srcId="{F91FD183-1DA5-4365-B145-71761AE5DAAD}" destId="{8F42B290-2302-4219-A256-937430849D7A}" srcOrd="1" destOrd="0" presId="urn:microsoft.com/office/officeart/2005/8/layout/hierarchy3"/>
    <dgm:cxn modelId="{013BE31C-B552-7C48-94DE-D98079CA4847}" type="presParOf" srcId="{28564023-2ACD-4203-81D2-EFA1680CA8FB}" destId="{03804701-B500-48B7-92DE-1E78E36C78B1}" srcOrd="1" destOrd="0" presId="urn:microsoft.com/office/officeart/2005/8/layout/hierarchy3"/>
    <dgm:cxn modelId="{C2858E65-B3C4-5B49-81C6-E6FAB371E16F}" type="presParOf" srcId="{03804701-B500-48B7-92DE-1E78E36C78B1}" destId="{2F3F5E15-312D-49D7-AF12-C9F684CBF369}" srcOrd="0" destOrd="0" presId="urn:microsoft.com/office/officeart/2005/8/layout/hierarchy3"/>
    <dgm:cxn modelId="{BA963C92-4543-9F4C-A5C8-E9D92D75C268}" type="presParOf" srcId="{03804701-B500-48B7-92DE-1E78E36C78B1}" destId="{88AEA03E-6DCF-47D9-85C4-66D66653CBCB}" srcOrd="1" destOrd="0" presId="urn:microsoft.com/office/officeart/2005/8/layout/hierarchy3"/>
    <dgm:cxn modelId="{D145E5F6-69EE-8B40-8FBE-52AC394C83A4}" type="presParOf" srcId="{03804701-B500-48B7-92DE-1E78E36C78B1}" destId="{841E12ED-9B20-4E66-9A1B-F269FCEDB0A8}" srcOrd="2" destOrd="0" presId="urn:microsoft.com/office/officeart/2005/8/layout/hierarchy3"/>
    <dgm:cxn modelId="{4803A117-05FF-4F4D-A3C8-142E8C67AD52}" type="presParOf" srcId="{03804701-B500-48B7-92DE-1E78E36C78B1}" destId="{2161B7DE-E74B-47FC-A06D-B3C79CFEBA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39450-7D71-42C7-BEA7-C40309FBCAED}">
      <dsp:nvSpPr>
        <dsp:cNvPr id="0" name=""/>
        <dsp:cNvSpPr/>
      </dsp:nvSpPr>
      <dsp:spPr>
        <a:xfrm rot="5400000">
          <a:off x="-164031" y="165121"/>
          <a:ext cx="1093545" cy="765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</a:t>
          </a:r>
          <a:endParaRPr lang="en-SG" sz="2000" b="1" kern="1200" dirty="0"/>
        </a:p>
      </dsp:txBody>
      <dsp:txXfrm rot="-5400000">
        <a:off x="2" y="383830"/>
        <a:ext cx="765481" cy="328064"/>
      </dsp:txXfrm>
    </dsp:sp>
    <dsp:sp modelId="{D023D816-14AB-4CD1-B3E7-AF00682AB0B6}">
      <dsp:nvSpPr>
        <dsp:cNvPr id="0" name=""/>
        <dsp:cNvSpPr/>
      </dsp:nvSpPr>
      <dsp:spPr>
        <a:xfrm rot="5400000">
          <a:off x="2313354" y="-1484814"/>
          <a:ext cx="710804" cy="3806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Glomerular filtration (water,</a:t>
          </a:r>
          <a:r>
            <a:rPr lang="en-US" sz="1200" b="1" kern="1200" baseline="0" dirty="0" smtClean="0"/>
            <a:t> </a:t>
          </a:r>
          <a:r>
            <a:rPr lang="en-US" sz="1200" b="1" kern="1200" dirty="0" smtClean="0"/>
            <a:t>unbound drugs and metabolites)</a:t>
          </a:r>
          <a:endParaRPr lang="en-SG" sz="1200" b="1" kern="1200" dirty="0"/>
        </a:p>
      </dsp:txBody>
      <dsp:txXfrm rot="-5400000">
        <a:off x="765482" y="97757"/>
        <a:ext cx="3771851" cy="641406"/>
      </dsp:txXfrm>
    </dsp:sp>
    <dsp:sp modelId="{EBEA7E1D-1C32-4B74-B705-282671895FCA}">
      <dsp:nvSpPr>
        <dsp:cNvPr id="0" name=""/>
        <dsp:cNvSpPr/>
      </dsp:nvSpPr>
      <dsp:spPr>
        <a:xfrm rot="5400000">
          <a:off x="-164031" y="1109576"/>
          <a:ext cx="1093545" cy="765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</a:t>
          </a:r>
          <a:endParaRPr lang="en-SG" sz="2000" b="1" kern="1200" dirty="0"/>
        </a:p>
      </dsp:txBody>
      <dsp:txXfrm rot="-5400000">
        <a:off x="2" y="1328285"/>
        <a:ext cx="765481" cy="328064"/>
      </dsp:txXfrm>
    </dsp:sp>
    <dsp:sp modelId="{6DB01F59-929D-49D6-B799-4359C9A762AA}">
      <dsp:nvSpPr>
        <dsp:cNvPr id="0" name=""/>
        <dsp:cNvSpPr/>
      </dsp:nvSpPr>
      <dsp:spPr>
        <a:xfrm rot="5400000">
          <a:off x="2313354" y="-602327"/>
          <a:ext cx="710804" cy="3806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Active tubular secretion (acidic,</a:t>
          </a:r>
          <a:r>
            <a:rPr lang="en-US" sz="1200" b="1" kern="1200" baseline="0" dirty="0" smtClean="0"/>
            <a:t> </a:t>
          </a:r>
          <a:r>
            <a:rPr lang="en-US" sz="1200" b="1" kern="1200" dirty="0" smtClean="0"/>
            <a:t>basic drugs and metabolites)</a:t>
          </a:r>
          <a:endParaRPr lang="en-SG" sz="1200" b="1" kern="1200" dirty="0"/>
        </a:p>
      </dsp:txBody>
      <dsp:txXfrm rot="-5400000">
        <a:off x="765482" y="980244"/>
        <a:ext cx="3771851" cy="641406"/>
      </dsp:txXfrm>
    </dsp:sp>
    <dsp:sp modelId="{8D9AF1E0-0CDF-4E24-AF7B-E4F67FBB4C4B}">
      <dsp:nvSpPr>
        <dsp:cNvPr id="0" name=""/>
        <dsp:cNvSpPr/>
      </dsp:nvSpPr>
      <dsp:spPr>
        <a:xfrm rot="5400000">
          <a:off x="-164031" y="2054031"/>
          <a:ext cx="1093545" cy="765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</a:t>
          </a:r>
          <a:endParaRPr lang="en-SG" sz="2000" b="1" kern="1200" dirty="0"/>
        </a:p>
      </dsp:txBody>
      <dsp:txXfrm rot="-5400000">
        <a:off x="2" y="2272740"/>
        <a:ext cx="765481" cy="328064"/>
      </dsp:txXfrm>
    </dsp:sp>
    <dsp:sp modelId="{17C4B820-D974-4A5D-8058-D03C02BDE76D}">
      <dsp:nvSpPr>
        <dsp:cNvPr id="0" name=""/>
        <dsp:cNvSpPr/>
      </dsp:nvSpPr>
      <dsp:spPr>
        <a:xfrm rot="5400000">
          <a:off x="2313354" y="342126"/>
          <a:ext cx="710804" cy="3806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Active reabsorption (acidic,</a:t>
          </a:r>
          <a:r>
            <a:rPr lang="en-US" sz="1200" b="1" kern="1200" baseline="0" dirty="0" smtClean="0"/>
            <a:t> </a:t>
          </a:r>
          <a:r>
            <a:rPr lang="en-US" sz="1200" b="1" kern="1200" dirty="0" smtClean="0"/>
            <a:t>basic endogenous compounds)</a:t>
          </a:r>
          <a:endParaRPr lang="en-SG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passive reabsorption (lipophilic drugs)</a:t>
          </a:r>
          <a:endParaRPr lang="en-SG" sz="1200" b="1" kern="1200" dirty="0"/>
        </a:p>
      </dsp:txBody>
      <dsp:txXfrm rot="-5400000">
        <a:off x="765482" y="1924698"/>
        <a:ext cx="3771851" cy="641406"/>
      </dsp:txXfrm>
    </dsp:sp>
    <dsp:sp modelId="{F5CD64C7-ED9B-40B5-9943-24429BFF9C4F}">
      <dsp:nvSpPr>
        <dsp:cNvPr id="0" name=""/>
        <dsp:cNvSpPr/>
      </dsp:nvSpPr>
      <dsp:spPr>
        <a:xfrm rot="5400000">
          <a:off x="-164031" y="2998486"/>
          <a:ext cx="1093545" cy="765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</a:t>
          </a:r>
          <a:endParaRPr lang="en-SG" sz="2000" b="1" kern="1200" dirty="0"/>
        </a:p>
      </dsp:txBody>
      <dsp:txXfrm rot="-5400000">
        <a:off x="2" y="3217195"/>
        <a:ext cx="765481" cy="328064"/>
      </dsp:txXfrm>
    </dsp:sp>
    <dsp:sp modelId="{5A536895-8222-41B0-B4F2-E1E27BE2448D}">
      <dsp:nvSpPr>
        <dsp:cNvPr id="0" name=""/>
        <dsp:cNvSpPr/>
      </dsp:nvSpPr>
      <dsp:spPr>
        <a:xfrm rot="5400000">
          <a:off x="2313354" y="1286581"/>
          <a:ext cx="710804" cy="3806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Urinary </a:t>
          </a:r>
          <a:r>
            <a:rPr lang="en-US" sz="1200" b="1" kern="1200" smtClean="0"/>
            <a:t>excretion drugs </a:t>
          </a:r>
          <a:r>
            <a:rPr lang="en-US" sz="1200" b="1" kern="1200" dirty="0" smtClean="0"/>
            <a:t>and metabolites that are filtered and actively secreted and non reabsorbed</a:t>
          </a:r>
          <a:endParaRPr lang="en-SG" sz="1200" b="1" kern="1200" dirty="0"/>
        </a:p>
      </dsp:txBody>
      <dsp:txXfrm rot="-5400000">
        <a:off x="765482" y="2869153"/>
        <a:ext cx="3771851" cy="64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4EFE1-1D62-4D12-924E-DCEB2545119F}">
      <dsp:nvSpPr>
        <dsp:cNvPr id="0" name=""/>
        <dsp:cNvSpPr/>
      </dsp:nvSpPr>
      <dsp:spPr>
        <a:xfrm>
          <a:off x="0" y="0"/>
          <a:ext cx="6394310" cy="9821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1.2L of blood/min goes to kidney via renal artery,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only 10% or 120 -130 ml/min is filtered</a:t>
          </a:r>
          <a:endParaRPr lang="en-SG" sz="1600" kern="1200" dirty="0"/>
        </a:p>
      </dsp:txBody>
      <dsp:txXfrm>
        <a:off x="28767" y="28767"/>
        <a:ext cx="5251457" cy="924655"/>
      </dsp:txXfrm>
    </dsp:sp>
    <dsp:sp modelId="{341BF5B8-D4F6-43F8-9BCE-A77FDE73B0F8}">
      <dsp:nvSpPr>
        <dsp:cNvPr id="0" name=""/>
        <dsp:cNvSpPr/>
      </dsp:nvSpPr>
      <dsp:spPr>
        <a:xfrm>
          <a:off x="535523" y="1160768"/>
          <a:ext cx="6394310" cy="9821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Though 180L of blood</a:t>
          </a:r>
          <a:r>
            <a:rPr lang="en-US" sz="1600" kern="1200" baseline="0" dirty="0" smtClean="0"/>
            <a:t> </a:t>
          </a:r>
          <a:r>
            <a:rPr lang="en-US" sz="1600" kern="1200" dirty="0" smtClean="0"/>
            <a:t>protein and blood cells go through glomeruli every day, 1.5L excreted as urine, reminder reabsorbed from the tubules</a:t>
          </a:r>
          <a:endParaRPr lang="en-SG" sz="1600" kern="1200" dirty="0"/>
        </a:p>
      </dsp:txBody>
      <dsp:txXfrm>
        <a:off x="564290" y="1189535"/>
        <a:ext cx="5162829" cy="924655"/>
      </dsp:txXfrm>
    </dsp:sp>
    <dsp:sp modelId="{E1D44E29-6E21-4157-8ED7-F8ED7E25E414}">
      <dsp:nvSpPr>
        <dsp:cNvPr id="0" name=""/>
        <dsp:cNvSpPr/>
      </dsp:nvSpPr>
      <dsp:spPr>
        <a:xfrm>
          <a:off x="1063054" y="2321537"/>
          <a:ext cx="6394310" cy="982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GFR can be determined by agent that is excreted exclusively by filtration and is neither secreted nor absorbed in the tubules.</a:t>
          </a:r>
          <a:endParaRPr lang="en-SG" sz="1600" kern="1200" dirty="0"/>
        </a:p>
      </dsp:txBody>
      <dsp:txXfrm>
        <a:off x="1091821" y="2350304"/>
        <a:ext cx="5170822" cy="924655"/>
      </dsp:txXfrm>
    </dsp:sp>
    <dsp:sp modelId="{8E61E0CD-166B-4D56-9912-C883527A7767}">
      <dsp:nvSpPr>
        <dsp:cNvPr id="0" name=""/>
        <dsp:cNvSpPr/>
      </dsp:nvSpPr>
      <dsp:spPr>
        <a:xfrm>
          <a:off x="1598577" y="3482306"/>
          <a:ext cx="6394310" cy="9821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excretion rate for such agent is 120 to 130 ml/min. Example, </a:t>
          </a:r>
          <a:r>
            <a:rPr lang="en-US" sz="1600" kern="1200" dirty="0" err="1" smtClean="0"/>
            <a:t>Creatine</a:t>
          </a:r>
          <a:r>
            <a:rPr lang="en-US" sz="1600" kern="1200" dirty="0" smtClean="0"/>
            <a:t>, inulin , mannitol and sodium </a:t>
          </a:r>
          <a:r>
            <a:rPr lang="en-US" sz="1600" kern="1200" dirty="0" err="1" smtClean="0"/>
            <a:t>thiosulphate</a:t>
          </a:r>
          <a:r>
            <a:rPr lang="en-US" sz="1600" kern="1200" dirty="0" smtClean="0"/>
            <a:t> used for the GFR estimation.</a:t>
          </a:r>
          <a:endParaRPr lang="en-SG" sz="1600" kern="1200" dirty="0"/>
        </a:p>
      </dsp:txBody>
      <dsp:txXfrm>
        <a:off x="1627344" y="3511073"/>
        <a:ext cx="5162829" cy="924655"/>
      </dsp:txXfrm>
    </dsp:sp>
    <dsp:sp modelId="{8D12D658-2D9F-4204-BB96-4363C9FE7AF1}">
      <dsp:nvSpPr>
        <dsp:cNvPr id="0" name=""/>
        <dsp:cNvSpPr/>
      </dsp:nvSpPr>
      <dsp:spPr>
        <a:xfrm>
          <a:off x="5755887" y="752267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kern="1200"/>
        </a:p>
      </dsp:txBody>
      <dsp:txXfrm>
        <a:off x="5899532" y="752267"/>
        <a:ext cx="351132" cy="480413"/>
      </dsp:txXfrm>
    </dsp:sp>
    <dsp:sp modelId="{2C4C9D04-3CF3-40D6-891F-D4308FA09A2F}">
      <dsp:nvSpPr>
        <dsp:cNvPr id="0" name=""/>
        <dsp:cNvSpPr/>
      </dsp:nvSpPr>
      <dsp:spPr>
        <a:xfrm>
          <a:off x="6291410" y="1913036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kern="1200"/>
        </a:p>
      </dsp:txBody>
      <dsp:txXfrm>
        <a:off x="6435055" y="1913036"/>
        <a:ext cx="351132" cy="480413"/>
      </dsp:txXfrm>
    </dsp:sp>
    <dsp:sp modelId="{6CBA86E3-C851-4946-A0F6-B6AD2F402BB5}">
      <dsp:nvSpPr>
        <dsp:cNvPr id="0" name=""/>
        <dsp:cNvSpPr/>
      </dsp:nvSpPr>
      <dsp:spPr>
        <a:xfrm>
          <a:off x="6818941" y="3073805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kern="1200"/>
        </a:p>
      </dsp:txBody>
      <dsp:txXfrm>
        <a:off x="6962586" y="3073805"/>
        <a:ext cx="351132" cy="48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392DC-D5AD-40E5-88F9-E746C5851BAA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Secretion of organic acids/anions</a:t>
          </a:r>
          <a:endParaRPr lang="en-US" sz="1800" kern="1200" dirty="0"/>
        </a:p>
      </dsp:txBody>
      <dsp:txXfrm>
        <a:off x="470066" y="34496"/>
        <a:ext cx="2253718" cy="1092859"/>
      </dsp:txXfrm>
    </dsp:sp>
    <dsp:sp modelId="{B12F93F7-184D-458D-809C-41AF1668EC69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C63C1-A72B-4E0E-B986-5313289E2DE4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Penicillins</a:t>
          </a:r>
          <a:r>
            <a:rPr lang="en-US" sz="1400" kern="1200" dirty="0" smtClean="0"/>
            <a:t>, salicylates </a:t>
          </a:r>
          <a:r>
            <a:rPr lang="en-US" sz="1400" kern="1200" dirty="0" err="1" smtClean="0"/>
            <a:t>etc</a:t>
          </a:r>
          <a:endParaRPr lang="en-US" sz="1400" kern="1200" dirty="0"/>
        </a:p>
      </dsp:txBody>
      <dsp:txXfrm>
        <a:off x="934410" y="1485570"/>
        <a:ext cx="1789374" cy="1092859"/>
      </dsp:txXfrm>
    </dsp:sp>
    <dsp:sp modelId="{0F8246FD-2593-403A-A5EB-F94C42A152A8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EB619-4CB0-448E-88E5-3E7F6E570A86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Same system by which endogenous acid such as uric acid are secreted</a:t>
          </a:r>
          <a:endParaRPr lang="en-US" sz="1400" kern="1200" dirty="0"/>
        </a:p>
      </dsp:txBody>
      <dsp:txXfrm>
        <a:off x="934410" y="2936644"/>
        <a:ext cx="1789374" cy="1092859"/>
      </dsp:txXfrm>
    </dsp:sp>
    <dsp:sp modelId="{BAA1A335-EF06-44E9-B0ED-FAE59909427D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Secretion of organic bases/cations</a:t>
          </a:r>
          <a:endParaRPr lang="en-US" sz="1800" kern="1200" dirty="0"/>
        </a:p>
      </dsp:txBody>
      <dsp:txXfrm>
        <a:off x="3372214" y="34496"/>
        <a:ext cx="2253718" cy="1092859"/>
      </dsp:txXfrm>
    </dsp:sp>
    <dsp:sp modelId="{2F3F5E15-312D-49D7-AF12-C9F684CBF369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EA03E-6DCF-47D9-85C4-66D66653CBCB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Morphine, </a:t>
          </a:r>
          <a:r>
            <a:rPr lang="en-US" sz="1400" kern="1200" dirty="0" err="1" smtClean="0"/>
            <a:t>hexamethonium</a:t>
          </a:r>
          <a:r>
            <a:rPr lang="en-US" sz="1400" kern="1200" baseline="0" dirty="0" smtClean="0"/>
            <a:t> and </a:t>
          </a:r>
          <a:r>
            <a:rPr lang="en-US" sz="1400" kern="1200" dirty="0" err="1" smtClean="0"/>
            <a:t>mecamylamine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etc</a:t>
          </a:r>
          <a:endParaRPr lang="en-US" sz="1400" kern="1200" dirty="0"/>
        </a:p>
      </dsp:txBody>
      <dsp:txXfrm>
        <a:off x="3836558" y="1485570"/>
        <a:ext cx="1789374" cy="1092859"/>
      </dsp:txXfrm>
    </dsp:sp>
    <dsp:sp modelId="{841E12ED-9B20-4E66-9A1B-F269FCEDB0A8}">
      <dsp:nvSpPr>
        <dsp:cNvPr id="0" name=""/>
        <dsp:cNvSpPr/>
      </dsp:nvSpPr>
      <dsp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1B7DE-E74B-47FC-A06D-B3C79CFEBA84}">
      <dsp:nvSpPr>
        <dsp:cNvPr id="0" name=""/>
        <dsp:cNvSpPr/>
      </dsp:nvSpPr>
      <dsp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endogenous amines such as catecholamine, choline, histamine</a:t>
          </a:r>
          <a:endParaRPr lang="en-US" sz="1400" kern="1200" dirty="0"/>
        </a:p>
      </dsp:txBody>
      <dsp:txXfrm>
        <a:off x="3836558" y="2936644"/>
        <a:ext cx="1789374" cy="109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52" y="6126163"/>
            <a:ext cx="889548" cy="3113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92280" y="6126163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Arshad Ali Khan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6</a:t>
            </a:r>
            <a:br>
              <a:rPr lang="en-US" b="1" dirty="0" smtClean="0"/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b="1" dirty="0"/>
              <a:t> </a:t>
            </a:r>
            <a:r>
              <a:rPr lang="en-US" b="1" dirty="0"/>
              <a:t>EXCRETION OF DRUGS</a:t>
            </a:r>
            <a:endParaRPr lang="en-SG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Arshad Ali Khan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arshad@ump.edu.my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 for a large number of exogenous substances including drugs</a:t>
            </a:r>
          </a:p>
          <a:p>
            <a:r>
              <a:rPr lang="en-US" sz="2400" dirty="0" smtClean="0"/>
              <a:t>The concentration gradient is established by the back diffusion or reabsorption of water along with sodium and other inorganic ion.</a:t>
            </a:r>
          </a:p>
          <a:p>
            <a:r>
              <a:rPr lang="en-US" sz="2400" dirty="0" smtClean="0"/>
              <a:t>The primary determinant in the passive reabsorption of drugs is their lipophilicity.</a:t>
            </a:r>
          </a:p>
          <a:p>
            <a:r>
              <a:rPr lang="en-US" sz="2400" dirty="0" smtClean="0"/>
              <a:t>Lipophilic substances extensively reabsorbed while polar molecules are not</a:t>
            </a:r>
          </a:p>
          <a:p>
            <a:r>
              <a:rPr lang="en-US" sz="2400" dirty="0" smtClean="0"/>
              <a:t>Most drugs are weak electrolytes, diffusion through the </a:t>
            </a:r>
            <a:r>
              <a:rPr lang="en-US" sz="2400" dirty="0" err="1"/>
              <a:t>lipiodol</a:t>
            </a:r>
            <a:r>
              <a:rPr lang="en-US" sz="2400" dirty="0"/>
              <a:t> tubular </a:t>
            </a:r>
            <a:r>
              <a:rPr lang="en-US" sz="2400" dirty="0" smtClean="0"/>
              <a:t>membrane depends on the degree of </a:t>
            </a:r>
            <a:r>
              <a:rPr lang="en-US" sz="2400" dirty="0" err="1" smtClean="0"/>
              <a:t>ionisation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Passive </a:t>
            </a:r>
            <a:r>
              <a:rPr lang="en-US" dirty="0"/>
              <a:t>tubular reabsorption</a:t>
            </a:r>
          </a:p>
        </p:txBody>
      </p:sp>
    </p:spTree>
    <p:extLst>
      <p:ext uri="{BB962C8B-B14F-4D97-AF65-F5344CB8AC3E}">
        <p14:creationId xmlns:p14="http://schemas.microsoft.com/office/powerpoint/2010/main" val="17791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3 Factors:</a:t>
            </a:r>
          </a:p>
          <a:p>
            <a:pPr marL="624078" indent="-514350">
              <a:buAutoNum type="arabicPeriod"/>
            </a:pPr>
            <a:r>
              <a:rPr lang="en-US" sz="2400" dirty="0"/>
              <a:t>U</a:t>
            </a:r>
            <a:r>
              <a:rPr lang="en-US" sz="2400" dirty="0" smtClean="0"/>
              <a:t>rine pH</a:t>
            </a:r>
          </a:p>
          <a:p>
            <a:pPr marL="624078" indent="-514350"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rug </a:t>
            </a:r>
            <a:r>
              <a:rPr lang="en-US" sz="2400" dirty="0" err="1" smtClean="0"/>
              <a:t>pKa</a:t>
            </a:r>
            <a:r>
              <a:rPr lang="en-US" sz="2400" dirty="0" smtClean="0"/>
              <a:t> value</a:t>
            </a:r>
          </a:p>
          <a:p>
            <a:pPr marL="624078" indent="-514350">
              <a:buAutoNum type="arabicPeriod"/>
            </a:pPr>
            <a:r>
              <a:rPr lang="en-US" sz="2400" dirty="0"/>
              <a:t>U</a:t>
            </a:r>
            <a:r>
              <a:rPr lang="en-US" sz="2400" dirty="0" smtClean="0"/>
              <a:t>rine flow rate</a:t>
            </a:r>
          </a:p>
          <a:p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Henderson –</a:t>
            </a:r>
            <a:r>
              <a:rPr lang="en-US" b="1" dirty="0" err="1" smtClean="0"/>
              <a:t>Hasselbalch</a:t>
            </a:r>
            <a:r>
              <a:rPr lang="en-US" b="1" dirty="0" smtClean="0"/>
              <a:t> equations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864874" cy="37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0829"/>
            <a:ext cx="8229600" cy="56026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Concentration Ratio of the drug in urine to that in plasma (U:P) can be given by equation derived by Shore et al:</a:t>
            </a:r>
          </a:p>
          <a:p>
            <a:pPr marL="109728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8" y="3429000"/>
            <a:ext cx="8179698" cy="21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pH dependent excretion depends on </a:t>
            </a:r>
            <a:r>
              <a:rPr lang="en-US" sz="2800" dirty="0" err="1" smtClean="0"/>
              <a:t>pKa</a:t>
            </a:r>
            <a:r>
              <a:rPr lang="en-US" sz="2800" dirty="0" smtClean="0"/>
              <a:t> and lipid solubility of the compound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 polar and ionized drug will be poorly reabsorbed passively and excreted rapidly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ipophilic drug which ionized reabsorbed </a:t>
            </a:r>
          </a:p>
          <a:p>
            <a:r>
              <a:rPr lang="en-US" sz="2800" dirty="0" smtClean="0"/>
              <a:t>Unionized but polar </a:t>
            </a:r>
            <a:r>
              <a:rPr lang="en-US" sz="2800" dirty="0" err="1" smtClean="0"/>
              <a:t>excreated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705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extent of reabsorption influenced by rate of urine flow</a:t>
            </a:r>
          </a:p>
          <a:p>
            <a:r>
              <a:rPr lang="en-US" sz="2400" dirty="0" smtClean="0"/>
              <a:t>The polar drug which is independent of the pH of urine are not reabsorbed and even not affected by urine flow rate</a:t>
            </a:r>
          </a:p>
          <a:p>
            <a:r>
              <a:rPr lang="en-US" sz="2400" dirty="0" smtClean="0"/>
              <a:t>Drugs whose reabsorption is pH-sensitive show dependent on urine flow rate</a:t>
            </a:r>
          </a:p>
          <a:p>
            <a:r>
              <a:rPr lang="en-US" sz="2400" dirty="0" smtClean="0"/>
              <a:t>The drugs with pH sensitive reabsorption also dependent on urine flow rate </a:t>
            </a:r>
          </a:p>
          <a:p>
            <a:r>
              <a:rPr lang="en-US" sz="2400" b="1" dirty="0" smtClean="0"/>
              <a:t>Linear relationship  </a:t>
            </a:r>
            <a:r>
              <a:rPr lang="en-US" sz="2400" dirty="0" smtClean="0"/>
              <a:t>between renal clearance and urinary excretion– Drugs reabsorbed to an extent equal to or greater than water</a:t>
            </a:r>
          </a:p>
          <a:p>
            <a:r>
              <a:rPr lang="en-US" sz="2400" b="1" dirty="0" smtClean="0"/>
              <a:t>Convex Curvilinear</a:t>
            </a:r>
            <a:r>
              <a:rPr lang="en-US" sz="2400" dirty="0" smtClean="0"/>
              <a:t> </a:t>
            </a:r>
            <a:r>
              <a:rPr lang="en-US" sz="2400" b="1" dirty="0"/>
              <a:t>relationship</a:t>
            </a:r>
            <a:r>
              <a:rPr lang="en-US" sz="2400" dirty="0"/>
              <a:t>  between renal clearance and urinary </a:t>
            </a:r>
            <a:r>
              <a:rPr lang="en-US" sz="2400" dirty="0" smtClean="0"/>
              <a:t>excretion - </a:t>
            </a:r>
            <a:r>
              <a:rPr lang="en-US" sz="2400" dirty="0"/>
              <a:t>Drugs reabsorbed to an extent </a:t>
            </a:r>
            <a:r>
              <a:rPr lang="en-US" sz="2400" dirty="0" smtClean="0"/>
              <a:t>lower than </a:t>
            </a:r>
            <a:r>
              <a:rPr lang="en-US" sz="2400" dirty="0"/>
              <a:t>water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>
            <a:normAutofit/>
          </a:bodyPr>
          <a:lstStyle/>
          <a:p>
            <a:r>
              <a:rPr lang="en-US" dirty="0" smtClean="0"/>
              <a:t>Urine flow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high intake of mannitol induces increased urine flow</a:t>
            </a:r>
          </a:p>
          <a:p>
            <a:pPr algn="just"/>
            <a:r>
              <a:rPr lang="en-US" sz="2400" dirty="0" smtClean="0"/>
              <a:t>This process is popularly used to remove the excessive drugs and reduce the reabsorption time from the body of the intoxicated person</a:t>
            </a:r>
            <a:r>
              <a:rPr lang="en-US" sz="2000" dirty="0"/>
              <a:t>.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diuresis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Enterohepatic</a:t>
            </a:r>
            <a:r>
              <a:rPr lang="en-US" sz="1800" dirty="0" smtClean="0"/>
              <a:t> cycling of the drug is the drug pathway between liver and intestine.</a:t>
            </a:r>
          </a:p>
          <a:p>
            <a:r>
              <a:rPr lang="en-US" sz="1800" dirty="0" smtClean="0"/>
              <a:t>It continued until the whole drug is metabolized or excreted from the body.</a:t>
            </a:r>
          </a:p>
          <a:p>
            <a:r>
              <a:rPr lang="en-US" sz="1800" dirty="0" smtClean="0"/>
              <a:t>The drug which is excreted in the intestine via bile are not reabsorbed and excreted through feces.</a:t>
            </a:r>
            <a:endParaRPr lang="en-SG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2150"/>
            <a:ext cx="8229600" cy="582594"/>
          </a:xfrm>
        </p:spPr>
        <p:txBody>
          <a:bodyPr>
            <a:normAutofit/>
          </a:bodyPr>
          <a:lstStyle/>
          <a:p>
            <a:r>
              <a:rPr lang="en-US" dirty="0" err="1" smtClean="0"/>
              <a:t>Enterohepatic</a:t>
            </a:r>
            <a:r>
              <a:rPr lang="en-US" dirty="0" smtClean="0"/>
              <a:t> cycling of drugs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852936"/>
            <a:ext cx="6527078" cy="305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93462" y="60119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Enterohepatic</a:t>
            </a:r>
            <a:r>
              <a:rPr lang="en-US" dirty="0" smtClean="0"/>
              <a:t> cycling of drugs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487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61662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Enterohepatic</a:t>
            </a:r>
            <a:r>
              <a:rPr lang="en-US" sz="2400" dirty="0" smtClean="0"/>
              <a:t> cycling is highly important for the endogenous substances (such as bile salts, Vitamin B12 and folic acid </a:t>
            </a:r>
            <a:r>
              <a:rPr lang="en-US" sz="2400" dirty="0" err="1" smtClean="0"/>
              <a:t>etc</a:t>
            </a:r>
            <a:r>
              <a:rPr lang="en-US" sz="2400" dirty="0" smtClean="0"/>
              <a:t>) formation.</a:t>
            </a:r>
          </a:p>
          <a:p>
            <a:r>
              <a:rPr lang="en-US" sz="2400" dirty="0" smtClean="0"/>
              <a:t>It prolong the half life of biliary excreted drugs and also prolong the therapeutic effects.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9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Describe the importance of drug excretion through kidney tubules and factors that influences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filtration and tubular excretion</a:t>
            </a:r>
          </a:p>
          <a:p>
            <a:r>
              <a:rPr lang="en-US" sz="2400" dirty="0" smtClean="0"/>
              <a:t> Discuss the effect of ionization, competition and pH/</a:t>
            </a:r>
            <a:r>
              <a:rPr lang="en-US" sz="2400" dirty="0" err="1" smtClean="0"/>
              <a:t>pKa</a:t>
            </a:r>
            <a:r>
              <a:rPr lang="en-US" sz="2400" dirty="0" smtClean="0"/>
              <a:t>  concept in drug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 process</a:t>
            </a:r>
          </a:p>
          <a:p>
            <a:r>
              <a:rPr lang="en-US" sz="2400" dirty="0" smtClean="0"/>
              <a:t> Justify the concept of recycled drug such as </a:t>
            </a:r>
            <a:r>
              <a:rPr lang="en-US" sz="2400" dirty="0" err="1" smtClean="0"/>
              <a:t>enterohepatic</a:t>
            </a:r>
            <a:r>
              <a:rPr lang="en-US" sz="2400" dirty="0" smtClean="0"/>
              <a:t> recirculation and </a:t>
            </a:r>
            <a:r>
              <a:rPr lang="en-US" sz="2400" dirty="0" err="1" smtClean="0"/>
              <a:t>reabsorption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TOPIC OUTCOMES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4587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195" y="1440717"/>
            <a:ext cx="8229600" cy="3936580"/>
          </a:xfrm>
        </p:spPr>
        <p:txBody>
          <a:bodyPr/>
          <a:lstStyle/>
          <a:p>
            <a:r>
              <a:rPr lang="en-US" sz="1800" i="1" smtClean="0"/>
              <a:t>It </a:t>
            </a:r>
            <a:r>
              <a:rPr lang="en-US" sz="1800" i="1" dirty="0" smtClean="0"/>
              <a:t>is an irreversible transportation of drug and their metabolites from body to the outer environment.</a:t>
            </a:r>
          </a:p>
          <a:p>
            <a:endParaRPr lang="en-SG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4456"/>
            <a:ext cx="8229600" cy="36828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RENAL EXCRETION OF DRUGS</a:t>
            </a:r>
            <a:endParaRPr lang="en-SG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3423"/>
          <a:stretch>
            <a:fillRect/>
          </a:stretch>
        </p:blipFill>
        <p:spPr bwMode="auto">
          <a:xfrm>
            <a:off x="827584" y="2254747"/>
            <a:ext cx="3102044" cy="32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6036530"/>
              </p:ext>
            </p:extLst>
          </p:nvPr>
        </p:nvGraphicFramePr>
        <p:xfrm>
          <a:off x="4164773" y="2236412"/>
          <a:ext cx="457203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934670"/>
            <a:ext cx="3530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 </a:t>
            </a:r>
            <a:r>
              <a:rPr lang="en-US" sz="1200" b="1" dirty="0"/>
              <a:t>U</a:t>
            </a:r>
            <a:r>
              <a:rPr lang="en-US" sz="1200" b="1" dirty="0" smtClean="0"/>
              <a:t>rinary excretion of drugs </a:t>
            </a:r>
            <a:endParaRPr lang="en-SG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6000768"/>
            <a:ext cx="43576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Rate of excretion = rate of filtration + Rate of secretion – Rate of </a:t>
            </a:r>
            <a:r>
              <a:rPr lang="en-US" sz="1600" b="1" dirty="0" err="1" smtClean="0"/>
              <a:t>Reabsorption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1327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28800"/>
            <a:ext cx="8229600" cy="3754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is a non selective and unidirectional process where most of the ionized and unionized molecules are filtered</a:t>
            </a:r>
          </a:p>
          <a:p>
            <a:r>
              <a:rPr lang="en-US" sz="2000" dirty="0" smtClean="0"/>
              <a:t>Macromolecules such as plasma protein, drug bound plasma protein and blood cells can not filtered out.</a:t>
            </a:r>
          </a:p>
          <a:p>
            <a:r>
              <a:rPr lang="en-US" sz="2000" dirty="0" smtClean="0"/>
              <a:t>Inhibit anionic compounds </a:t>
            </a:r>
            <a:r>
              <a:rPr lang="en-US" sz="2000" dirty="0" err="1" smtClean="0"/>
              <a:t>filteration</a:t>
            </a:r>
            <a:endParaRPr lang="en-US" sz="2000" dirty="0" smtClean="0"/>
          </a:p>
          <a:p>
            <a:endParaRPr lang="en-S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0712"/>
            <a:ext cx="8229600" cy="654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Glomerular Filtration</a:t>
            </a:r>
            <a:endParaRPr lang="en-SG" sz="2800" b="1" dirty="0"/>
          </a:p>
        </p:txBody>
      </p:sp>
      <p:pic>
        <p:nvPicPr>
          <p:cNvPr id="4" name="Picture 3" descr="177733"/>
          <p:cNvPicPr>
            <a:picLocks noChangeAspect="1" noChangeArrowheads="1"/>
          </p:cNvPicPr>
          <p:nvPr/>
        </p:nvPicPr>
        <p:blipFill>
          <a:blip r:embed="rId2"/>
          <a:srcRect b="7147"/>
          <a:stretch>
            <a:fillRect/>
          </a:stretch>
        </p:blipFill>
        <p:spPr bwMode="auto">
          <a:xfrm>
            <a:off x="1835696" y="3501008"/>
            <a:ext cx="5881286" cy="278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en-US" sz="2000" dirty="0" smtClean="0"/>
              <a:t>The hydrostatic pressure of the blood flow inside the capillaries provide the driving force for the filtration process in the kidney.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41805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Glomerular Filtration Rate (GFR)</a:t>
            </a:r>
            <a:endParaRPr lang="en-SG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196960"/>
              </p:ext>
            </p:extLst>
          </p:nvPr>
        </p:nvGraphicFramePr>
        <p:xfrm>
          <a:off x="683568" y="2204864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1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en-SG" sz="2000" dirty="0" smtClean="0"/>
              <a:t>Carrier-mediated process transport the moiety against the concentration gradient</a:t>
            </a:r>
          </a:p>
          <a:p>
            <a:r>
              <a:rPr lang="en-SG" sz="2000" dirty="0"/>
              <a:t> L</a:t>
            </a:r>
            <a:r>
              <a:rPr lang="en-SG" sz="2000" dirty="0" smtClean="0"/>
              <a:t>imited and </a:t>
            </a:r>
            <a:r>
              <a:rPr lang="en-SG" sz="2000" dirty="0" err="1" smtClean="0"/>
              <a:t>saturable</a:t>
            </a:r>
            <a:endParaRPr lang="en-S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rmAutofit/>
          </a:bodyPr>
          <a:lstStyle/>
          <a:p>
            <a:r>
              <a:rPr lang="en-SG" sz="2800" b="1" dirty="0" smtClean="0"/>
              <a:t>Active Tubular Secretion</a:t>
            </a:r>
            <a:endParaRPr lang="en-SG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0071348"/>
              </p:ext>
            </p:extLst>
          </p:nvPr>
        </p:nvGraphicFramePr>
        <p:xfrm>
          <a:off x="10750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4653136"/>
            <a:ext cx="216024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Both can be bidirectional </a:t>
            </a:r>
            <a:r>
              <a:rPr lang="en-US" sz="1600" dirty="0" err="1" smtClean="0"/>
              <a:t>i.e</a:t>
            </a:r>
            <a:r>
              <a:rPr lang="en-US" sz="1600" dirty="0" smtClean="0"/>
              <a:t> agents may both be secreted as well as reabsorbed actively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5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naffected by pH variation and protein binding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enal blood flow dependent</a:t>
            </a:r>
          </a:p>
          <a:p>
            <a:r>
              <a:rPr lang="en-US" sz="2400" dirty="0" smtClean="0"/>
              <a:t>Active secretion occurs in the proximal tubule region of the nephron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490066"/>
          </a:xfrm>
        </p:spPr>
        <p:txBody>
          <a:bodyPr>
            <a:noAutofit/>
          </a:bodyPr>
          <a:lstStyle/>
          <a:p>
            <a:r>
              <a:rPr lang="en-SG" sz="2800" b="1" dirty="0"/>
              <a:t>Active Tubular Secretion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03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Tubular reabsorption is occurs after the glomerular filtration of drugs</a:t>
            </a:r>
          </a:p>
          <a:p>
            <a:r>
              <a:rPr lang="en-US" sz="2400" dirty="0" smtClean="0"/>
              <a:t>It takes places along the renal tubule</a:t>
            </a:r>
          </a:p>
          <a:p>
            <a:r>
              <a:rPr lang="en-US" sz="2400" dirty="0" smtClean="0"/>
              <a:t>Reabsorption carried out when GFR &lt; 130ml/min</a:t>
            </a:r>
          </a:p>
          <a:p>
            <a:pPr marL="0" indent="0">
              <a:buNone/>
            </a:pPr>
            <a:r>
              <a:rPr lang="en-US" sz="2400" dirty="0" smtClean="0"/>
              <a:t>Example: </a:t>
            </a:r>
          </a:p>
          <a:p>
            <a:pPr marL="0" indent="0">
              <a:buNone/>
            </a:pPr>
            <a:r>
              <a:rPr lang="en-US" sz="2400" dirty="0" smtClean="0"/>
              <a:t>Glucose has zero clearance because it reabsorbed completely after the filtration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Tubular Reabsorption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5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5455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Commonly observed with high threshold endogenous substances or nutrient that body need to conserve </a:t>
            </a:r>
          </a:p>
          <a:p>
            <a:pPr algn="just"/>
            <a:r>
              <a:rPr lang="en-US" sz="2400" dirty="0" smtClean="0"/>
              <a:t>Example: electrolytes, glucose, vitamins, amino acids, etc.</a:t>
            </a:r>
          </a:p>
          <a:p>
            <a:pPr algn="just"/>
            <a:r>
              <a:rPr lang="en-US" sz="2400" dirty="0"/>
              <a:t>V</a:t>
            </a:r>
            <a:r>
              <a:rPr lang="en-US" sz="2400" dirty="0" smtClean="0"/>
              <a:t>ery few drugs undergo reabsorption actively</a:t>
            </a:r>
          </a:p>
          <a:p>
            <a:pPr algn="just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Active tubular reabsorption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2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868</Words>
  <Application>Microsoft Macintosh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</vt:lpstr>
      <vt:lpstr>Arial</vt:lpstr>
      <vt:lpstr>Office Theme</vt:lpstr>
      <vt:lpstr>Chapter 6   EXCRETION OF DRUGS</vt:lpstr>
      <vt:lpstr>TOPIC OUTCOMES</vt:lpstr>
      <vt:lpstr>RENAL EXCRETION OF DRUGS</vt:lpstr>
      <vt:lpstr>Glomerular Filtration</vt:lpstr>
      <vt:lpstr>Glomerular Filtration Rate (GFR)</vt:lpstr>
      <vt:lpstr>Active Tubular Secretion</vt:lpstr>
      <vt:lpstr>Active Tubular Secretion</vt:lpstr>
      <vt:lpstr>Tubular Reabsorption</vt:lpstr>
      <vt:lpstr>Active tubular reabsorption</vt:lpstr>
      <vt:lpstr>Passive tubular reabsorption</vt:lpstr>
      <vt:lpstr>Ionization Factors </vt:lpstr>
      <vt:lpstr>Henderson –Hasselbalch equations</vt:lpstr>
      <vt:lpstr>PowerPoint Presentation</vt:lpstr>
      <vt:lpstr>PowerPoint Presentation</vt:lpstr>
      <vt:lpstr>Urine flow rate</vt:lpstr>
      <vt:lpstr>Forced diuresis</vt:lpstr>
      <vt:lpstr>Enterohepatic cycling of drugs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0164056411</cp:lastModifiedBy>
  <cp:revision>214</cp:revision>
  <cp:lastPrinted>2017-07-24T03:54:17Z</cp:lastPrinted>
  <dcterms:created xsi:type="dcterms:W3CDTF">2016-03-03T08:04:10Z</dcterms:created>
  <dcterms:modified xsi:type="dcterms:W3CDTF">2017-08-27T00:35:06Z</dcterms:modified>
</cp:coreProperties>
</file>