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59" r:id="rId2"/>
    <p:sldId id="360" r:id="rId3"/>
    <p:sldId id="363" r:id="rId4"/>
    <p:sldId id="364" r:id="rId5"/>
    <p:sldId id="365" r:id="rId6"/>
    <p:sldId id="366" r:id="rId7"/>
    <p:sldId id="367" r:id="rId8"/>
    <p:sldId id="361" r:id="rId9"/>
    <p:sldId id="368" r:id="rId10"/>
    <p:sldId id="369" r:id="rId11"/>
    <p:sldId id="370" r:id="rId12"/>
    <p:sldId id="343" r:id="rId13"/>
    <p:sldId id="362" r:id="rId14"/>
    <p:sldId id="345" r:id="rId15"/>
  </p:sldIdLst>
  <p:sldSz cx="9144000" cy="6858000" type="screen4x3"/>
  <p:notesSz cx="6797675" cy="9926638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74" d="100"/>
          <a:sy n="74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UHE3062: Malaysia: The Impact of Globalization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hapter 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/>
              <a:t>International Actors and </a:t>
            </a:r>
            <a:r>
              <a:rPr lang="en-US" altLang="en-US" dirty="0" smtClean="0"/>
              <a:t>Globalization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75656" y="4293096"/>
            <a:ext cx="6400800" cy="1752600"/>
          </a:xfrm>
        </p:spPr>
        <p:txBody>
          <a:bodyPr>
            <a:normAutofit fontScale="70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Azam Bin Muhamad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Akhir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of Modern Languages &amp; Human Sciences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azam@ump.edu.my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/>
              <a:t>Defining the “State” as a key actor- </a:t>
            </a:r>
          </a:p>
          <a:p>
            <a:r>
              <a:rPr lang="en-US" dirty="0"/>
              <a:t>a permanent population-</a:t>
            </a:r>
          </a:p>
          <a:p>
            <a:r>
              <a:rPr lang="en-US" dirty="0"/>
              <a:t> occupying a defined territory- </a:t>
            </a:r>
          </a:p>
          <a:p>
            <a:r>
              <a:rPr lang="en-US" dirty="0"/>
              <a:t>Under a central government-</a:t>
            </a:r>
          </a:p>
          <a:p>
            <a:r>
              <a:rPr lang="en-US" dirty="0"/>
              <a:t> </a:t>
            </a:r>
            <a:r>
              <a:rPr lang="en-US" dirty="0" err="1"/>
              <a:t>sovereignity</a:t>
            </a:r>
            <a:r>
              <a:rPr lang="en-US" dirty="0"/>
              <a:t>/ independent  </a:t>
            </a:r>
          </a:p>
          <a:p>
            <a:r>
              <a:rPr lang="en-US" dirty="0"/>
              <a:t>Diplomatic recognition</a:t>
            </a:r>
          </a:p>
          <a:p>
            <a:r>
              <a:rPr lang="en-US" dirty="0"/>
              <a:t>Political/economic structure</a:t>
            </a:r>
          </a:p>
          <a:p>
            <a:r>
              <a:rPr lang="en-US" dirty="0"/>
              <a:t>Loyalty /</a:t>
            </a:r>
            <a:r>
              <a:rPr lang="en-US" dirty="0" err="1"/>
              <a:t>patriotisme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619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Supranational actors</a:t>
            </a:r>
          </a:p>
          <a:p>
            <a:r>
              <a:rPr lang="en-US" smtClean="0"/>
              <a:t>Transnational 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262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3347864" y="3023672"/>
            <a:ext cx="2460132" cy="2342982"/>
          </a:xfrm>
          <a:prstGeom prst="pentagon">
            <a:avLst/>
          </a:prstGeom>
          <a:noFill/>
          <a:ln w="76200" cmpd="sng">
            <a:solidFill>
              <a:srgbClr val="F5A733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481138" y="3822571"/>
            <a:ext cx="22140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AF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Diagram X</a:t>
            </a:r>
            <a:endParaRPr lang="en-US" sz="3200" b="1" dirty="0">
              <a:solidFill>
                <a:srgbClr val="00AFA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cxnSp>
        <p:nvCxnSpPr>
          <p:cNvPr id="21" name="Straight Connector 20"/>
          <p:cNvCxnSpPr>
            <a:stCxn id="4" idx="0"/>
          </p:cNvCxnSpPr>
          <p:nvPr/>
        </p:nvCxnSpPr>
        <p:spPr>
          <a:xfrm flipV="1">
            <a:off x="4577930" y="1921822"/>
            <a:ext cx="3059" cy="1101850"/>
          </a:xfrm>
          <a:prstGeom prst="line">
            <a:avLst/>
          </a:prstGeom>
          <a:ln>
            <a:solidFill>
              <a:srgbClr val="F5A7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290753" y="1385968"/>
            <a:ext cx="2562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Helvetica LT Std Light"/>
              </a:rPr>
              <a:t>To maintain…….</a:t>
            </a:r>
            <a:endParaRPr lang="en-US" sz="2000" dirty="0">
              <a:latin typeface="Helvetica LT Std Ligh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21661" y="3358547"/>
            <a:ext cx="21488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Helvetica LT Std Light"/>
              </a:rPr>
              <a:t>To identify…….</a:t>
            </a:r>
            <a:endParaRPr lang="en-US" sz="2000" dirty="0">
              <a:latin typeface="Helvetica LT Std Ligh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75751" y="5492501"/>
            <a:ext cx="17223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Helvetica LT Std Light"/>
              </a:rPr>
              <a:t>To assess ….</a:t>
            </a:r>
            <a:endParaRPr lang="en-US" sz="2000" dirty="0">
              <a:latin typeface="Helvetica LT Std Ligh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2464" y="5524629"/>
            <a:ext cx="1937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Helvetica LT Std Light"/>
              </a:rPr>
              <a:t>To calculate…..</a:t>
            </a:r>
            <a:endParaRPr lang="en-US" sz="2000" dirty="0">
              <a:latin typeface="Helvetica LT Std Ligh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2464" y="3186354"/>
            <a:ext cx="20930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Helvetica LT Std Light"/>
              </a:rPr>
              <a:t>To improve……</a:t>
            </a:r>
            <a:endParaRPr lang="en-US" sz="2000" dirty="0">
              <a:latin typeface="Helvetica LT Std Light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5811760" y="3897734"/>
            <a:ext cx="2467301" cy="0"/>
          </a:xfrm>
          <a:prstGeom prst="line">
            <a:avLst/>
          </a:prstGeom>
          <a:ln>
            <a:solidFill>
              <a:srgbClr val="F5A7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55576" y="3897734"/>
            <a:ext cx="2586358" cy="0"/>
          </a:xfrm>
          <a:prstGeom prst="line">
            <a:avLst/>
          </a:prstGeom>
          <a:ln>
            <a:solidFill>
              <a:srgbClr val="F5A7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Freeform 72"/>
          <p:cNvSpPr/>
          <p:nvPr/>
        </p:nvSpPr>
        <p:spPr>
          <a:xfrm>
            <a:off x="5324559" y="5317886"/>
            <a:ext cx="2536495" cy="671639"/>
          </a:xfrm>
          <a:custGeom>
            <a:avLst/>
            <a:gdLst>
              <a:gd name="connsiteX0" fmla="*/ 0 w 1958273"/>
              <a:gd name="connsiteY0" fmla="*/ 0 h 671639"/>
              <a:gd name="connsiteX1" fmla="*/ 436970 w 1958273"/>
              <a:gd name="connsiteY1" fmla="*/ 655455 h 671639"/>
              <a:gd name="connsiteX2" fmla="*/ 1958273 w 1958273"/>
              <a:gd name="connsiteY2" fmla="*/ 671639 h 67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8273" h="671639">
                <a:moveTo>
                  <a:pt x="0" y="0"/>
                </a:moveTo>
                <a:lnTo>
                  <a:pt x="436970" y="655455"/>
                </a:lnTo>
                <a:lnTo>
                  <a:pt x="1958273" y="671639"/>
                </a:lnTo>
              </a:path>
            </a:pathLst>
          </a:custGeom>
          <a:noFill/>
          <a:ln w="25400">
            <a:solidFill>
              <a:srgbClr val="F5A7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 flipH="1">
            <a:off x="1259631" y="5326365"/>
            <a:ext cx="2553691" cy="671639"/>
          </a:xfrm>
          <a:custGeom>
            <a:avLst/>
            <a:gdLst>
              <a:gd name="connsiteX0" fmla="*/ 0 w 1958273"/>
              <a:gd name="connsiteY0" fmla="*/ 0 h 671639"/>
              <a:gd name="connsiteX1" fmla="*/ 436970 w 1958273"/>
              <a:gd name="connsiteY1" fmla="*/ 655455 h 671639"/>
              <a:gd name="connsiteX2" fmla="*/ 1958273 w 1958273"/>
              <a:gd name="connsiteY2" fmla="*/ 671639 h 67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8273" h="671639">
                <a:moveTo>
                  <a:pt x="0" y="0"/>
                </a:moveTo>
                <a:lnTo>
                  <a:pt x="436970" y="655455"/>
                </a:lnTo>
                <a:lnTo>
                  <a:pt x="1958273" y="671639"/>
                </a:lnTo>
              </a:path>
            </a:pathLst>
          </a:custGeom>
          <a:noFill/>
          <a:ln w="25400">
            <a:solidFill>
              <a:srgbClr val="F5A7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6157472" y="2711706"/>
            <a:ext cx="51007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smtClean="0"/>
              <a:t>1</a:t>
            </a:r>
            <a:endParaRPr lang="en-US" sz="5000" dirty="0"/>
          </a:p>
        </p:txBody>
      </p:sp>
      <p:sp>
        <p:nvSpPr>
          <p:cNvPr id="81" name="TextBox 80"/>
          <p:cNvSpPr txBox="1"/>
          <p:nvPr/>
        </p:nvSpPr>
        <p:spPr>
          <a:xfrm>
            <a:off x="5841320" y="4741965"/>
            <a:ext cx="5405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smtClean="0">
                <a:latin typeface="Helvetica LT Std Light"/>
              </a:rPr>
              <a:t>2</a:t>
            </a:r>
            <a:endParaRPr lang="en-US" sz="5000" dirty="0">
              <a:latin typeface="Helvetica LT Std Light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714485" y="4765301"/>
            <a:ext cx="51007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3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455963" y="2708922"/>
            <a:ext cx="51007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smtClean="0"/>
              <a:t>4</a:t>
            </a:r>
            <a:endParaRPr lang="en-US" sz="5000" dirty="0"/>
          </a:p>
        </p:txBody>
      </p:sp>
      <p:sp>
        <p:nvSpPr>
          <p:cNvPr id="84" name="TextBox 83"/>
          <p:cNvSpPr txBox="1"/>
          <p:nvPr/>
        </p:nvSpPr>
        <p:spPr>
          <a:xfrm>
            <a:off x="3638311" y="2041860"/>
            <a:ext cx="51007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smtClean="0"/>
              <a:t>5</a:t>
            </a:r>
            <a:endParaRPr lang="en-US" sz="5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842" y="5517312"/>
            <a:ext cx="720000" cy="720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505" y="3490760"/>
            <a:ext cx="720000" cy="72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941" y="2066610"/>
            <a:ext cx="720000" cy="72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473" y="3490760"/>
            <a:ext cx="720000" cy="720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751" y="5510142"/>
            <a:ext cx="720000" cy="720000"/>
          </a:xfrm>
          <a:prstGeom prst="rect">
            <a:avLst/>
          </a:prstGeom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GB" dirty="0" smtClean="0"/>
              <a:t>Title #x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023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 fontScale="92500" lnSpcReduction="20000"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 #1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….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….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 #2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….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…..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….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#x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……..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……..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……..</a:t>
            </a: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855" y="2348880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Other relevant information (if any)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2200" dirty="0" smtClean="0"/>
              <a:t>#author may apply your own creativity and innovation where it is appropriate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855" y="2348880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Aims:</a:t>
            </a:r>
          </a:p>
          <a:p>
            <a:pPr marL="0" indent="0">
              <a:buNone/>
            </a:pPr>
            <a:r>
              <a:rPr lang="en-US" dirty="0" smtClean="0"/>
              <a:t>Identify the international 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Expected outcomes:</a:t>
            </a:r>
          </a:p>
          <a:p>
            <a:pPr marL="0" indent="0">
              <a:buNone/>
            </a:pPr>
            <a:r>
              <a:rPr lang="en-US" dirty="0" smtClean="0"/>
              <a:t>At the end of this course, student should be able to: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 identify the international actors </a:t>
            </a:r>
          </a:p>
          <a:p>
            <a:r>
              <a:rPr lang="en-US" smtClean="0"/>
              <a:t> compare </a:t>
            </a:r>
            <a:r>
              <a:rPr lang="en-US" dirty="0" smtClean="0"/>
              <a:t>the state and non state actors</a:t>
            </a:r>
          </a:p>
        </p:txBody>
      </p:sp>
    </p:spTree>
    <p:extLst>
      <p:ext uri="{BB962C8B-B14F-4D97-AF65-F5344CB8AC3E}">
        <p14:creationId xmlns:p14="http://schemas.microsoft.com/office/powerpoint/2010/main" val="1290283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Other related </a:t>
            </a:r>
            <a:r>
              <a:rPr lang="en-US" dirty="0" err="1" smtClean="0"/>
              <a:t>informations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Quiz </a:t>
            </a:r>
          </a:p>
          <a:p>
            <a:pPr marL="0" indent="0">
              <a:buNone/>
            </a:pPr>
            <a:r>
              <a:rPr lang="en-US" dirty="0"/>
              <a:t>1- What is an international actor’s ? (1 mark)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2- What types of non states actor’s in international relations? 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i</a:t>
            </a:r>
            <a:r>
              <a:rPr lang="en-US" dirty="0"/>
              <a:t>-________________________________________ (2 m)</a:t>
            </a:r>
          </a:p>
          <a:p>
            <a:pPr marL="0" indent="0">
              <a:buNone/>
            </a:pPr>
            <a:r>
              <a:rPr lang="en-US" dirty="0"/>
              <a:t>		ii-________________________________________ (2 m)</a:t>
            </a:r>
          </a:p>
          <a:p>
            <a:pPr marL="0" indent="0">
              <a:buNone/>
            </a:pPr>
            <a:r>
              <a:rPr lang="en-US" dirty="0"/>
              <a:t>	3- Give two actors which belong to group category related to  </a:t>
            </a:r>
          </a:p>
          <a:p>
            <a:pPr marL="0" indent="0">
              <a:buNone/>
            </a:pPr>
            <a:r>
              <a:rPr lang="en-US" dirty="0"/>
              <a:t>          international economic issues (2 m).</a:t>
            </a:r>
          </a:p>
          <a:p>
            <a:pPr marL="0" indent="0">
              <a:buNone/>
            </a:pPr>
            <a:r>
              <a:rPr lang="en-US" dirty="0"/>
              <a:t>	4- List three  </a:t>
            </a:r>
            <a:r>
              <a:rPr lang="en-US" dirty="0" err="1"/>
              <a:t>charecteristics</a:t>
            </a:r>
            <a:r>
              <a:rPr lang="en-US" dirty="0"/>
              <a:t> of state actor. (3 m).</a:t>
            </a:r>
          </a:p>
          <a:p>
            <a:pPr marL="0" indent="0">
              <a:buNone/>
            </a:pPr>
            <a:r>
              <a:rPr lang="en-US" dirty="0"/>
              <a:t> 		_______________.</a:t>
            </a:r>
          </a:p>
          <a:p>
            <a:pPr marL="0" indent="0">
              <a:buNone/>
            </a:pPr>
            <a:r>
              <a:rPr lang="en-US" dirty="0"/>
              <a:t>		_______________.</a:t>
            </a:r>
          </a:p>
          <a:p>
            <a:pPr marL="0" indent="0">
              <a:buNone/>
            </a:pPr>
            <a:r>
              <a:rPr lang="en-US" dirty="0"/>
              <a:t>		_______________.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716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References:</a:t>
            </a:r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endParaRPr lang="en-US" sz="2600" dirty="0"/>
          </a:p>
          <a:p>
            <a:pPr marL="0" indent="0" algn="just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594909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IR is the study of interaction between various actors on the global arena (predominantly states – but not exclusively so) – its causes and consequences.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73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These relationships establish patterns of peace and war, development and underdevelopment, cooperation and conflict, integration and disintegration, the influence of international norms and that of the national interest.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02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International actor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855" y="2348880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international actor refers to any social structure, which is able to act and influence the global or international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/>
              <a:t>STATE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GROUPS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INDIVIDUAL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3758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233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Helvetica</vt:lpstr>
      <vt:lpstr>Helvetica LT Std Light</vt:lpstr>
      <vt:lpstr>Office Theme</vt:lpstr>
      <vt:lpstr> UHE3062: Malaysia: The Impact of Globalization  Chapter 2 International Actors and Globalization </vt:lpstr>
      <vt:lpstr>Chapter Description</vt:lpstr>
      <vt:lpstr>PowerPoint Presentation</vt:lpstr>
      <vt:lpstr>PowerPoint Presentation</vt:lpstr>
      <vt:lpstr>PowerPoint Presentation</vt:lpstr>
      <vt:lpstr>Introduction </vt:lpstr>
      <vt:lpstr>Introduction </vt:lpstr>
      <vt:lpstr>International actor</vt:lpstr>
      <vt:lpstr>KINDS OF ACTORS</vt:lpstr>
      <vt:lpstr>State  </vt:lpstr>
      <vt:lpstr>Groups </vt:lpstr>
      <vt:lpstr>Title #x</vt:lpstr>
      <vt:lpstr>Conclusion of The Chapter</vt:lpstr>
      <vt:lpstr>Author Information  Other relevant information (if any)  #author may apply your own creativity and innovation where it is appropriate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Dr Azam</cp:lastModifiedBy>
  <cp:revision>211</cp:revision>
  <cp:lastPrinted>2017-07-24T03:54:17Z</cp:lastPrinted>
  <dcterms:created xsi:type="dcterms:W3CDTF">2016-03-03T08:04:10Z</dcterms:created>
  <dcterms:modified xsi:type="dcterms:W3CDTF">2017-08-26T13:09:43Z</dcterms:modified>
</cp:coreProperties>
</file>