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59" r:id="rId2"/>
    <p:sldId id="360" r:id="rId3"/>
    <p:sldId id="361" r:id="rId4"/>
    <p:sldId id="362" r:id="rId5"/>
    <p:sldId id="363" r:id="rId6"/>
    <p:sldId id="364" r:id="rId7"/>
    <p:sldId id="365" r:id="rId8"/>
    <p:sldId id="366" r:id="rId9"/>
    <p:sldId id="367" r:id="rId10"/>
    <p:sldId id="368" r:id="rId11"/>
    <p:sldId id="369" r:id="rId12"/>
    <p:sldId id="370" r:id="rId13"/>
    <p:sldId id="371" r:id="rId14"/>
    <p:sldId id="372" r:id="rId15"/>
    <p:sldId id="373" r:id="rId16"/>
    <p:sldId id="374" r:id="rId17"/>
    <p:sldId id="375" r:id="rId18"/>
    <p:sldId id="377" r:id="rId19"/>
    <p:sldId id="345" r:id="rId20"/>
  </p:sldIdLst>
  <p:sldSz cx="9144000" cy="6858000" type="screen4x3"/>
  <p:notesSz cx="6797675" cy="9926638"/>
  <p:custDataLst>
    <p:tags r:id="rId2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>
        <p:scale>
          <a:sx n="60" d="100"/>
          <a:sy n="60" d="100"/>
        </p:scale>
        <p:origin x="-72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19-Aug-17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19-Aug-17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Electric and Electronic Technology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</a:t>
            </a:r>
            <a:r>
              <a:rPr lang="en-GB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2D 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– Kirchhoff’s Laws - KCL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Razali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FKM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akhtar@ump.edu.my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Currents and Node Voltages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132856"/>
            <a:ext cx="6801772" cy="2664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60079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KCL at Node 1</a:t>
            </a: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420888"/>
            <a:ext cx="7315200" cy="217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9974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KCL at Node 2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88840"/>
            <a:ext cx="7315200" cy="2577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3237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KCL at Node 3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132856"/>
            <a:ext cx="7315200" cy="2161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03219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of Nodal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None/>
            </a:pPr>
            <a:r>
              <a:rPr lang="en-US" dirty="0"/>
              <a:t>1.	Choose a reference (ground) node.</a:t>
            </a:r>
            <a:endParaRPr lang="en-US" dirty="0">
              <a:solidFill>
                <a:schemeClr val="accent2"/>
              </a:solidFill>
            </a:endParaRPr>
          </a:p>
          <a:p>
            <a:pPr marL="457200" indent="-457200">
              <a:buFontTx/>
              <a:buNone/>
            </a:pPr>
            <a:r>
              <a:rPr lang="en-US" dirty="0"/>
              <a:t>2.	Assign node voltages to the other nodes.</a:t>
            </a:r>
          </a:p>
          <a:p>
            <a:pPr marL="457200" indent="-457200">
              <a:buFontTx/>
              <a:buNone/>
            </a:pPr>
            <a:r>
              <a:rPr lang="en-US" dirty="0"/>
              <a:t>3.	Apply KCL to each node other than the reference node; express currents in terms of node voltages.</a:t>
            </a:r>
          </a:p>
          <a:p>
            <a:pPr marL="457200" indent="-457200">
              <a:buFontTx/>
              <a:buNone/>
            </a:pPr>
            <a:r>
              <a:rPr lang="en-US" b="1" dirty="0">
                <a:solidFill>
                  <a:schemeClr val="accent2"/>
                </a:solidFill>
              </a:rPr>
              <a:t>4.	Solve the resulting system of linear equations for the nodal voltages.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9666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4. Summing Circuit Solution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988840"/>
            <a:ext cx="7315200" cy="287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510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628800"/>
            <a:ext cx="4639765" cy="476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074330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2588" y="1390178"/>
            <a:ext cx="5838825" cy="507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41391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of The Chapter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r>
              <a:rPr lang="en-GB" sz="2400" dirty="0" smtClean="0">
                <a:latin typeface="Helvetica LT Std Light"/>
              </a:rPr>
              <a:t>Conclusion #1</a:t>
            </a:r>
          </a:p>
          <a:p>
            <a:pPr lvl="1"/>
            <a:r>
              <a:rPr lang="en-GB" sz="2000" dirty="0" smtClean="0">
                <a:latin typeface="Helvetica LT Std Light"/>
              </a:rPr>
              <a:t>KCL states that the summation of current in a node is equal to ZERO. </a:t>
            </a:r>
          </a:p>
          <a:p>
            <a:pPr lvl="1"/>
            <a:r>
              <a:rPr lang="en-GB" sz="2000" dirty="0" smtClean="0">
                <a:latin typeface="Helvetica LT Std Light"/>
              </a:rPr>
              <a:t>Numbers of elements connected in a node represents how many terms needed to be derived to construct KCL equation.</a:t>
            </a:r>
          </a:p>
          <a:p>
            <a:pPr lvl="1"/>
            <a:endParaRPr lang="en-GB" sz="2000" dirty="0" smtClean="0">
              <a:latin typeface="Helvetica LT Std Light"/>
            </a:endParaRPr>
          </a:p>
          <a:p>
            <a:r>
              <a:rPr lang="en-GB" sz="2400" dirty="0" smtClean="0">
                <a:latin typeface="Helvetica LT Std Light"/>
              </a:rPr>
              <a:t>Conclusion #2</a:t>
            </a:r>
          </a:p>
          <a:p>
            <a:pPr lvl="1"/>
            <a:r>
              <a:rPr lang="en-GB" sz="2000" dirty="0" smtClean="0">
                <a:latin typeface="Helvetica LT Std Light"/>
              </a:rPr>
              <a:t>There are 4 steps to </a:t>
            </a:r>
            <a:r>
              <a:rPr lang="en-GB" sz="2000" smtClean="0">
                <a:latin typeface="Helvetica LT Std Light"/>
              </a:rPr>
              <a:t>do KCL </a:t>
            </a:r>
            <a:r>
              <a:rPr lang="en-GB" sz="2000" dirty="0" smtClean="0">
                <a:latin typeface="Helvetica LT Std Light"/>
              </a:rPr>
              <a:t>analysis.</a:t>
            </a:r>
          </a:p>
        </p:txBody>
      </p:sp>
    </p:spTree>
    <p:extLst>
      <p:ext uri="{BB962C8B-B14F-4D97-AF65-F5344CB8AC3E}">
        <p14:creationId xmlns:p14="http://schemas.microsoft.com/office/powerpoint/2010/main" val="416415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dirty="0" smtClean="0"/>
              <a:t>Akhtar </a:t>
            </a:r>
            <a:r>
              <a:rPr lang="en-GB" dirty="0" err="1" smtClean="0"/>
              <a:t>Razali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/>
              <a:t/>
            </a:r>
            <a:br>
              <a:rPr lang="en-GB"/>
            </a:br>
            <a:r>
              <a:rPr lang="en-GB" smtClean="0"/>
              <a:t>FKM, UMP.</a:t>
            </a: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189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Chapter Description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 fontScale="85000" lnSpcReduction="20000"/>
          </a:bodyPr>
          <a:lstStyle/>
          <a:p>
            <a:r>
              <a:rPr lang="en-GB" sz="2400" dirty="0" smtClean="0">
                <a:latin typeface="Helvetica LT Std Light"/>
              </a:rPr>
              <a:t>Aims</a:t>
            </a:r>
          </a:p>
          <a:p>
            <a:pPr lvl="1"/>
            <a:r>
              <a:rPr lang="en-US" sz="2100" dirty="0" smtClean="0">
                <a:latin typeface="Helvetica LT Std Light"/>
              </a:rPr>
              <a:t>Nodal analysis application at each non-reference node</a:t>
            </a:r>
            <a:endParaRPr lang="en-GB" sz="2100" dirty="0" smtClean="0">
              <a:latin typeface="Helvetica LT Std Light"/>
            </a:endParaRPr>
          </a:p>
          <a:p>
            <a:pPr lvl="1"/>
            <a:endParaRPr lang="en-GB" sz="2000" dirty="0" smtClean="0">
              <a:latin typeface="Helvetica LT Std Light"/>
            </a:endParaRPr>
          </a:p>
          <a:p>
            <a:r>
              <a:rPr lang="en-GB" sz="2400" dirty="0" smtClean="0">
                <a:latin typeface="Helvetica LT Std Light"/>
              </a:rPr>
              <a:t>Expected Outcomes</a:t>
            </a:r>
          </a:p>
          <a:p>
            <a:pPr lvl="1"/>
            <a:r>
              <a:rPr lang="en-GB" sz="2000" smtClean="0">
                <a:latin typeface="Helvetica LT Std Light"/>
              </a:rPr>
              <a:t>Students </a:t>
            </a:r>
            <a:r>
              <a:rPr lang="en-GB" sz="2000" dirty="0">
                <a:latin typeface="Helvetica LT Std Light"/>
              </a:rPr>
              <a:t>able to understand and apply Kirchhoff’s </a:t>
            </a:r>
            <a:r>
              <a:rPr lang="en-GB" sz="2000" dirty="0" smtClean="0">
                <a:latin typeface="Helvetica LT Std Light"/>
              </a:rPr>
              <a:t>Current Law/Nodal </a:t>
            </a:r>
            <a:r>
              <a:rPr lang="en-GB" sz="2000" dirty="0">
                <a:latin typeface="Helvetica LT Std Light"/>
              </a:rPr>
              <a:t>analysis</a:t>
            </a:r>
          </a:p>
          <a:p>
            <a:pPr marL="457200" lvl="1" indent="0">
              <a:buNone/>
            </a:pPr>
            <a:endParaRPr lang="en-GB" sz="2000" dirty="0" smtClean="0">
              <a:latin typeface="Helvetica LT Std Light"/>
            </a:endParaRPr>
          </a:p>
          <a:p>
            <a:r>
              <a:rPr lang="en-GB" sz="2400" dirty="0" smtClean="0">
                <a:latin typeface="Helvetica LT Std Light"/>
              </a:rPr>
              <a:t>Other related Information</a:t>
            </a:r>
          </a:p>
          <a:p>
            <a:pPr lvl="1"/>
            <a:r>
              <a:rPr lang="en-GB" sz="2000" dirty="0" smtClean="0">
                <a:latin typeface="Helvetica LT Std Light"/>
              </a:rPr>
              <a:t>One of mid semester exam is from this topic</a:t>
            </a:r>
            <a:endParaRPr lang="en-GB" sz="2000" dirty="0">
              <a:latin typeface="Helvetica LT Std Light"/>
            </a:endParaRPr>
          </a:p>
          <a:p>
            <a:pPr lvl="1"/>
            <a:r>
              <a:rPr lang="en-GB" sz="2000" dirty="0" smtClean="0">
                <a:latin typeface="Helvetica LT Std Light"/>
              </a:rPr>
              <a:t>No other relevant information be disclosed</a:t>
            </a:r>
          </a:p>
          <a:p>
            <a:pPr lvl="1"/>
            <a:endParaRPr lang="en-GB" sz="2000" dirty="0" smtClean="0">
              <a:latin typeface="Helvetica LT Std Light"/>
            </a:endParaRPr>
          </a:p>
          <a:p>
            <a:r>
              <a:rPr lang="en-GB" sz="2000" dirty="0" smtClean="0">
                <a:latin typeface="Helvetica LT Std Light"/>
              </a:rPr>
              <a:t>References</a:t>
            </a:r>
          </a:p>
          <a:p>
            <a:pPr lvl="1"/>
            <a:r>
              <a:rPr lang="en-GB" sz="2000" dirty="0" err="1">
                <a:latin typeface="Helvetica LT Std Light"/>
              </a:rPr>
              <a:t>Rizzoni</a:t>
            </a:r>
            <a:r>
              <a:rPr lang="en-GB" sz="2000" dirty="0">
                <a:latin typeface="Helvetica LT Std Light"/>
              </a:rPr>
              <a:t> G., 2004, Principles and Applications of Electrical Engineering, Revised Fourth Edition, Fourth Edition, McGraw </a:t>
            </a:r>
            <a:r>
              <a:rPr lang="en-GB" sz="2000" dirty="0" smtClean="0">
                <a:latin typeface="Helvetica LT Std Light"/>
              </a:rPr>
              <a:t>Hill</a:t>
            </a:r>
          </a:p>
          <a:p>
            <a:pPr lvl="1"/>
            <a:r>
              <a:rPr lang="en-GB" sz="2000" dirty="0" err="1">
                <a:latin typeface="Helvetica LT Std Light"/>
              </a:rPr>
              <a:t>Hambley</a:t>
            </a:r>
            <a:r>
              <a:rPr lang="en-GB" sz="2000" dirty="0">
                <a:latin typeface="Helvetica LT Std Light"/>
              </a:rPr>
              <a:t> A.R., 2005, Electrical Engineering Principles and Applications, Third Edition, Pearson Prentice Hall </a:t>
            </a:r>
            <a:endParaRPr lang="en-GB" sz="2000" dirty="0" smtClean="0">
              <a:latin typeface="Helvetica LT Std Light"/>
            </a:endParaRPr>
          </a:p>
        </p:txBody>
      </p:sp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KCL or node </a:t>
            </a:r>
            <a:r>
              <a:rPr lang="en-US" sz="2400" dirty="0"/>
              <a:t>analysis and loop analysis are both circuit analysis methods which are systematic and apply to most circuits</a:t>
            </a:r>
          </a:p>
          <a:p>
            <a:r>
              <a:rPr lang="en-US" sz="2400" dirty="0"/>
              <a:t>Analysis of circuits using node </a:t>
            </a:r>
            <a:r>
              <a:rPr lang="en-US" sz="2400" dirty="0" smtClean="0"/>
              <a:t>analysis or some people call it nodal analysis requires </a:t>
            </a:r>
            <a:r>
              <a:rPr lang="en-US" sz="2400" dirty="0"/>
              <a:t>solutions of systems of linear equations</a:t>
            </a:r>
          </a:p>
          <a:p>
            <a:r>
              <a:rPr lang="en-US" sz="2400" dirty="0"/>
              <a:t>These equations can usually be written by inspection of the circuit</a:t>
            </a:r>
          </a:p>
        </p:txBody>
      </p:sp>
    </p:spTree>
    <p:extLst>
      <p:ext uri="{BB962C8B-B14F-4D97-AF65-F5344CB8AC3E}">
        <p14:creationId xmlns:p14="http://schemas.microsoft.com/office/powerpoint/2010/main" val="2554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of Nodal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None/>
            </a:pPr>
            <a:r>
              <a:rPr lang="en-US" b="1" dirty="0">
                <a:solidFill>
                  <a:schemeClr val="accent2"/>
                </a:solidFill>
              </a:rPr>
              <a:t>1.	Choose a reference (ground) node.</a:t>
            </a:r>
          </a:p>
          <a:p>
            <a:pPr marL="457200" indent="-457200">
              <a:buFontTx/>
              <a:buNone/>
            </a:pPr>
            <a:r>
              <a:rPr lang="en-US" dirty="0"/>
              <a:t>2.	Assign node voltages to the other nodes.</a:t>
            </a:r>
          </a:p>
          <a:p>
            <a:pPr marL="457200" indent="-457200">
              <a:buFontTx/>
              <a:buNone/>
            </a:pPr>
            <a:r>
              <a:rPr lang="en-US" dirty="0"/>
              <a:t>3.	Apply KCL to each node other than the reference node; express currents in terms of node voltages.</a:t>
            </a:r>
          </a:p>
          <a:p>
            <a:pPr marL="457200" indent="-457200">
              <a:buFontTx/>
              <a:buNone/>
            </a:pPr>
            <a:r>
              <a:rPr lang="en-US" dirty="0"/>
              <a:t>4.	Solve the resulting system of linear equations for the nodal voltages.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329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A Summing Circuit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output voltage </a:t>
            </a:r>
            <a:r>
              <a:rPr lang="en-US" i="1" dirty="0"/>
              <a:t>V</a:t>
            </a:r>
            <a:r>
              <a:rPr lang="en-US" dirty="0"/>
              <a:t> of this circuit is proportional to the </a:t>
            </a:r>
            <a:r>
              <a:rPr lang="en-US" dirty="0">
                <a:solidFill>
                  <a:schemeClr val="accent2"/>
                </a:solidFill>
              </a:rPr>
              <a:t>sum</a:t>
            </a:r>
            <a:r>
              <a:rPr lang="en-US" dirty="0"/>
              <a:t> of the two input currents </a:t>
            </a:r>
            <a:r>
              <a:rPr lang="en-US" i="1" dirty="0"/>
              <a:t>I</a:t>
            </a:r>
            <a:r>
              <a:rPr lang="en-US" baseline="-25000" dirty="0"/>
              <a:t>1</a:t>
            </a:r>
            <a:r>
              <a:rPr lang="en-US" dirty="0"/>
              <a:t> and</a:t>
            </a:r>
            <a:r>
              <a:rPr lang="en-US" i="1" dirty="0"/>
              <a:t> I</a:t>
            </a:r>
            <a:r>
              <a:rPr lang="en-US" baseline="-25000" dirty="0"/>
              <a:t>2</a:t>
            </a:r>
            <a:endParaRPr lang="en-US" dirty="0"/>
          </a:p>
          <a:p>
            <a:r>
              <a:rPr lang="en-US" dirty="0"/>
              <a:t>This circuit could be useful in audio applications or in instrumentation</a:t>
            </a:r>
          </a:p>
          <a:p>
            <a:r>
              <a:rPr lang="en-US" dirty="0"/>
              <a:t>The output of this circuit would probably be connected to an amplifier</a:t>
            </a:r>
          </a:p>
        </p:txBody>
      </p:sp>
    </p:spTree>
    <p:extLst>
      <p:ext uri="{BB962C8B-B14F-4D97-AF65-F5344CB8AC3E}">
        <p14:creationId xmlns:p14="http://schemas.microsoft.com/office/powerpoint/2010/main" val="2251929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Reference Node</a:t>
            </a: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2642"/>
            <a:ext cx="7785915" cy="2590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12332" y="4480034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sz="2400" smtClean="0"/>
              <a:t>The reference node is called the </a:t>
            </a:r>
            <a:r>
              <a:rPr lang="en-US" sz="2400" i="1" smtClean="0">
                <a:solidFill>
                  <a:schemeClr val="accent2"/>
                </a:solidFill>
              </a:rPr>
              <a:t>ground</a:t>
            </a:r>
            <a:r>
              <a:rPr lang="en-US" sz="2400" smtClean="0"/>
              <a:t> node where </a:t>
            </a:r>
            <a:r>
              <a:rPr lang="en-US" sz="2400" i="1" smtClean="0"/>
              <a:t>V</a:t>
            </a:r>
            <a:r>
              <a:rPr lang="en-US" sz="2400" smtClean="0"/>
              <a:t> = 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49285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of Nodal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None/>
            </a:pPr>
            <a:r>
              <a:rPr lang="en-US" dirty="0"/>
              <a:t>1.	Choose a reference (ground) node.</a:t>
            </a:r>
            <a:endParaRPr lang="en-US" dirty="0">
              <a:solidFill>
                <a:schemeClr val="accent2"/>
              </a:solidFill>
            </a:endParaRPr>
          </a:p>
          <a:p>
            <a:pPr marL="457200" indent="-457200">
              <a:buFontTx/>
              <a:buNone/>
            </a:pPr>
            <a:r>
              <a:rPr lang="en-US" b="1" dirty="0">
                <a:solidFill>
                  <a:schemeClr val="accent2"/>
                </a:solidFill>
              </a:rPr>
              <a:t>2.	Assign node voltages to the other nodes.</a:t>
            </a:r>
            <a:endParaRPr lang="en-US" b="1" dirty="0"/>
          </a:p>
          <a:p>
            <a:pPr marL="457200" indent="-457200">
              <a:buFontTx/>
              <a:buNone/>
            </a:pPr>
            <a:r>
              <a:rPr lang="en-US" dirty="0"/>
              <a:t>3.	Apply KCL to each node other than the reference node; express currents in terms of node voltages.</a:t>
            </a:r>
          </a:p>
          <a:p>
            <a:pPr marL="457200" indent="-457200">
              <a:buFontTx/>
              <a:buNone/>
            </a:pPr>
            <a:r>
              <a:rPr lang="en-US" dirty="0"/>
              <a:t>4.	Solve the resulting system of linear equations for the nodal voltages.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2416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Node Voltages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65705" y="5517232"/>
            <a:ext cx="8229600" cy="559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US" sz="2400" i="1" smtClean="0"/>
              <a:t>V</a:t>
            </a:r>
            <a:r>
              <a:rPr lang="en-US" sz="2400" baseline="-25000" smtClean="0"/>
              <a:t>1</a:t>
            </a:r>
            <a:r>
              <a:rPr lang="en-US" sz="2400" smtClean="0"/>
              <a:t>, </a:t>
            </a:r>
            <a:r>
              <a:rPr lang="en-US" sz="2400" i="1" smtClean="0"/>
              <a:t>V</a:t>
            </a:r>
            <a:r>
              <a:rPr lang="en-US" sz="2400" baseline="-25000" smtClean="0"/>
              <a:t>2</a:t>
            </a:r>
            <a:r>
              <a:rPr lang="en-US" sz="2400" smtClean="0"/>
              <a:t>, and </a:t>
            </a:r>
            <a:r>
              <a:rPr lang="en-US" sz="2400" i="1" smtClean="0"/>
              <a:t>V</a:t>
            </a:r>
            <a:r>
              <a:rPr lang="en-US" sz="2400" baseline="-25000" smtClean="0"/>
              <a:t>3</a:t>
            </a:r>
            <a:r>
              <a:rPr lang="en-US" sz="2400" smtClean="0"/>
              <a:t> are unknowns for which we solve using KCL</a:t>
            </a:r>
            <a:endParaRPr lang="en-US" sz="2400" dirty="0"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905" y="2060848"/>
            <a:ext cx="7315200" cy="2449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6547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Steps of Nodal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Tx/>
              <a:buNone/>
            </a:pPr>
            <a:r>
              <a:rPr lang="en-US" dirty="0"/>
              <a:t>1.	Choose a reference (ground) node.</a:t>
            </a:r>
            <a:endParaRPr lang="en-US" dirty="0">
              <a:solidFill>
                <a:schemeClr val="accent2"/>
              </a:solidFill>
            </a:endParaRPr>
          </a:p>
          <a:p>
            <a:pPr marL="457200" indent="-457200">
              <a:buFontTx/>
              <a:buNone/>
            </a:pPr>
            <a:r>
              <a:rPr lang="en-US" dirty="0"/>
              <a:t>2.	Assign node voltages to the other nodes.</a:t>
            </a:r>
          </a:p>
          <a:p>
            <a:pPr marL="457200" indent="-457200">
              <a:buFontTx/>
              <a:buNone/>
            </a:pPr>
            <a:r>
              <a:rPr lang="en-US" b="1" dirty="0">
                <a:solidFill>
                  <a:schemeClr val="accent2"/>
                </a:solidFill>
              </a:rPr>
              <a:t>3.	Apply KCL to each node other than the reference node; express currents in terms of node voltages.</a:t>
            </a:r>
            <a:endParaRPr lang="en-US" b="1" dirty="0"/>
          </a:p>
          <a:p>
            <a:pPr marL="457200" indent="-457200">
              <a:buFontTx/>
              <a:buNone/>
            </a:pPr>
            <a:r>
              <a:rPr lang="en-US" dirty="0"/>
              <a:t>4.	Solve the resulting system of linear equations for the nodal voltages.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2580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1318</TotalTime>
  <Words>329</Words>
  <Application>Microsoft Office PowerPoint</Application>
  <PresentationFormat>On-screen Show (4:3)</PresentationFormat>
  <Paragraphs>65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Electric and Electronic Technology  Chapter 2D – Kirchhoff’s Laws - KCL</vt:lpstr>
      <vt:lpstr>Chapter Description</vt:lpstr>
      <vt:lpstr>Contents</vt:lpstr>
      <vt:lpstr>Steps of Nodal Analysis</vt:lpstr>
      <vt:lpstr>Example: A Summing Circuit</vt:lpstr>
      <vt:lpstr>1. Reference Node</vt:lpstr>
      <vt:lpstr>Steps of Nodal Analysis</vt:lpstr>
      <vt:lpstr>2. Node Voltages</vt:lpstr>
      <vt:lpstr>Steps of Nodal Analysis</vt:lpstr>
      <vt:lpstr>Currents and Node Voltages</vt:lpstr>
      <vt:lpstr>3. KCL at Node 1</vt:lpstr>
      <vt:lpstr>3. KCL at Node 2</vt:lpstr>
      <vt:lpstr>3. KCL at Node 3</vt:lpstr>
      <vt:lpstr>Steps of Nodal Analysis</vt:lpstr>
      <vt:lpstr>4. Summing Circuit Solution</vt:lpstr>
      <vt:lpstr>Example</vt:lpstr>
      <vt:lpstr>Example</vt:lpstr>
      <vt:lpstr>Conclusion of The Chapter</vt:lpstr>
      <vt:lpstr>Akhtar Razali  FKM, UMP.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Admin</cp:lastModifiedBy>
  <cp:revision>230</cp:revision>
  <cp:lastPrinted>2017-07-24T03:54:17Z</cp:lastPrinted>
  <dcterms:created xsi:type="dcterms:W3CDTF">2016-03-03T08:04:10Z</dcterms:created>
  <dcterms:modified xsi:type="dcterms:W3CDTF">2017-08-19T12:59:11Z</dcterms:modified>
</cp:coreProperties>
</file>