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449" r:id="rId2"/>
    <p:sldId id="451" r:id="rId3"/>
    <p:sldId id="452" r:id="rId4"/>
    <p:sldId id="453" r:id="rId5"/>
    <p:sldId id="456" r:id="rId6"/>
    <p:sldId id="364" r:id="rId7"/>
    <p:sldId id="380" r:id="rId8"/>
    <p:sldId id="430" r:id="rId9"/>
    <p:sldId id="379" r:id="rId10"/>
    <p:sldId id="382" r:id="rId11"/>
    <p:sldId id="433" r:id="rId12"/>
    <p:sldId id="438" r:id="rId13"/>
    <p:sldId id="447" r:id="rId14"/>
    <p:sldId id="437" r:id="rId15"/>
    <p:sldId id="457" r:id="rId16"/>
    <p:sldId id="443" r:id="rId17"/>
    <p:sldId id="444" r:id="rId18"/>
    <p:sldId id="445" r:id="rId19"/>
    <p:sldId id="446" r:id="rId20"/>
    <p:sldId id="458" r:id="rId21"/>
    <p:sldId id="385" r:id="rId22"/>
    <p:sldId id="386" r:id="rId23"/>
    <p:sldId id="455" r:id="rId24"/>
    <p:sldId id="454" r:id="rId25"/>
  </p:sldIdLst>
  <p:sldSz cx="9144000" cy="6858000" type="screen4x3"/>
  <p:notesSz cx="6797675" cy="9926638"/>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033CC"/>
    <a:srgbClr val="009999"/>
    <a:srgbClr val="00AFA7"/>
    <a:srgbClr val="CCFFFF"/>
    <a:srgbClr val="00FFCC"/>
    <a:srgbClr val="99FFCC"/>
    <a:srgbClr val="33CCCC"/>
    <a:srgbClr val="006699"/>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86" autoAdjust="0"/>
    <p:restoredTop sz="97431"/>
  </p:normalViewPr>
  <p:slideViewPr>
    <p:cSldViewPr snapToObjects="1">
      <p:cViewPr varScale="1">
        <p:scale>
          <a:sx n="65" d="100"/>
          <a:sy n="65" d="100"/>
        </p:scale>
        <p:origin x="26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E9C86C0-41C2-A64F-A5D3-65308364D734}" type="datetimeFigureOut">
              <a:rPr lang="en-US" smtClean="0"/>
              <a:t>9/9/2017</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8377671-060F-9C43-AB6A-16DB37710E09}" type="slidenum">
              <a:rPr lang="en-US" smtClean="0"/>
              <a:t>‹#›</a:t>
            </a:fld>
            <a:endParaRPr lang="en-US"/>
          </a:p>
        </p:txBody>
      </p:sp>
    </p:spTree>
    <p:extLst>
      <p:ext uri="{BB962C8B-B14F-4D97-AF65-F5344CB8AC3E}">
        <p14:creationId xmlns:p14="http://schemas.microsoft.com/office/powerpoint/2010/main" val="375321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2FF5C8C-4E0A-4340-A20C-AFF94B550D4C}" type="datetimeFigureOut">
              <a:t>9/9/2017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94A1761-9BDC-1847-AEC4-8F8E20EE702D}" type="slidenum">
              <a:t>‹#›</a:t>
            </a:fld>
            <a:endParaRPr lang="en-US"/>
          </a:p>
        </p:txBody>
      </p:sp>
    </p:spTree>
    <p:extLst>
      <p:ext uri="{BB962C8B-B14F-4D97-AF65-F5344CB8AC3E}">
        <p14:creationId xmlns:p14="http://schemas.microsoft.com/office/powerpoint/2010/main" val="42336176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487487"/>
            <a:ext cx="9144000" cy="4225925"/>
          </a:xfrm>
          <a:prstGeom prst="rect">
            <a:avLst/>
          </a:prstGeom>
        </p:spPr>
      </p:pic>
      <p:sp>
        <p:nvSpPr>
          <p:cNvPr id="2" name="Title 1"/>
          <p:cNvSpPr>
            <a:spLocks noGrp="1"/>
          </p:cNvSpPr>
          <p:nvPr>
            <p:ph type="ctrTitle"/>
          </p:nvPr>
        </p:nvSpPr>
        <p:spPr>
          <a:xfrm>
            <a:off x="685800" y="2130425"/>
            <a:ext cx="7772400" cy="1470025"/>
          </a:xfrm>
        </p:spPr>
        <p:txBody>
          <a:bodyPr>
            <a:normAutofit/>
          </a:bodyPr>
          <a:lstStyle>
            <a:lvl1pPr>
              <a:defRPr sz="4000">
                <a:solidFill>
                  <a:schemeClr val="bg1"/>
                </a:solidFill>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bg1"/>
                </a:solidFill>
                <a:latin typeface="Helvetica" panose="020B0604020202020204" pitchFamily="34" charset="0"/>
                <a:cs typeface="Helvetica"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2032506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EAAC8-B8D1-874E-AA70-8B4502729C1D}" type="datetimeFigureOut">
              <a:rPr lang="en-US" smtClean="0"/>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28942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EAAC8-B8D1-874E-AA70-8B4502729C1D}" type="datetimeFigureOut">
              <a:rPr lang="en-US" smtClean="0"/>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184629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57200" y="274638"/>
            <a:ext cx="8229600" cy="1142999"/>
          </a:xfrm>
          <a:prstGeom prst="rect">
            <a:avLst/>
          </a:prstGeom>
        </p:spPr>
      </p:pic>
      <p:sp>
        <p:nvSpPr>
          <p:cNvPr id="2" name="Title 1"/>
          <p:cNvSpPr>
            <a:spLocks noGrp="1"/>
          </p:cNvSpPr>
          <p:nvPr>
            <p:ph type="title"/>
          </p:nvPr>
        </p:nvSpPr>
        <p:spPr/>
        <p:txBody>
          <a:bodyPr>
            <a:normAutofit/>
          </a:bodyPr>
          <a:lstStyle>
            <a:lvl1pPr>
              <a:defRPr sz="3200">
                <a:solidFill>
                  <a:schemeClr val="bg1"/>
                </a:solidFill>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EAAC8-B8D1-874E-AA70-8B4502729C1D}" type="datetimeFigureOut">
              <a:rPr lang="en-US" smtClean="0"/>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29137545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FEAAC8-B8D1-874E-AA70-8B4502729C1D}" type="datetimeFigureOut">
              <a:rPr lang="en-US" smtClean="0"/>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34495578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FEAAC8-B8D1-874E-AA70-8B4502729C1D}" type="datetimeFigureOut">
              <a:rPr lang="en-US" smtClean="0"/>
              <a:t>9/9/2017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83034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FEAAC8-B8D1-874E-AA70-8B4502729C1D}" type="datetimeFigureOut">
              <a:rPr lang="en-US" smtClean="0"/>
              <a:t>9/9/2017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755737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FEAAC8-B8D1-874E-AA70-8B4502729C1D}" type="datetimeFigureOut">
              <a:rPr lang="en-US" smtClean="0"/>
              <a:t>9/9/2017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38084059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EAAC8-B8D1-874E-AA70-8B4502729C1D}" type="datetimeFigureOut">
              <a:rPr lang="en-US" smtClean="0"/>
              <a:t>9/9/2017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42573947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EAAC8-B8D1-874E-AA70-8B4502729C1D}" type="datetimeFigureOut">
              <a:rPr lang="en-US" smtClean="0"/>
              <a:t>9/9/2017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16526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EAAC8-B8D1-874E-AA70-8B4502729C1D}" type="datetimeFigureOut">
              <a:rPr lang="en-US" smtClean="0"/>
              <a:t>9/9/2017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1185756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EAAC8-B8D1-874E-AA70-8B4502729C1D}" type="datetimeFigureOut">
              <a:rPr lang="en-US" smtClean="0"/>
              <a:t>9/9/2017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8A7FD-37DA-964E-82C7-C288E5A21FC0}" type="slidenum">
              <a:rPr lang="en-US" smtClean="0"/>
              <a:t>‹#›</a:t>
            </a:fld>
            <a:endParaRPr lang="en-US"/>
          </a:p>
        </p:txBody>
      </p:sp>
      <p:pic>
        <p:nvPicPr>
          <p:cNvPr id="7" name="Picture 6"/>
          <p:cNvPicPr>
            <a:picLocks noChangeAspect="1"/>
          </p:cNvPicPr>
          <p:nvPr userDrawn="1"/>
        </p:nvPicPr>
        <p:blipFill>
          <a:blip r:embed="rId14"/>
          <a:stretch>
            <a:fillRect/>
          </a:stretch>
        </p:blipFill>
        <p:spPr>
          <a:xfrm>
            <a:off x="4258454" y="6356350"/>
            <a:ext cx="1231876" cy="431157"/>
          </a:xfrm>
          <a:prstGeom prst="rect">
            <a:avLst/>
          </a:prstGeom>
        </p:spPr>
      </p:pic>
      <p:sp>
        <p:nvSpPr>
          <p:cNvPr id="8" name="TextBox 7"/>
          <p:cNvSpPr txBox="1"/>
          <p:nvPr userDrawn="1"/>
        </p:nvSpPr>
        <p:spPr>
          <a:xfrm>
            <a:off x="5515844" y="6316872"/>
            <a:ext cx="3743706" cy="553998"/>
          </a:xfrm>
          <a:prstGeom prst="rect">
            <a:avLst/>
          </a:prstGeom>
          <a:solidFill>
            <a:schemeClr val="bg1"/>
          </a:solidFill>
          <a:ln>
            <a:noFill/>
          </a:ln>
        </p:spPr>
        <p:txBody>
          <a:bodyPr wrap="square" rtlCol="0">
            <a:spAutoFit/>
          </a:bodyPr>
          <a:lstStyle/>
          <a:p>
            <a:r>
              <a:rPr lang="en-MY" sz="1000" b="1" i="0" dirty="0" smtClean="0">
                <a:latin typeface="Times New Roman" panose="02020603050405020304" pitchFamily="18" charset="0"/>
                <a:cs typeface="Times New Roman" panose="02020603050405020304" pitchFamily="18" charset="0"/>
              </a:rPr>
              <a:t>CHAPTER</a:t>
            </a:r>
            <a:r>
              <a:rPr lang="en-MY" sz="1000" b="1" i="0" baseline="0" dirty="0" smtClean="0">
                <a:latin typeface="Times New Roman" panose="02020603050405020304" pitchFamily="18" charset="0"/>
                <a:cs typeface="Times New Roman" panose="02020603050405020304" pitchFamily="18" charset="0"/>
              </a:rPr>
              <a:t> 3 IDEAL AND NON IDEAL SOLUTION (PART B)</a:t>
            </a:r>
            <a:endParaRPr lang="en-MY" sz="1000" b="1" i="0" dirty="0" smtClean="0">
              <a:latin typeface="Times New Roman" panose="02020603050405020304" pitchFamily="18" charset="0"/>
              <a:cs typeface="Times New Roman" panose="02020603050405020304" pitchFamily="18" charset="0"/>
            </a:endParaRPr>
          </a:p>
          <a:p>
            <a:r>
              <a:rPr lang="en-MY" sz="1000" b="1" i="0" dirty="0" smtClean="0">
                <a:latin typeface="Times New Roman" panose="02020603050405020304" pitchFamily="18" charset="0"/>
                <a:cs typeface="Times New Roman" panose="02020603050405020304" pitchFamily="18" charset="0"/>
              </a:rPr>
              <a:t>BY DR. YUEN MEI LIAN</a:t>
            </a:r>
          </a:p>
          <a:p>
            <a:r>
              <a:rPr lang="en-US" sz="1000" b="1" i="0" u="sng" dirty="0">
                <a:latin typeface="Times New Roman" panose="02020603050405020304" pitchFamily="18" charset="0"/>
                <a:cs typeface="Times New Roman" panose="02020603050405020304" pitchFamily="18" charset="0"/>
              </a:rPr>
              <a:t>http://</a:t>
            </a:r>
            <a:r>
              <a:rPr lang="en-US" sz="1000" b="1" i="0" u="sng" dirty="0" smtClean="0">
                <a:latin typeface="Times New Roman" panose="02020603050405020304" pitchFamily="18" charset="0"/>
                <a:cs typeface="Times New Roman" panose="02020603050405020304" pitchFamily="18" charset="0"/>
              </a:rPr>
              <a:t>ocw.ump.edu.my/course/view.php?id=470</a:t>
            </a:r>
            <a:endParaRPr lang="en-MY" sz="1000" b="1" i="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799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ocw.ump.edu.m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snhidayah@ump.edu.my" TargetMode="External"/><Relationship Id="rId2" Type="http://schemas.openxmlformats.org/officeDocument/2006/relationships/hyperlink" Target="mailto:yuenm@ump.edu.my"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8520" y="1412776"/>
            <a:ext cx="9252520" cy="3024335"/>
          </a:xfrm>
        </p:spPr>
        <p:txBody>
          <a:bodyPr>
            <a:normAutofit fontScale="90000"/>
          </a:bodyPr>
          <a:lstStyle/>
          <a:p>
            <a:r>
              <a:rPr lang="en-GB" sz="3000" b="1" dirty="0" smtClean="0">
                <a:effectLst>
                  <a:outerShdw blurRad="38100" dist="38100" dir="2700000" algn="tl">
                    <a:srgbClr val="000000">
                      <a:alpha val="43137"/>
                    </a:srgbClr>
                  </a:outerShdw>
                </a:effectLst>
              </a:rPr>
              <a:t>BSK1133 PHYSICAL CHEMISTRY</a:t>
            </a:r>
            <a:r>
              <a:rPr lang="en-GB" sz="2000" b="1" dirty="0" smtClean="0">
                <a:effectLst>
                  <a:outerShdw blurRad="38100" dist="38100" dir="2700000" algn="tl">
                    <a:srgbClr val="000000">
                      <a:alpha val="43137"/>
                    </a:srgbClr>
                  </a:outerShdw>
                </a:effectLst>
              </a:rPr>
              <a:t/>
            </a:r>
            <a:br>
              <a:rPr lang="en-GB" sz="2000" b="1" dirty="0" smtClean="0">
                <a:effectLst>
                  <a:outerShdw blurRad="38100" dist="38100" dir="2700000" algn="tl">
                    <a:srgbClr val="000000">
                      <a:alpha val="43137"/>
                    </a:srgbClr>
                  </a:outerShdw>
                </a:effectLst>
              </a:rPr>
            </a:br>
            <a:r>
              <a:rPr lang="en-GB" sz="2000" b="1" dirty="0" smtClean="0">
                <a:effectLst>
                  <a:outerShdw blurRad="38100" dist="38100" dir="2700000" algn="tl">
                    <a:srgbClr val="000000">
                      <a:alpha val="43137"/>
                    </a:srgbClr>
                  </a:outerShdw>
                </a:effectLst>
              </a:rPr>
              <a:t/>
            </a:r>
            <a:br>
              <a:rPr lang="en-GB" sz="2000" b="1" dirty="0" smtClean="0">
                <a:effectLst>
                  <a:outerShdw blurRad="38100" dist="38100" dir="2700000" algn="tl">
                    <a:srgbClr val="000000">
                      <a:alpha val="43137"/>
                    </a:srgbClr>
                  </a:outerShdw>
                </a:effectLst>
              </a:rPr>
            </a:br>
            <a:r>
              <a:rPr lang="en-GB" sz="4600" b="1" dirty="0" smtClean="0">
                <a:effectLst>
                  <a:outerShdw blurRad="38100" dist="38100" dir="2700000" algn="tl">
                    <a:srgbClr val="000000">
                      <a:alpha val="43137"/>
                    </a:srgbClr>
                  </a:outerShdw>
                </a:effectLst>
              </a:rPr>
              <a:t>CHAPTER 3</a:t>
            </a:r>
            <a:br>
              <a:rPr lang="en-GB" sz="4600" b="1" dirty="0" smtClean="0">
                <a:effectLst>
                  <a:outerShdw blurRad="38100" dist="38100" dir="2700000" algn="tl">
                    <a:srgbClr val="000000">
                      <a:alpha val="43137"/>
                    </a:srgbClr>
                  </a:outerShdw>
                </a:effectLst>
              </a:rPr>
            </a:br>
            <a:r>
              <a:rPr lang="en-GB" sz="4600" b="1" dirty="0" smtClean="0">
                <a:effectLst>
                  <a:outerShdw blurRad="38100" dist="38100" dir="2700000" algn="tl">
                    <a:srgbClr val="000000">
                      <a:alpha val="43137"/>
                    </a:srgbClr>
                  </a:outerShdw>
                </a:effectLst>
              </a:rPr>
              <a:t>IDEAL AND NON IDEAL SOLUTION</a:t>
            </a:r>
            <a:br>
              <a:rPr lang="en-GB" sz="4600" b="1" dirty="0" smtClean="0">
                <a:effectLst>
                  <a:outerShdw blurRad="38100" dist="38100" dir="2700000" algn="tl">
                    <a:srgbClr val="000000">
                      <a:alpha val="43137"/>
                    </a:srgbClr>
                  </a:outerShdw>
                </a:effectLst>
              </a:rPr>
            </a:br>
            <a:r>
              <a:rPr lang="en-GB" sz="4600" b="1" dirty="0" smtClean="0">
                <a:effectLst>
                  <a:outerShdw blurRad="38100" dist="38100" dir="2700000" algn="tl">
                    <a:srgbClr val="000000">
                      <a:alpha val="43137"/>
                    </a:srgbClr>
                  </a:outerShdw>
                </a:effectLst>
              </a:rPr>
              <a:t>(PART B)</a:t>
            </a:r>
            <a:endParaRPr lang="en-GB" sz="4600" b="1" dirty="0">
              <a:effectLst>
                <a:outerShdw blurRad="38100" dist="38100" dir="2700000" algn="tl">
                  <a:srgbClr val="000000">
                    <a:alpha val="43137"/>
                  </a:srgbClr>
                </a:outerShdw>
              </a:effectLst>
            </a:endParaRPr>
          </a:p>
        </p:txBody>
      </p:sp>
      <p:sp>
        <p:nvSpPr>
          <p:cNvPr id="6" name="Subtitle 4"/>
          <p:cNvSpPr>
            <a:spLocks noGrp="1"/>
          </p:cNvSpPr>
          <p:nvPr>
            <p:ph type="subTitle" idx="1"/>
          </p:nvPr>
        </p:nvSpPr>
        <p:spPr>
          <a:xfrm>
            <a:off x="1398486" y="4437112"/>
            <a:ext cx="7032828" cy="1343000"/>
          </a:xfrm>
        </p:spPr>
        <p:txBody>
          <a:bodyPr>
            <a:noAutofit/>
          </a:bodyPr>
          <a:lstStyle/>
          <a:p>
            <a:r>
              <a:rPr lang="en-GB" sz="1800" b="1" dirty="0" smtClean="0">
                <a:effectLst>
                  <a:outerShdw blurRad="38100" dist="38100" dir="2700000" algn="tl">
                    <a:srgbClr val="000000">
                      <a:alpha val="43137"/>
                    </a:srgbClr>
                  </a:outerShdw>
                </a:effectLst>
              </a:rPr>
              <a:t>PREPARED BY:</a:t>
            </a:r>
          </a:p>
          <a:p>
            <a:r>
              <a:rPr lang="en-GB" sz="1800" b="1" dirty="0" smtClean="0">
                <a:effectLst>
                  <a:outerShdw blurRad="38100" dist="38100" dir="2700000" algn="tl">
                    <a:srgbClr val="000000">
                      <a:alpha val="43137"/>
                    </a:srgbClr>
                  </a:outerShdw>
                </a:effectLst>
              </a:rPr>
              <a:t>DR. YUEN MEI LIAN AND DR. SITI NOOR HIDAYAH MUSTAPHA</a:t>
            </a:r>
            <a:br>
              <a:rPr lang="en-GB" sz="1800" b="1" dirty="0" smtClean="0">
                <a:effectLst>
                  <a:outerShdw blurRad="38100" dist="38100" dir="2700000" algn="tl">
                    <a:srgbClr val="000000">
                      <a:alpha val="43137"/>
                    </a:srgbClr>
                  </a:outerShdw>
                </a:effectLst>
              </a:rPr>
            </a:br>
            <a:r>
              <a:rPr lang="en-GB" sz="1800" b="1" dirty="0" smtClean="0">
                <a:effectLst>
                  <a:outerShdw blurRad="38100" dist="38100" dir="2700000" algn="tl">
                    <a:srgbClr val="000000">
                      <a:alpha val="43137"/>
                    </a:srgbClr>
                  </a:outerShdw>
                </a:effectLst>
              </a:rPr>
              <a:t>Faculty of Industrial Sciences &amp; Technology</a:t>
            </a:r>
            <a:br>
              <a:rPr lang="en-GB" sz="1800" b="1" dirty="0" smtClean="0">
                <a:effectLst>
                  <a:outerShdw blurRad="38100" dist="38100" dir="2700000" algn="tl">
                    <a:srgbClr val="000000">
                      <a:alpha val="43137"/>
                    </a:srgbClr>
                  </a:outerShdw>
                </a:effectLst>
              </a:rPr>
            </a:br>
            <a:r>
              <a:rPr lang="en-GB" sz="1800" b="1" dirty="0" smtClean="0"/>
              <a:t>yuenm@ump.edu.my</a:t>
            </a:r>
            <a:r>
              <a:rPr lang="en-GB" sz="1800" b="1" dirty="0" smtClean="0">
                <a:effectLst>
                  <a:outerShdw blurRad="38100" dist="38100" dir="2700000" algn="tl">
                    <a:srgbClr val="000000">
                      <a:alpha val="43137"/>
                    </a:srgbClr>
                  </a:outerShdw>
                </a:effectLst>
              </a:rPr>
              <a:t> and snhidayah@ump.edu.my</a:t>
            </a:r>
          </a:p>
          <a:p>
            <a:endParaRPr lang="en-GB" sz="1800" b="1" dirty="0">
              <a:effectLst>
                <a:outerShdw blurRad="38100" dist="38100" dir="2700000" algn="tl">
                  <a:srgbClr val="000000">
                    <a:alpha val="43137"/>
                  </a:srgbClr>
                </a:outerShdw>
              </a:effectLst>
            </a:endParaRPr>
          </a:p>
        </p:txBody>
      </p:sp>
      <p:sp>
        <p:nvSpPr>
          <p:cNvPr id="5" name="TextBox 4"/>
          <p:cNvSpPr txBox="1"/>
          <p:nvPr/>
        </p:nvSpPr>
        <p:spPr>
          <a:xfrm>
            <a:off x="147773" y="116632"/>
            <a:ext cx="3632139" cy="738664"/>
          </a:xfrm>
          <a:prstGeom prst="rect">
            <a:avLst/>
          </a:prstGeom>
          <a:solidFill>
            <a:srgbClr val="00ABA3"/>
          </a:solidFill>
          <a:ln>
            <a:solidFill>
              <a:srgbClr val="C00000"/>
            </a:solidFill>
          </a:ln>
        </p:spPr>
        <p:txBody>
          <a:bodyPr wrap="square" rtlCol="0">
            <a:spAutoFit/>
          </a:bodyPr>
          <a:lstStyle/>
          <a:p>
            <a:r>
              <a:rPr lang="en-US" b="1" dirty="0" smtClean="0">
                <a:solidFill>
                  <a:schemeClr val="bg1"/>
                </a:solidFill>
              </a:rPr>
              <a:t>For updated version, please click on  </a:t>
            </a:r>
          </a:p>
          <a:p>
            <a:r>
              <a:rPr lang="en-US" sz="2400" dirty="0" smtClean="0">
                <a:solidFill>
                  <a:schemeClr val="bg1"/>
                </a:solidFill>
                <a:hlinkClick r:id="rId2"/>
              </a:rPr>
              <a:t>http://ocw.ump.edu.my </a:t>
            </a:r>
            <a:endParaRPr lang="en-US" sz="2400" dirty="0">
              <a:solidFill>
                <a:schemeClr val="bg1"/>
              </a:solidFill>
            </a:endParaRPr>
          </a:p>
        </p:txBody>
      </p:sp>
    </p:spTree>
    <p:extLst>
      <p:ext uri="{BB962C8B-B14F-4D97-AF65-F5344CB8AC3E}">
        <p14:creationId xmlns:p14="http://schemas.microsoft.com/office/powerpoint/2010/main" val="2843218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6"/>
          <p:cNvSpPr txBox="1">
            <a:spLocks noChangeArrowheads="1"/>
          </p:cNvSpPr>
          <p:nvPr/>
        </p:nvSpPr>
        <p:spPr bwMode="auto">
          <a:xfrm>
            <a:off x="4786225" y="909639"/>
            <a:ext cx="2357438" cy="519113"/>
          </a:xfrm>
          <a:prstGeom prst="rect">
            <a:avLst/>
          </a:prstGeom>
          <a:ln/>
          <a:extLst/>
        </p:spPr>
        <p:style>
          <a:lnRef idx="2">
            <a:schemeClr val="dk1"/>
          </a:lnRef>
          <a:fillRef idx="1">
            <a:schemeClr val="lt1"/>
          </a:fillRef>
          <a:effectRef idx="0">
            <a:schemeClr val="dk1"/>
          </a:effectRef>
          <a:fontRef idx="minor">
            <a:schemeClr val="dk1"/>
          </a:fontRef>
        </p:style>
        <p:txBody>
          <a:bodyPr wrap="none">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dirty="0" err="1">
                <a:solidFill>
                  <a:schemeClr val="tx1"/>
                </a:solidFill>
                <a:latin typeface="Symbol" panose="05050102010706020507" pitchFamily="18" charset="2"/>
              </a:rPr>
              <a:t>D</a:t>
            </a:r>
            <a:r>
              <a:rPr lang="en-US" altLang="en-US" sz="2800" i="1" dirty="0" err="1">
                <a:solidFill>
                  <a:schemeClr val="tx1"/>
                </a:solidFill>
              </a:rPr>
              <a:t>T</a:t>
            </a:r>
            <a:r>
              <a:rPr lang="en-US" altLang="en-US" sz="2800" baseline="-25000" dirty="0" err="1">
                <a:solidFill>
                  <a:schemeClr val="tx1"/>
                </a:solidFill>
              </a:rPr>
              <a:t>b</a:t>
            </a:r>
            <a:r>
              <a:rPr lang="en-US" altLang="en-US" sz="2800" dirty="0">
                <a:solidFill>
                  <a:schemeClr val="tx1"/>
                </a:solidFill>
              </a:rPr>
              <a:t> = </a:t>
            </a:r>
            <a:r>
              <a:rPr lang="en-US" altLang="en-US" sz="2800" i="1" dirty="0">
                <a:solidFill>
                  <a:schemeClr val="tx1"/>
                </a:solidFill>
              </a:rPr>
              <a:t>T</a:t>
            </a:r>
            <a:r>
              <a:rPr lang="en-US" altLang="en-US" sz="2800" baseline="-25000" dirty="0">
                <a:solidFill>
                  <a:schemeClr val="tx1"/>
                </a:solidFill>
              </a:rPr>
              <a:t>b</a:t>
            </a:r>
            <a:r>
              <a:rPr lang="en-US" altLang="en-US" sz="2800" dirty="0">
                <a:solidFill>
                  <a:schemeClr val="tx1"/>
                </a:solidFill>
              </a:rPr>
              <a:t> – </a:t>
            </a:r>
            <a:r>
              <a:rPr lang="en-US" altLang="en-US" sz="2800" i="1" dirty="0">
                <a:solidFill>
                  <a:schemeClr val="tx1"/>
                </a:solidFill>
              </a:rPr>
              <a:t>T </a:t>
            </a:r>
            <a:r>
              <a:rPr lang="en-US" altLang="en-US" sz="2800" baseline="-25000" dirty="0">
                <a:solidFill>
                  <a:schemeClr val="tx1"/>
                </a:solidFill>
              </a:rPr>
              <a:t>b</a:t>
            </a:r>
            <a:endParaRPr lang="en-US" altLang="en-US" sz="2800" dirty="0">
              <a:solidFill>
                <a:schemeClr val="tx1"/>
              </a:solidFill>
            </a:endParaRPr>
          </a:p>
        </p:txBody>
      </p:sp>
      <p:grpSp>
        <p:nvGrpSpPr>
          <p:cNvPr id="13" name="Group 12"/>
          <p:cNvGrpSpPr>
            <a:grpSpLocks/>
          </p:cNvGrpSpPr>
          <p:nvPr/>
        </p:nvGrpSpPr>
        <p:grpSpPr bwMode="auto">
          <a:xfrm>
            <a:off x="4786224" y="3214688"/>
            <a:ext cx="1430338" cy="595312"/>
            <a:chOff x="3168" y="1548"/>
            <a:chExt cx="901" cy="375"/>
          </a:xfrm>
        </p:grpSpPr>
        <p:sp>
          <p:nvSpPr>
            <p:cNvPr id="14" name="Text Box 10"/>
            <p:cNvSpPr txBox="1">
              <a:spLocks noChangeArrowheads="1"/>
            </p:cNvSpPr>
            <p:nvPr/>
          </p:nvSpPr>
          <p:spPr bwMode="auto">
            <a:xfrm>
              <a:off x="3168" y="1596"/>
              <a:ext cx="87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i="1">
                  <a:solidFill>
                    <a:schemeClr val="tx1"/>
                  </a:solidFill>
                </a:rPr>
                <a:t>T</a:t>
              </a:r>
              <a:r>
                <a:rPr lang="en-US" altLang="en-US" sz="2800" baseline="-25000">
                  <a:solidFill>
                    <a:schemeClr val="tx1"/>
                  </a:solidFill>
                </a:rPr>
                <a:t>b</a:t>
              </a:r>
              <a:r>
                <a:rPr lang="en-US" altLang="en-US" sz="2800">
                  <a:solidFill>
                    <a:schemeClr val="tx1"/>
                  </a:solidFill>
                </a:rPr>
                <a:t> &gt; </a:t>
              </a:r>
              <a:r>
                <a:rPr lang="en-US" altLang="en-US" sz="2800" i="1">
                  <a:solidFill>
                    <a:schemeClr val="tx1"/>
                  </a:solidFill>
                </a:rPr>
                <a:t>T </a:t>
              </a:r>
              <a:r>
                <a:rPr lang="en-US" altLang="en-US" sz="2800" baseline="-25000">
                  <a:solidFill>
                    <a:schemeClr val="tx1"/>
                  </a:solidFill>
                </a:rPr>
                <a:t>b</a:t>
              </a:r>
              <a:endParaRPr lang="en-US" altLang="en-US" sz="2800">
                <a:solidFill>
                  <a:schemeClr val="tx1"/>
                </a:solidFill>
              </a:endParaRPr>
            </a:p>
          </p:txBody>
        </p:sp>
        <p:sp>
          <p:nvSpPr>
            <p:cNvPr id="15" name="Text Box 11"/>
            <p:cNvSpPr txBox="1">
              <a:spLocks noChangeArrowheads="1"/>
            </p:cNvSpPr>
            <p:nvPr/>
          </p:nvSpPr>
          <p:spPr bwMode="auto">
            <a:xfrm>
              <a:off x="3864" y="1548"/>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dirty="0">
                  <a:solidFill>
                    <a:schemeClr val="tx1"/>
                  </a:solidFill>
                </a:rPr>
                <a:t>0</a:t>
              </a:r>
            </a:p>
          </p:txBody>
        </p:sp>
      </p:grpSp>
      <p:sp>
        <p:nvSpPr>
          <p:cNvPr id="16" name="Text Box 13"/>
          <p:cNvSpPr txBox="1">
            <a:spLocks noChangeArrowheads="1"/>
          </p:cNvSpPr>
          <p:nvPr/>
        </p:nvSpPr>
        <p:spPr bwMode="auto">
          <a:xfrm>
            <a:off x="6705512" y="3284538"/>
            <a:ext cx="13573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a:solidFill>
                  <a:schemeClr val="tx1"/>
                </a:solidFill>
                <a:latin typeface="Symbol" panose="05050102010706020507" pitchFamily="18" charset="2"/>
              </a:rPr>
              <a:t>D</a:t>
            </a:r>
            <a:r>
              <a:rPr lang="en-US" altLang="en-US" sz="2800" i="1">
                <a:solidFill>
                  <a:schemeClr val="tx1"/>
                </a:solidFill>
              </a:rPr>
              <a:t>T</a:t>
            </a:r>
            <a:r>
              <a:rPr lang="en-US" altLang="en-US" sz="2800" baseline="-25000">
                <a:solidFill>
                  <a:schemeClr val="tx1"/>
                </a:solidFill>
              </a:rPr>
              <a:t>b</a:t>
            </a:r>
            <a:r>
              <a:rPr lang="en-US" altLang="en-US" sz="2800">
                <a:solidFill>
                  <a:schemeClr val="tx1"/>
                </a:solidFill>
              </a:rPr>
              <a:t> &gt; 0</a:t>
            </a:r>
          </a:p>
        </p:txBody>
      </p:sp>
      <p:grpSp>
        <p:nvGrpSpPr>
          <p:cNvPr id="17" name="Group 17"/>
          <p:cNvGrpSpPr>
            <a:grpSpLocks/>
          </p:cNvGrpSpPr>
          <p:nvPr/>
        </p:nvGrpSpPr>
        <p:grpSpPr bwMode="auto">
          <a:xfrm>
            <a:off x="4786224" y="1485900"/>
            <a:ext cx="3825875" cy="876300"/>
            <a:chOff x="3312" y="1416"/>
            <a:chExt cx="2410" cy="552"/>
          </a:xfrm>
        </p:grpSpPr>
        <p:sp>
          <p:nvSpPr>
            <p:cNvPr id="18" name="Text Box 15"/>
            <p:cNvSpPr txBox="1">
              <a:spLocks noChangeArrowheads="1"/>
            </p:cNvSpPr>
            <p:nvPr/>
          </p:nvSpPr>
          <p:spPr bwMode="auto">
            <a:xfrm>
              <a:off x="3312" y="1450"/>
              <a:ext cx="241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i="1">
                  <a:solidFill>
                    <a:schemeClr val="tx1"/>
                  </a:solidFill>
                </a:rPr>
                <a:t>T </a:t>
              </a:r>
              <a:r>
                <a:rPr lang="en-US" altLang="en-US" sz="2400" baseline="-25000">
                  <a:solidFill>
                    <a:schemeClr val="tx1"/>
                  </a:solidFill>
                </a:rPr>
                <a:t>b</a:t>
              </a:r>
              <a:r>
                <a:rPr lang="en-US" altLang="en-US" sz="2400">
                  <a:solidFill>
                    <a:schemeClr val="tx1"/>
                  </a:solidFill>
                </a:rPr>
                <a:t> is the boiling point of </a:t>
              </a:r>
            </a:p>
            <a:p>
              <a:pPr>
                <a:spcBef>
                  <a:spcPct val="0"/>
                </a:spcBef>
                <a:buFontTx/>
                <a:buNone/>
              </a:pPr>
              <a:r>
                <a:rPr lang="en-US" altLang="en-US" sz="2400">
                  <a:solidFill>
                    <a:schemeClr val="tx1"/>
                  </a:solidFill>
                </a:rPr>
                <a:t>      the pure solvent</a:t>
              </a:r>
              <a:endParaRPr lang="en-US" altLang="en-US" sz="2400" i="1">
                <a:solidFill>
                  <a:schemeClr val="tx1"/>
                </a:solidFill>
              </a:endParaRPr>
            </a:p>
          </p:txBody>
        </p:sp>
        <p:sp>
          <p:nvSpPr>
            <p:cNvPr id="19" name="Text Box 16"/>
            <p:cNvSpPr txBox="1">
              <a:spLocks noChangeArrowheads="1"/>
            </p:cNvSpPr>
            <p:nvPr/>
          </p:nvSpPr>
          <p:spPr bwMode="auto">
            <a:xfrm>
              <a:off x="3488" y="141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solidFill>
                    <a:schemeClr val="tx1"/>
                  </a:solidFill>
                </a:rPr>
                <a:t>0</a:t>
              </a:r>
            </a:p>
          </p:txBody>
        </p:sp>
      </p:grpSp>
      <p:sp>
        <p:nvSpPr>
          <p:cNvPr id="20" name="Text Box 19"/>
          <p:cNvSpPr txBox="1">
            <a:spLocks noChangeArrowheads="1"/>
          </p:cNvSpPr>
          <p:nvPr/>
        </p:nvSpPr>
        <p:spPr bwMode="auto">
          <a:xfrm>
            <a:off x="4786224" y="2339975"/>
            <a:ext cx="3825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i="1" dirty="0">
                <a:solidFill>
                  <a:schemeClr val="tx1"/>
                </a:solidFill>
              </a:rPr>
              <a:t>T </a:t>
            </a:r>
            <a:r>
              <a:rPr lang="en-US" altLang="en-US" sz="2400" baseline="-25000" dirty="0">
                <a:solidFill>
                  <a:schemeClr val="tx1"/>
                </a:solidFill>
              </a:rPr>
              <a:t>b</a:t>
            </a:r>
            <a:r>
              <a:rPr lang="en-US" altLang="en-US" sz="2400" dirty="0">
                <a:solidFill>
                  <a:schemeClr val="tx1"/>
                </a:solidFill>
              </a:rPr>
              <a:t> is the boiling point of </a:t>
            </a:r>
          </a:p>
          <a:p>
            <a:pPr>
              <a:spcBef>
                <a:spcPct val="0"/>
              </a:spcBef>
              <a:buFontTx/>
              <a:buNone/>
            </a:pPr>
            <a:r>
              <a:rPr lang="en-US" altLang="en-US" sz="2400" dirty="0">
                <a:solidFill>
                  <a:schemeClr val="tx1"/>
                </a:solidFill>
              </a:rPr>
              <a:t>      the solution</a:t>
            </a:r>
            <a:endParaRPr lang="en-US" altLang="en-US" sz="2400" i="1" dirty="0">
              <a:solidFill>
                <a:schemeClr val="tx1"/>
              </a:solidFill>
            </a:endParaRPr>
          </a:p>
        </p:txBody>
      </p:sp>
      <p:grpSp>
        <p:nvGrpSpPr>
          <p:cNvPr id="21" name="Group 22"/>
          <p:cNvGrpSpPr>
            <a:grpSpLocks/>
          </p:cNvGrpSpPr>
          <p:nvPr/>
        </p:nvGrpSpPr>
        <p:grpSpPr bwMode="auto">
          <a:xfrm>
            <a:off x="5853024" y="4038600"/>
            <a:ext cx="1981200" cy="609600"/>
            <a:chOff x="3168" y="2832"/>
            <a:chExt cx="1248" cy="384"/>
          </a:xfrm>
        </p:grpSpPr>
        <p:sp>
          <p:nvSpPr>
            <p:cNvPr id="22" name="Text Box 14"/>
            <p:cNvSpPr txBox="1">
              <a:spLocks noChangeArrowheads="1"/>
            </p:cNvSpPr>
            <p:nvPr/>
          </p:nvSpPr>
          <p:spPr bwMode="auto">
            <a:xfrm>
              <a:off x="3185" y="2860"/>
              <a:ext cx="121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a:solidFill>
                    <a:schemeClr val="tx1"/>
                  </a:solidFill>
                  <a:latin typeface="Symbol" panose="05050102010706020507" pitchFamily="18" charset="2"/>
                </a:rPr>
                <a:t>D</a:t>
              </a:r>
              <a:r>
                <a:rPr lang="en-US" altLang="en-US" sz="2800" i="1">
                  <a:solidFill>
                    <a:schemeClr val="tx1"/>
                  </a:solidFill>
                </a:rPr>
                <a:t>T</a:t>
              </a:r>
              <a:r>
                <a:rPr lang="en-US" altLang="en-US" sz="2800" baseline="-25000">
                  <a:solidFill>
                    <a:schemeClr val="tx1"/>
                  </a:solidFill>
                </a:rPr>
                <a:t>b</a:t>
              </a:r>
              <a:r>
                <a:rPr lang="en-US" altLang="en-US" sz="2800">
                  <a:solidFill>
                    <a:schemeClr val="tx1"/>
                  </a:solidFill>
                </a:rPr>
                <a:t> = </a:t>
              </a:r>
              <a:r>
                <a:rPr lang="en-US" altLang="en-US" sz="2800" i="1">
                  <a:solidFill>
                    <a:schemeClr val="tx1"/>
                  </a:solidFill>
                </a:rPr>
                <a:t>K</a:t>
              </a:r>
              <a:r>
                <a:rPr lang="en-US" altLang="en-US" sz="2800" baseline="-25000">
                  <a:solidFill>
                    <a:schemeClr val="tx1"/>
                  </a:solidFill>
                </a:rPr>
                <a:t>b</a:t>
              </a:r>
              <a:r>
                <a:rPr lang="en-US" altLang="en-US" sz="2800">
                  <a:solidFill>
                    <a:schemeClr val="tx1"/>
                  </a:solidFill>
                </a:rPr>
                <a:t> </a:t>
              </a:r>
              <a:r>
                <a:rPr lang="en-US" altLang="en-US" sz="2800" i="1">
                  <a:solidFill>
                    <a:schemeClr val="tx1"/>
                  </a:solidFill>
                </a:rPr>
                <a:t>m</a:t>
              </a:r>
              <a:endParaRPr lang="en-US" altLang="en-US" sz="2800">
                <a:solidFill>
                  <a:schemeClr val="tx1"/>
                </a:solidFill>
              </a:endParaRPr>
            </a:p>
          </p:txBody>
        </p:sp>
        <p:sp>
          <p:nvSpPr>
            <p:cNvPr id="23" name="Rectangle 21"/>
            <p:cNvSpPr>
              <a:spLocks noChangeArrowheads="1"/>
            </p:cNvSpPr>
            <p:nvPr/>
          </p:nvSpPr>
          <p:spPr bwMode="auto">
            <a:xfrm>
              <a:off x="3168" y="2832"/>
              <a:ext cx="1248" cy="384"/>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endParaRPr lang="en-MY" altLang="en-US" sz="2400">
                <a:solidFill>
                  <a:schemeClr val="tx1"/>
                </a:solidFill>
              </a:endParaRPr>
            </a:p>
          </p:txBody>
        </p:sp>
      </p:grpSp>
      <p:sp>
        <p:nvSpPr>
          <p:cNvPr id="24" name="Text Box 24"/>
          <p:cNvSpPr txBox="1">
            <a:spLocks noChangeArrowheads="1"/>
          </p:cNvSpPr>
          <p:nvPr/>
        </p:nvSpPr>
        <p:spPr bwMode="auto">
          <a:xfrm>
            <a:off x="4916399" y="5334000"/>
            <a:ext cx="41370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i="1">
                <a:solidFill>
                  <a:schemeClr val="tx1"/>
                </a:solidFill>
              </a:rPr>
              <a:t>K</a:t>
            </a:r>
            <a:r>
              <a:rPr lang="en-US" altLang="en-US" sz="2400" baseline="-25000">
                <a:solidFill>
                  <a:schemeClr val="tx1"/>
                </a:solidFill>
              </a:rPr>
              <a:t>b</a:t>
            </a:r>
            <a:r>
              <a:rPr lang="en-US" altLang="en-US" sz="2400">
                <a:solidFill>
                  <a:schemeClr val="tx1"/>
                </a:solidFill>
              </a:rPr>
              <a:t> is the molal boiling-point </a:t>
            </a:r>
          </a:p>
          <a:p>
            <a:pPr>
              <a:spcBef>
                <a:spcPct val="0"/>
              </a:spcBef>
              <a:buFontTx/>
              <a:buNone/>
            </a:pPr>
            <a:r>
              <a:rPr lang="en-US" altLang="en-US" sz="2400">
                <a:solidFill>
                  <a:schemeClr val="tx1"/>
                </a:solidFill>
              </a:rPr>
              <a:t>     elevation constant (</a:t>
            </a:r>
            <a:r>
              <a:rPr lang="en-US" altLang="en-US" sz="2400" baseline="30000">
                <a:solidFill>
                  <a:schemeClr val="tx1"/>
                </a:solidFill>
              </a:rPr>
              <a:t>0</a:t>
            </a:r>
            <a:r>
              <a:rPr lang="en-US" altLang="en-US" sz="2400">
                <a:solidFill>
                  <a:schemeClr val="tx1"/>
                </a:solidFill>
              </a:rPr>
              <a:t>C/</a:t>
            </a:r>
            <a:r>
              <a:rPr lang="en-US" altLang="en-US" sz="2400" i="1">
                <a:solidFill>
                  <a:schemeClr val="tx1"/>
                </a:solidFill>
              </a:rPr>
              <a:t>m</a:t>
            </a:r>
            <a:r>
              <a:rPr lang="en-US" altLang="en-US" sz="2400">
                <a:solidFill>
                  <a:schemeClr val="tx1"/>
                </a:solidFill>
              </a:rPr>
              <a:t>)</a:t>
            </a:r>
            <a:endParaRPr lang="en-US" altLang="en-US" sz="2400" i="1">
              <a:solidFill>
                <a:schemeClr val="tx1"/>
              </a:solidFill>
            </a:endParaRPr>
          </a:p>
        </p:txBody>
      </p:sp>
      <p:sp>
        <p:nvSpPr>
          <p:cNvPr id="25" name="Text Box 2"/>
          <p:cNvSpPr txBox="1">
            <a:spLocks noChangeArrowheads="1"/>
          </p:cNvSpPr>
          <p:nvPr/>
        </p:nvSpPr>
        <p:spPr bwMode="auto">
          <a:xfrm>
            <a:off x="136525" y="228600"/>
            <a:ext cx="4078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1" u="sng" dirty="0">
                <a:solidFill>
                  <a:schemeClr val="tx1"/>
                </a:solidFill>
              </a:rPr>
              <a:t>Boiling-Point Elevation</a:t>
            </a:r>
          </a:p>
        </p:txBody>
      </p:sp>
      <p:sp>
        <p:nvSpPr>
          <p:cNvPr id="26" name="Text Box 11"/>
          <p:cNvSpPr txBox="1">
            <a:spLocks noChangeArrowheads="1"/>
          </p:cNvSpPr>
          <p:nvPr/>
        </p:nvSpPr>
        <p:spPr bwMode="auto">
          <a:xfrm>
            <a:off x="6818225" y="85645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dirty="0">
                <a:solidFill>
                  <a:schemeClr val="tx1"/>
                </a:solidFill>
              </a:rPr>
              <a:t>0</a:t>
            </a: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2" y="1700808"/>
            <a:ext cx="4639100" cy="2880320"/>
          </a:xfrm>
          <a:prstGeom prst="rect">
            <a:avLst/>
          </a:prstGeom>
        </p:spPr>
      </p:pic>
      <p:sp>
        <p:nvSpPr>
          <p:cNvPr id="8" name="Oval 4"/>
          <p:cNvSpPr>
            <a:spLocks noChangeArrowheads="1"/>
          </p:cNvSpPr>
          <p:nvPr/>
        </p:nvSpPr>
        <p:spPr bwMode="auto">
          <a:xfrm>
            <a:off x="2801888" y="2636912"/>
            <a:ext cx="762000" cy="3048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endParaRPr lang="en-MY" altLang="en-US" sz="2400">
              <a:solidFill>
                <a:schemeClr val="tx1"/>
              </a:solidFill>
            </a:endParaRPr>
          </a:p>
        </p:txBody>
      </p:sp>
      <p:sp>
        <p:nvSpPr>
          <p:cNvPr id="28" name="TextBox 27"/>
          <p:cNvSpPr txBox="1"/>
          <p:nvPr/>
        </p:nvSpPr>
        <p:spPr>
          <a:xfrm>
            <a:off x="1262485" y="4685904"/>
            <a:ext cx="2952328" cy="369332"/>
          </a:xfrm>
          <a:prstGeom prst="rect">
            <a:avLst/>
          </a:prstGeom>
          <a:noFill/>
        </p:spPr>
        <p:txBody>
          <a:bodyPr wrap="square" rtlCol="0">
            <a:spAutoFit/>
          </a:bodyPr>
          <a:lstStyle/>
          <a:p>
            <a:r>
              <a:rPr lang="en-US" dirty="0" smtClean="0"/>
              <a:t>Source: Wikimedia Commons</a:t>
            </a:r>
            <a:endParaRPr lang="en-US" dirty="0"/>
          </a:p>
        </p:txBody>
      </p:sp>
    </p:spTree>
    <p:extLst>
      <p:ext uri="{BB962C8B-B14F-4D97-AF65-F5344CB8AC3E}">
        <p14:creationId xmlns:p14="http://schemas.microsoft.com/office/powerpoint/2010/main" val="87706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1+#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1+#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1+#ppt_w/2"/>
                                          </p:val>
                                        </p:tav>
                                        <p:tav tm="100000">
                                          <p:val>
                                            <p:strVal val="#ppt_x"/>
                                          </p:val>
                                        </p:tav>
                                      </p:tavLst>
                                    </p:anim>
                                    <p:anim calcmode="lin" valueType="num">
                                      <p:cBhvr additive="base">
                                        <p:cTn id="4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20" grpId="0" autoUpdateAnimBg="0"/>
      <p:bldP spid="24" grpId="0" autoUpdateAnimBg="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136525" y="228600"/>
            <a:ext cx="4694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1" u="sng" dirty="0">
                <a:solidFill>
                  <a:schemeClr val="tx1"/>
                </a:solidFill>
              </a:rPr>
              <a:t>Freezing-Point Depression</a:t>
            </a:r>
          </a:p>
        </p:txBody>
      </p:sp>
      <p:sp>
        <p:nvSpPr>
          <p:cNvPr id="16" name="Text Box 7"/>
          <p:cNvSpPr txBox="1">
            <a:spLocks noChangeArrowheads="1"/>
          </p:cNvSpPr>
          <p:nvPr/>
        </p:nvSpPr>
        <p:spPr bwMode="auto">
          <a:xfrm>
            <a:off x="4648200" y="909638"/>
            <a:ext cx="2251075" cy="519113"/>
          </a:xfrm>
          <a:prstGeom prst="rect">
            <a:avLst/>
          </a:prstGeom>
          <a:ln/>
          <a:extLst/>
        </p:spPr>
        <p:style>
          <a:lnRef idx="2">
            <a:schemeClr val="dk1"/>
          </a:lnRef>
          <a:fillRef idx="1">
            <a:schemeClr val="lt1"/>
          </a:fillRef>
          <a:effectRef idx="0">
            <a:schemeClr val="dk1"/>
          </a:effectRef>
          <a:fontRef idx="minor">
            <a:schemeClr val="dk1"/>
          </a:fontRef>
        </p:style>
        <p:txBody>
          <a:bodyPr wrap="none">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dirty="0" err="1">
                <a:solidFill>
                  <a:schemeClr val="tx1"/>
                </a:solidFill>
                <a:latin typeface="Symbol" panose="05050102010706020507" pitchFamily="18" charset="2"/>
              </a:rPr>
              <a:t>D</a:t>
            </a:r>
            <a:r>
              <a:rPr lang="en-US" altLang="en-US" sz="2800" i="1" dirty="0" err="1">
                <a:solidFill>
                  <a:schemeClr val="tx1"/>
                </a:solidFill>
              </a:rPr>
              <a:t>T</a:t>
            </a:r>
            <a:r>
              <a:rPr lang="en-US" altLang="en-US" sz="2800" baseline="-25000" dirty="0" err="1">
                <a:solidFill>
                  <a:schemeClr val="tx1"/>
                </a:solidFill>
              </a:rPr>
              <a:t>f</a:t>
            </a:r>
            <a:r>
              <a:rPr lang="en-US" altLang="en-US" sz="2800" dirty="0">
                <a:solidFill>
                  <a:schemeClr val="tx1"/>
                </a:solidFill>
              </a:rPr>
              <a:t> = </a:t>
            </a:r>
            <a:r>
              <a:rPr lang="en-US" altLang="en-US" sz="2800" i="1" dirty="0">
                <a:solidFill>
                  <a:schemeClr val="tx1"/>
                </a:solidFill>
              </a:rPr>
              <a:t>T </a:t>
            </a:r>
            <a:r>
              <a:rPr lang="en-US" altLang="en-US" sz="2800" baseline="-25000" dirty="0">
                <a:solidFill>
                  <a:schemeClr val="tx1"/>
                </a:solidFill>
              </a:rPr>
              <a:t>f</a:t>
            </a:r>
            <a:r>
              <a:rPr lang="en-US" altLang="en-US" sz="2800" dirty="0">
                <a:solidFill>
                  <a:schemeClr val="tx1"/>
                </a:solidFill>
              </a:rPr>
              <a:t>  – </a:t>
            </a:r>
            <a:r>
              <a:rPr lang="en-US" altLang="en-US" sz="2800" i="1" dirty="0" err="1">
                <a:solidFill>
                  <a:schemeClr val="tx1"/>
                </a:solidFill>
              </a:rPr>
              <a:t>T</a:t>
            </a:r>
            <a:r>
              <a:rPr lang="en-US" altLang="en-US" sz="2800" baseline="-25000" dirty="0" err="1">
                <a:solidFill>
                  <a:schemeClr val="tx1"/>
                </a:solidFill>
              </a:rPr>
              <a:t>f</a:t>
            </a:r>
            <a:endParaRPr lang="en-US" altLang="en-US" sz="2800" dirty="0">
              <a:solidFill>
                <a:schemeClr val="tx1"/>
              </a:solidFill>
            </a:endParaRPr>
          </a:p>
        </p:txBody>
      </p:sp>
      <p:grpSp>
        <p:nvGrpSpPr>
          <p:cNvPr id="18" name="Group 25"/>
          <p:cNvGrpSpPr>
            <a:grpSpLocks/>
          </p:cNvGrpSpPr>
          <p:nvPr/>
        </p:nvGrpSpPr>
        <p:grpSpPr bwMode="auto">
          <a:xfrm>
            <a:off x="4648200" y="3214688"/>
            <a:ext cx="1255713" cy="595312"/>
            <a:chOff x="2928" y="2025"/>
            <a:chExt cx="791" cy="375"/>
          </a:xfrm>
        </p:grpSpPr>
        <p:sp>
          <p:nvSpPr>
            <p:cNvPr id="19" name="Text Box 10"/>
            <p:cNvSpPr txBox="1">
              <a:spLocks noChangeArrowheads="1"/>
            </p:cNvSpPr>
            <p:nvPr/>
          </p:nvSpPr>
          <p:spPr bwMode="auto">
            <a:xfrm>
              <a:off x="2928" y="2073"/>
              <a:ext cx="7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i="1">
                  <a:solidFill>
                    <a:schemeClr val="tx1"/>
                  </a:solidFill>
                </a:rPr>
                <a:t>T </a:t>
              </a:r>
              <a:r>
                <a:rPr lang="en-US" altLang="en-US" sz="2800" baseline="-25000">
                  <a:solidFill>
                    <a:schemeClr val="tx1"/>
                  </a:solidFill>
                </a:rPr>
                <a:t>f</a:t>
              </a:r>
              <a:r>
                <a:rPr lang="en-US" altLang="en-US" sz="2800">
                  <a:solidFill>
                    <a:schemeClr val="tx1"/>
                  </a:solidFill>
                </a:rPr>
                <a:t> &gt; </a:t>
              </a:r>
              <a:r>
                <a:rPr lang="en-US" altLang="en-US" sz="2800" i="1">
                  <a:solidFill>
                    <a:schemeClr val="tx1"/>
                  </a:solidFill>
                </a:rPr>
                <a:t>T</a:t>
              </a:r>
              <a:r>
                <a:rPr lang="en-US" altLang="en-US" sz="2800" baseline="-25000">
                  <a:solidFill>
                    <a:schemeClr val="tx1"/>
                  </a:solidFill>
                </a:rPr>
                <a:t>f</a:t>
              </a:r>
              <a:endParaRPr lang="en-US" altLang="en-US" sz="2800">
                <a:solidFill>
                  <a:schemeClr val="tx1"/>
                </a:solidFill>
              </a:endParaRPr>
            </a:p>
          </p:txBody>
        </p:sp>
        <p:sp>
          <p:nvSpPr>
            <p:cNvPr id="20" name="Text Box 11"/>
            <p:cNvSpPr txBox="1">
              <a:spLocks noChangeArrowheads="1"/>
            </p:cNvSpPr>
            <p:nvPr/>
          </p:nvSpPr>
          <p:spPr bwMode="auto">
            <a:xfrm>
              <a:off x="3115" y="2025"/>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dirty="0">
                  <a:solidFill>
                    <a:schemeClr val="tx1"/>
                  </a:solidFill>
                </a:rPr>
                <a:t>0</a:t>
              </a:r>
            </a:p>
          </p:txBody>
        </p:sp>
      </p:grpSp>
      <p:sp>
        <p:nvSpPr>
          <p:cNvPr id="21" name="Text Box 12"/>
          <p:cNvSpPr txBox="1">
            <a:spLocks noChangeArrowheads="1"/>
          </p:cNvSpPr>
          <p:nvPr/>
        </p:nvSpPr>
        <p:spPr bwMode="auto">
          <a:xfrm>
            <a:off x="6600825" y="3284538"/>
            <a:ext cx="12890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a:solidFill>
                  <a:schemeClr val="tx1"/>
                </a:solidFill>
                <a:latin typeface="Symbol" panose="05050102010706020507" pitchFamily="18" charset="2"/>
              </a:rPr>
              <a:t>D</a:t>
            </a:r>
            <a:r>
              <a:rPr lang="en-US" altLang="en-US" sz="2800" i="1">
                <a:solidFill>
                  <a:schemeClr val="tx1"/>
                </a:solidFill>
              </a:rPr>
              <a:t>T</a:t>
            </a:r>
            <a:r>
              <a:rPr lang="en-US" altLang="en-US" sz="2800" baseline="-25000">
                <a:solidFill>
                  <a:schemeClr val="tx1"/>
                </a:solidFill>
              </a:rPr>
              <a:t>f</a:t>
            </a:r>
            <a:r>
              <a:rPr lang="en-US" altLang="en-US" sz="2800">
                <a:solidFill>
                  <a:schemeClr val="tx1"/>
                </a:solidFill>
              </a:rPr>
              <a:t> &gt; 0</a:t>
            </a:r>
          </a:p>
        </p:txBody>
      </p:sp>
      <p:grpSp>
        <p:nvGrpSpPr>
          <p:cNvPr id="22" name="Group 23"/>
          <p:cNvGrpSpPr>
            <a:grpSpLocks/>
          </p:cNvGrpSpPr>
          <p:nvPr/>
        </p:nvGrpSpPr>
        <p:grpSpPr bwMode="auto">
          <a:xfrm>
            <a:off x="4648200" y="1485900"/>
            <a:ext cx="3825875" cy="876300"/>
            <a:chOff x="2928" y="936"/>
            <a:chExt cx="2410" cy="552"/>
          </a:xfrm>
        </p:grpSpPr>
        <p:sp>
          <p:nvSpPr>
            <p:cNvPr id="23" name="Text Box 14"/>
            <p:cNvSpPr txBox="1">
              <a:spLocks noChangeArrowheads="1"/>
            </p:cNvSpPr>
            <p:nvPr/>
          </p:nvSpPr>
          <p:spPr bwMode="auto">
            <a:xfrm>
              <a:off x="2928" y="970"/>
              <a:ext cx="241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i="1" dirty="0">
                  <a:solidFill>
                    <a:schemeClr val="tx1"/>
                  </a:solidFill>
                </a:rPr>
                <a:t>T  </a:t>
              </a:r>
              <a:r>
                <a:rPr lang="en-US" altLang="en-US" sz="2400" baseline="-25000" dirty="0">
                  <a:solidFill>
                    <a:schemeClr val="tx1"/>
                  </a:solidFill>
                </a:rPr>
                <a:t>f</a:t>
              </a:r>
              <a:r>
                <a:rPr lang="en-US" altLang="en-US" sz="2400" dirty="0">
                  <a:solidFill>
                    <a:schemeClr val="tx1"/>
                  </a:solidFill>
                </a:rPr>
                <a:t>  is the freezing point of </a:t>
              </a:r>
            </a:p>
            <a:p>
              <a:pPr>
                <a:spcBef>
                  <a:spcPct val="0"/>
                </a:spcBef>
                <a:buFontTx/>
                <a:buNone/>
              </a:pPr>
              <a:r>
                <a:rPr lang="en-US" altLang="en-US" sz="2400" dirty="0">
                  <a:solidFill>
                    <a:schemeClr val="tx1"/>
                  </a:solidFill>
                </a:rPr>
                <a:t>      the pure solvent</a:t>
              </a:r>
              <a:endParaRPr lang="en-US" altLang="en-US" sz="2400" i="1" dirty="0">
                <a:solidFill>
                  <a:schemeClr val="tx1"/>
                </a:solidFill>
              </a:endParaRPr>
            </a:p>
          </p:txBody>
        </p:sp>
        <p:sp>
          <p:nvSpPr>
            <p:cNvPr id="24" name="Text Box 15"/>
            <p:cNvSpPr txBox="1">
              <a:spLocks noChangeArrowheads="1"/>
            </p:cNvSpPr>
            <p:nvPr/>
          </p:nvSpPr>
          <p:spPr bwMode="auto">
            <a:xfrm>
              <a:off x="3120" y="93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solidFill>
                    <a:schemeClr val="tx1"/>
                  </a:solidFill>
                </a:rPr>
                <a:t>0</a:t>
              </a:r>
            </a:p>
          </p:txBody>
        </p:sp>
      </p:grpSp>
      <p:sp>
        <p:nvSpPr>
          <p:cNvPr id="25" name="Text Box 16"/>
          <p:cNvSpPr txBox="1">
            <a:spLocks noChangeArrowheads="1"/>
          </p:cNvSpPr>
          <p:nvPr/>
        </p:nvSpPr>
        <p:spPr bwMode="auto">
          <a:xfrm>
            <a:off x="4648200" y="2339975"/>
            <a:ext cx="3825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i="1">
                <a:solidFill>
                  <a:schemeClr val="tx1"/>
                </a:solidFill>
              </a:rPr>
              <a:t>T </a:t>
            </a:r>
            <a:r>
              <a:rPr lang="en-US" altLang="en-US" sz="2400" baseline="-25000">
                <a:solidFill>
                  <a:schemeClr val="tx1"/>
                </a:solidFill>
              </a:rPr>
              <a:t>f</a:t>
            </a:r>
            <a:r>
              <a:rPr lang="en-US" altLang="en-US" sz="2400">
                <a:solidFill>
                  <a:schemeClr val="tx1"/>
                </a:solidFill>
              </a:rPr>
              <a:t>  is the freezing point of </a:t>
            </a:r>
          </a:p>
          <a:p>
            <a:pPr>
              <a:spcBef>
                <a:spcPct val="0"/>
              </a:spcBef>
              <a:buFontTx/>
              <a:buNone/>
            </a:pPr>
            <a:r>
              <a:rPr lang="en-US" altLang="en-US" sz="2400">
                <a:solidFill>
                  <a:schemeClr val="tx1"/>
                </a:solidFill>
              </a:rPr>
              <a:t>      the solution</a:t>
            </a:r>
            <a:endParaRPr lang="en-US" altLang="en-US" sz="2400" i="1">
              <a:solidFill>
                <a:schemeClr val="tx1"/>
              </a:solidFill>
            </a:endParaRPr>
          </a:p>
        </p:txBody>
      </p:sp>
      <p:grpSp>
        <p:nvGrpSpPr>
          <p:cNvPr id="26" name="Group 17"/>
          <p:cNvGrpSpPr>
            <a:grpSpLocks/>
          </p:cNvGrpSpPr>
          <p:nvPr/>
        </p:nvGrpSpPr>
        <p:grpSpPr bwMode="auto">
          <a:xfrm>
            <a:off x="5715000" y="4038600"/>
            <a:ext cx="1981200" cy="609600"/>
            <a:chOff x="3168" y="2832"/>
            <a:chExt cx="1248" cy="384"/>
          </a:xfrm>
        </p:grpSpPr>
        <p:sp>
          <p:nvSpPr>
            <p:cNvPr id="27" name="Text Box 18"/>
            <p:cNvSpPr txBox="1">
              <a:spLocks noChangeArrowheads="1"/>
            </p:cNvSpPr>
            <p:nvPr/>
          </p:nvSpPr>
          <p:spPr bwMode="auto">
            <a:xfrm>
              <a:off x="3185" y="2860"/>
              <a:ext cx="112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a:solidFill>
                    <a:schemeClr val="tx1"/>
                  </a:solidFill>
                  <a:latin typeface="Symbol" panose="05050102010706020507" pitchFamily="18" charset="2"/>
                </a:rPr>
                <a:t>D</a:t>
              </a:r>
              <a:r>
                <a:rPr lang="en-US" altLang="en-US" sz="2800" i="1">
                  <a:solidFill>
                    <a:schemeClr val="tx1"/>
                  </a:solidFill>
                </a:rPr>
                <a:t>T</a:t>
              </a:r>
              <a:r>
                <a:rPr lang="en-US" altLang="en-US" sz="2800" baseline="-25000">
                  <a:solidFill>
                    <a:schemeClr val="tx1"/>
                  </a:solidFill>
                </a:rPr>
                <a:t>f</a:t>
              </a:r>
              <a:r>
                <a:rPr lang="en-US" altLang="en-US" sz="2800">
                  <a:solidFill>
                    <a:schemeClr val="tx1"/>
                  </a:solidFill>
                </a:rPr>
                <a:t> = </a:t>
              </a:r>
              <a:r>
                <a:rPr lang="en-US" altLang="en-US" sz="2800" i="1">
                  <a:solidFill>
                    <a:schemeClr val="tx1"/>
                  </a:solidFill>
                </a:rPr>
                <a:t>K</a:t>
              </a:r>
              <a:r>
                <a:rPr lang="en-US" altLang="en-US" sz="2800" baseline="-25000">
                  <a:solidFill>
                    <a:schemeClr val="tx1"/>
                  </a:solidFill>
                </a:rPr>
                <a:t>f</a:t>
              </a:r>
              <a:r>
                <a:rPr lang="en-US" altLang="en-US" sz="2800">
                  <a:solidFill>
                    <a:schemeClr val="tx1"/>
                  </a:solidFill>
                </a:rPr>
                <a:t> </a:t>
              </a:r>
              <a:r>
                <a:rPr lang="en-US" altLang="en-US" sz="2800" i="1">
                  <a:solidFill>
                    <a:schemeClr val="tx1"/>
                  </a:solidFill>
                </a:rPr>
                <a:t>m</a:t>
              </a:r>
              <a:endParaRPr lang="en-US" altLang="en-US" sz="2800">
                <a:solidFill>
                  <a:schemeClr val="tx1"/>
                </a:solidFill>
              </a:endParaRPr>
            </a:p>
          </p:txBody>
        </p:sp>
        <p:sp>
          <p:nvSpPr>
            <p:cNvPr id="28" name="Rectangle 19"/>
            <p:cNvSpPr>
              <a:spLocks noChangeArrowheads="1"/>
            </p:cNvSpPr>
            <p:nvPr/>
          </p:nvSpPr>
          <p:spPr bwMode="auto">
            <a:xfrm>
              <a:off x="3168" y="2832"/>
              <a:ext cx="1248" cy="384"/>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endParaRPr lang="en-MY" altLang="en-US" sz="2400">
                <a:solidFill>
                  <a:schemeClr val="tx1"/>
                </a:solidFill>
              </a:endParaRPr>
            </a:p>
          </p:txBody>
        </p:sp>
      </p:grpSp>
      <p:sp>
        <p:nvSpPr>
          <p:cNvPr id="29" name="Text Box 20"/>
          <p:cNvSpPr txBox="1">
            <a:spLocks noChangeArrowheads="1"/>
          </p:cNvSpPr>
          <p:nvPr/>
        </p:nvSpPr>
        <p:spPr bwMode="auto">
          <a:xfrm>
            <a:off x="4784725" y="4840288"/>
            <a:ext cx="435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i="1">
                <a:solidFill>
                  <a:schemeClr val="tx1"/>
                </a:solidFill>
              </a:rPr>
              <a:t>m</a:t>
            </a:r>
            <a:r>
              <a:rPr lang="en-US" altLang="en-US" sz="2400">
                <a:solidFill>
                  <a:schemeClr val="tx1"/>
                </a:solidFill>
              </a:rPr>
              <a:t> is the molality of the solution</a:t>
            </a:r>
            <a:endParaRPr lang="en-US" altLang="en-US" sz="2400" i="1">
              <a:solidFill>
                <a:schemeClr val="tx1"/>
              </a:solidFill>
            </a:endParaRPr>
          </a:p>
        </p:txBody>
      </p:sp>
      <p:sp>
        <p:nvSpPr>
          <p:cNvPr id="30" name="Text Box 21"/>
          <p:cNvSpPr txBox="1">
            <a:spLocks noChangeArrowheads="1"/>
          </p:cNvSpPr>
          <p:nvPr/>
        </p:nvSpPr>
        <p:spPr bwMode="auto">
          <a:xfrm>
            <a:off x="4778375" y="5334000"/>
            <a:ext cx="4365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i="1" dirty="0" err="1">
                <a:solidFill>
                  <a:schemeClr val="tx1"/>
                </a:solidFill>
              </a:rPr>
              <a:t>K</a:t>
            </a:r>
            <a:r>
              <a:rPr lang="en-US" altLang="en-US" sz="2400" baseline="-25000" dirty="0" err="1">
                <a:solidFill>
                  <a:schemeClr val="tx1"/>
                </a:solidFill>
              </a:rPr>
              <a:t>f</a:t>
            </a:r>
            <a:r>
              <a:rPr lang="en-US" altLang="en-US" sz="2400" dirty="0">
                <a:solidFill>
                  <a:schemeClr val="tx1"/>
                </a:solidFill>
              </a:rPr>
              <a:t> is the </a:t>
            </a:r>
            <a:r>
              <a:rPr lang="en-US" altLang="en-US" sz="2400" dirty="0" err="1">
                <a:solidFill>
                  <a:schemeClr val="tx1"/>
                </a:solidFill>
              </a:rPr>
              <a:t>molal</a:t>
            </a:r>
            <a:r>
              <a:rPr lang="en-US" altLang="en-US" sz="2400" dirty="0">
                <a:solidFill>
                  <a:schemeClr val="tx1"/>
                </a:solidFill>
              </a:rPr>
              <a:t> freezing-point </a:t>
            </a:r>
          </a:p>
          <a:p>
            <a:pPr>
              <a:spcBef>
                <a:spcPct val="0"/>
              </a:spcBef>
              <a:buFontTx/>
              <a:buNone/>
            </a:pPr>
            <a:r>
              <a:rPr lang="en-US" altLang="en-US" sz="2400" dirty="0">
                <a:solidFill>
                  <a:schemeClr val="tx1"/>
                </a:solidFill>
              </a:rPr>
              <a:t>     depression constant (</a:t>
            </a:r>
            <a:r>
              <a:rPr lang="en-US" altLang="en-US" sz="2400" baseline="30000" dirty="0">
                <a:solidFill>
                  <a:schemeClr val="tx1"/>
                </a:solidFill>
              </a:rPr>
              <a:t>0</a:t>
            </a:r>
            <a:r>
              <a:rPr lang="en-US" altLang="en-US" sz="2400" dirty="0">
                <a:solidFill>
                  <a:schemeClr val="tx1"/>
                </a:solidFill>
              </a:rPr>
              <a:t>C/</a:t>
            </a:r>
            <a:r>
              <a:rPr lang="en-US" altLang="en-US" sz="2400" i="1" dirty="0">
                <a:solidFill>
                  <a:schemeClr val="tx1"/>
                </a:solidFill>
              </a:rPr>
              <a:t>m</a:t>
            </a:r>
            <a:r>
              <a:rPr lang="en-US" altLang="en-US" sz="2400" dirty="0">
                <a:solidFill>
                  <a:schemeClr val="tx1"/>
                </a:solidFill>
              </a:rPr>
              <a:t>)</a:t>
            </a:r>
            <a:endParaRPr lang="en-US" altLang="en-US" sz="2400" i="1" dirty="0">
              <a:solidFill>
                <a:schemeClr val="tx1"/>
              </a:solidFill>
            </a:endParaRPr>
          </a:p>
        </p:txBody>
      </p:sp>
      <p:sp>
        <p:nvSpPr>
          <p:cNvPr id="31" name="Text Box 11"/>
          <p:cNvSpPr txBox="1">
            <a:spLocks noChangeArrowheads="1"/>
          </p:cNvSpPr>
          <p:nvPr/>
        </p:nvSpPr>
        <p:spPr bwMode="auto">
          <a:xfrm>
            <a:off x="5903913" y="856457"/>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dirty="0">
                <a:solidFill>
                  <a:schemeClr val="tx1"/>
                </a:solidFill>
              </a:rPr>
              <a:t>0</a:t>
            </a:r>
          </a:p>
        </p:txBody>
      </p:sp>
      <p:sp>
        <p:nvSpPr>
          <p:cNvPr id="32" name="TextBox 31"/>
          <p:cNvSpPr txBox="1"/>
          <p:nvPr/>
        </p:nvSpPr>
        <p:spPr>
          <a:xfrm>
            <a:off x="827584" y="4861680"/>
            <a:ext cx="2952328" cy="369332"/>
          </a:xfrm>
          <a:prstGeom prst="rect">
            <a:avLst/>
          </a:prstGeom>
          <a:noFill/>
        </p:spPr>
        <p:txBody>
          <a:bodyPr wrap="square" rtlCol="0">
            <a:spAutoFit/>
          </a:bodyPr>
          <a:lstStyle/>
          <a:p>
            <a:r>
              <a:rPr lang="en-US" dirty="0" smtClean="0"/>
              <a:t>Source: Wikimedia Commons</a:t>
            </a:r>
            <a:endParaRPr lang="en-US" dirty="0"/>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02" y="1873078"/>
            <a:ext cx="4639100" cy="2880320"/>
          </a:xfrm>
          <a:prstGeom prst="rect">
            <a:avLst/>
          </a:prstGeom>
        </p:spPr>
      </p:pic>
      <p:sp>
        <p:nvSpPr>
          <p:cNvPr id="13" name="Oval 4"/>
          <p:cNvSpPr>
            <a:spLocks noChangeArrowheads="1"/>
          </p:cNvSpPr>
          <p:nvPr/>
        </p:nvSpPr>
        <p:spPr bwMode="auto">
          <a:xfrm>
            <a:off x="1145704" y="2332112"/>
            <a:ext cx="762000" cy="3048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endParaRPr lang="en-MY" altLang="en-US" sz="2400">
              <a:solidFill>
                <a:schemeClr val="tx1"/>
              </a:solidFill>
            </a:endParaRPr>
          </a:p>
        </p:txBody>
      </p:sp>
    </p:spTree>
    <p:extLst>
      <p:ext uri="{BB962C8B-B14F-4D97-AF65-F5344CB8AC3E}">
        <p14:creationId xmlns:p14="http://schemas.microsoft.com/office/powerpoint/2010/main" val="308454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1+#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1+#ppt_w/2"/>
                                          </p:val>
                                        </p:tav>
                                        <p:tav tm="100000">
                                          <p:val>
                                            <p:strVal val="#ppt_x"/>
                                          </p:val>
                                        </p:tav>
                                      </p:tavLst>
                                    </p:anim>
                                    <p:anim calcmode="lin" valueType="num">
                                      <p:cBhvr additive="base">
                                        <p:cTn id="4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1+#ppt_w/2"/>
                                          </p:val>
                                        </p:tav>
                                        <p:tav tm="100000">
                                          <p:val>
                                            <p:strVal val="#ppt_x"/>
                                          </p:val>
                                        </p:tav>
                                      </p:tavLst>
                                    </p:anim>
                                    <p:anim calcmode="lin" valueType="num">
                                      <p:cBhvr additive="base">
                                        <p:cTn id="48"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P spid="25" grpId="0" autoUpdateAnimBg="0"/>
      <p:bldP spid="29" grpId="0" autoUpdateAnimBg="0"/>
      <p:bldP spid="30" grpId="0" autoUpdateAnimBg="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Osmosis</a:t>
            </a:r>
          </a:p>
        </p:txBody>
      </p:sp>
      <p:sp>
        <p:nvSpPr>
          <p:cNvPr id="10" name="Rectangle 3"/>
          <p:cNvSpPr txBox="1">
            <a:spLocks noChangeArrowheads="1"/>
          </p:cNvSpPr>
          <p:nvPr/>
        </p:nvSpPr>
        <p:spPr>
          <a:xfrm>
            <a:off x="685800" y="1676400"/>
            <a:ext cx="4604985" cy="4267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1800" b="1" dirty="0" smtClean="0">
                <a:solidFill>
                  <a:srgbClr val="001996"/>
                </a:solidFill>
                <a:latin typeface="Arial" panose="020B0604020202020204" pitchFamily="34" charset="0"/>
                <a:cs typeface="Arial" panose="020B0604020202020204" pitchFamily="34" charset="0"/>
              </a:rPr>
              <a:t>Semipermeable membranes</a:t>
            </a:r>
            <a:r>
              <a:rPr lang="en-US" altLang="en-US" sz="1800" b="1" dirty="0" smtClean="0">
                <a:latin typeface="Arial" panose="020B0604020202020204" pitchFamily="34" charset="0"/>
                <a:cs typeface="Arial" panose="020B0604020202020204" pitchFamily="34" charset="0"/>
              </a:rPr>
              <a:t> </a:t>
            </a:r>
            <a:r>
              <a:rPr lang="en-US" altLang="en-US" sz="1800" dirty="0" smtClean="0">
                <a:latin typeface="Arial" panose="020B0604020202020204" pitchFamily="34" charset="0"/>
                <a:cs typeface="Arial" panose="020B0604020202020204" pitchFamily="34" charset="0"/>
              </a:rPr>
              <a:t>allow only some particles to pass through (such as water) and blocking others (solute particles).</a:t>
            </a:r>
          </a:p>
          <a:p>
            <a:endParaRPr lang="en-US" altLang="en-US" sz="1800" dirty="0" smtClean="0">
              <a:latin typeface="Arial" panose="020B0604020202020204" pitchFamily="34" charset="0"/>
              <a:cs typeface="Arial" panose="020B0604020202020204" pitchFamily="34" charset="0"/>
            </a:endParaRPr>
          </a:p>
          <a:p>
            <a:r>
              <a:rPr lang="en-US" altLang="en-US" sz="1800" dirty="0" smtClean="0">
                <a:latin typeface="Arial" panose="020B0604020202020204" pitchFamily="34" charset="0"/>
                <a:cs typeface="Arial" panose="020B0604020202020204" pitchFamily="34" charset="0"/>
              </a:rPr>
              <a:t>In osmosis process, solvent will move from </a:t>
            </a:r>
            <a:r>
              <a:rPr lang="en-US" altLang="en-US" sz="1800" b="1" dirty="0" smtClean="0">
                <a:solidFill>
                  <a:srgbClr val="002060"/>
                </a:solidFill>
                <a:latin typeface="Arial" panose="020B0604020202020204" pitchFamily="34" charset="0"/>
                <a:cs typeface="Arial" panose="020B0604020202020204" pitchFamily="34" charset="0"/>
              </a:rPr>
              <a:t>higher </a:t>
            </a:r>
            <a:r>
              <a:rPr lang="en-US" altLang="en-US" sz="1800" b="1" dirty="0">
                <a:solidFill>
                  <a:srgbClr val="002060"/>
                </a:solidFill>
                <a:latin typeface="Arial" panose="020B0604020202020204" pitchFamily="34" charset="0"/>
                <a:cs typeface="Arial" panose="020B0604020202020204" pitchFamily="34" charset="0"/>
              </a:rPr>
              <a:t>solvent concentration</a:t>
            </a:r>
            <a:r>
              <a:rPr lang="en-US" altLang="en-US" sz="1800" dirty="0">
                <a:latin typeface="Arial" panose="020B0604020202020204" pitchFamily="34" charset="0"/>
                <a:cs typeface="Arial" panose="020B0604020202020204" pitchFamily="34" charset="0"/>
              </a:rPr>
              <a:t> </a:t>
            </a:r>
            <a:r>
              <a:rPr lang="en-US" altLang="en-US" sz="1800" dirty="0" smtClean="0">
                <a:latin typeface="Arial" panose="020B0604020202020204" pitchFamily="34" charset="0"/>
                <a:cs typeface="Arial" panose="020B0604020202020204" pitchFamily="34" charset="0"/>
              </a:rPr>
              <a:t>(diluted) </a:t>
            </a:r>
            <a:r>
              <a:rPr lang="en-US" altLang="en-US" sz="1800" dirty="0">
                <a:latin typeface="Arial" panose="020B0604020202020204" pitchFamily="34" charset="0"/>
                <a:cs typeface="Arial" panose="020B0604020202020204" pitchFamily="34" charset="0"/>
              </a:rPr>
              <a:t>to </a:t>
            </a:r>
            <a:r>
              <a:rPr lang="en-US" altLang="en-US" sz="1800" b="1" dirty="0" smtClean="0">
                <a:solidFill>
                  <a:srgbClr val="002060"/>
                </a:solidFill>
                <a:latin typeface="Arial" panose="020B0604020202020204" pitchFamily="34" charset="0"/>
                <a:cs typeface="Arial" panose="020B0604020202020204" pitchFamily="34" charset="0"/>
              </a:rPr>
              <a:t>lower </a:t>
            </a:r>
            <a:r>
              <a:rPr lang="en-US" altLang="en-US" sz="1800" b="1" dirty="0">
                <a:solidFill>
                  <a:srgbClr val="002060"/>
                </a:solidFill>
                <a:latin typeface="Arial" panose="020B0604020202020204" pitchFamily="34" charset="0"/>
                <a:cs typeface="Arial" panose="020B0604020202020204" pitchFamily="34" charset="0"/>
              </a:rPr>
              <a:t>solvent concentration </a:t>
            </a:r>
            <a:r>
              <a:rPr lang="en-US" altLang="en-US" sz="1800" dirty="0" smtClean="0">
                <a:latin typeface="Arial" panose="020B0604020202020204" pitchFamily="34" charset="0"/>
                <a:cs typeface="Arial" panose="020B0604020202020204" pitchFamily="34" charset="0"/>
              </a:rPr>
              <a:t>(concentrated).</a:t>
            </a:r>
            <a:endParaRPr lang="en-US" altLang="en-US" sz="1800" dirty="0">
              <a:latin typeface="Arial" panose="020B0604020202020204" pitchFamily="34" charset="0"/>
              <a:cs typeface="Arial" panose="020B0604020202020204" pitchFamily="34" charset="0"/>
            </a:endParaRPr>
          </a:p>
          <a:p>
            <a:endParaRPr lang="en-US" altLang="en-US" sz="1800" dirty="0" smtClean="0">
              <a:latin typeface="Arial" panose="020B0604020202020204" pitchFamily="34" charset="0"/>
              <a:cs typeface="Arial" panose="020B0604020202020204" pitchFamily="34" charset="0"/>
            </a:endParaRPr>
          </a:p>
          <a:p>
            <a:r>
              <a:rPr lang="en-US" altLang="en-US" sz="1800" dirty="0" smtClean="0">
                <a:latin typeface="Arial" panose="020B0604020202020204" pitchFamily="34" charset="0"/>
                <a:cs typeface="Arial" panose="020B0604020202020204" pitchFamily="34" charset="0"/>
              </a:rPr>
              <a:t>The water </a:t>
            </a:r>
            <a:r>
              <a:rPr lang="en-US" altLang="en-US" sz="1800" dirty="0">
                <a:latin typeface="Arial" panose="020B0604020202020204" pitchFamily="34" charset="0"/>
                <a:cs typeface="Arial" panose="020B0604020202020204" pitchFamily="34" charset="0"/>
              </a:rPr>
              <a:t>tries to </a:t>
            </a:r>
            <a:r>
              <a:rPr lang="en-US" altLang="en-US" sz="1800" dirty="0" smtClean="0">
                <a:latin typeface="Arial" panose="020B0604020202020204" pitchFamily="34" charset="0"/>
                <a:cs typeface="Arial" panose="020B0604020202020204" pitchFamily="34" charset="0"/>
              </a:rPr>
              <a:t>balance </a:t>
            </a:r>
            <a:r>
              <a:rPr lang="en-US" altLang="en-US" sz="1800" dirty="0">
                <a:latin typeface="Arial" panose="020B0604020202020204" pitchFamily="34" charset="0"/>
                <a:cs typeface="Arial" panose="020B0604020202020204" pitchFamily="34" charset="0"/>
              </a:rPr>
              <a:t>the concentration on both </a:t>
            </a:r>
            <a:r>
              <a:rPr lang="en-US" altLang="en-US" sz="1800" dirty="0" smtClean="0">
                <a:latin typeface="Arial" panose="020B0604020202020204" pitchFamily="34" charset="0"/>
                <a:cs typeface="Arial" panose="020B0604020202020204" pitchFamily="34" charset="0"/>
              </a:rPr>
              <a:t>sides and this phenomenon affected to higher pressure.</a:t>
            </a:r>
            <a:endParaRPr lang="en-US" altLang="en-US" sz="1800" dirty="0">
              <a:latin typeface="Arial" panose="020B0604020202020204" pitchFamily="34" charset="0"/>
              <a:cs typeface="Arial" panose="020B0604020202020204" pitchFamily="34" charset="0"/>
            </a:endParaRPr>
          </a:p>
          <a:p>
            <a:endParaRPr lang="en-US" altLang="en-US" sz="1800" dirty="0" smtClean="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2160" y="1844824"/>
            <a:ext cx="2525772" cy="3445459"/>
          </a:xfrm>
        </p:spPr>
      </p:pic>
      <p:sp>
        <p:nvSpPr>
          <p:cNvPr id="9" name="TextBox 8"/>
          <p:cNvSpPr txBox="1"/>
          <p:nvPr/>
        </p:nvSpPr>
        <p:spPr>
          <a:xfrm>
            <a:off x="5798882" y="5551636"/>
            <a:ext cx="2952328" cy="369332"/>
          </a:xfrm>
          <a:prstGeom prst="rect">
            <a:avLst/>
          </a:prstGeom>
          <a:noFill/>
        </p:spPr>
        <p:txBody>
          <a:bodyPr wrap="square" rtlCol="0">
            <a:spAutoFit/>
          </a:bodyPr>
          <a:lstStyle/>
          <a:p>
            <a:r>
              <a:rPr lang="en-US" dirty="0" smtClean="0"/>
              <a:t>Source: Wikimedia Commons</a:t>
            </a:r>
            <a:endParaRPr lang="en-US" dirty="0"/>
          </a:p>
        </p:txBody>
      </p:sp>
    </p:spTree>
    <p:extLst>
      <p:ext uri="{BB962C8B-B14F-4D97-AF65-F5344CB8AC3E}">
        <p14:creationId xmlns:p14="http://schemas.microsoft.com/office/powerpoint/2010/main" val="5326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2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2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Box 2"/>
          <p:cNvSpPr txBox="1">
            <a:spLocks noChangeArrowheads="1"/>
          </p:cNvSpPr>
          <p:nvPr/>
        </p:nvSpPr>
        <p:spPr bwMode="auto">
          <a:xfrm>
            <a:off x="136525" y="228600"/>
            <a:ext cx="717177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800" b="1" u="sng" dirty="0" smtClean="0">
                <a:solidFill>
                  <a:schemeClr val="tx1"/>
                </a:solidFill>
              </a:rPr>
              <a:t>Effect of different type of solution on blood cells (please discuss):</a:t>
            </a:r>
            <a:endParaRPr lang="en-US" altLang="en-US" sz="2800" b="1" u="sng"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313" y="1412776"/>
            <a:ext cx="7956376" cy="4170881"/>
          </a:xfrm>
          <a:prstGeom prst="rect">
            <a:avLst/>
          </a:prstGeom>
        </p:spPr>
      </p:pic>
      <p:sp>
        <p:nvSpPr>
          <p:cNvPr id="6" name="TextBox 5"/>
          <p:cNvSpPr txBox="1"/>
          <p:nvPr/>
        </p:nvSpPr>
        <p:spPr>
          <a:xfrm>
            <a:off x="3563888" y="5900837"/>
            <a:ext cx="2952328" cy="369332"/>
          </a:xfrm>
          <a:prstGeom prst="rect">
            <a:avLst/>
          </a:prstGeom>
          <a:noFill/>
        </p:spPr>
        <p:txBody>
          <a:bodyPr wrap="square" rtlCol="0">
            <a:spAutoFit/>
          </a:bodyPr>
          <a:lstStyle/>
          <a:p>
            <a:r>
              <a:rPr lang="en-US" dirty="0" smtClean="0"/>
              <a:t>Source: Wikipedia</a:t>
            </a:r>
            <a:endParaRPr lang="en-US" dirty="0"/>
          </a:p>
        </p:txBody>
      </p:sp>
    </p:spTree>
    <p:extLst>
      <p:ext uri="{BB962C8B-B14F-4D97-AF65-F5344CB8AC3E}">
        <p14:creationId xmlns:p14="http://schemas.microsoft.com/office/powerpoint/2010/main" val="804548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body" sz="half" idx="1"/>
          </p:nvPr>
        </p:nvSpPr>
        <p:spPr>
          <a:xfrm>
            <a:off x="533400" y="476672"/>
            <a:ext cx="7062936" cy="4464496"/>
          </a:xfrm>
        </p:spPr>
        <p:txBody>
          <a:bodyPr>
            <a:normAutofit/>
          </a:bodyPr>
          <a:lstStyle/>
          <a:p>
            <a:r>
              <a:rPr lang="en-US" altLang="en-US" sz="2200" dirty="0" smtClean="0">
                <a:solidFill>
                  <a:schemeClr val="tx1"/>
                </a:solidFill>
                <a:latin typeface="Arial" panose="020B0604020202020204" pitchFamily="34" charset="0"/>
                <a:cs typeface="Arial" panose="020B0604020202020204" pitchFamily="34" charset="0"/>
              </a:rPr>
              <a:t>The pressure </a:t>
            </a:r>
            <a:r>
              <a:rPr lang="en-US" altLang="en-US" sz="2200" dirty="0">
                <a:solidFill>
                  <a:schemeClr val="tx1"/>
                </a:solidFill>
                <a:latin typeface="Arial" panose="020B0604020202020204" pitchFamily="34" charset="0"/>
                <a:cs typeface="Arial" panose="020B0604020202020204" pitchFamily="34" charset="0"/>
              </a:rPr>
              <a:t>required to stop </a:t>
            </a:r>
            <a:r>
              <a:rPr lang="en-US" altLang="en-US" sz="2200" dirty="0" smtClean="0">
                <a:solidFill>
                  <a:schemeClr val="tx1"/>
                </a:solidFill>
                <a:latin typeface="Arial" panose="020B0604020202020204" pitchFamily="34" charset="0"/>
                <a:cs typeface="Arial" panose="020B0604020202020204" pitchFamily="34" charset="0"/>
              </a:rPr>
              <a:t>the osmosis process is called osmotic </a:t>
            </a:r>
            <a:r>
              <a:rPr lang="en-US" altLang="en-US" sz="2200" dirty="0">
                <a:solidFill>
                  <a:schemeClr val="tx1"/>
                </a:solidFill>
                <a:latin typeface="Arial" panose="020B0604020202020204" pitchFamily="34" charset="0"/>
                <a:cs typeface="Arial" panose="020B0604020202020204" pitchFamily="34" charset="0"/>
              </a:rPr>
              <a:t>pressure, </a:t>
            </a:r>
            <a:r>
              <a:rPr lang="en-US" altLang="en-US" sz="2200" i="1" dirty="0" smtClean="0">
                <a:solidFill>
                  <a:schemeClr val="tx1"/>
                </a:solidFill>
                <a:latin typeface="Arial" panose="020B0604020202020204" pitchFamily="34" charset="0"/>
                <a:cs typeface="Arial" panose="020B0604020202020204" pitchFamily="34" charset="0"/>
                <a:sym typeface="Symbol" panose="05050102010706020507" pitchFamily="18" charset="2"/>
              </a:rPr>
              <a:t></a:t>
            </a:r>
            <a:r>
              <a:rPr lang="en-US" altLang="en-US" sz="2200" dirty="0">
                <a:solidFill>
                  <a:schemeClr val="tx1"/>
                </a:solidFill>
                <a:latin typeface="Arial" panose="020B0604020202020204" pitchFamily="34" charset="0"/>
                <a:cs typeface="Arial" panose="020B0604020202020204" pitchFamily="34" charset="0"/>
                <a:sym typeface="Symbol" panose="05050102010706020507" pitchFamily="18" charset="2"/>
              </a:rPr>
              <a:t> </a:t>
            </a:r>
            <a:r>
              <a:rPr lang="en-US" altLang="en-US" sz="2200" dirty="0" smtClean="0">
                <a:solidFill>
                  <a:schemeClr val="tx1"/>
                </a:solidFill>
                <a:latin typeface="Arial" panose="020B0604020202020204" pitchFamily="34" charset="0"/>
                <a:cs typeface="Arial" panose="020B0604020202020204" pitchFamily="34" charset="0"/>
              </a:rPr>
              <a:t>:</a:t>
            </a:r>
          </a:p>
          <a:p>
            <a:endParaRPr lang="en-US" altLang="en-US" sz="2200" dirty="0">
              <a:solidFill>
                <a:schemeClr val="tx1"/>
              </a:solidFill>
              <a:latin typeface="Arial" panose="020B0604020202020204" pitchFamily="34" charset="0"/>
              <a:cs typeface="Arial" panose="020B0604020202020204" pitchFamily="34" charset="0"/>
            </a:endParaRPr>
          </a:p>
          <a:p>
            <a:endParaRPr lang="en-US" altLang="en-US" sz="2200" dirty="0" smtClean="0">
              <a:solidFill>
                <a:schemeClr val="tx1"/>
              </a:solidFill>
              <a:latin typeface="Arial" panose="020B0604020202020204" pitchFamily="34" charset="0"/>
              <a:cs typeface="Arial" panose="020B0604020202020204" pitchFamily="34" charset="0"/>
            </a:endParaRPr>
          </a:p>
          <a:p>
            <a:endParaRPr lang="en-US" altLang="en-US" sz="2200" dirty="0">
              <a:solidFill>
                <a:schemeClr val="tx1"/>
              </a:solidFill>
              <a:latin typeface="Arial" panose="020B0604020202020204" pitchFamily="34" charset="0"/>
              <a:cs typeface="Arial" panose="020B0604020202020204" pitchFamily="34" charset="0"/>
            </a:endParaRPr>
          </a:p>
          <a:p>
            <a:endParaRPr lang="en-US" altLang="en-US" sz="2200" dirty="0" smtClean="0">
              <a:solidFill>
                <a:schemeClr val="tx1"/>
              </a:solidFill>
              <a:latin typeface="Arial" panose="020B0604020202020204" pitchFamily="34" charset="0"/>
              <a:cs typeface="Arial" panose="020B0604020202020204" pitchFamily="34" charset="0"/>
            </a:endParaRPr>
          </a:p>
          <a:p>
            <a:endParaRPr lang="en-US" altLang="en-US" sz="2200" dirty="0" smtClean="0">
              <a:solidFill>
                <a:schemeClr val="tx1"/>
              </a:solidFill>
              <a:latin typeface="Arial" panose="020B0604020202020204" pitchFamily="34" charset="0"/>
              <a:cs typeface="Arial" panose="020B0604020202020204" pitchFamily="34" charset="0"/>
            </a:endParaRPr>
          </a:p>
          <a:p>
            <a:r>
              <a:rPr lang="en-US" altLang="en-US" sz="2200" dirty="0">
                <a:solidFill>
                  <a:schemeClr val="tx1"/>
                </a:solidFill>
                <a:latin typeface="Arial" panose="020B0604020202020204" pitchFamily="34" charset="0"/>
                <a:cs typeface="Arial" panose="020B0604020202020204" pitchFamily="34" charset="0"/>
              </a:rPr>
              <a:t>where M </a:t>
            </a:r>
            <a:r>
              <a:rPr lang="en-US" altLang="en-US" sz="2200" dirty="0" smtClean="0">
                <a:solidFill>
                  <a:schemeClr val="tx1"/>
                </a:solidFill>
                <a:latin typeface="Arial" panose="020B0604020202020204" pitchFamily="34" charset="0"/>
                <a:cs typeface="Arial" panose="020B0604020202020204" pitchFamily="34" charset="0"/>
              </a:rPr>
              <a:t>= </a:t>
            </a:r>
            <a:r>
              <a:rPr lang="en-US" altLang="en-US" sz="2200" dirty="0">
                <a:solidFill>
                  <a:schemeClr val="tx1"/>
                </a:solidFill>
                <a:latin typeface="Arial" panose="020B0604020202020204" pitchFamily="34" charset="0"/>
                <a:cs typeface="Arial" panose="020B0604020202020204" pitchFamily="34" charset="0"/>
              </a:rPr>
              <a:t>molarity of the solution</a:t>
            </a:r>
          </a:p>
          <a:p>
            <a:endParaRPr lang="en-US" altLang="en-US" sz="2200" dirty="0" smtClean="0">
              <a:solidFill>
                <a:schemeClr val="tx1"/>
              </a:solidFill>
              <a:latin typeface="Arial" panose="020B0604020202020204" pitchFamily="34" charset="0"/>
              <a:cs typeface="Arial" panose="020B0604020202020204" pitchFamily="34" charset="0"/>
            </a:endParaRPr>
          </a:p>
          <a:p>
            <a:endParaRPr lang="en-US" altLang="en-US" sz="2200" dirty="0" smtClean="0">
              <a:solidFill>
                <a:schemeClr val="tx1"/>
              </a:solidFill>
              <a:latin typeface="Arial" panose="020B0604020202020204" pitchFamily="34" charset="0"/>
              <a:cs typeface="Arial" panose="020B0604020202020204" pitchFamily="34" charset="0"/>
            </a:endParaRPr>
          </a:p>
        </p:txBody>
      </p:sp>
      <p:grpSp>
        <p:nvGrpSpPr>
          <p:cNvPr id="10" name="Group 8"/>
          <p:cNvGrpSpPr>
            <a:grpSpLocks/>
          </p:cNvGrpSpPr>
          <p:nvPr/>
        </p:nvGrpSpPr>
        <p:grpSpPr bwMode="auto">
          <a:xfrm>
            <a:off x="1547664" y="2053282"/>
            <a:ext cx="4722813" cy="1311275"/>
            <a:chOff x="1208" y="456"/>
            <a:chExt cx="2975" cy="826"/>
          </a:xfrm>
        </p:grpSpPr>
        <p:grpSp>
          <p:nvGrpSpPr>
            <p:cNvPr id="11" name="Group 6"/>
            <p:cNvGrpSpPr>
              <a:grpSpLocks/>
            </p:cNvGrpSpPr>
            <p:nvPr/>
          </p:nvGrpSpPr>
          <p:grpSpPr bwMode="auto">
            <a:xfrm>
              <a:off x="2000" y="456"/>
              <a:ext cx="432" cy="826"/>
              <a:chOff x="3504" y="3053"/>
              <a:chExt cx="432" cy="826"/>
            </a:xfrm>
          </p:grpSpPr>
          <p:sp>
            <p:nvSpPr>
              <p:cNvPr id="13" name="Rectangle 4"/>
              <p:cNvSpPr>
                <a:spLocks noChangeArrowheads="1"/>
              </p:cNvSpPr>
              <p:nvPr/>
            </p:nvSpPr>
            <p:spPr bwMode="auto">
              <a:xfrm>
                <a:off x="3577" y="3053"/>
                <a:ext cx="329"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4000" i="1"/>
                  <a:t>n</a:t>
                </a:r>
              </a:p>
              <a:p>
                <a:pPr algn="ctr">
                  <a:spcBef>
                    <a:spcPct val="0"/>
                  </a:spcBef>
                  <a:buFontTx/>
                  <a:buNone/>
                </a:pPr>
                <a:r>
                  <a:rPr lang="en-US" altLang="en-US" sz="4000" i="1"/>
                  <a:t>V</a:t>
                </a:r>
              </a:p>
            </p:txBody>
          </p:sp>
          <p:sp>
            <p:nvSpPr>
              <p:cNvPr id="14" name="Line 5"/>
              <p:cNvSpPr>
                <a:spLocks noChangeShapeType="1"/>
              </p:cNvSpPr>
              <p:nvPr/>
            </p:nvSpPr>
            <p:spPr bwMode="auto">
              <a:xfrm>
                <a:off x="3504" y="3456"/>
                <a:ext cx="432" cy="0"/>
              </a:xfrm>
              <a:prstGeom prst="line">
                <a:avLst/>
              </a:prstGeom>
              <a:noFill/>
              <a:ln w="31750">
                <a:solidFill>
                  <a:srgbClr val="C82E3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2" name="Rectangle 7"/>
            <p:cNvSpPr>
              <a:spLocks noChangeArrowheads="1"/>
            </p:cNvSpPr>
            <p:nvPr/>
          </p:nvSpPr>
          <p:spPr bwMode="auto">
            <a:xfrm>
              <a:off x="1208" y="483"/>
              <a:ext cx="2975"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4000" i="1" dirty="0">
                  <a:latin typeface="Symbol" panose="05050102010706020507" pitchFamily="18" charset="2"/>
                  <a:sym typeface="Symbol" panose="05050102010706020507" pitchFamily="18" charset="2"/>
                </a:rPr>
                <a:t></a:t>
              </a:r>
              <a:r>
                <a:rPr lang="en-US" altLang="en-US" sz="4000" i="1" dirty="0"/>
                <a:t> =</a:t>
              </a:r>
              <a:r>
                <a:rPr lang="en-US" altLang="en-US" i="1" dirty="0"/>
                <a:t> </a:t>
              </a:r>
              <a:r>
                <a:rPr lang="en-US" altLang="en-US" sz="6000" dirty="0"/>
                <a:t>(</a:t>
              </a:r>
              <a:r>
                <a:rPr lang="en-US" altLang="en-US" sz="6000" i="1" dirty="0"/>
                <a:t>    </a:t>
              </a:r>
              <a:r>
                <a:rPr lang="en-US" altLang="en-US" sz="6000" dirty="0"/>
                <a:t>)</a:t>
              </a:r>
              <a:r>
                <a:rPr lang="en-US" altLang="en-US" sz="4000" i="1" dirty="0"/>
                <a:t>RT = MRT</a:t>
              </a:r>
            </a:p>
          </p:txBody>
        </p:sp>
      </p:grpSp>
    </p:spTree>
    <p:extLst>
      <p:ext uri="{BB962C8B-B14F-4D97-AF65-F5344CB8AC3E}">
        <p14:creationId xmlns:p14="http://schemas.microsoft.com/office/powerpoint/2010/main" val="389935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27584" y="2852936"/>
            <a:ext cx="7560840" cy="1323439"/>
          </a:xfrm>
          <a:prstGeom prst="rect">
            <a:avLst/>
          </a:prstGeom>
          <a:noFill/>
        </p:spPr>
        <p:txBody>
          <a:bodyPr wrap="square" rtlCol="0">
            <a:spAutoFit/>
          </a:bodyPr>
          <a:lstStyle/>
          <a:p>
            <a:pPr algn="just"/>
            <a:r>
              <a:rPr lang="en-US" sz="4000" b="1" dirty="0" smtClean="0">
                <a:solidFill>
                  <a:schemeClr val="bg1"/>
                </a:solidFill>
                <a:latin typeface="Helvetica" panose="020B0604020202020204" pitchFamily="34" charset="0"/>
                <a:cs typeface="Helvetica" panose="020B0604020202020204" pitchFamily="34" charset="0"/>
              </a:rPr>
              <a:t>3.7 Colligative Properties of 		</a:t>
            </a:r>
          </a:p>
          <a:p>
            <a:pPr algn="just"/>
            <a:r>
              <a:rPr lang="en-US" sz="4000" b="1" dirty="0">
                <a:solidFill>
                  <a:schemeClr val="bg1"/>
                </a:solidFill>
                <a:latin typeface="Helvetica" panose="020B0604020202020204" pitchFamily="34" charset="0"/>
                <a:cs typeface="Helvetica" panose="020B0604020202020204" pitchFamily="34" charset="0"/>
              </a:rPr>
              <a:t> </a:t>
            </a:r>
            <a:r>
              <a:rPr lang="en-US" sz="4000" b="1" dirty="0" smtClean="0">
                <a:solidFill>
                  <a:schemeClr val="bg1"/>
                </a:solidFill>
                <a:latin typeface="Helvetica" panose="020B0604020202020204" pitchFamily="34" charset="0"/>
                <a:cs typeface="Helvetica" panose="020B0604020202020204" pitchFamily="34" charset="0"/>
              </a:rPr>
              <a:t>     </a:t>
            </a:r>
            <a:r>
              <a:rPr lang="en-US" sz="4000" b="1" dirty="0" smtClean="0">
                <a:solidFill>
                  <a:schemeClr val="bg1"/>
                </a:solidFill>
                <a:latin typeface="Helvetica" panose="020B0604020202020204" pitchFamily="34" charset="0"/>
                <a:cs typeface="Helvetica" panose="020B0604020202020204" pitchFamily="34" charset="0"/>
              </a:rPr>
              <a:t>Electrolyte</a:t>
            </a:r>
            <a:endParaRPr lang="en-US" sz="40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459125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4310" y="1340768"/>
            <a:ext cx="8229600" cy="2527300"/>
          </a:xfrm>
        </p:spPr>
        <p:txBody>
          <a:bodyPr>
            <a:noAutofit/>
          </a:bodyPr>
          <a:lstStyle/>
          <a:p>
            <a:pPr algn="just">
              <a:lnSpc>
                <a:spcPct val="110000"/>
              </a:lnSpc>
              <a:buFont typeface="Wingdings" panose="05000000000000000000" pitchFamily="2" charset="2"/>
              <a:buChar char="ü"/>
              <a:defRPr/>
            </a:pPr>
            <a:r>
              <a:rPr lang="en-US" sz="2600" dirty="0" smtClean="0">
                <a:latin typeface="Arial" panose="020B0604020202020204" pitchFamily="34" charset="0"/>
                <a:cs typeface="Arial" panose="020B0604020202020204" pitchFamily="34" charset="0"/>
              </a:rPr>
              <a:t>Electrolytes solutions will show </a:t>
            </a:r>
            <a:r>
              <a:rPr lang="en-US" sz="2600" dirty="0">
                <a:latin typeface="Arial" panose="020B0604020202020204" pitchFamily="34" charset="0"/>
                <a:cs typeface="Arial" panose="020B0604020202020204" pitchFamily="34" charset="0"/>
              </a:rPr>
              <a:t>greater changes in colligative properties than those of </a:t>
            </a:r>
            <a:r>
              <a:rPr lang="en-US" sz="2600" dirty="0" smtClean="0">
                <a:latin typeface="Arial" panose="020B0604020202020204" pitchFamily="34" charset="0"/>
                <a:cs typeface="Arial" panose="020B0604020202020204" pitchFamily="34" charset="0"/>
              </a:rPr>
              <a:t>nonelectrolytes solution.</a:t>
            </a:r>
          </a:p>
          <a:p>
            <a:pPr algn="just">
              <a:lnSpc>
                <a:spcPct val="110000"/>
              </a:lnSpc>
              <a:buFont typeface="Wingdings" panose="05000000000000000000" pitchFamily="2" charset="2"/>
              <a:buChar char="ü"/>
              <a:defRPr/>
            </a:pPr>
            <a:endParaRPr lang="en-US" sz="2600" dirty="0" smtClean="0">
              <a:latin typeface="Arial" panose="020B0604020202020204" pitchFamily="34" charset="0"/>
              <a:cs typeface="Arial" panose="020B0604020202020204" pitchFamily="34" charset="0"/>
            </a:endParaRPr>
          </a:p>
          <a:p>
            <a:pPr algn="just">
              <a:lnSpc>
                <a:spcPct val="110000"/>
              </a:lnSpc>
              <a:buFont typeface="Wingdings" panose="05000000000000000000" pitchFamily="2" charset="2"/>
              <a:buChar char="ü"/>
              <a:defRPr/>
            </a:pPr>
            <a:r>
              <a:rPr lang="en-US" sz="2600" dirty="0" smtClean="0">
                <a:latin typeface="Arial" panose="020B0604020202020204" pitchFamily="34" charset="0"/>
                <a:cs typeface="Arial" panose="020B0604020202020204" pitchFamily="34" charset="0"/>
              </a:rPr>
              <a:t>This is due </a:t>
            </a:r>
            <a:r>
              <a:rPr lang="en-US" sz="2600" dirty="0">
                <a:latin typeface="Arial" panose="020B0604020202020204" pitchFamily="34" charset="0"/>
                <a:cs typeface="Arial" panose="020B0604020202020204" pitchFamily="34" charset="0"/>
              </a:rPr>
              <a:t>to the </a:t>
            </a:r>
            <a:r>
              <a:rPr lang="en-US" sz="2600" dirty="0" smtClean="0">
                <a:latin typeface="Arial" panose="020B0604020202020204" pitchFamily="34" charset="0"/>
                <a:cs typeface="Arial" panose="020B0604020202020204" pitchFamily="34" charset="0"/>
              </a:rPr>
              <a:t>dissociation of ion </a:t>
            </a:r>
            <a:r>
              <a:rPr lang="en-US" sz="2600" dirty="0">
                <a:latin typeface="Arial" panose="020B0604020202020204" pitchFamily="34" charset="0"/>
                <a:cs typeface="Arial" panose="020B0604020202020204" pitchFamily="34" charset="0"/>
              </a:rPr>
              <a:t>in </a:t>
            </a:r>
            <a:r>
              <a:rPr lang="en-US" sz="2600" dirty="0" smtClean="0">
                <a:latin typeface="Arial" panose="020B0604020202020204" pitchFamily="34" charset="0"/>
                <a:cs typeface="Arial" panose="020B0604020202020204" pitchFamily="34" charset="0"/>
              </a:rPr>
              <a:t>electrolyte solution which contributed to the increment of solution concentration. </a:t>
            </a:r>
          </a:p>
          <a:p>
            <a:pPr algn="just">
              <a:lnSpc>
                <a:spcPct val="110000"/>
              </a:lnSpc>
              <a:buFont typeface="Wingdings" panose="05000000000000000000" pitchFamily="2" charset="2"/>
              <a:buChar char="ü"/>
              <a:defRPr/>
            </a:pPr>
            <a:endParaRPr lang="en-US" sz="26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en-US" sz="2600" dirty="0"/>
          </a:p>
        </p:txBody>
      </p:sp>
    </p:spTree>
    <p:extLst>
      <p:ext uri="{BB962C8B-B14F-4D97-AF65-F5344CB8AC3E}">
        <p14:creationId xmlns:p14="http://schemas.microsoft.com/office/powerpoint/2010/main" val="1708468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Van’t</a:t>
            </a:r>
            <a:r>
              <a:rPr lang="en-US" dirty="0" smtClean="0"/>
              <a:t> Hoff Factor</a:t>
            </a:r>
            <a:endParaRPr lang="en-US" dirty="0"/>
          </a:p>
        </p:txBody>
      </p:sp>
      <mc:AlternateContent xmlns:mc="http://schemas.openxmlformats.org/markup-compatibility/2006" xmlns:a14="http://schemas.microsoft.com/office/drawing/2010/main">
        <mc:Choice Requires="a14">
          <p:sp>
            <p:nvSpPr>
              <p:cNvPr id="7" name="Rectangle 11"/>
              <p:cNvSpPr txBox="1">
                <a:spLocks noChangeArrowheads="1"/>
              </p:cNvSpPr>
              <p:nvPr/>
            </p:nvSpPr>
            <p:spPr>
              <a:xfrm>
                <a:off x="579334" y="1662570"/>
                <a:ext cx="8107466" cy="4114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pPr>
                <a:r>
                  <a:rPr lang="en-US" altLang="en-US" sz="2000" dirty="0" smtClean="0">
                    <a:latin typeface="Arial" panose="020B0604020202020204" pitchFamily="34" charset="0"/>
                    <a:cs typeface="Arial" panose="020B0604020202020204" pitchFamily="34" charset="0"/>
                  </a:rPr>
                  <a:t>The van 't Hoff factor is:</a:t>
                </a:r>
              </a:p>
              <a:p>
                <a:pPr>
                  <a:buFontTx/>
                  <a:buNone/>
                </a:pPr>
                <a:r>
                  <a:rPr lang="en-US" altLang="en-US" sz="2000" dirty="0" smtClean="0">
                    <a:latin typeface="Arial" panose="020B0604020202020204" pitchFamily="34" charset="0"/>
                    <a:cs typeface="Arial" panose="020B0604020202020204" pitchFamily="34" charset="0"/>
                  </a:rPr>
                  <a:t>:    </a:t>
                </a:r>
                <a14:m>
                  <m:oMath xmlns:m="http://schemas.openxmlformats.org/officeDocument/2006/math">
                    <m:f>
                      <m:fPr>
                        <m:ctrlPr>
                          <a:rPr lang="en-US" altLang="en-US" sz="2000" i="1" smtClean="0">
                            <a:latin typeface="Cambria Math" panose="02040503050406030204" pitchFamily="18" charset="0"/>
                            <a:cs typeface="Arial" panose="020B0604020202020204" pitchFamily="34" charset="0"/>
                          </a:rPr>
                        </m:ctrlPr>
                      </m:fPr>
                      <m:num>
                        <m:r>
                          <m:rPr>
                            <m:nor/>
                          </m:rPr>
                          <a:rPr lang="en-US" altLang="en-US" sz="2000" dirty="0">
                            <a:latin typeface="Arial" panose="020B0604020202020204" pitchFamily="34" charset="0"/>
                            <a:cs typeface="Arial" panose="020B0604020202020204" pitchFamily="34" charset="0"/>
                          </a:rPr>
                          <m:t>actual</m:t>
                        </m:r>
                        <m:r>
                          <m:rPr>
                            <m:nor/>
                          </m:rPr>
                          <a:rPr lang="en-US" altLang="en-US" sz="2000" dirty="0">
                            <a:latin typeface="Arial" panose="020B0604020202020204" pitchFamily="34" charset="0"/>
                            <a:cs typeface="Arial" panose="020B0604020202020204" pitchFamily="34" charset="0"/>
                          </a:rPr>
                          <m:t> </m:t>
                        </m:r>
                        <m:r>
                          <m:rPr>
                            <m:nor/>
                          </m:rPr>
                          <a:rPr lang="en-US" altLang="en-US" sz="2000" dirty="0">
                            <a:latin typeface="Arial" panose="020B0604020202020204" pitchFamily="34" charset="0"/>
                            <a:cs typeface="Arial" panose="020B0604020202020204" pitchFamily="34" charset="0"/>
                          </a:rPr>
                          <m:t>concentration</m:t>
                        </m:r>
                        <m:r>
                          <m:rPr>
                            <m:nor/>
                          </m:rPr>
                          <a:rPr lang="en-US" altLang="en-US" sz="2000" b="0" i="0" dirty="0" smtClean="0">
                            <a:latin typeface="Arial" panose="020B0604020202020204" pitchFamily="34" charset="0"/>
                            <a:cs typeface="Arial" panose="020B0604020202020204" pitchFamily="34" charset="0"/>
                          </a:rPr>
                          <m:t> </m:t>
                        </m:r>
                        <m:r>
                          <m:rPr>
                            <m:nor/>
                          </m:rPr>
                          <a:rPr lang="en-US" altLang="en-US" sz="2000" dirty="0">
                            <a:latin typeface="Arial" panose="020B0604020202020204" pitchFamily="34" charset="0"/>
                            <a:cs typeface="Arial" panose="020B0604020202020204" pitchFamily="34" charset="0"/>
                          </a:rPr>
                          <m:t>of</m:t>
                        </m:r>
                        <m:r>
                          <m:rPr>
                            <m:nor/>
                          </m:rPr>
                          <a:rPr lang="en-US" altLang="en-US" sz="2000" dirty="0">
                            <a:latin typeface="Arial" panose="020B0604020202020204" pitchFamily="34" charset="0"/>
                            <a:cs typeface="Arial" panose="020B0604020202020204" pitchFamily="34" charset="0"/>
                          </a:rPr>
                          <m:t> </m:t>
                        </m:r>
                        <m:r>
                          <m:rPr>
                            <m:nor/>
                          </m:rPr>
                          <a:rPr lang="en-US" altLang="en-US" sz="2000" dirty="0">
                            <a:latin typeface="Arial" panose="020B0604020202020204" pitchFamily="34" charset="0"/>
                            <a:cs typeface="Arial" panose="020B0604020202020204" pitchFamily="34" charset="0"/>
                          </a:rPr>
                          <m:t>particles</m:t>
                        </m:r>
                        <m:r>
                          <m:rPr>
                            <m:nor/>
                          </m:rPr>
                          <a:rPr lang="en-US" altLang="en-US" sz="2000" dirty="0">
                            <a:latin typeface="Arial" panose="020B0604020202020204" pitchFamily="34" charset="0"/>
                            <a:cs typeface="Arial" panose="020B0604020202020204" pitchFamily="34" charset="0"/>
                          </a:rPr>
                          <m:t> </m:t>
                        </m:r>
                        <m:r>
                          <m:rPr>
                            <m:nor/>
                          </m:rPr>
                          <a:rPr lang="en-US" altLang="en-US" sz="2000" dirty="0">
                            <a:latin typeface="Arial" panose="020B0604020202020204" pitchFamily="34" charset="0"/>
                            <a:cs typeface="Arial" panose="020B0604020202020204" pitchFamily="34" charset="0"/>
                          </a:rPr>
                          <m:t>produced</m:t>
                        </m:r>
                        <m:r>
                          <m:rPr>
                            <m:nor/>
                          </m:rPr>
                          <a:rPr lang="en-US" altLang="en-US" sz="2000" dirty="0">
                            <a:latin typeface="Arial" panose="020B0604020202020204" pitchFamily="34" charset="0"/>
                            <a:cs typeface="Arial" panose="020B0604020202020204" pitchFamily="34" charset="0"/>
                          </a:rPr>
                          <m:t> (</m:t>
                        </m:r>
                        <m:r>
                          <m:rPr>
                            <m:nor/>
                          </m:rPr>
                          <a:rPr lang="en-US" altLang="en-US" sz="2000" b="0" i="0" dirty="0" smtClean="0">
                            <a:latin typeface="Arial" panose="020B0604020202020204" pitchFamily="34" charset="0"/>
                            <a:cs typeface="Arial" panose="020B0604020202020204" pitchFamily="34" charset="0"/>
                          </a:rPr>
                          <m:t>solution</m:t>
                        </m:r>
                        <m:r>
                          <m:rPr>
                            <m:nor/>
                          </m:rPr>
                          <a:rPr lang="en-US" altLang="en-US" sz="2000" b="0" i="0" dirty="0" smtClean="0">
                            <a:latin typeface="Arial" panose="020B0604020202020204" pitchFamily="34" charset="0"/>
                            <a:cs typeface="Arial" panose="020B0604020202020204" pitchFamily="34" charset="0"/>
                          </a:rPr>
                          <m:t>)</m:t>
                        </m:r>
                      </m:num>
                      <m:den>
                        <m:r>
                          <m:rPr>
                            <m:nor/>
                          </m:rPr>
                          <a:rPr lang="en-US" altLang="en-US" sz="2000" dirty="0">
                            <a:latin typeface="Arial" panose="020B0604020202020204" pitchFamily="34" charset="0"/>
                            <a:cs typeface="Arial" panose="020B0604020202020204" pitchFamily="34" charset="0"/>
                          </a:rPr>
                          <m:t>concentration</m:t>
                        </m:r>
                        <m:r>
                          <m:rPr>
                            <m:nor/>
                          </m:rPr>
                          <a:rPr lang="en-US" altLang="en-US" sz="2000" dirty="0">
                            <a:latin typeface="Arial" panose="020B0604020202020204" pitchFamily="34" charset="0"/>
                            <a:cs typeface="Arial" panose="020B0604020202020204" pitchFamily="34" charset="0"/>
                          </a:rPr>
                          <m:t> </m:t>
                        </m:r>
                        <m:r>
                          <m:rPr>
                            <m:nor/>
                          </m:rPr>
                          <a:rPr lang="en-US" altLang="en-US" sz="2000" dirty="0">
                            <a:latin typeface="Arial" panose="020B0604020202020204" pitchFamily="34" charset="0"/>
                            <a:cs typeface="Arial" panose="020B0604020202020204" pitchFamily="34" charset="0"/>
                          </a:rPr>
                          <m:t>of</m:t>
                        </m:r>
                        <m:r>
                          <m:rPr>
                            <m:nor/>
                          </m:rPr>
                          <a:rPr lang="en-US" altLang="en-US" sz="2000" dirty="0">
                            <a:latin typeface="Arial" panose="020B0604020202020204" pitchFamily="34" charset="0"/>
                            <a:cs typeface="Arial" panose="020B0604020202020204" pitchFamily="34" charset="0"/>
                          </a:rPr>
                          <m:t> </m:t>
                        </m:r>
                        <m:r>
                          <m:rPr>
                            <m:nor/>
                          </m:rPr>
                          <a:rPr lang="en-US" altLang="en-US" sz="2000" dirty="0">
                            <a:latin typeface="Arial" panose="020B0604020202020204" pitchFamily="34" charset="0"/>
                            <a:cs typeface="Arial" panose="020B0604020202020204" pitchFamily="34" charset="0"/>
                          </a:rPr>
                          <m:t>a</m:t>
                        </m:r>
                        <m:r>
                          <m:rPr>
                            <m:nor/>
                          </m:rPr>
                          <a:rPr lang="en-US" altLang="en-US" sz="2000" dirty="0">
                            <a:latin typeface="Arial" panose="020B0604020202020204" pitchFamily="34" charset="0"/>
                            <a:cs typeface="Arial" panose="020B0604020202020204" pitchFamily="34" charset="0"/>
                          </a:rPr>
                          <m:t> </m:t>
                        </m:r>
                        <m:r>
                          <m:rPr>
                            <m:nor/>
                          </m:rPr>
                          <a:rPr lang="en-US" altLang="en-US" sz="2000" dirty="0">
                            <a:latin typeface="Arial" panose="020B0604020202020204" pitchFamily="34" charset="0"/>
                            <a:cs typeface="Arial" panose="020B0604020202020204" pitchFamily="34" charset="0"/>
                          </a:rPr>
                          <m:t>substance</m:t>
                        </m:r>
                        <m:r>
                          <m:rPr>
                            <m:nor/>
                          </m:rPr>
                          <a:rPr lang="en-US" altLang="en-US" sz="2000" dirty="0">
                            <a:latin typeface="Arial" panose="020B0604020202020204" pitchFamily="34" charset="0"/>
                            <a:cs typeface="Arial" panose="020B0604020202020204" pitchFamily="34" charset="0"/>
                          </a:rPr>
                          <m:t> </m:t>
                        </m:r>
                        <m:r>
                          <m:rPr>
                            <m:nor/>
                          </m:rPr>
                          <a:rPr lang="en-US" altLang="en-US" sz="2000" dirty="0">
                            <a:latin typeface="Arial" panose="020B0604020202020204" pitchFamily="34" charset="0"/>
                            <a:cs typeface="Arial" panose="020B0604020202020204" pitchFamily="34" charset="0"/>
                          </a:rPr>
                          <m:t>as</m:t>
                        </m:r>
                        <m:r>
                          <m:rPr>
                            <m:nor/>
                          </m:rPr>
                          <a:rPr lang="en-US" altLang="en-US" sz="2000" dirty="0">
                            <a:latin typeface="Arial" panose="020B0604020202020204" pitchFamily="34" charset="0"/>
                            <a:cs typeface="Arial" panose="020B0604020202020204" pitchFamily="34" charset="0"/>
                          </a:rPr>
                          <m:t> </m:t>
                        </m:r>
                        <m:r>
                          <m:rPr>
                            <m:nor/>
                          </m:rPr>
                          <a:rPr lang="en-US" altLang="en-US" sz="2000" dirty="0">
                            <a:latin typeface="Arial" panose="020B0604020202020204" pitchFamily="34" charset="0"/>
                            <a:cs typeface="Arial" panose="020B0604020202020204" pitchFamily="34" charset="0"/>
                          </a:rPr>
                          <m:t>calculated</m:t>
                        </m:r>
                        <m:r>
                          <m:rPr>
                            <m:nor/>
                          </m:rPr>
                          <a:rPr lang="en-US" altLang="en-US" sz="2000" dirty="0">
                            <a:latin typeface="Arial" panose="020B0604020202020204" pitchFamily="34" charset="0"/>
                            <a:cs typeface="Arial" panose="020B0604020202020204" pitchFamily="34" charset="0"/>
                          </a:rPr>
                          <m:t> </m:t>
                        </m:r>
                        <m:r>
                          <m:rPr>
                            <m:nor/>
                          </m:rPr>
                          <a:rPr lang="en-US" altLang="en-US" sz="2000" dirty="0">
                            <a:latin typeface="Arial" panose="020B0604020202020204" pitchFamily="34" charset="0"/>
                            <a:cs typeface="Arial" panose="020B0604020202020204" pitchFamily="34" charset="0"/>
                          </a:rPr>
                          <m:t>from</m:t>
                        </m:r>
                        <m:r>
                          <m:rPr>
                            <m:nor/>
                          </m:rPr>
                          <a:rPr lang="en-US" altLang="en-US" sz="2000" dirty="0">
                            <a:latin typeface="Arial" panose="020B0604020202020204" pitchFamily="34" charset="0"/>
                            <a:cs typeface="Arial" panose="020B0604020202020204" pitchFamily="34" charset="0"/>
                          </a:rPr>
                          <m:t> </m:t>
                        </m:r>
                        <m:r>
                          <m:rPr>
                            <m:nor/>
                          </m:rPr>
                          <a:rPr lang="en-US" altLang="en-US" sz="2000" dirty="0">
                            <a:latin typeface="Arial" panose="020B0604020202020204" pitchFamily="34" charset="0"/>
                            <a:cs typeface="Arial" panose="020B0604020202020204" pitchFamily="34" charset="0"/>
                          </a:rPr>
                          <m:t>its</m:t>
                        </m:r>
                        <m:r>
                          <m:rPr>
                            <m:nor/>
                          </m:rPr>
                          <a:rPr lang="en-US" altLang="en-US" sz="2000" dirty="0">
                            <a:latin typeface="Arial" panose="020B0604020202020204" pitchFamily="34" charset="0"/>
                            <a:cs typeface="Arial" panose="020B0604020202020204" pitchFamily="34" charset="0"/>
                          </a:rPr>
                          <m:t> </m:t>
                        </m:r>
                        <m:r>
                          <m:rPr>
                            <m:nor/>
                          </m:rPr>
                          <a:rPr lang="en-US" altLang="en-US" sz="2000" dirty="0">
                            <a:latin typeface="Arial" panose="020B0604020202020204" pitchFamily="34" charset="0"/>
                            <a:cs typeface="Arial" panose="020B0604020202020204" pitchFamily="34" charset="0"/>
                          </a:rPr>
                          <m:t>mass</m:t>
                        </m:r>
                        <m:r>
                          <m:rPr>
                            <m:nor/>
                          </m:rPr>
                          <a:rPr lang="en-US" altLang="en-US" sz="2000" dirty="0">
                            <a:latin typeface="Arial" panose="020B0604020202020204" pitchFamily="34" charset="0"/>
                            <a:cs typeface="Arial" panose="020B0604020202020204" pitchFamily="34" charset="0"/>
                          </a:rPr>
                          <m:t>.</m:t>
                        </m:r>
                      </m:den>
                    </m:f>
                  </m:oMath>
                </a14:m>
                <a:endParaRPr lang="en-US" altLang="en-US" sz="2000" dirty="0" smtClean="0">
                  <a:latin typeface="Arial" panose="020B0604020202020204" pitchFamily="34" charset="0"/>
                  <a:cs typeface="Arial" panose="020B0604020202020204" pitchFamily="34" charset="0"/>
                </a:endParaRPr>
              </a:p>
              <a:p>
                <a:pPr>
                  <a:buFontTx/>
                  <a:buNone/>
                </a:pPr>
                <a:r>
                  <a:rPr lang="en-US" altLang="en-US" sz="2000" dirty="0" smtClean="0">
                    <a:latin typeface="Arial" panose="020B0604020202020204" pitchFamily="34" charset="0"/>
                    <a:cs typeface="Arial" panose="020B0604020202020204" pitchFamily="34" charset="0"/>
                  </a:rPr>
                  <a:t>	</a:t>
                </a:r>
              </a:p>
              <a:p>
                <a:pPr>
                  <a:buFontTx/>
                  <a:buNone/>
                </a:pPr>
                <a:r>
                  <a:rPr lang="en-US" altLang="en-US" sz="2000" dirty="0" smtClean="0">
                    <a:latin typeface="Arial" panose="020B0604020202020204" pitchFamily="34" charset="0"/>
                    <a:cs typeface="Arial" panose="020B0604020202020204" pitchFamily="34" charset="0"/>
                  </a:rPr>
                  <a:t>Example:</a:t>
                </a:r>
                <a:r>
                  <a:rPr lang="en-US" altLang="en-US" sz="2000" dirty="0">
                    <a:latin typeface="Arial" panose="020B0604020202020204" pitchFamily="34" charset="0"/>
                    <a:cs typeface="Arial" panose="020B0604020202020204" pitchFamily="34" charset="0"/>
                  </a:rPr>
                  <a:t> </a:t>
                </a:r>
                <a:r>
                  <a:rPr lang="en-US" altLang="en-US" sz="2000" dirty="0" smtClean="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NaCl</a:t>
                </a:r>
                <a:r>
                  <a:rPr lang="en-US" altLang="en-US" sz="2000" dirty="0" smtClean="0">
                    <a:latin typeface="Arial" panose="020B0604020202020204" pitchFamily="34" charset="0"/>
                    <a:cs typeface="Arial" panose="020B0604020202020204" pitchFamily="34" charset="0"/>
                  </a:rPr>
                  <a:t> in water,</a:t>
                </a:r>
              </a:p>
              <a:p>
                <a:pPr>
                  <a:buFontTx/>
                  <a:buNone/>
                </a:pPr>
                <a:endParaRPr lang="en-US" altLang="en-US" sz="2000" b="1" dirty="0" smtClean="0">
                  <a:latin typeface="Arial" panose="020B0604020202020204" pitchFamily="34" charset="0"/>
                  <a:cs typeface="Arial" panose="020B0604020202020204" pitchFamily="34" charset="0"/>
                </a:endParaRPr>
              </a:p>
              <a:p>
                <a:pPr>
                  <a:buFontTx/>
                  <a:buNone/>
                </a:pPr>
                <a:endParaRPr lang="en-US" altLang="en-US" sz="2000" dirty="0">
                  <a:latin typeface="Arial" panose="020B0604020202020204" pitchFamily="34" charset="0"/>
                  <a:cs typeface="Arial" panose="020B0604020202020204" pitchFamily="34" charset="0"/>
                </a:endParaRPr>
              </a:p>
              <a:p>
                <a:pPr>
                  <a:buFontTx/>
                  <a:buNone/>
                </a:pPr>
                <a:endParaRPr lang="en-US" altLang="en-US" sz="2000" dirty="0" smtClean="0">
                  <a:latin typeface="Arial" panose="020B0604020202020204" pitchFamily="34" charset="0"/>
                  <a:cs typeface="Arial" panose="020B0604020202020204" pitchFamily="34" charset="0"/>
                </a:endParaRPr>
              </a:p>
              <a:p>
                <a:pPr>
                  <a:buNone/>
                </a:pPr>
                <a:r>
                  <a:rPr lang="en-US" altLang="en-US" sz="2000" dirty="0" smtClean="0">
                    <a:latin typeface="Arial" panose="020B0604020202020204" pitchFamily="34" charset="0"/>
                    <a:cs typeface="Arial" panose="020B0604020202020204" pitchFamily="34" charset="0"/>
                  </a:rPr>
                  <a:t>However, 1 </a:t>
                </a:r>
                <a:r>
                  <a:rPr lang="en-US" altLang="en-US" sz="2000" i="1" dirty="0">
                    <a:latin typeface="Arial" panose="020B0604020202020204" pitchFamily="34" charset="0"/>
                    <a:cs typeface="Arial" panose="020B0604020202020204" pitchFamily="34" charset="0"/>
                  </a:rPr>
                  <a:t>M</a:t>
                </a:r>
                <a:r>
                  <a:rPr lang="en-US" altLang="en-US" sz="2000" dirty="0">
                    <a:latin typeface="Arial" panose="020B0604020202020204" pitchFamily="34" charset="0"/>
                    <a:cs typeface="Arial" panose="020B0604020202020204" pitchFamily="34" charset="0"/>
                  </a:rPr>
                  <a:t> </a:t>
                </a:r>
                <a:r>
                  <a:rPr lang="en-US" altLang="en-US" sz="2000" dirty="0" err="1" smtClean="0">
                    <a:latin typeface="Arial" panose="020B0604020202020204" pitchFamily="34" charset="0"/>
                    <a:cs typeface="Arial" panose="020B0604020202020204" pitchFamily="34" charset="0"/>
                  </a:rPr>
                  <a:t>NaCl</a:t>
                </a:r>
                <a:r>
                  <a:rPr lang="en-US" altLang="en-US" sz="2000" dirty="0" smtClean="0">
                    <a:latin typeface="Arial" panose="020B0604020202020204" pitchFamily="34" charset="0"/>
                    <a:cs typeface="Arial" panose="020B0604020202020204" pitchFamily="34" charset="0"/>
                  </a:rPr>
                  <a:t> solution not showing </a:t>
                </a:r>
                <a:r>
                  <a:rPr lang="en-US" altLang="en-US" sz="2000" dirty="0">
                    <a:latin typeface="Arial" panose="020B0604020202020204" pitchFamily="34" charset="0"/>
                    <a:cs typeface="Arial" panose="020B0604020202020204" pitchFamily="34" charset="0"/>
                  </a:rPr>
                  <a:t>twice the change in freezing </a:t>
                </a:r>
                <a:r>
                  <a:rPr lang="en-US" altLang="en-US" sz="2000" dirty="0" smtClean="0">
                    <a:latin typeface="Arial" panose="020B0604020202020204" pitchFamily="34" charset="0"/>
                    <a:cs typeface="Arial" panose="020B0604020202020204" pitchFamily="34" charset="0"/>
                  </a:rPr>
                  <a:t>point. Because:</a:t>
                </a:r>
                <a:endParaRPr lang="en-US" altLang="en-US" sz="2000" dirty="0">
                  <a:latin typeface="Arial" panose="020B0604020202020204" pitchFamily="34" charset="0"/>
                  <a:cs typeface="Arial" panose="020B0604020202020204" pitchFamily="34" charset="0"/>
                </a:endParaRPr>
              </a:p>
              <a:p>
                <a:pPr>
                  <a:buFontTx/>
                  <a:buNone/>
                </a:pPr>
                <a:endParaRPr lang="en-US" altLang="en-US" sz="2000" dirty="0">
                  <a:latin typeface="Arial" panose="020B0604020202020204" pitchFamily="34" charset="0"/>
                  <a:cs typeface="Arial" panose="020B0604020202020204" pitchFamily="34" charset="0"/>
                </a:endParaRPr>
              </a:p>
              <a:p>
                <a:pPr>
                  <a:buFontTx/>
                  <a:buNone/>
                </a:pPr>
                <a:endParaRPr lang="en-US" altLang="en-US" sz="2000" dirty="0" smtClean="0">
                  <a:latin typeface="Arial" panose="020B0604020202020204" pitchFamily="34" charset="0"/>
                  <a:cs typeface="Arial" panose="020B0604020202020204" pitchFamily="34" charset="0"/>
                </a:endParaRPr>
              </a:p>
              <a:p>
                <a:pPr>
                  <a:buFontTx/>
                  <a:buNone/>
                </a:pPr>
                <a:endParaRPr lang="en-US" altLang="en-US" sz="2000" dirty="0">
                  <a:latin typeface="Arial" panose="020B0604020202020204" pitchFamily="34" charset="0"/>
                  <a:cs typeface="Arial" panose="020B0604020202020204" pitchFamily="34" charset="0"/>
                </a:endParaRPr>
              </a:p>
              <a:p>
                <a:pPr>
                  <a:buFontTx/>
                  <a:buNone/>
                </a:pPr>
                <a:endParaRPr lang="en-US" altLang="en-US" sz="2000" dirty="0" smtClean="0">
                  <a:latin typeface="Arial" panose="020B0604020202020204" pitchFamily="34" charset="0"/>
                  <a:cs typeface="Arial" panose="020B0604020202020204" pitchFamily="34" charset="0"/>
                </a:endParaRPr>
              </a:p>
            </p:txBody>
          </p:sp>
        </mc:Choice>
        <mc:Fallback xmlns="">
          <p:sp>
            <p:nvSpPr>
              <p:cNvPr id="7" name="Rectangle 11"/>
              <p:cNvSpPr txBox="1">
                <a:spLocks noRot="1" noChangeAspect="1" noMove="1" noResize="1" noEditPoints="1" noAdjustHandles="1" noChangeArrowheads="1" noChangeShapeType="1" noTextEdit="1"/>
              </p:cNvSpPr>
              <p:nvPr/>
            </p:nvSpPr>
            <p:spPr>
              <a:xfrm>
                <a:off x="579334" y="1662570"/>
                <a:ext cx="8107466" cy="4114800"/>
              </a:xfrm>
              <a:prstGeom prst="rect">
                <a:avLst/>
              </a:prstGeom>
              <a:blipFill rotWithShape="0">
                <a:blip r:embed="rId2"/>
                <a:stretch>
                  <a:fillRect l="-752" t="-741"/>
                </a:stretch>
              </a:blipFill>
            </p:spPr>
            <p:txBody>
              <a:bodyPr/>
              <a:lstStyle/>
              <a:p>
                <a:r>
                  <a:rPr lang="en-US">
                    <a:noFill/>
                  </a:rPr>
                  <a:t> </a:t>
                </a:r>
              </a:p>
            </p:txBody>
          </p:sp>
        </mc:Fallback>
      </mc:AlternateContent>
      <p:sp>
        <p:nvSpPr>
          <p:cNvPr id="9" name="Rectangle 3"/>
          <p:cNvSpPr txBox="1">
            <a:spLocks noChangeArrowheads="1"/>
          </p:cNvSpPr>
          <p:nvPr/>
        </p:nvSpPr>
        <p:spPr>
          <a:xfrm>
            <a:off x="235750" y="5344480"/>
            <a:ext cx="8191547" cy="30270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Tx/>
              <a:buNone/>
            </a:pPr>
            <a:r>
              <a:rPr lang="en-US" altLang="en-US" sz="2000" dirty="0" smtClean="0">
                <a:latin typeface="Arial" panose="020B0604020202020204" pitchFamily="34" charset="0"/>
                <a:cs typeface="Arial" panose="020B0604020202020204" pitchFamily="34" charset="0"/>
              </a:rPr>
              <a:t>	Some of Na</a:t>
            </a:r>
            <a:r>
              <a:rPr lang="en-US" altLang="en-US" sz="2000" baseline="30000" dirty="0" smtClean="0">
                <a:latin typeface="Arial" panose="020B0604020202020204" pitchFamily="34" charset="0"/>
                <a:cs typeface="Arial" panose="020B0604020202020204" pitchFamily="34" charset="0"/>
              </a:rPr>
              <a:t>+</a:t>
            </a:r>
            <a:r>
              <a:rPr lang="en-US" altLang="en-US" sz="2000" dirty="0" smtClean="0">
                <a:latin typeface="Arial" panose="020B0604020202020204" pitchFamily="34" charset="0"/>
                <a:cs typeface="Arial" panose="020B0604020202020204" pitchFamily="34" charset="0"/>
              </a:rPr>
              <a:t> and Cl</a:t>
            </a:r>
            <a:r>
              <a:rPr lang="en-US" altLang="en-US" sz="2000" baseline="30000" dirty="0" smtClean="0">
                <a:latin typeface="Arial" panose="020B0604020202020204" pitchFamily="34" charset="0"/>
                <a:cs typeface="Arial" panose="020B0604020202020204" pitchFamily="34" charset="0"/>
              </a:rPr>
              <a:t>−</a:t>
            </a:r>
            <a:r>
              <a:rPr lang="en-US" altLang="en-US" sz="2000" dirty="0" smtClean="0">
                <a:latin typeface="Arial" panose="020B0604020202020204" pitchFamily="34" charset="0"/>
                <a:cs typeface="Arial" panose="020B0604020202020204" pitchFamily="34" charset="0"/>
              </a:rPr>
              <a:t> ion is </a:t>
            </a:r>
            <a:r>
              <a:rPr lang="en-US" altLang="en-US" sz="2000" dirty="0" err="1" smtClean="0">
                <a:latin typeface="Arial" panose="020B0604020202020204" pitchFamily="34" charset="0"/>
                <a:cs typeface="Arial" panose="020B0604020202020204" pitchFamily="34" charset="0"/>
              </a:rPr>
              <a:t>reassociate</a:t>
            </a:r>
            <a:r>
              <a:rPr lang="en-US" altLang="en-US" sz="2000" dirty="0" smtClean="0">
                <a:latin typeface="Arial" panose="020B0604020202020204" pitchFamily="34" charset="0"/>
                <a:cs typeface="Arial" panose="020B0604020202020204" pitchFamily="34" charset="0"/>
              </a:rPr>
              <a:t> as hydrated ion pairs, thus the real concentration of the particles is less than twice of the concentration of </a:t>
            </a:r>
            <a:r>
              <a:rPr lang="en-US" altLang="en-US" sz="2000" dirty="0" err="1" smtClean="0">
                <a:latin typeface="Arial" panose="020B0604020202020204" pitchFamily="34" charset="0"/>
                <a:cs typeface="Arial" panose="020B0604020202020204" pitchFamily="34" charset="0"/>
              </a:rPr>
              <a:t>NaCl</a:t>
            </a:r>
            <a:r>
              <a:rPr lang="en-US" altLang="en-US" sz="2000" dirty="0" smtClean="0">
                <a:latin typeface="Arial" panose="020B0604020202020204" pitchFamily="34" charset="0"/>
                <a:cs typeface="Arial" panose="020B0604020202020204" pitchFamily="34" charset="0"/>
              </a:rPr>
              <a:t>.</a:t>
            </a:r>
          </a:p>
        </p:txBody>
      </p:sp>
      <p:sp>
        <p:nvSpPr>
          <p:cNvPr id="10" name="Rectangle 9"/>
          <p:cNvSpPr/>
          <p:nvPr/>
        </p:nvSpPr>
        <p:spPr>
          <a:xfrm>
            <a:off x="579333" y="3645024"/>
            <a:ext cx="7847963" cy="701731"/>
          </a:xfrm>
          <a:prstGeom prst="rect">
            <a:avLst/>
          </a:prstGeom>
        </p:spPr>
        <p:txBody>
          <a:bodyPr wrap="square">
            <a:spAutoFit/>
          </a:bodyPr>
          <a:lstStyle/>
          <a:p>
            <a:pPr algn="just">
              <a:lnSpc>
                <a:spcPct val="110000"/>
              </a:lnSpc>
              <a:defRPr/>
            </a:pPr>
            <a:r>
              <a:rPr lang="en-US" i="1" dirty="0" err="1" smtClean="0">
                <a:latin typeface="Arial" panose="020B0604020202020204" pitchFamily="34" charset="0"/>
                <a:cs typeface="Arial" panose="020B0604020202020204" pitchFamily="34" charset="0"/>
              </a:rPr>
              <a:t>NaCl</a:t>
            </a:r>
            <a:r>
              <a:rPr lang="en-US" i="1" dirty="0" smtClean="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dissociates </a:t>
            </a:r>
            <a:r>
              <a:rPr lang="en-US" i="1" dirty="0" smtClean="0">
                <a:latin typeface="Arial" panose="020B0604020202020204" pitchFamily="34" charset="0"/>
                <a:cs typeface="Arial" panose="020B0604020202020204" pitchFamily="34" charset="0"/>
              </a:rPr>
              <a:t>into ion </a:t>
            </a:r>
            <a:r>
              <a:rPr lang="en-US" altLang="en-US" i="1" dirty="0" smtClean="0">
                <a:latin typeface="Arial" panose="020B0604020202020204" pitchFamily="34" charset="0"/>
                <a:cs typeface="Arial" panose="020B0604020202020204" pitchFamily="34" charset="0"/>
              </a:rPr>
              <a:t>Na</a:t>
            </a:r>
            <a:r>
              <a:rPr lang="en-US" altLang="en-US" i="1" baseline="30000" dirty="0">
                <a:latin typeface="Arial" panose="020B0604020202020204" pitchFamily="34" charset="0"/>
                <a:cs typeface="Arial" panose="020B0604020202020204" pitchFamily="34" charset="0"/>
              </a:rPr>
              <a:t>+</a:t>
            </a:r>
            <a:r>
              <a:rPr lang="en-US" altLang="en-US" i="1" dirty="0">
                <a:latin typeface="Arial" panose="020B0604020202020204" pitchFamily="34" charset="0"/>
                <a:cs typeface="Arial" panose="020B0604020202020204" pitchFamily="34" charset="0"/>
              </a:rPr>
              <a:t> and Cl</a:t>
            </a:r>
            <a:r>
              <a:rPr lang="en-US" altLang="en-US" i="1" baseline="30000" dirty="0" smtClean="0">
                <a:latin typeface="Arial" panose="020B0604020202020204" pitchFamily="34" charset="0"/>
                <a:cs typeface="Arial" panose="020B0604020202020204" pitchFamily="34" charset="0"/>
              </a:rPr>
              <a:t>−</a:t>
            </a:r>
          </a:p>
          <a:p>
            <a:pPr algn="just">
              <a:lnSpc>
                <a:spcPct val="110000"/>
              </a:lnSpc>
              <a:defRPr/>
            </a:pPr>
            <a:r>
              <a:rPr lang="en-US" i="1" dirty="0" err="1" smtClean="0">
                <a:latin typeface="Arial" panose="020B0604020202020204" pitchFamily="34" charset="0"/>
                <a:cs typeface="Arial" panose="020B0604020202020204" pitchFamily="34" charset="0"/>
              </a:rPr>
              <a:t>van’t</a:t>
            </a:r>
            <a:r>
              <a:rPr lang="en-US" i="1" dirty="0" smtClean="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Hoff </a:t>
            </a:r>
            <a:r>
              <a:rPr lang="en-US" i="1" dirty="0" smtClean="0">
                <a:latin typeface="Arial" panose="020B0604020202020204" pitchFamily="34" charset="0"/>
                <a:cs typeface="Arial" panose="020B0604020202020204" pitchFamily="34" charset="0"/>
              </a:rPr>
              <a:t>factor : 2</a:t>
            </a:r>
            <a:r>
              <a:rPr lang="en-US" i="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318577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46476" y="908720"/>
            <a:ext cx="7772400" cy="2172221"/>
          </a:xfrm>
        </p:spPr>
        <p:txBody>
          <a:bodyPr>
            <a:normAutofit/>
          </a:bodyPr>
          <a:lstStyle/>
          <a:p>
            <a:pPr marL="342900" indent="-342900">
              <a:buFont typeface="Wingdings" panose="05000000000000000000" pitchFamily="2" charset="2"/>
              <a:buChar char="ü"/>
            </a:pPr>
            <a:r>
              <a:rPr lang="en-US" altLang="ko-KR" dirty="0" err="1">
                <a:solidFill>
                  <a:schemeClr val="tx1"/>
                </a:solidFill>
                <a:latin typeface="Arial" panose="020B0604020202020204" pitchFamily="34" charset="0"/>
                <a:ea typeface="굴림" pitchFamily="34" charset="-127"/>
                <a:cs typeface="Arial" panose="020B0604020202020204" pitchFamily="34" charset="0"/>
              </a:rPr>
              <a:t>Reassociation</a:t>
            </a:r>
            <a:r>
              <a:rPr lang="en-US" altLang="ko-KR" dirty="0">
                <a:solidFill>
                  <a:schemeClr val="tx1"/>
                </a:solidFill>
                <a:latin typeface="Arial" panose="020B0604020202020204" pitchFamily="34" charset="0"/>
                <a:ea typeface="굴림" pitchFamily="34" charset="-127"/>
                <a:cs typeface="Arial" panose="020B0604020202020204" pitchFamily="34" charset="0"/>
              </a:rPr>
              <a:t> is more </a:t>
            </a:r>
            <a:r>
              <a:rPr lang="en-US" altLang="ko-KR" dirty="0" smtClean="0">
                <a:solidFill>
                  <a:schemeClr val="tx1"/>
                </a:solidFill>
                <a:latin typeface="Arial" panose="020B0604020202020204" pitchFamily="34" charset="0"/>
                <a:ea typeface="굴림" pitchFamily="34" charset="-127"/>
                <a:cs typeface="Arial" panose="020B0604020202020204" pitchFamily="34" charset="0"/>
              </a:rPr>
              <a:t>likely happen </a:t>
            </a:r>
            <a:r>
              <a:rPr lang="en-US" altLang="ko-KR" dirty="0">
                <a:solidFill>
                  <a:schemeClr val="tx1"/>
                </a:solidFill>
                <a:latin typeface="Arial" panose="020B0604020202020204" pitchFamily="34" charset="0"/>
                <a:ea typeface="굴림" pitchFamily="34" charset="-127"/>
                <a:cs typeface="Arial" panose="020B0604020202020204" pitchFamily="34" charset="0"/>
              </a:rPr>
              <a:t>at higher concentration</a:t>
            </a:r>
            <a:r>
              <a:rPr lang="en-US" altLang="ko-KR" dirty="0" smtClean="0">
                <a:solidFill>
                  <a:schemeClr val="tx1"/>
                </a:solidFill>
                <a:latin typeface="Arial" panose="020B0604020202020204" pitchFamily="34" charset="0"/>
                <a:ea typeface="굴림" pitchFamily="34" charset="-127"/>
                <a:cs typeface="Arial" panose="020B0604020202020204" pitchFamily="34" charset="0"/>
              </a:rPr>
              <a:t>.</a:t>
            </a:r>
            <a:endParaRPr lang="en-US" altLang="ko-KR" dirty="0">
              <a:solidFill>
                <a:schemeClr val="tx1"/>
              </a:solidFill>
              <a:latin typeface="Arial" panose="020B0604020202020204" pitchFamily="34" charset="0"/>
              <a:ea typeface="굴림" pitchFamily="34" charset="-127"/>
              <a:cs typeface="Arial" panose="020B0604020202020204" pitchFamily="34" charset="0"/>
            </a:endParaRPr>
          </a:p>
          <a:p>
            <a:pPr marL="342900" indent="-342900">
              <a:buFont typeface="Wingdings" panose="05000000000000000000" pitchFamily="2" charset="2"/>
              <a:buChar char="ü"/>
            </a:pPr>
            <a:r>
              <a:rPr lang="en-US" altLang="ko-KR" dirty="0">
                <a:solidFill>
                  <a:schemeClr val="tx1"/>
                </a:solidFill>
                <a:latin typeface="Arial" panose="020B0604020202020204" pitchFamily="34" charset="0"/>
                <a:ea typeface="굴림" pitchFamily="34" charset="-127"/>
                <a:cs typeface="Arial" panose="020B0604020202020204" pitchFamily="34" charset="0"/>
              </a:rPr>
              <a:t>Therefore, the number of particles present is concentration dependent.</a:t>
            </a:r>
          </a:p>
          <a:p>
            <a:pPr marL="342900" indent="-342900">
              <a:buFont typeface="Wingdings" panose="05000000000000000000" pitchFamily="2" charset="2"/>
              <a:buChar char="ü"/>
            </a:pPr>
            <a:endParaRPr lang="en-US" altLang="ko-KR" dirty="0">
              <a:solidFill>
                <a:schemeClr val="tx1"/>
              </a:solidFill>
              <a:latin typeface="Arial" panose="020B0604020202020204" pitchFamily="34" charset="0"/>
              <a:ea typeface="굴림" pitchFamily="34" charset="-127"/>
              <a:cs typeface="Arial" panose="020B0604020202020204" pitchFamily="34" charset="0"/>
            </a:endParaRPr>
          </a:p>
          <a:p>
            <a:pPr marL="342900" indent="-342900">
              <a:buFont typeface="Wingdings" panose="05000000000000000000" pitchFamily="2" charset="2"/>
              <a:buChar char="ü"/>
            </a:pPr>
            <a:endParaRPr lang="en-US" dirty="0" smtClean="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305936685"/>
              </p:ext>
            </p:extLst>
          </p:nvPr>
        </p:nvGraphicFramePr>
        <p:xfrm>
          <a:off x="1140288" y="2204864"/>
          <a:ext cx="6984775" cy="2426013"/>
        </p:xfrm>
        <a:graphic>
          <a:graphicData uri="http://schemas.openxmlformats.org/drawingml/2006/table">
            <a:tbl>
              <a:tblPr firstRow="1" bandRow="1">
                <a:tableStyleId>{5C22544A-7EE6-4342-B048-85BDC9FD1C3A}</a:tableStyleId>
              </a:tblPr>
              <a:tblGrid>
                <a:gridCol w="1448406">
                  <a:extLst>
                    <a:ext uri="{9D8B030D-6E8A-4147-A177-3AD203B41FA5}">
                      <a16:colId xmlns:a16="http://schemas.microsoft.com/office/drawing/2014/main" val="20000"/>
                    </a:ext>
                  </a:extLst>
                </a:gridCol>
                <a:gridCol w="1085074">
                  <a:extLst>
                    <a:ext uri="{9D8B030D-6E8A-4147-A177-3AD203B41FA5}">
                      <a16:colId xmlns:a16="http://schemas.microsoft.com/office/drawing/2014/main" val="20001"/>
                    </a:ext>
                  </a:extLst>
                </a:gridCol>
                <a:gridCol w="1266740">
                  <a:extLst>
                    <a:ext uri="{9D8B030D-6E8A-4147-A177-3AD203B41FA5}">
                      <a16:colId xmlns:a16="http://schemas.microsoft.com/office/drawing/2014/main" val="20002"/>
                    </a:ext>
                  </a:extLst>
                </a:gridCol>
                <a:gridCol w="1240339">
                  <a:extLst>
                    <a:ext uri="{9D8B030D-6E8A-4147-A177-3AD203B41FA5}">
                      <a16:colId xmlns:a16="http://schemas.microsoft.com/office/drawing/2014/main" val="20003"/>
                    </a:ext>
                  </a:extLst>
                </a:gridCol>
                <a:gridCol w="1944216">
                  <a:extLst>
                    <a:ext uri="{9D8B030D-6E8A-4147-A177-3AD203B41FA5}">
                      <a16:colId xmlns:a16="http://schemas.microsoft.com/office/drawing/2014/main" val="20004"/>
                    </a:ext>
                  </a:extLst>
                </a:gridCol>
              </a:tblGrid>
              <a:tr h="370840">
                <a:tc>
                  <a:txBody>
                    <a:bodyPr/>
                    <a:lstStyle/>
                    <a:p>
                      <a:endParaRPr lang="en-US" sz="2000" dirty="0">
                        <a:latin typeface="Arial" panose="020B0604020202020204" pitchFamily="34" charset="0"/>
                        <a:cs typeface="Arial" panose="020B0604020202020204" pitchFamily="34" charset="0"/>
                      </a:endParaRPr>
                    </a:p>
                  </a:txBody>
                  <a:tcPr/>
                </a:tc>
                <a:tc gridSpan="4">
                  <a:txBody>
                    <a:bodyPr/>
                    <a:lstStyle/>
                    <a:p>
                      <a:r>
                        <a:rPr lang="en-US" sz="2000" dirty="0" smtClean="0">
                          <a:latin typeface="Arial" panose="020B0604020202020204" pitchFamily="34" charset="0"/>
                          <a:cs typeface="Arial" panose="020B0604020202020204" pitchFamily="34" charset="0"/>
                        </a:rPr>
                        <a:t>Concentration</a:t>
                      </a:r>
                      <a:endParaRPr lang="en-US" sz="2000" dirty="0">
                        <a:latin typeface="Arial" panose="020B0604020202020204" pitchFamily="34" charset="0"/>
                        <a:cs typeface="Arial" panose="020B0604020202020204" pitchFamily="34"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2000" dirty="0" smtClean="0">
                          <a:latin typeface="Arial" panose="020B0604020202020204" pitchFamily="34" charset="0"/>
                          <a:cs typeface="Arial" panose="020B0604020202020204" pitchFamily="34" charset="0"/>
                        </a:rPr>
                        <a:t>Compound</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0.1 m</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0.01</a:t>
                      </a:r>
                      <a:r>
                        <a:rPr lang="en-US" sz="2000" baseline="0" dirty="0" smtClean="0">
                          <a:latin typeface="Arial" panose="020B0604020202020204" pitchFamily="34" charset="0"/>
                          <a:cs typeface="Arial" panose="020B0604020202020204" pitchFamily="34" charset="0"/>
                        </a:rPr>
                        <a:t> m</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0.001 m</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Limiting Value</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444813">
                <a:tc>
                  <a:txBody>
                    <a:bodyPr/>
                    <a:lstStyle/>
                    <a:p>
                      <a:r>
                        <a:rPr lang="en-US" sz="2000" dirty="0" smtClean="0">
                          <a:latin typeface="Arial" panose="020B0604020202020204" pitchFamily="34" charset="0"/>
                          <a:cs typeface="Arial" panose="020B0604020202020204" pitchFamily="34" charset="0"/>
                        </a:rPr>
                        <a:t>Sucrose</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1.00</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1.00</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1.00</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1.00</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US" sz="2000" dirty="0" err="1" smtClean="0">
                          <a:latin typeface="Arial" panose="020B0604020202020204" pitchFamily="34" charset="0"/>
                          <a:cs typeface="Arial" panose="020B0604020202020204" pitchFamily="34" charset="0"/>
                        </a:rPr>
                        <a:t>NaCl</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1.87</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1.94</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1.97</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2.00</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US" sz="2000" dirty="0" smtClean="0">
                          <a:latin typeface="Arial" panose="020B0604020202020204" pitchFamily="34" charset="0"/>
                          <a:cs typeface="Arial" panose="020B0604020202020204" pitchFamily="34" charset="0"/>
                        </a:rPr>
                        <a:t>K2SO4</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2.32</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2.70</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2.84</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3.00</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r>
                        <a:rPr lang="en-US" sz="2000" dirty="0" smtClean="0">
                          <a:latin typeface="Arial" panose="020B0604020202020204" pitchFamily="34" charset="0"/>
                          <a:cs typeface="Arial" panose="020B0604020202020204" pitchFamily="34" charset="0"/>
                        </a:rPr>
                        <a:t>MgSO4</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1.21</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1.53</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1.82</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2.00</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
        <p:nvSpPr>
          <p:cNvPr id="4" name="Rectangle 3"/>
          <p:cNvSpPr/>
          <p:nvPr/>
        </p:nvSpPr>
        <p:spPr>
          <a:xfrm>
            <a:off x="962488" y="4941168"/>
            <a:ext cx="7560932" cy="1384995"/>
          </a:xfrm>
          <a:prstGeom prst="rect">
            <a:avLst/>
          </a:prstGeom>
        </p:spPr>
        <p:txBody>
          <a:bodyPr wrap="square">
            <a:spAutoFit/>
          </a:bodyPr>
          <a:lstStyle/>
          <a:p>
            <a:r>
              <a:rPr lang="en-US" altLang="en-US" sz="2000" dirty="0" smtClean="0">
                <a:latin typeface="Arial" panose="020B0604020202020204" pitchFamily="34" charset="0"/>
                <a:cs typeface="Arial" panose="020B0604020202020204" pitchFamily="34" charset="0"/>
              </a:rPr>
              <a:t>For electrolyte solution, the </a:t>
            </a:r>
            <a:r>
              <a:rPr lang="en-US" altLang="en-US" sz="2000" b="1" dirty="0" smtClean="0">
                <a:latin typeface="Arial" panose="020B0604020202020204" pitchFamily="34" charset="0"/>
                <a:cs typeface="Arial" panose="020B0604020202020204" pitchFamily="34" charset="0"/>
                <a:sym typeface="Symbol" panose="05050102010706020507" pitchFamily="18" charset="2"/>
              </a:rPr>
              <a:t></a:t>
            </a:r>
            <a:r>
              <a:rPr lang="en-US" altLang="en-US" sz="2000" b="1" i="1" dirty="0" err="1">
                <a:latin typeface="Arial" panose="020B0604020202020204" pitchFamily="34" charset="0"/>
                <a:cs typeface="Arial" panose="020B0604020202020204" pitchFamily="34" charset="0"/>
              </a:rPr>
              <a:t>T</a:t>
            </a:r>
            <a:r>
              <a:rPr lang="en-US" altLang="en-US" sz="2000" b="1" i="1" baseline="-25000" dirty="0" err="1">
                <a:latin typeface="Arial" panose="020B0604020202020204" pitchFamily="34" charset="0"/>
                <a:cs typeface="Arial" panose="020B0604020202020204" pitchFamily="34" charset="0"/>
              </a:rPr>
              <a:t>f</a:t>
            </a:r>
            <a:r>
              <a:rPr lang="en-US" altLang="en-US" sz="2000" b="1" dirty="0">
                <a:latin typeface="Arial" panose="020B0604020202020204" pitchFamily="34" charset="0"/>
                <a:cs typeface="Arial" panose="020B0604020202020204" pitchFamily="34" charset="0"/>
              </a:rPr>
              <a:t> </a:t>
            </a:r>
            <a:r>
              <a:rPr lang="en-US" altLang="en-US" sz="2000" dirty="0" smtClean="0">
                <a:latin typeface="Arial" panose="020B0604020202020204" pitchFamily="34" charset="0"/>
                <a:cs typeface="Arial" panose="020B0604020202020204" pitchFamily="34" charset="0"/>
              </a:rPr>
              <a:t>equations needs to multiply </a:t>
            </a:r>
            <a:r>
              <a:rPr lang="en-US" altLang="en-US" sz="2000" dirty="0">
                <a:latin typeface="Arial" panose="020B0604020202020204" pitchFamily="34" charset="0"/>
                <a:cs typeface="Arial" panose="020B0604020202020204" pitchFamily="34" charset="0"/>
              </a:rPr>
              <a:t>by the </a:t>
            </a:r>
            <a:r>
              <a:rPr lang="en-US" altLang="en-US" sz="2000" dirty="0" err="1">
                <a:latin typeface="Arial" panose="020B0604020202020204" pitchFamily="34" charset="0"/>
                <a:cs typeface="Arial" panose="020B0604020202020204" pitchFamily="34" charset="0"/>
              </a:rPr>
              <a:t>van’t</a:t>
            </a:r>
            <a:r>
              <a:rPr lang="en-US" altLang="en-US" sz="2000" dirty="0">
                <a:latin typeface="Arial" panose="020B0604020202020204" pitchFamily="34" charset="0"/>
                <a:cs typeface="Arial" panose="020B0604020202020204" pitchFamily="34" charset="0"/>
              </a:rPr>
              <a:t> Hoff factor, </a:t>
            </a:r>
            <a:r>
              <a:rPr lang="en-US" altLang="en-US" sz="2000" i="1" dirty="0" err="1">
                <a:latin typeface="Arial" panose="020B0604020202020204" pitchFamily="34" charset="0"/>
                <a:cs typeface="Arial" panose="020B0604020202020204" pitchFamily="34" charset="0"/>
              </a:rPr>
              <a:t>i</a:t>
            </a:r>
            <a:endParaRPr lang="en-US" altLang="en-US" sz="2000" dirty="0">
              <a:latin typeface="Arial" panose="020B0604020202020204" pitchFamily="34" charset="0"/>
              <a:cs typeface="Arial" panose="020B0604020202020204" pitchFamily="34" charset="0"/>
            </a:endParaRPr>
          </a:p>
          <a:p>
            <a:endParaRPr lang="en-US" altLang="en-US" sz="2000" dirty="0">
              <a:latin typeface="Arial" panose="020B0604020202020204" pitchFamily="34" charset="0"/>
              <a:cs typeface="Arial" panose="020B0604020202020204" pitchFamily="34" charset="0"/>
            </a:endParaRPr>
          </a:p>
          <a:p>
            <a:pPr algn="ctr"/>
            <a:r>
              <a:rPr lang="en-US" altLang="en-US" sz="2400" b="1" dirty="0">
                <a:latin typeface="Arial" panose="020B0604020202020204" pitchFamily="34" charset="0"/>
                <a:cs typeface="Arial" panose="020B0604020202020204" pitchFamily="34" charset="0"/>
                <a:sym typeface="Symbol" panose="05050102010706020507" pitchFamily="18" charset="2"/>
              </a:rPr>
              <a:t>	</a:t>
            </a:r>
            <a:r>
              <a:rPr lang="en-US" altLang="en-US" sz="2400" b="1" i="1" dirty="0" err="1">
                <a:latin typeface="Arial" panose="020B0604020202020204" pitchFamily="34" charset="0"/>
                <a:cs typeface="Arial" panose="020B0604020202020204" pitchFamily="34" charset="0"/>
              </a:rPr>
              <a:t>T</a:t>
            </a:r>
            <a:r>
              <a:rPr lang="en-US" altLang="en-US" sz="2400" b="1" i="1" baseline="-25000" dirty="0" err="1">
                <a:latin typeface="Arial" panose="020B0604020202020204" pitchFamily="34" charset="0"/>
                <a:cs typeface="Arial" panose="020B0604020202020204" pitchFamily="34" charset="0"/>
              </a:rPr>
              <a:t>f</a:t>
            </a:r>
            <a:r>
              <a:rPr lang="en-US" altLang="en-US" sz="2400" b="1" dirty="0">
                <a:latin typeface="Arial" panose="020B0604020202020204" pitchFamily="34" charset="0"/>
                <a:cs typeface="Arial" panose="020B0604020202020204" pitchFamily="34" charset="0"/>
              </a:rPr>
              <a:t> = </a:t>
            </a:r>
            <a:r>
              <a:rPr lang="en-US" altLang="en-US" sz="2400" b="1" i="1" dirty="0" err="1">
                <a:latin typeface="Arial" panose="020B0604020202020204" pitchFamily="34" charset="0"/>
                <a:cs typeface="Arial" panose="020B0604020202020204" pitchFamily="34" charset="0"/>
              </a:rPr>
              <a:t>K</a:t>
            </a:r>
            <a:r>
              <a:rPr lang="en-US" altLang="en-US" sz="2400" b="1" i="1" baseline="-25000" dirty="0" err="1">
                <a:latin typeface="Arial" panose="020B0604020202020204" pitchFamily="34" charset="0"/>
                <a:cs typeface="Arial" panose="020B0604020202020204" pitchFamily="34" charset="0"/>
              </a:rPr>
              <a:t>f</a:t>
            </a:r>
            <a:r>
              <a:rPr lang="en-US" altLang="en-US" sz="2400" b="1" i="1" baseline="-25000" dirty="0">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sym typeface="Wingdings" panose="05000000000000000000" pitchFamily="2" charset="2"/>
              </a:rPr>
              <a:t> </a:t>
            </a:r>
            <a:r>
              <a:rPr lang="en-US" altLang="en-US" sz="2400" b="1" i="1" dirty="0">
                <a:latin typeface="Arial" panose="020B0604020202020204" pitchFamily="34" charset="0"/>
                <a:cs typeface="Arial" panose="020B0604020202020204" pitchFamily="34" charset="0"/>
                <a:sym typeface="Wingdings" panose="05000000000000000000" pitchFamily="2" charset="2"/>
              </a:rPr>
              <a:t>m</a:t>
            </a:r>
            <a:r>
              <a:rPr lang="en-US" altLang="en-US" sz="2400" b="1" dirty="0">
                <a:latin typeface="Arial" panose="020B0604020202020204" pitchFamily="34" charset="0"/>
                <a:cs typeface="Arial" panose="020B0604020202020204" pitchFamily="34" charset="0"/>
                <a:sym typeface="Wingdings" panose="05000000000000000000" pitchFamily="2" charset="2"/>
              </a:rPr>
              <a:t>  </a:t>
            </a:r>
            <a:r>
              <a:rPr lang="en-US" altLang="en-US" sz="2400" b="1" i="1" dirty="0" err="1" smtClean="0">
                <a:latin typeface="Arial" panose="020B0604020202020204" pitchFamily="34" charset="0"/>
                <a:cs typeface="Arial" panose="020B0604020202020204" pitchFamily="34" charset="0"/>
                <a:sym typeface="Wingdings" panose="05000000000000000000" pitchFamily="2" charset="2"/>
              </a:rPr>
              <a:t>i</a:t>
            </a:r>
            <a:endParaRPr lang="en-US" altLang="en-US" sz="2400" b="1" i="1" dirty="0">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4040875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539659" y="1772816"/>
                <a:ext cx="7772400" cy="3540373"/>
              </a:xfrm>
            </p:spPr>
            <p:txBody>
              <a:bodyPr>
                <a:normAutofit/>
              </a:bodyPr>
              <a:lstStyle/>
              <a:p>
                <a:r>
                  <a:rPr lang="en-US" altLang="ko-KR" dirty="0" smtClean="0">
                    <a:solidFill>
                      <a:schemeClr val="tx1"/>
                    </a:solidFill>
                    <a:latin typeface="Arial" panose="020B0604020202020204" pitchFamily="34" charset="0"/>
                    <a:ea typeface="굴림" pitchFamily="34" charset="-127"/>
                    <a:cs typeface="Arial" panose="020B0604020202020204" pitchFamily="34" charset="0"/>
                  </a:rPr>
                  <a:t>Van’t Hoff can be calculated by using:</a:t>
                </a:r>
              </a:p>
              <a:p>
                <a:endParaRPr lang="en-US" altLang="ko-KR" dirty="0">
                  <a:solidFill>
                    <a:schemeClr val="tx1"/>
                  </a:solidFill>
                  <a:latin typeface="Arial" panose="020B0604020202020204" pitchFamily="34" charset="0"/>
                  <a:ea typeface="굴림" pitchFamily="34" charset="-127"/>
                  <a:cs typeface="Arial" panose="020B0604020202020204" pitchFamily="34" charset="0"/>
                </a:endParaRPr>
              </a:p>
              <a:p>
                <a:pPr/>
                <a14:m>
                  <m:oMathPara xmlns:m="http://schemas.openxmlformats.org/officeDocument/2006/math">
                    <m:oMathParaPr>
                      <m:jc m:val="centerGroup"/>
                    </m:oMathParaPr>
                    <m:oMath xmlns:m="http://schemas.openxmlformats.org/officeDocument/2006/math">
                      <m:f>
                        <m:fPr>
                          <m:ctrlPr>
                            <a:rPr lang="en-US" altLang="ko-KR" sz="3000" b="1" i="1" smtClean="0">
                              <a:solidFill>
                                <a:schemeClr val="tx1"/>
                              </a:solidFill>
                              <a:latin typeface="Cambria Math" panose="02040503050406030204" pitchFamily="18" charset="0"/>
                              <a:ea typeface="굴림" pitchFamily="34" charset="-127"/>
                              <a:cs typeface="Arial" panose="020B0604020202020204" pitchFamily="34" charset="0"/>
                            </a:rPr>
                          </m:ctrlPr>
                        </m:fPr>
                        <m:num>
                          <m:sSub>
                            <m:sSubPr>
                              <m:ctrlPr>
                                <a:rPr lang="en-US" altLang="ko-KR" sz="3000" b="1" i="1" smtClean="0">
                                  <a:solidFill>
                                    <a:schemeClr val="tx1"/>
                                  </a:solidFill>
                                  <a:latin typeface="Cambria Math" panose="02040503050406030204" pitchFamily="18" charset="0"/>
                                  <a:ea typeface="굴림" pitchFamily="34" charset="-127"/>
                                  <a:cs typeface="Arial" panose="020B0604020202020204" pitchFamily="34" charset="0"/>
                                </a:rPr>
                              </m:ctrlPr>
                            </m:sSubPr>
                            <m:e>
                              <m:r>
                                <a:rPr lang="en-US" altLang="ko-KR" sz="3000" b="1"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en-US" altLang="ko-KR" sz="3000" b="1"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𝑻</m:t>
                              </m:r>
                            </m:e>
                            <m:sub>
                              <m:r>
                                <a:rPr lang="en-US" altLang="ko-KR" sz="3000" b="1" i="1" smtClean="0">
                                  <a:solidFill>
                                    <a:schemeClr val="tx1"/>
                                  </a:solidFill>
                                  <a:latin typeface="Cambria Math" panose="02040503050406030204" pitchFamily="18" charset="0"/>
                                  <a:ea typeface="굴림" pitchFamily="34" charset="-127"/>
                                  <a:cs typeface="Arial" panose="020B0604020202020204" pitchFamily="34" charset="0"/>
                                </a:rPr>
                                <m:t>𝒇</m:t>
                              </m:r>
                            </m:sub>
                          </m:sSub>
                          <m:r>
                            <a:rPr lang="en-US" altLang="ko-KR" sz="3000" b="1" i="1" smtClean="0">
                              <a:solidFill>
                                <a:schemeClr val="tx1"/>
                              </a:solidFill>
                              <a:latin typeface="Cambria Math" panose="02040503050406030204" pitchFamily="18" charset="0"/>
                              <a:ea typeface="굴림" pitchFamily="34" charset="-127"/>
                              <a:cs typeface="Arial" panose="020B0604020202020204" pitchFamily="34" charset="0"/>
                            </a:rPr>
                            <m:t> </m:t>
                          </m:r>
                          <m:r>
                            <a:rPr lang="en-US" altLang="ko-KR" sz="3000" b="1" i="1" smtClean="0">
                              <a:solidFill>
                                <a:schemeClr val="tx1"/>
                              </a:solidFill>
                              <a:latin typeface="Cambria Math" panose="02040503050406030204" pitchFamily="18" charset="0"/>
                              <a:ea typeface="굴림" pitchFamily="34" charset="-127"/>
                              <a:cs typeface="Arial" panose="020B0604020202020204" pitchFamily="34" charset="0"/>
                            </a:rPr>
                            <m:t>𝒐𝒇</m:t>
                          </m:r>
                          <m:r>
                            <a:rPr lang="en-US" altLang="ko-KR" sz="3000" b="1" i="1" smtClean="0">
                              <a:solidFill>
                                <a:schemeClr val="tx1"/>
                              </a:solidFill>
                              <a:latin typeface="Cambria Math" panose="02040503050406030204" pitchFamily="18" charset="0"/>
                              <a:ea typeface="굴림" pitchFamily="34" charset="-127"/>
                              <a:cs typeface="Arial" panose="020B0604020202020204" pitchFamily="34" charset="0"/>
                            </a:rPr>
                            <m:t> </m:t>
                          </m:r>
                          <m:r>
                            <a:rPr lang="en-US" altLang="ko-KR" sz="3000" b="1" i="1" smtClean="0">
                              <a:solidFill>
                                <a:schemeClr val="tx1"/>
                              </a:solidFill>
                              <a:latin typeface="Cambria Math" panose="02040503050406030204" pitchFamily="18" charset="0"/>
                              <a:ea typeface="굴림" pitchFamily="34" charset="-127"/>
                              <a:cs typeface="Arial" panose="020B0604020202020204" pitchFamily="34" charset="0"/>
                            </a:rPr>
                            <m:t>𝒕𝒉𝒆</m:t>
                          </m:r>
                          <m:r>
                            <a:rPr lang="en-US" altLang="ko-KR" sz="3000" b="1" i="1" smtClean="0">
                              <a:solidFill>
                                <a:schemeClr val="tx1"/>
                              </a:solidFill>
                              <a:latin typeface="Cambria Math" panose="02040503050406030204" pitchFamily="18" charset="0"/>
                              <a:ea typeface="굴림" pitchFamily="34" charset="-127"/>
                              <a:cs typeface="Arial" panose="020B0604020202020204" pitchFamily="34" charset="0"/>
                            </a:rPr>
                            <m:t> </m:t>
                          </m:r>
                          <m:r>
                            <a:rPr lang="en-US" altLang="ko-KR" sz="3000" b="1" i="1" smtClean="0">
                              <a:solidFill>
                                <a:schemeClr val="tx1"/>
                              </a:solidFill>
                              <a:latin typeface="Cambria Math" panose="02040503050406030204" pitchFamily="18" charset="0"/>
                              <a:ea typeface="굴림" pitchFamily="34" charset="-127"/>
                              <a:cs typeface="Arial" panose="020B0604020202020204" pitchFamily="34" charset="0"/>
                            </a:rPr>
                            <m:t>𝒊𝒐𝒏𝒊𝒄</m:t>
                          </m:r>
                          <m:r>
                            <a:rPr lang="en-US" altLang="ko-KR" sz="3000" b="1" i="1" smtClean="0">
                              <a:solidFill>
                                <a:schemeClr val="tx1"/>
                              </a:solidFill>
                              <a:latin typeface="Cambria Math" panose="02040503050406030204" pitchFamily="18" charset="0"/>
                              <a:ea typeface="굴림" pitchFamily="34" charset="-127"/>
                              <a:cs typeface="Arial" panose="020B0604020202020204" pitchFamily="34" charset="0"/>
                            </a:rPr>
                            <m:t> </m:t>
                          </m:r>
                          <m:r>
                            <a:rPr lang="en-US" altLang="ko-KR" sz="3000" b="1" i="1" smtClean="0">
                              <a:solidFill>
                                <a:schemeClr val="tx1"/>
                              </a:solidFill>
                              <a:latin typeface="Cambria Math" panose="02040503050406030204" pitchFamily="18" charset="0"/>
                              <a:ea typeface="굴림" pitchFamily="34" charset="-127"/>
                              <a:cs typeface="Arial" panose="020B0604020202020204" pitchFamily="34" charset="0"/>
                            </a:rPr>
                            <m:t>𝒄𝒐𝒎𝒑𝒐𝒖𝒏𝒅</m:t>
                          </m:r>
                        </m:num>
                        <m:den>
                          <m:sSub>
                            <m:sSubPr>
                              <m:ctrlPr>
                                <a:rPr lang="en-US" altLang="ko-KR" sz="3000" b="1" i="1" smtClean="0">
                                  <a:solidFill>
                                    <a:schemeClr val="tx1"/>
                                  </a:solidFill>
                                  <a:latin typeface="Cambria Math" panose="02040503050406030204" pitchFamily="18" charset="0"/>
                                  <a:ea typeface="굴림" pitchFamily="34" charset="-127"/>
                                  <a:cs typeface="Arial" panose="020B0604020202020204" pitchFamily="34" charset="0"/>
                                </a:rPr>
                              </m:ctrlPr>
                            </m:sSubPr>
                            <m:e>
                              <m:r>
                                <a:rPr lang="en-US" altLang="ko-KR" sz="3000" b="1"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en-US" altLang="ko-KR" sz="3000" b="1"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𝑻</m:t>
                              </m:r>
                            </m:e>
                            <m:sub>
                              <m:r>
                                <a:rPr lang="en-US" altLang="ko-KR" sz="3000" b="1" i="1" smtClean="0">
                                  <a:solidFill>
                                    <a:schemeClr val="tx1"/>
                                  </a:solidFill>
                                  <a:latin typeface="Cambria Math" panose="02040503050406030204" pitchFamily="18" charset="0"/>
                                  <a:ea typeface="굴림" pitchFamily="34" charset="-127"/>
                                  <a:cs typeface="Arial" panose="020B0604020202020204" pitchFamily="34" charset="0"/>
                                </a:rPr>
                                <m:t>𝒇</m:t>
                              </m:r>
                            </m:sub>
                          </m:sSub>
                          <m:r>
                            <a:rPr lang="en-US" altLang="ko-KR" sz="3000" b="1" i="1" smtClean="0">
                              <a:solidFill>
                                <a:schemeClr val="tx1"/>
                              </a:solidFill>
                              <a:latin typeface="Cambria Math" panose="02040503050406030204" pitchFamily="18" charset="0"/>
                              <a:ea typeface="굴림" pitchFamily="34" charset="-127"/>
                              <a:cs typeface="Arial" panose="020B0604020202020204" pitchFamily="34" charset="0"/>
                            </a:rPr>
                            <m:t> </m:t>
                          </m:r>
                          <m:r>
                            <a:rPr lang="en-US" altLang="ko-KR" sz="3000" b="1" i="1" smtClean="0">
                              <a:solidFill>
                                <a:schemeClr val="tx1"/>
                              </a:solidFill>
                              <a:latin typeface="Cambria Math" panose="02040503050406030204" pitchFamily="18" charset="0"/>
                              <a:ea typeface="굴림" pitchFamily="34" charset="-127"/>
                              <a:cs typeface="Arial" panose="020B0604020202020204" pitchFamily="34" charset="0"/>
                            </a:rPr>
                            <m:t>𝒐𝒇</m:t>
                          </m:r>
                          <m:r>
                            <a:rPr lang="en-US" altLang="ko-KR" sz="3000" b="1" i="1" smtClean="0">
                              <a:solidFill>
                                <a:schemeClr val="tx1"/>
                              </a:solidFill>
                              <a:latin typeface="Cambria Math" panose="02040503050406030204" pitchFamily="18" charset="0"/>
                              <a:ea typeface="굴림" pitchFamily="34" charset="-127"/>
                              <a:cs typeface="Arial" panose="020B0604020202020204" pitchFamily="34" charset="0"/>
                            </a:rPr>
                            <m:t> </m:t>
                          </m:r>
                          <m:r>
                            <a:rPr lang="en-US" altLang="ko-KR" sz="3000" b="1" i="1" smtClean="0">
                              <a:solidFill>
                                <a:schemeClr val="tx1"/>
                              </a:solidFill>
                              <a:latin typeface="Cambria Math" panose="02040503050406030204" pitchFamily="18" charset="0"/>
                              <a:ea typeface="굴림" pitchFamily="34" charset="-127"/>
                              <a:cs typeface="Arial" panose="020B0604020202020204" pitchFamily="34" charset="0"/>
                            </a:rPr>
                            <m:t>𝒕𝒉𝒆</m:t>
                          </m:r>
                          <m:r>
                            <a:rPr lang="en-US" altLang="ko-KR" sz="3000" b="1" i="1" smtClean="0">
                              <a:solidFill>
                                <a:schemeClr val="tx1"/>
                              </a:solidFill>
                              <a:latin typeface="Cambria Math" panose="02040503050406030204" pitchFamily="18" charset="0"/>
                              <a:ea typeface="굴림" pitchFamily="34" charset="-127"/>
                              <a:cs typeface="Arial" panose="020B0604020202020204" pitchFamily="34" charset="0"/>
                            </a:rPr>
                            <m:t> </m:t>
                          </m:r>
                          <m:r>
                            <a:rPr lang="en-US" altLang="ko-KR" sz="3000" b="1" i="1" smtClean="0">
                              <a:solidFill>
                                <a:schemeClr val="tx1"/>
                              </a:solidFill>
                              <a:latin typeface="Cambria Math" panose="02040503050406030204" pitchFamily="18" charset="0"/>
                              <a:ea typeface="굴림" pitchFamily="34" charset="-127"/>
                              <a:cs typeface="Arial" panose="020B0604020202020204" pitchFamily="34" charset="0"/>
                            </a:rPr>
                            <m:t>𝒔𝒐𝒍𝒖𝒕𝒊𝒐𝒏</m:t>
                          </m:r>
                        </m:den>
                      </m:f>
                    </m:oMath>
                  </m:oMathPara>
                </a14:m>
                <a:endParaRPr lang="en-US" altLang="ko-KR" dirty="0">
                  <a:solidFill>
                    <a:schemeClr val="tx1"/>
                  </a:solidFill>
                  <a:latin typeface="Arial" panose="020B0604020202020204" pitchFamily="34" charset="0"/>
                  <a:ea typeface="굴림" pitchFamily="34" charset="-127"/>
                  <a:cs typeface="Arial" panose="020B0604020202020204" pitchFamily="34" charset="0"/>
                </a:endParaRPr>
              </a:p>
              <a:p>
                <a:endParaRPr lang="en-US" altLang="ko-KR" dirty="0">
                  <a:solidFill>
                    <a:schemeClr val="tx1"/>
                  </a:solidFill>
                  <a:latin typeface="Arial" panose="020B0604020202020204" pitchFamily="34" charset="0"/>
                  <a:ea typeface="굴림" pitchFamily="34" charset="-127"/>
                  <a:cs typeface="Arial" panose="020B0604020202020204" pitchFamily="34" charset="0"/>
                </a:endParaRPr>
              </a:p>
              <a:p>
                <a:endParaRPr lang="en-US" dirty="0" smtClean="0">
                  <a:solidFill>
                    <a:schemeClr val="tx1"/>
                  </a:solidFill>
                  <a:latin typeface="Arial" panose="020B0604020202020204" pitchFamily="34" charset="0"/>
                  <a:cs typeface="Arial" panose="020B0604020202020204" pitchFamily="34" charset="0"/>
                </a:endParaRPr>
              </a:p>
              <a:p>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539659" y="1772816"/>
                <a:ext cx="7772400" cy="3540373"/>
              </a:xfrm>
              <a:blipFill rotWithShape="0">
                <a:blip r:embed="rId2"/>
                <a:stretch>
                  <a:fillRect l="-863"/>
                </a:stretch>
              </a:blipFill>
            </p:spPr>
            <p:txBody>
              <a:bodyPr/>
              <a:lstStyle/>
              <a:p>
                <a:r>
                  <a:rPr lang="en-US">
                    <a:noFill/>
                  </a:rPr>
                  <a:t> </a:t>
                </a:r>
              </a:p>
            </p:txBody>
          </p:sp>
        </mc:Fallback>
      </mc:AlternateContent>
      <p:sp>
        <p:nvSpPr>
          <p:cNvPr id="5" name="Text Placeholder 2"/>
          <p:cNvSpPr txBox="1">
            <a:spLocks/>
          </p:cNvSpPr>
          <p:nvPr/>
        </p:nvSpPr>
        <p:spPr>
          <a:xfrm>
            <a:off x="539552" y="-99392"/>
            <a:ext cx="7772400" cy="1500187"/>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sz="3200" dirty="0">
                <a:solidFill>
                  <a:schemeClr val="tx1"/>
                </a:solidFill>
                <a:latin typeface="Arial" panose="020B0604020202020204" pitchFamily="34" charset="0"/>
                <a:cs typeface="Arial" panose="020B0604020202020204" pitchFamily="34" charset="0"/>
              </a:rPr>
              <a:t>Degree of dissociation and </a:t>
            </a:r>
            <a:r>
              <a:rPr lang="en-US" sz="3200" dirty="0" err="1">
                <a:solidFill>
                  <a:schemeClr val="tx1"/>
                </a:solidFill>
                <a:latin typeface="Arial" panose="020B0604020202020204" pitchFamily="34" charset="0"/>
                <a:cs typeface="Arial" panose="020B0604020202020204" pitchFamily="34" charset="0"/>
              </a:rPr>
              <a:t>van’t</a:t>
            </a:r>
            <a:r>
              <a:rPr lang="en-US" sz="3200" dirty="0">
                <a:solidFill>
                  <a:schemeClr val="tx1"/>
                </a:solidFill>
                <a:latin typeface="Arial" panose="020B0604020202020204" pitchFamily="34" charset="0"/>
                <a:cs typeface="Arial" panose="020B0604020202020204" pitchFamily="34" charset="0"/>
              </a:rPr>
              <a:t> Hoff factor calculation</a:t>
            </a:r>
            <a:endParaRPr lang="en-US" dirty="0"/>
          </a:p>
        </p:txBody>
      </p:sp>
    </p:spTree>
    <p:extLst>
      <p:ext uri="{BB962C8B-B14F-4D97-AF65-F5344CB8AC3E}">
        <p14:creationId xmlns:p14="http://schemas.microsoft.com/office/powerpoint/2010/main" val="2880236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Description</a:t>
            </a:r>
            <a:endParaRPr lang="en-US" dirty="0"/>
          </a:p>
        </p:txBody>
      </p:sp>
      <p:sp>
        <p:nvSpPr>
          <p:cNvPr id="4" name="Content Placeholder 2"/>
          <p:cNvSpPr>
            <a:spLocks noGrp="1"/>
          </p:cNvSpPr>
          <p:nvPr>
            <p:ph idx="1"/>
          </p:nvPr>
        </p:nvSpPr>
        <p:spPr>
          <a:xfrm>
            <a:off x="439821" y="1628800"/>
            <a:ext cx="8229600" cy="3384376"/>
          </a:xfrm>
        </p:spPr>
        <p:txBody>
          <a:bodyPr>
            <a:noAutofit/>
          </a:bodyPr>
          <a:lstStyle/>
          <a:p>
            <a:pPr marL="0" indent="0" algn="just">
              <a:spcBef>
                <a:spcPts val="0"/>
              </a:spcBef>
              <a:buNone/>
            </a:pPr>
            <a:r>
              <a:rPr lang="en-GB" sz="3000" b="1" dirty="0" smtClean="0">
                <a:latin typeface="Times New Roman" panose="02020603050405020304" pitchFamily="18" charset="0"/>
                <a:cs typeface="Times New Roman" panose="02020603050405020304" pitchFamily="18" charset="0"/>
              </a:rPr>
              <a:t>Aims</a:t>
            </a:r>
          </a:p>
          <a:p>
            <a:pPr marL="0" indent="0" algn="just">
              <a:spcBef>
                <a:spcPts val="0"/>
              </a:spcBef>
              <a:buNone/>
            </a:pPr>
            <a:endParaRPr lang="en-GB" sz="2600" dirty="0" smtClean="0">
              <a:latin typeface="Times New Roman" panose="02020603050405020304" pitchFamily="18" charset="0"/>
              <a:cs typeface="Times New Roman" panose="02020603050405020304" pitchFamily="18" charset="0"/>
            </a:endParaRPr>
          </a:p>
          <a:p>
            <a:pPr lvl="0" algn="just">
              <a:spcBef>
                <a:spcPts val="0"/>
              </a:spcBef>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To understand the </a:t>
            </a:r>
            <a:r>
              <a:rPr lang="en-US" sz="2600" dirty="0" smtClean="0">
                <a:latin typeface="Times New Roman" panose="02020603050405020304" pitchFamily="18" charset="0"/>
                <a:cs typeface="Times New Roman" panose="02020603050405020304" pitchFamily="18" charset="0"/>
              </a:rPr>
              <a:t>colligative properties of solution</a:t>
            </a:r>
            <a:endParaRPr lang="en-GB" sz="2600" dirty="0" smtClean="0">
              <a:latin typeface="Times New Roman" panose="02020603050405020304" pitchFamily="18" charset="0"/>
              <a:cs typeface="Times New Roman" panose="02020603050405020304" pitchFamily="18" charset="0"/>
            </a:endParaRPr>
          </a:p>
          <a:p>
            <a:pPr marL="0" lvl="0" indent="0" algn="just">
              <a:spcBef>
                <a:spcPts val="0"/>
              </a:spcBef>
              <a:buNone/>
            </a:pPr>
            <a:endParaRPr lang="en-US" sz="2600" dirty="0">
              <a:latin typeface="Times New Roman" panose="02020603050405020304" pitchFamily="18" charset="0"/>
              <a:cs typeface="Times New Roman" panose="02020603050405020304" pitchFamily="18" charset="0"/>
            </a:endParaRPr>
          </a:p>
          <a:p>
            <a:pPr lvl="0" algn="just">
              <a:spcBef>
                <a:spcPts val="0"/>
              </a:spcBef>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To understand the colligative properties of </a:t>
            </a:r>
            <a:r>
              <a:rPr lang="en-US" sz="2600" dirty="0" smtClean="0">
                <a:latin typeface="Times New Roman" panose="02020603050405020304" pitchFamily="18" charset="0"/>
                <a:cs typeface="Times New Roman" panose="02020603050405020304" pitchFamily="18" charset="0"/>
              </a:rPr>
              <a:t>electrolyte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4996" y="1446982"/>
            <a:ext cx="1184425" cy="11944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83844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852936"/>
            <a:ext cx="9144000" cy="707886"/>
          </a:xfrm>
          <a:prstGeom prst="rect">
            <a:avLst/>
          </a:prstGeom>
          <a:noFill/>
        </p:spPr>
        <p:txBody>
          <a:bodyPr wrap="square" rtlCol="0">
            <a:spAutoFit/>
          </a:bodyPr>
          <a:lstStyle/>
          <a:p>
            <a:pPr algn="ctr"/>
            <a:r>
              <a:rPr lang="en-US" sz="4000" b="1" dirty="0" smtClean="0">
                <a:solidFill>
                  <a:schemeClr val="bg1"/>
                </a:solidFill>
                <a:latin typeface="Helvetica" panose="020B0604020202020204" pitchFamily="34" charset="0"/>
                <a:cs typeface="Helvetica" panose="020B0604020202020204" pitchFamily="34" charset="0"/>
              </a:rPr>
              <a:t>3.8 Colloid</a:t>
            </a:r>
            <a:endParaRPr lang="en-US" sz="40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72170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85820" y="908720"/>
            <a:ext cx="8264525" cy="1354138"/>
          </a:xfrm>
        </p:spPr>
        <p:txBody>
          <a:bodyPr wrap="square">
            <a:spAutoFit/>
          </a:bodyPr>
          <a:lstStyle/>
          <a:p>
            <a:pPr marL="0" algn="just">
              <a:spcBef>
                <a:spcPts val="600"/>
              </a:spcBef>
              <a:buFont typeface="Wingdings" panose="05000000000000000000" pitchFamily="2" charset="2"/>
              <a:buChar char="ü"/>
            </a:pPr>
            <a:r>
              <a:rPr lang="en-US" altLang="en-US" sz="2400" dirty="0" smtClean="0">
                <a:latin typeface="Arial" panose="020B0604020202020204" pitchFamily="34" charset="0"/>
              </a:rPr>
              <a:t>Colloids is happen because suspensions </a:t>
            </a:r>
            <a:r>
              <a:rPr lang="en-US" altLang="en-US" sz="2400" dirty="0">
                <a:latin typeface="Arial" panose="020B0604020202020204" pitchFamily="34" charset="0"/>
              </a:rPr>
              <a:t>of particles  </a:t>
            </a:r>
            <a:r>
              <a:rPr lang="en-US" altLang="en-US" sz="2400" dirty="0" smtClean="0">
                <a:latin typeface="Arial" panose="020B0604020202020204" pitchFamily="34" charset="0"/>
              </a:rPr>
              <a:t>  </a:t>
            </a:r>
          </a:p>
          <a:p>
            <a:pPr marL="0" indent="0" algn="just">
              <a:spcBef>
                <a:spcPts val="600"/>
              </a:spcBef>
              <a:buNone/>
            </a:pPr>
            <a:r>
              <a:rPr lang="en-US" altLang="en-US" sz="2400" dirty="0" smtClean="0">
                <a:latin typeface="Arial" panose="020B0604020202020204" pitchFamily="34" charset="0"/>
              </a:rPr>
              <a:t>    larger </a:t>
            </a:r>
            <a:r>
              <a:rPr lang="en-US" altLang="en-US" sz="2400" dirty="0">
                <a:latin typeface="Arial" panose="020B0604020202020204" pitchFamily="34" charset="0"/>
              </a:rPr>
              <a:t>than individual ions or </a:t>
            </a:r>
            <a:r>
              <a:rPr lang="en-US" altLang="en-US" sz="2400" dirty="0" smtClean="0">
                <a:latin typeface="Arial" panose="020B0604020202020204" pitchFamily="34" charset="0"/>
              </a:rPr>
              <a:t>molecules.</a:t>
            </a:r>
          </a:p>
          <a:p>
            <a:pPr marL="0" algn="just">
              <a:spcBef>
                <a:spcPts val="600"/>
              </a:spcBef>
              <a:buFont typeface="Wingdings" panose="05000000000000000000" pitchFamily="2" charset="2"/>
              <a:buChar char="ü"/>
            </a:pPr>
            <a:r>
              <a:rPr lang="en-US" altLang="en-US" sz="2400" dirty="0" smtClean="0">
                <a:latin typeface="Arial" panose="020B0604020202020204" pitchFamily="34" charset="0"/>
              </a:rPr>
              <a:t>Moreover, it is too </a:t>
            </a:r>
            <a:r>
              <a:rPr lang="en-US" altLang="en-US" sz="2400" dirty="0">
                <a:latin typeface="Arial" panose="020B0604020202020204" pitchFamily="34" charset="0"/>
              </a:rPr>
              <a:t>small to be settled out by gravity</a:t>
            </a:r>
            <a:r>
              <a:rPr lang="en-US" altLang="en-US" sz="2400" dirty="0" smtClean="0">
                <a:latin typeface="Arial" panose="020B0604020202020204" pitchFamily="34" charset="0"/>
              </a:rPr>
              <a:t>.</a:t>
            </a:r>
            <a:endParaRPr lang="en-US" dirty="0"/>
          </a:p>
        </p:txBody>
      </p:sp>
      <p:pic>
        <p:nvPicPr>
          <p:cNvPr id="4" name="Picture 6" descr="13_T06"/>
          <p:cNvPicPr>
            <a:picLocks noChangeAspect="1" noChangeArrowheads="1"/>
          </p:cNvPicPr>
          <p:nvPr/>
        </p:nvPicPr>
        <p:blipFill>
          <a:blip r:embed="rId2">
            <a:extLst>
              <a:ext uri="{28A0092B-C50C-407E-A947-70E740481C1C}">
                <a14:useLocalDpi xmlns:a14="http://schemas.microsoft.com/office/drawing/2010/main" val="0"/>
              </a:ext>
            </a:extLst>
          </a:blip>
          <a:srcRect t="11551" b="7701"/>
          <a:stretch>
            <a:fillRect/>
          </a:stretch>
        </p:blipFill>
        <p:spPr>
          <a:xfrm>
            <a:off x="457200" y="3239417"/>
            <a:ext cx="8564563" cy="2709863"/>
          </a:xfrm>
          <a:prstGeom prst="rect">
            <a:avLst/>
          </a:prstGeom>
        </p:spPr>
      </p:pic>
    </p:spTree>
    <p:extLst>
      <p:ext uri="{BB962C8B-B14F-4D97-AF65-F5344CB8AC3E}">
        <p14:creationId xmlns:p14="http://schemas.microsoft.com/office/powerpoint/2010/main" val="3845548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body" sz="half" idx="4294967295"/>
          </p:nvPr>
        </p:nvSpPr>
        <p:spPr>
          <a:xfrm>
            <a:off x="179512" y="764704"/>
            <a:ext cx="7920880" cy="4824536"/>
          </a:xfrm>
          <a:prstGeom prst="rect">
            <a:avLst/>
          </a:prstGeom>
        </p:spPr>
        <p:txBody>
          <a:bodyPr/>
          <a:lstStyle/>
          <a:p>
            <a:pPr eaLnBrk="1" hangingPunct="1">
              <a:buFont typeface="Wingdings" panose="05000000000000000000" pitchFamily="2" charset="2"/>
              <a:buChar char="ü"/>
            </a:pPr>
            <a:r>
              <a:rPr lang="en-US" altLang="en-US" sz="2000" dirty="0" smtClean="0">
                <a:latin typeface="Arial" panose="020B0604020202020204" pitchFamily="34" charset="0"/>
                <a:cs typeface="Arial" panose="020B0604020202020204" pitchFamily="34" charset="0"/>
              </a:rPr>
              <a:t>Colloidal suspensions can scatter rays of light </a:t>
            </a:r>
            <a:r>
              <a:rPr lang="en-US" altLang="en-US" sz="2000" b="1" dirty="0" smtClean="0">
                <a:latin typeface="Arial" panose="020B0604020202020204" pitchFamily="34" charset="0"/>
                <a:cs typeface="Arial" panose="020B0604020202020204" pitchFamily="34" charset="0"/>
              </a:rPr>
              <a:t>(Tyndall effect).</a:t>
            </a:r>
          </a:p>
          <a:p>
            <a:pPr eaLnBrk="1" hangingPunct="1"/>
            <a:endParaRPr lang="en-US" altLang="en-US" sz="2000" dirty="0" smtClean="0">
              <a:latin typeface="Arial" panose="020B0604020202020204" pitchFamily="34" charset="0"/>
              <a:cs typeface="Arial" panose="020B0604020202020204" pitchFamily="34" charset="0"/>
            </a:endParaRPr>
          </a:p>
          <a:p>
            <a:endParaRPr lang="en-US" altLang="en-US" sz="2000" dirty="0" smtClean="0">
              <a:latin typeface="Arial" panose="020B0604020202020204" pitchFamily="34" charset="0"/>
              <a:cs typeface="Arial" panose="020B0604020202020204" pitchFamily="34" charset="0"/>
            </a:endParaRPr>
          </a:p>
          <a:p>
            <a:pPr eaLnBrk="1" hangingPunct="1"/>
            <a:endParaRPr lang="en-US" altLang="en-US" sz="2000" dirty="0" smtClean="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827584" y="1403294"/>
            <a:ext cx="5623654" cy="4217740"/>
          </a:xfrm>
          <a:prstGeom prst="rect">
            <a:avLst/>
          </a:prstGeom>
        </p:spPr>
      </p:pic>
      <p:sp>
        <p:nvSpPr>
          <p:cNvPr id="9" name="TextBox 8"/>
          <p:cNvSpPr txBox="1"/>
          <p:nvPr/>
        </p:nvSpPr>
        <p:spPr>
          <a:xfrm>
            <a:off x="6544682" y="3356992"/>
            <a:ext cx="2599318" cy="646331"/>
          </a:xfrm>
          <a:prstGeom prst="rect">
            <a:avLst/>
          </a:prstGeom>
          <a:noFill/>
        </p:spPr>
        <p:txBody>
          <a:bodyPr wrap="square" rtlCol="0">
            <a:spAutoFit/>
          </a:bodyPr>
          <a:lstStyle/>
          <a:p>
            <a:r>
              <a:rPr lang="en-US" dirty="0" smtClean="0"/>
              <a:t>Source:</a:t>
            </a:r>
          </a:p>
          <a:p>
            <a:r>
              <a:rPr lang="en-US" dirty="0" smtClean="0"/>
              <a:t>Wikimedia Commons</a:t>
            </a:r>
            <a:endParaRPr lang="en-US" dirty="0"/>
          </a:p>
        </p:txBody>
      </p:sp>
    </p:spTree>
    <p:extLst>
      <p:ext uri="{BB962C8B-B14F-4D97-AF65-F5344CB8AC3E}">
        <p14:creationId xmlns:p14="http://schemas.microsoft.com/office/powerpoint/2010/main" val="1050257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a:xfrm>
            <a:off x="467108" y="1628800"/>
            <a:ext cx="8417901" cy="4545435"/>
          </a:xfrm>
        </p:spPr>
        <p:txBody>
          <a:bodyPr>
            <a:noAutofit/>
          </a:bodyPr>
          <a:lstStyle/>
          <a:p>
            <a:pPr algn="just">
              <a:buFont typeface="Wingdings" panose="05000000000000000000" pitchFamily="2" charset="2"/>
              <a:buChar char="v"/>
            </a:pPr>
            <a:r>
              <a:rPr lang="en-US" sz="2600" dirty="0" smtClean="0">
                <a:latin typeface="Times New Roman" panose="02020603050405020304" pitchFamily="18" charset="0"/>
                <a:cs typeface="Times New Roman" panose="02020603050405020304" pitchFamily="18" charset="0"/>
              </a:rPr>
              <a:t>Solution </a:t>
            </a:r>
            <a:r>
              <a:rPr lang="en-GB" sz="2600" dirty="0">
                <a:latin typeface="Times New Roman" panose="02020603050405020304" pitchFamily="18" charset="0"/>
                <a:cs typeface="Times New Roman" panose="02020603050405020304" pitchFamily="18" charset="0"/>
              </a:rPr>
              <a:t>in solvent affected to colligative </a:t>
            </a:r>
            <a:endParaRPr lang="en-GB" sz="2600" dirty="0" smtClean="0">
              <a:latin typeface="Times New Roman" panose="02020603050405020304" pitchFamily="18" charset="0"/>
              <a:cs typeface="Times New Roman" panose="02020603050405020304" pitchFamily="18" charset="0"/>
            </a:endParaRPr>
          </a:p>
          <a:p>
            <a:pPr marL="0" indent="0" algn="just">
              <a:buNone/>
            </a:pPr>
            <a:r>
              <a:rPr lang="en-GB" sz="2600" dirty="0">
                <a:latin typeface="Times New Roman" panose="02020603050405020304" pitchFamily="18" charset="0"/>
                <a:cs typeface="Times New Roman" panose="02020603050405020304" pitchFamily="18" charset="0"/>
              </a:rPr>
              <a:t> </a:t>
            </a:r>
            <a:r>
              <a:rPr lang="en-GB" sz="2600" dirty="0" smtClean="0">
                <a:latin typeface="Times New Roman" panose="02020603050405020304" pitchFamily="18" charset="0"/>
                <a:cs typeface="Times New Roman" panose="02020603050405020304" pitchFamily="18" charset="0"/>
              </a:rPr>
              <a:t>   properties </a:t>
            </a:r>
            <a:r>
              <a:rPr lang="en-GB" sz="2600" dirty="0">
                <a:latin typeface="Times New Roman" panose="02020603050405020304" pitchFamily="18" charset="0"/>
                <a:cs typeface="Times New Roman" panose="02020603050405020304" pitchFamily="18" charset="0"/>
              </a:rPr>
              <a:t>of solution</a:t>
            </a:r>
            <a:r>
              <a:rPr lang="en-US" sz="2600" dirty="0" smtClean="0">
                <a:latin typeface="Times New Roman" panose="02020603050405020304" pitchFamily="18" charset="0"/>
                <a:cs typeface="Times New Roman" panose="02020603050405020304" pitchFamily="18" charset="0"/>
              </a:rPr>
              <a:t>.</a:t>
            </a:r>
          </a:p>
          <a:p>
            <a:pPr marL="0" indent="0" algn="just">
              <a:buNone/>
            </a:pPr>
            <a:endParaRPr lang="en-GB"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600" dirty="0" smtClean="0">
                <a:latin typeface="Times New Roman" panose="02020603050405020304" pitchFamily="18" charset="0"/>
                <a:cs typeface="Times New Roman" panose="02020603050405020304" pitchFamily="18" charset="0"/>
              </a:rPr>
              <a:t>Colloids </a:t>
            </a:r>
            <a:r>
              <a:rPr lang="en-GB" sz="2600" dirty="0">
                <a:latin typeface="Times New Roman" panose="02020603050405020304" pitchFamily="18" charset="0"/>
                <a:cs typeface="Times New Roman" panose="02020603050405020304" pitchFamily="18" charset="0"/>
              </a:rPr>
              <a:t>is one of the types of solution due to solute suspension</a:t>
            </a:r>
            <a:r>
              <a:rPr lang="en-US" sz="2600" dirty="0" smtClean="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4996" y="1446982"/>
            <a:ext cx="1184425" cy="11944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50580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1567820"/>
            <a:ext cx="9143999" cy="4093428"/>
          </a:xfrm>
          <a:prstGeom prst="rect">
            <a:avLst/>
          </a:prstGeom>
          <a:noFill/>
        </p:spPr>
        <p:txBody>
          <a:bodyPr wrap="square" rtlCol="0">
            <a:spAutoFit/>
          </a:bodyPr>
          <a:lstStyle/>
          <a:p>
            <a:pPr algn="ctr"/>
            <a:r>
              <a:rPr lang="en-GB" sz="2500" b="1" dirty="0">
                <a:solidFill>
                  <a:schemeClr val="bg1"/>
                </a:solidFill>
                <a:latin typeface="Helvetica" panose="020B0604020202020204" pitchFamily="34" charset="0"/>
                <a:cs typeface="Helvetica" panose="020B0604020202020204" pitchFamily="34" charset="0"/>
              </a:rPr>
              <a:t>DR. YUEN MEI LIAN (SENIOR </a:t>
            </a:r>
            <a:r>
              <a:rPr lang="en-GB" sz="2500" b="1" dirty="0" smtClean="0">
                <a:solidFill>
                  <a:schemeClr val="bg1"/>
                </a:solidFill>
                <a:latin typeface="Helvetica" panose="020B0604020202020204" pitchFamily="34" charset="0"/>
                <a:cs typeface="Helvetica" panose="020B0604020202020204" pitchFamily="34" charset="0"/>
              </a:rPr>
              <a:t>LECTURER)</a:t>
            </a:r>
            <a:endParaRPr lang="en-GB" sz="2500" dirty="0" smtClean="0">
              <a:solidFill>
                <a:schemeClr val="bg1"/>
              </a:solidFill>
              <a:latin typeface="Helvetica" panose="020B0604020202020204" pitchFamily="34" charset="0"/>
              <a:cs typeface="Helvetica" panose="020B0604020202020204" pitchFamily="34" charset="0"/>
            </a:endParaRPr>
          </a:p>
          <a:p>
            <a:pPr algn="ctr"/>
            <a:r>
              <a:rPr lang="en-GB" dirty="0" smtClean="0">
                <a:solidFill>
                  <a:schemeClr val="bg1"/>
                </a:solidFill>
                <a:latin typeface="Helvetica" panose="020B0604020202020204" pitchFamily="34" charset="0"/>
                <a:cs typeface="Helvetica" panose="020B0604020202020204" pitchFamily="34" charset="0"/>
              </a:rPr>
              <a:t>INDUSTRIAL CHEMISTRY PROGRAMME</a:t>
            </a:r>
            <a:r>
              <a:rPr lang="en-GB" dirty="0">
                <a:solidFill>
                  <a:schemeClr val="bg1"/>
                </a:solidFill>
                <a:latin typeface="Helvetica" panose="020B0604020202020204" pitchFamily="34" charset="0"/>
                <a:cs typeface="Helvetica" panose="020B0604020202020204" pitchFamily="34" charset="0"/>
              </a:rPr>
              <a:t/>
            </a:r>
            <a:br>
              <a:rPr lang="en-GB" dirty="0">
                <a:solidFill>
                  <a:schemeClr val="bg1"/>
                </a:solidFill>
                <a:latin typeface="Helvetica" panose="020B0604020202020204" pitchFamily="34" charset="0"/>
                <a:cs typeface="Helvetica" panose="020B0604020202020204" pitchFamily="34" charset="0"/>
              </a:rPr>
            </a:br>
            <a:r>
              <a:rPr lang="en-GB" dirty="0">
                <a:solidFill>
                  <a:schemeClr val="bg1"/>
                </a:solidFill>
                <a:latin typeface="Helvetica" panose="020B0604020202020204" pitchFamily="34" charset="0"/>
                <a:cs typeface="Helvetica" panose="020B0604020202020204" pitchFamily="34" charset="0"/>
              </a:rPr>
              <a:t>FACULTY OF INDUSTRIAL SCIENCES &amp; TECHNOLOGY</a:t>
            </a:r>
            <a:br>
              <a:rPr lang="en-GB" dirty="0">
                <a:solidFill>
                  <a:schemeClr val="bg1"/>
                </a:solidFill>
                <a:latin typeface="Helvetica" panose="020B0604020202020204" pitchFamily="34" charset="0"/>
                <a:cs typeface="Helvetica" panose="020B0604020202020204" pitchFamily="34" charset="0"/>
              </a:rPr>
            </a:br>
            <a:r>
              <a:rPr lang="en-GB" dirty="0">
                <a:solidFill>
                  <a:schemeClr val="bg1"/>
                </a:solidFill>
                <a:latin typeface="Helvetica" panose="020B0604020202020204" pitchFamily="34" charset="0"/>
                <a:cs typeface="Helvetica" panose="020B0604020202020204" pitchFamily="34" charset="0"/>
              </a:rPr>
              <a:t>UNIVERSITI MALAYSIA PAHANG</a:t>
            </a:r>
            <a:br>
              <a:rPr lang="en-GB" dirty="0">
                <a:solidFill>
                  <a:schemeClr val="bg1"/>
                </a:solidFill>
                <a:latin typeface="Helvetica" panose="020B0604020202020204" pitchFamily="34" charset="0"/>
                <a:cs typeface="Helvetica" panose="020B0604020202020204" pitchFamily="34" charset="0"/>
              </a:rPr>
            </a:br>
            <a:r>
              <a:rPr lang="en-GB" dirty="0">
                <a:solidFill>
                  <a:schemeClr val="bg1"/>
                </a:solidFill>
                <a:latin typeface="Helvetica" panose="020B0604020202020204" pitchFamily="34" charset="0"/>
                <a:cs typeface="Helvetica" panose="020B0604020202020204" pitchFamily="34" charset="0"/>
                <a:hlinkClick r:id="rId2"/>
              </a:rPr>
              <a:t>yuenm@ump.edu.my</a:t>
            </a:r>
            <a:r>
              <a:rPr lang="en-GB" dirty="0">
                <a:solidFill>
                  <a:schemeClr val="bg1"/>
                </a:solidFill>
                <a:latin typeface="Helvetica" panose="020B0604020202020204" pitchFamily="34" charset="0"/>
                <a:cs typeface="Helvetica" panose="020B0604020202020204" pitchFamily="34" charset="0"/>
              </a:rPr>
              <a:t> </a:t>
            </a:r>
            <a:endParaRPr lang="en-GB" dirty="0" smtClean="0">
              <a:solidFill>
                <a:schemeClr val="bg1"/>
              </a:solidFill>
              <a:latin typeface="Helvetica" panose="020B0604020202020204" pitchFamily="34" charset="0"/>
              <a:cs typeface="Helvetica" panose="020B0604020202020204" pitchFamily="34" charset="0"/>
            </a:endParaRPr>
          </a:p>
          <a:p>
            <a:pPr algn="ctr"/>
            <a:r>
              <a:rPr lang="en-GB" dirty="0" smtClean="0">
                <a:solidFill>
                  <a:schemeClr val="bg1"/>
                </a:solidFill>
                <a:latin typeface="Helvetica" panose="020B0604020202020204" pitchFamily="34" charset="0"/>
                <a:cs typeface="Helvetica" panose="020B0604020202020204" pitchFamily="34" charset="0"/>
              </a:rPr>
              <a:t>Tel. No. (Office): </a:t>
            </a:r>
            <a:r>
              <a:rPr lang="en-GB" dirty="0">
                <a:solidFill>
                  <a:schemeClr val="bg1"/>
                </a:solidFill>
                <a:latin typeface="Helvetica" panose="020B0604020202020204" pitchFamily="34" charset="0"/>
                <a:cs typeface="Helvetica" panose="020B0604020202020204" pitchFamily="34" charset="0"/>
              </a:rPr>
              <a:t>+</a:t>
            </a:r>
            <a:r>
              <a:rPr lang="en-GB" dirty="0" smtClean="0">
                <a:solidFill>
                  <a:schemeClr val="bg1"/>
                </a:solidFill>
                <a:latin typeface="Helvetica" panose="020B0604020202020204" pitchFamily="34" charset="0"/>
                <a:cs typeface="Helvetica" panose="020B0604020202020204" pitchFamily="34" charset="0"/>
              </a:rPr>
              <a:t>609 549 2764</a:t>
            </a:r>
            <a:endParaRPr lang="en-GB" sz="1000" dirty="0" smtClean="0">
              <a:solidFill>
                <a:schemeClr val="bg1"/>
              </a:solidFill>
              <a:latin typeface="Helvetica" panose="020B0604020202020204" pitchFamily="34" charset="0"/>
              <a:cs typeface="Helvetica" panose="020B0604020202020204" pitchFamily="34" charset="0"/>
            </a:endParaRPr>
          </a:p>
          <a:p>
            <a:pPr algn="ctr"/>
            <a:endParaRPr lang="en-GB" sz="1000" dirty="0" smtClean="0">
              <a:solidFill>
                <a:schemeClr val="bg1"/>
              </a:solidFill>
              <a:latin typeface="Helvetica" panose="020B0604020202020204" pitchFamily="34" charset="0"/>
              <a:cs typeface="Helvetica" panose="020B0604020202020204" pitchFamily="34" charset="0"/>
            </a:endParaRPr>
          </a:p>
          <a:p>
            <a:pPr algn="ctr"/>
            <a:endParaRPr lang="en-GB" sz="1000" dirty="0">
              <a:solidFill>
                <a:schemeClr val="bg1"/>
              </a:solidFill>
              <a:latin typeface="Helvetica" panose="020B0604020202020204" pitchFamily="34" charset="0"/>
              <a:cs typeface="Helvetica" panose="020B0604020202020204" pitchFamily="34" charset="0"/>
            </a:endParaRPr>
          </a:p>
          <a:p>
            <a:pPr algn="ctr"/>
            <a:endParaRPr lang="en-GB" sz="1000" dirty="0">
              <a:solidFill>
                <a:schemeClr val="bg1"/>
              </a:solidFill>
              <a:latin typeface="Helvetica" panose="020B0604020202020204" pitchFamily="34" charset="0"/>
              <a:cs typeface="Helvetica" panose="020B0604020202020204" pitchFamily="34" charset="0"/>
            </a:endParaRPr>
          </a:p>
          <a:p>
            <a:pPr algn="ctr"/>
            <a:r>
              <a:rPr lang="en-GB" sz="2500" b="1" dirty="0" smtClean="0">
                <a:solidFill>
                  <a:schemeClr val="bg1"/>
                </a:solidFill>
                <a:latin typeface="Helvetica" panose="020B0604020202020204" pitchFamily="34" charset="0"/>
                <a:cs typeface="Helvetica" panose="020B0604020202020204" pitchFamily="34" charset="0"/>
              </a:rPr>
              <a:t>DR. </a:t>
            </a:r>
            <a:r>
              <a:rPr lang="en-GB" sz="2500" b="1" dirty="0">
                <a:solidFill>
                  <a:schemeClr val="bg1"/>
                </a:solidFill>
                <a:latin typeface="Helvetica" panose="020B0604020202020204" pitchFamily="34" charset="0"/>
                <a:cs typeface="Helvetica" panose="020B0604020202020204" pitchFamily="34" charset="0"/>
              </a:rPr>
              <a:t>SITI NOOR HIDAYAH MUSTAPHA (SENIOR </a:t>
            </a:r>
            <a:r>
              <a:rPr lang="en-GB" sz="2500" b="1" dirty="0" smtClean="0">
                <a:solidFill>
                  <a:schemeClr val="bg1"/>
                </a:solidFill>
                <a:latin typeface="Helvetica" panose="020B0604020202020204" pitchFamily="34" charset="0"/>
                <a:cs typeface="Helvetica" panose="020B0604020202020204" pitchFamily="34" charset="0"/>
              </a:rPr>
              <a:t>LECTURER)</a:t>
            </a:r>
          </a:p>
          <a:p>
            <a:pPr algn="ctr"/>
            <a:r>
              <a:rPr lang="en-GB" dirty="0">
                <a:solidFill>
                  <a:schemeClr val="bg1"/>
                </a:solidFill>
                <a:latin typeface="Helvetica" panose="020B0604020202020204" pitchFamily="34" charset="0"/>
                <a:cs typeface="Helvetica" panose="020B0604020202020204" pitchFamily="34" charset="0"/>
              </a:rPr>
              <a:t>INDUSTRIAL CHEMISTRY PROGRAMME</a:t>
            </a:r>
            <a:br>
              <a:rPr lang="en-GB" dirty="0">
                <a:solidFill>
                  <a:schemeClr val="bg1"/>
                </a:solidFill>
                <a:latin typeface="Helvetica" panose="020B0604020202020204" pitchFamily="34" charset="0"/>
                <a:cs typeface="Helvetica" panose="020B0604020202020204" pitchFamily="34" charset="0"/>
              </a:rPr>
            </a:br>
            <a:r>
              <a:rPr lang="en-GB" dirty="0">
                <a:solidFill>
                  <a:schemeClr val="bg1"/>
                </a:solidFill>
                <a:latin typeface="Helvetica" panose="020B0604020202020204" pitchFamily="34" charset="0"/>
                <a:cs typeface="Helvetica" panose="020B0604020202020204" pitchFamily="34" charset="0"/>
              </a:rPr>
              <a:t>FACULTY OF INDUSTRIAL SCIENCES &amp; TECHNOLOGY</a:t>
            </a:r>
            <a:br>
              <a:rPr lang="en-GB" dirty="0">
                <a:solidFill>
                  <a:schemeClr val="bg1"/>
                </a:solidFill>
                <a:latin typeface="Helvetica" panose="020B0604020202020204" pitchFamily="34" charset="0"/>
                <a:cs typeface="Helvetica" panose="020B0604020202020204" pitchFamily="34" charset="0"/>
              </a:rPr>
            </a:br>
            <a:r>
              <a:rPr lang="en-GB" dirty="0">
                <a:solidFill>
                  <a:schemeClr val="bg1"/>
                </a:solidFill>
                <a:latin typeface="Helvetica" panose="020B0604020202020204" pitchFamily="34" charset="0"/>
                <a:cs typeface="Helvetica" panose="020B0604020202020204" pitchFamily="34" charset="0"/>
              </a:rPr>
              <a:t>UNIVERSITI MALAYSIA PAHANG</a:t>
            </a:r>
            <a:br>
              <a:rPr lang="en-GB" dirty="0">
                <a:solidFill>
                  <a:schemeClr val="bg1"/>
                </a:solidFill>
                <a:latin typeface="Helvetica" panose="020B0604020202020204" pitchFamily="34" charset="0"/>
                <a:cs typeface="Helvetica" panose="020B0604020202020204" pitchFamily="34" charset="0"/>
              </a:rPr>
            </a:br>
            <a:r>
              <a:rPr lang="en-GB" dirty="0" smtClean="0">
                <a:solidFill>
                  <a:schemeClr val="bg1"/>
                </a:solidFill>
                <a:latin typeface="Helvetica" panose="020B0604020202020204" pitchFamily="34" charset="0"/>
                <a:cs typeface="Helvetica" panose="020B0604020202020204" pitchFamily="34" charset="0"/>
                <a:hlinkClick r:id="rId3"/>
              </a:rPr>
              <a:t>snhidayah@ump.edu.my</a:t>
            </a:r>
            <a:endParaRPr lang="en-GB" dirty="0" smtClean="0">
              <a:solidFill>
                <a:schemeClr val="bg1"/>
              </a:solidFill>
              <a:latin typeface="Helvetica" panose="020B0604020202020204" pitchFamily="34" charset="0"/>
              <a:cs typeface="Helvetica" panose="020B0604020202020204" pitchFamily="34" charset="0"/>
            </a:endParaRPr>
          </a:p>
          <a:p>
            <a:pPr algn="ctr"/>
            <a:r>
              <a:rPr lang="en-GB" dirty="0">
                <a:solidFill>
                  <a:schemeClr val="bg1"/>
                </a:solidFill>
                <a:latin typeface="Helvetica" panose="020B0604020202020204" pitchFamily="34" charset="0"/>
                <a:cs typeface="Helvetica" panose="020B0604020202020204" pitchFamily="34" charset="0"/>
              </a:rPr>
              <a:t>Tel. No. (Office): </a:t>
            </a:r>
            <a:r>
              <a:rPr lang="en-GB" dirty="0" smtClean="0">
                <a:solidFill>
                  <a:schemeClr val="bg1"/>
                </a:solidFill>
                <a:latin typeface="Helvetica" panose="020B0604020202020204" pitchFamily="34" charset="0"/>
                <a:cs typeface="Helvetica" panose="020B0604020202020204" pitchFamily="34" charset="0"/>
              </a:rPr>
              <a:t>+609 549 2094</a:t>
            </a:r>
            <a:endParaRPr lang="en-US" dirty="0">
              <a:solidFill>
                <a:schemeClr val="bg1"/>
              </a:solidFill>
              <a:latin typeface="Helvetica" panose="020B0604020202020204" pitchFamily="34" charset="0"/>
              <a:cs typeface="Helvetica" panose="020B0604020202020204" pitchFamily="34" charset="0"/>
            </a:endParaRPr>
          </a:p>
        </p:txBody>
      </p:sp>
      <p:sp>
        <p:nvSpPr>
          <p:cNvPr id="5" name="Cube 4"/>
          <p:cNvSpPr/>
          <p:nvPr/>
        </p:nvSpPr>
        <p:spPr>
          <a:xfrm>
            <a:off x="-7016" y="467803"/>
            <a:ext cx="7668852" cy="815705"/>
          </a:xfrm>
          <a:prstGeom prst="cube">
            <a:avLst/>
          </a:prstGeom>
          <a:solidFill>
            <a:srgbClr val="FFC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4200" b="1" dirty="0">
                <a:solidFill>
                  <a:schemeClr val="bg1"/>
                </a:solidFill>
                <a:latin typeface="Helvetica" panose="020B0604020202020204" pitchFamily="34" charset="0"/>
                <a:cs typeface="Helvetica" panose="020B0604020202020204" pitchFamily="34" charset="0"/>
              </a:rPr>
              <a:t>AUTHOR INFORMATION</a:t>
            </a:r>
            <a:endParaRPr lang="en-US" sz="4200" dirty="0">
              <a:solidFill>
                <a:schemeClr val="bg1"/>
              </a:solidFill>
              <a:latin typeface="Helvetica" panose="020B0604020202020204" pitchFamily="34" charset="0"/>
              <a:cs typeface="Helvetica" panose="020B0604020202020204" pitchFamily="34" charset="0"/>
            </a:endParaRPr>
          </a:p>
          <a:p>
            <a:pPr algn="ctr">
              <a:defRPr/>
            </a:pPr>
            <a:r>
              <a:rPr lang="en-US" sz="1600" b="1" dirty="0" smtClean="0">
                <a:latin typeface="Helvetica" pitchFamily="34" charset="0"/>
                <a:cs typeface="Helvetica" pitchFamily="34" charset="0"/>
              </a:rPr>
              <a:t> </a:t>
            </a:r>
            <a:endParaRPr lang="en-US" sz="1600" b="1" dirty="0">
              <a:latin typeface="Helvetica" pitchFamily="34" charset="0"/>
              <a:cs typeface="Helvetica" pitchFamily="34" charset="0"/>
            </a:endParaRPr>
          </a:p>
        </p:txBody>
      </p:sp>
    </p:spTree>
    <p:extLst>
      <p:ext uri="{BB962C8B-B14F-4D97-AF65-F5344CB8AC3E}">
        <p14:creationId xmlns:p14="http://schemas.microsoft.com/office/powerpoint/2010/main" val="2205244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Description</a:t>
            </a:r>
            <a:endParaRPr lang="en-GB" dirty="0"/>
          </a:p>
        </p:txBody>
      </p:sp>
      <p:sp>
        <p:nvSpPr>
          <p:cNvPr id="3" name="Content Placeholder 2"/>
          <p:cNvSpPr>
            <a:spLocks noGrp="1"/>
          </p:cNvSpPr>
          <p:nvPr>
            <p:ph idx="1"/>
          </p:nvPr>
        </p:nvSpPr>
        <p:spPr>
          <a:xfrm>
            <a:off x="451998" y="1453612"/>
            <a:ext cx="8229600" cy="5143740"/>
          </a:xfrm>
        </p:spPr>
        <p:txBody>
          <a:bodyPr>
            <a:noAutofit/>
          </a:bodyPr>
          <a:lstStyle/>
          <a:p>
            <a:pPr marL="0" indent="0" algn="just">
              <a:spcBef>
                <a:spcPts val="0"/>
              </a:spcBef>
              <a:buNone/>
            </a:pPr>
            <a:r>
              <a:rPr lang="en-GB" sz="2000" b="1" dirty="0" smtClean="0">
                <a:latin typeface="Times New Roman" panose="02020603050405020304" pitchFamily="18" charset="0"/>
                <a:cs typeface="Times New Roman" panose="02020603050405020304" pitchFamily="18" charset="0"/>
              </a:rPr>
              <a:t>Expected Outcomes</a:t>
            </a:r>
          </a:p>
          <a:p>
            <a:pPr lvl="1" algn="just">
              <a:spcBef>
                <a:spcPts val="0"/>
              </a:spcBef>
              <a:buFont typeface="Wingdings" panose="05000000000000000000" pitchFamily="2" charset="2"/>
              <a:buChar char="v"/>
            </a:pPr>
            <a:r>
              <a:rPr lang="en-GB" sz="2000" dirty="0" smtClean="0">
                <a:latin typeface="Times New Roman" panose="02020603050405020304" pitchFamily="18" charset="0"/>
                <a:cs typeface="Times New Roman" panose="02020603050405020304" pitchFamily="18" charset="0"/>
              </a:rPr>
              <a:t>Able </a:t>
            </a:r>
            <a:r>
              <a:rPr lang="en-US" sz="2000" dirty="0">
                <a:latin typeface="Times New Roman" panose="02020603050405020304" pitchFamily="18" charset="0"/>
                <a:cs typeface="Times New Roman" panose="02020603050405020304" pitchFamily="18" charset="0"/>
              </a:rPr>
              <a:t>to understand the colligative properties of solution</a:t>
            </a:r>
            <a:endParaRPr lang="en-US" sz="2000" dirty="0" smtClean="0">
              <a:latin typeface="Times New Roman" panose="02020603050405020304" pitchFamily="18" charset="0"/>
              <a:cs typeface="Times New Roman" panose="02020603050405020304" pitchFamily="18" charset="0"/>
            </a:endParaRPr>
          </a:p>
          <a:p>
            <a:pPr lvl="1" algn="just">
              <a:spcBef>
                <a:spcPts val="0"/>
              </a:spcBef>
              <a:buFont typeface="Wingdings" panose="05000000000000000000" pitchFamily="2" charset="2"/>
              <a:buChar char="v"/>
            </a:pPr>
            <a:r>
              <a:rPr lang="en-GB" sz="2000" dirty="0" smtClean="0">
                <a:latin typeface="Times New Roman" panose="02020603050405020304" pitchFamily="18" charset="0"/>
                <a:cs typeface="Times New Roman" panose="02020603050405020304" pitchFamily="18" charset="0"/>
              </a:rPr>
              <a:t>Able </a:t>
            </a:r>
            <a:r>
              <a:rPr lang="en-US" sz="2000" dirty="0" smtClean="0">
                <a:latin typeface="Times New Roman" panose="02020603050405020304" pitchFamily="18" charset="0"/>
                <a:cs typeface="Times New Roman" panose="02020603050405020304" pitchFamily="18" charset="0"/>
              </a:rPr>
              <a:t>to </a:t>
            </a:r>
            <a:r>
              <a:rPr lang="en-US" sz="2000" dirty="0">
                <a:latin typeface="Times New Roman" panose="02020603050405020304" pitchFamily="18" charset="0"/>
                <a:cs typeface="Times New Roman" panose="02020603050405020304" pitchFamily="18" charset="0"/>
              </a:rPr>
              <a:t>understand the colligative properties of </a:t>
            </a:r>
            <a:r>
              <a:rPr lang="en-US" sz="2000" dirty="0" smtClean="0">
                <a:latin typeface="Times New Roman" panose="02020603050405020304" pitchFamily="18" charset="0"/>
                <a:cs typeface="Times New Roman" panose="02020603050405020304" pitchFamily="18" charset="0"/>
              </a:rPr>
              <a:t>electrolyte</a:t>
            </a:r>
          </a:p>
          <a:p>
            <a:pPr marL="457200" lvl="1" indent="0" algn="just">
              <a:spcBef>
                <a:spcPts val="0"/>
              </a:spcBef>
              <a:buNone/>
            </a:pPr>
            <a:endParaRPr lang="en-GB" sz="2000" dirty="0" smtClean="0">
              <a:latin typeface="Times New Roman" panose="02020603050405020304" pitchFamily="18" charset="0"/>
              <a:cs typeface="Times New Roman" panose="02020603050405020304" pitchFamily="18" charset="0"/>
            </a:endParaRPr>
          </a:p>
          <a:p>
            <a:pPr marL="0" indent="0" algn="just">
              <a:spcBef>
                <a:spcPts val="0"/>
              </a:spcBef>
              <a:buNone/>
            </a:pPr>
            <a:r>
              <a:rPr lang="en-GB" sz="2000" b="1" dirty="0" smtClean="0">
                <a:latin typeface="Times New Roman" panose="02020603050405020304" pitchFamily="18" charset="0"/>
                <a:cs typeface="Times New Roman" panose="02020603050405020304" pitchFamily="18" charset="0"/>
              </a:rPr>
              <a:t>References</a:t>
            </a:r>
          </a:p>
          <a:p>
            <a:pPr lvl="1" algn="just">
              <a:spcBef>
                <a:spcPts val="0"/>
              </a:spcBef>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Atkins</a:t>
            </a:r>
            <a:r>
              <a:rPr lang="en-US" sz="2000" dirty="0">
                <a:latin typeface="Times New Roman" panose="02020603050405020304" pitchFamily="18" charset="0"/>
                <a:cs typeface="Times New Roman" panose="02020603050405020304" pitchFamily="18" charset="0"/>
              </a:rPr>
              <a:t>, P &amp; Julio, D. P. (2006).Physical Chemistry (8th ed.). New York: Oxford.</a:t>
            </a:r>
          </a:p>
          <a:p>
            <a:pPr marL="457200" indent="0" algn="just">
              <a:spcBef>
                <a:spcPts val="0"/>
              </a:spcBef>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  Chang</a:t>
            </a:r>
            <a:r>
              <a:rPr lang="en-US" sz="2000" dirty="0">
                <a:latin typeface="Times New Roman" panose="02020603050405020304" pitchFamily="18" charset="0"/>
                <a:cs typeface="Times New Roman" panose="02020603050405020304" pitchFamily="18" charset="0"/>
              </a:rPr>
              <a:t>, R. (2005).Chemistry (8th ed.). New York: McGraw Hill.</a:t>
            </a:r>
          </a:p>
          <a:p>
            <a:pPr marL="457200" indent="0" algn="just">
              <a:spcBef>
                <a:spcPts val="0"/>
              </a:spcBef>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   Atkins</a:t>
            </a:r>
            <a:r>
              <a:rPr lang="en-US" sz="2000" dirty="0">
                <a:latin typeface="Times New Roman" panose="02020603050405020304" pitchFamily="18" charset="0"/>
                <a:cs typeface="Times New Roman" panose="02020603050405020304" pitchFamily="18" charset="0"/>
              </a:rPr>
              <a:t>, P &amp; Julio, D. P. (2012). Elements of Physical Chemistry </a:t>
            </a:r>
          </a:p>
          <a:p>
            <a:pPr marL="457200" indent="0" algn="just">
              <a:spcBef>
                <a:spcPts val="0"/>
              </a:spcBef>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(sixth ed</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Freeman</a:t>
            </a:r>
            <a:r>
              <a:rPr lang="en-US" sz="2000" dirty="0">
                <a:latin typeface="Times New Roman" panose="02020603050405020304" pitchFamily="18" charset="0"/>
                <a:cs typeface="Times New Roman" panose="02020603050405020304" pitchFamily="18" charset="0"/>
              </a:rPr>
              <a:t>, Oxford.</a:t>
            </a:r>
          </a:p>
          <a:p>
            <a:pPr lvl="1" algn="just">
              <a:spcBef>
                <a:spcPts val="0"/>
              </a:spcBef>
              <a:buFont typeface="Wingdings" panose="05000000000000000000" pitchFamily="2" charset="2"/>
              <a:buChar char="ü"/>
            </a:pPr>
            <a:r>
              <a:rPr lang="en-US" sz="2000" dirty="0" err="1" smtClean="0">
                <a:latin typeface="Times New Roman" panose="02020603050405020304" pitchFamily="18" charset="0"/>
                <a:cs typeface="Times New Roman" panose="02020603050405020304" pitchFamily="18" charset="0"/>
              </a:rPr>
              <a:t>Silbey</a:t>
            </a:r>
            <a:r>
              <a:rPr lang="en-US" sz="2000" dirty="0">
                <a:latin typeface="Times New Roman" panose="02020603050405020304" pitchFamily="18" charset="0"/>
                <a:cs typeface="Times New Roman" panose="02020603050405020304" pitchFamily="18" charset="0"/>
              </a:rPr>
              <a:t>, R. J., </a:t>
            </a:r>
            <a:r>
              <a:rPr lang="en-US" sz="2000" dirty="0" err="1">
                <a:latin typeface="Times New Roman" panose="02020603050405020304" pitchFamily="18" charset="0"/>
                <a:cs typeface="Times New Roman" panose="02020603050405020304" pitchFamily="18" charset="0"/>
              </a:rPr>
              <a:t>Alberty</a:t>
            </a:r>
            <a:r>
              <a:rPr lang="en-US" sz="2000" dirty="0">
                <a:latin typeface="Times New Roman" panose="02020603050405020304" pitchFamily="18" charset="0"/>
                <a:cs typeface="Times New Roman" panose="02020603050405020304" pitchFamily="18" charset="0"/>
              </a:rPr>
              <a:t>, A. A., &amp; </a:t>
            </a:r>
            <a:r>
              <a:rPr lang="en-US" sz="2000" dirty="0" err="1">
                <a:latin typeface="Times New Roman" panose="02020603050405020304" pitchFamily="18" charset="0"/>
                <a:cs typeface="Times New Roman" panose="02020603050405020304" pitchFamily="18" charset="0"/>
              </a:rPr>
              <a:t>Bawendi</a:t>
            </a:r>
            <a:r>
              <a:rPr lang="en-US" sz="2000" dirty="0">
                <a:latin typeface="Times New Roman" panose="02020603050405020304" pitchFamily="18" charset="0"/>
                <a:cs typeface="Times New Roman" panose="02020603050405020304" pitchFamily="18" charset="0"/>
              </a:rPr>
              <a:t>, M. G. (2005). Physical Chemistry. New York: John Wiley &amp; </a:t>
            </a:r>
            <a:r>
              <a:rPr lang="en-US" sz="2000" dirty="0" smtClean="0">
                <a:latin typeface="Times New Roman" panose="02020603050405020304" pitchFamily="18" charset="0"/>
                <a:cs typeface="Times New Roman" panose="02020603050405020304" pitchFamily="18" charset="0"/>
              </a:rPr>
              <a:t>Sons.</a:t>
            </a:r>
            <a:endParaRPr lang="en-GB" sz="2000" dirty="0">
              <a:latin typeface="Times New Roman" panose="02020603050405020304" pitchFamily="18" charset="0"/>
              <a:cs typeface="Times New Roman" panose="02020603050405020304" pitchFamily="18" charset="0"/>
            </a:endParaRPr>
          </a:p>
          <a:p>
            <a:pPr lvl="1" algn="just">
              <a:spcBef>
                <a:spcPts val="0"/>
              </a:spcBef>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Mortimer R. G. (2008) Physical Chemistry, Third Edition , Elsevier Academic press, </a:t>
            </a:r>
            <a:r>
              <a:rPr lang="en-US" sz="2000" dirty="0" smtClean="0">
                <a:latin typeface="Times New Roman" panose="02020603050405020304" pitchFamily="18" charset="0"/>
                <a:cs typeface="Times New Roman" panose="02020603050405020304" pitchFamily="18" charset="0"/>
              </a:rPr>
              <a:t>USA.</a:t>
            </a:r>
            <a:endParaRPr lang="en-US" sz="2000" dirty="0">
              <a:latin typeface="Times New Roman" panose="02020603050405020304" pitchFamily="18" charset="0"/>
              <a:cs typeface="Times New Roman" panose="02020603050405020304" pitchFamily="18" charset="0"/>
            </a:endParaRPr>
          </a:p>
          <a:p>
            <a:pPr marL="457200" lvl="1" indent="0" algn="just">
              <a:spcBef>
                <a:spcPts val="0"/>
              </a:spcBef>
              <a:buNone/>
            </a:pPr>
            <a:endParaRPr lang="en-GB"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4996" y="1446982"/>
            <a:ext cx="1184425" cy="11944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3395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596483" y="1628800"/>
            <a:ext cx="8229600" cy="3850129"/>
          </a:xfrm>
        </p:spPr>
        <p:txBody>
          <a:bodyPr>
            <a:noAutofit/>
          </a:bodyPr>
          <a:lstStyle/>
          <a:p>
            <a:pPr>
              <a:buFont typeface="Wingdings" panose="05000000000000000000" pitchFamily="2" charset="2"/>
              <a:buChar char="v"/>
            </a:pPr>
            <a:r>
              <a:rPr lang="en-GB" sz="2600" dirty="0" smtClean="0">
                <a:latin typeface="Times New Roman" panose="02020603050405020304" pitchFamily="18" charset="0"/>
                <a:cs typeface="Times New Roman" panose="02020603050405020304" pitchFamily="18" charset="0"/>
              </a:rPr>
              <a:t>3.6 Colligative </a:t>
            </a:r>
            <a:r>
              <a:rPr lang="en-US" sz="2600" dirty="0">
                <a:latin typeface="Times New Roman" panose="02020603050405020304" pitchFamily="18" charset="0"/>
                <a:cs typeface="Times New Roman" panose="02020603050405020304" pitchFamily="18" charset="0"/>
              </a:rPr>
              <a:t>Properties of </a:t>
            </a:r>
            <a:r>
              <a:rPr lang="en-US" sz="2600" dirty="0" smtClean="0">
                <a:latin typeface="Times New Roman" panose="02020603050405020304" pitchFamily="18" charset="0"/>
                <a:cs typeface="Times New Roman" panose="02020603050405020304" pitchFamily="18" charset="0"/>
              </a:rPr>
              <a:t>Solution</a:t>
            </a:r>
            <a:endParaRPr lang="en-GB" sz="2600" dirty="0" smtClean="0">
              <a:latin typeface="Times New Roman" panose="02020603050405020304" pitchFamily="18" charset="0"/>
              <a:cs typeface="Times New Roman" panose="02020603050405020304" pitchFamily="18" charset="0"/>
            </a:endParaRPr>
          </a:p>
          <a:p>
            <a:pPr marL="0" indent="0">
              <a:buNone/>
            </a:pPr>
            <a:endParaRPr lang="en-GB" sz="1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GB" sz="2600" dirty="0" smtClean="0">
                <a:latin typeface="Times New Roman" panose="02020603050405020304" pitchFamily="18" charset="0"/>
                <a:cs typeface="Times New Roman" panose="02020603050405020304" pitchFamily="18" charset="0"/>
              </a:rPr>
              <a:t>3.7 </a:t>
            </a:r>
            <a:r>
              <a:rPr lang="en-GB" sz="2600" dirty="0">
                <a:latin typeface="Times New Roman" panose="02020603050405020304" pitchFamily="18" charset="0"/>
                <a:cs typeface="Times New Roman" panose="02020603050405020304" pitchFamily="18" charset="0"/>
              </a:rPr>
              <a:t>Colligative </a:t>
            </a:r>
            <a:r>
              <a:rPr lang="en-US" sz="2600" dirty="0">
                <a:latin typeface="Times New Roman" panose="02020603050405020304" pitchFamily="18" charset="0"/>
                <a:cs typeface="Times New Roman" panose="02020603050405020304" pitchFamily="18" charset="0"/>
              </a:rPr>
              <a:t>Properties of </a:t>
            </a:r>
            <a:r>
              <a:rPr lang="en-US" sz="2600" dirty="0" smtClean="0">
                <a:latin typeface="Times New Roman" panose="02020603050405020304" pitchFamily="18" charset="0"/>
                <a:cs typeface="Times New Roman" panose="02020603050405020304" pitchFamily="18" charset="0"/>
              </a:rPr>
              <a:t>Electrolyte</a:t>
            </a:r>
            <a:endParaRPr lang="en-GB" sz="2600" dirty="0" smtClean="0">
              <a:latin typeface="Times New Roman" panose="02020603050405020304" pitchFamily="18" charset="0"/>
              <a:cs typeface="Times New Roman" panose="02020603050405020304" pitchFamily="18" charset="0"/>
            </a:endParaRPr>
          </a:p>
          <a:p>
            <a:pPr marL="0" indent="0">
              <a:buNone/>
            </a:pPr>
            <a:endParaRPr lang="en-GB" sz="1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GB" sz="2600" dirty="0" smtClean="0">
                <a:latin typeface="Times New Roman" panose="02020603050405020304" pitchFamily="18" charset="0"/>
                <a:cs typeface="Times New Roman" panose="02020603050405020304" pitchFamily="18" charset="0"/>
              </a:rPr>
              <a:t>3.8 </a:t>
            </a:r>
            <a:r>
              <a:rPr lang="en-GB" sz="2600" dirty="0" smtClean="0">
                <a:latin typeface="Times New Roman" panose="02020603050405020304" pitchFamily="18" charset="0"/>
                <a:cs typeface="Times New Roman" panose="02020603050405020304" pitchFamily="18" charset="0"/>
              </a:rPr>
              <a:t>Colloid</a:t>
            </a:r>
          </a:p>
          <a:p>
            <a:pPr marL="0" indent="0">
              <a:buNone/>
            </a:pPr>
            <a:endParaRPr lang="en-GB" sz="1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GB" sz="2600" dirty="0" smtClean="0">
                <a:latin typeface="Times New Roman" panose="02020603050405020304" pitchFamily="18" charset="0"/>
                <a:cs typeface="Times New Roman" panose="02020603050405020304" pitchFamily="18" charset="0"/>
              </a:rPr>
              <a:t>Conclusion</a:t>
            </a:r>
            <a:endParaRPr lang="en-GB" sz="2600"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4996" y="1446982"/>
            <a:ext cx="1184425" cy="11944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9126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852936"/>
            <a:ext cx="9144000" cy="707886"/>
          </a:xfrm>
          <a:prstGeom prst="rect">
            <a:avLst/>
          </a:prstGeom>
          <a:noFill/>
        </p:spPr>
        <p:txBody>
          <a:bodyPr wrap="square" rtlCol="0">
            <a:spAutoFit/>
          </a:bodyPr>
          <a:lstStyle/>
          <a:p>
            <a:r>
              <a:rPr lang="en-US" sz="4000" b="1" dirty="0" smtClean="0">
                <a:solidFill>
                  <a:schemeClr val="bg1"/>
                </a:solidFill>
                <a:latin typeface="Helvetica" panose="020B0604020202020204" pitchFamily="34" charset="0"/>
                <a:cs typeface="Helvetica" panose="020B0604020202020204" pitchFamily="34" charset="0"/>
              </a:rPr>
              <a:t>3.6 Colligative Properties of Solution</a:t>
            </a:r>
            <a:endParaRPr lang="en-US" sz="40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635153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4294967295"/>
          </p:nvPr>
        </p:nvSpPr>
        <p:spPr>
          <a:xfrm>
            <a:off x="611560" y="836712"/>
            <a:ext cx="8229600" cy="4525962"/>
          </a:xfrm>
        </p:spPr>
        <p:txBody>
          <a:bodyPr>
            <a:normAutofit/>
          </a:bodyPr>
          <a:lstStyle/>
          <a:p>
            <a:pPr algn="just" eaLnBrk="1" hangingPunct="1">
              <a:buFont typeface="Wingdings" panose="05000000000000000000" pitchFamily="2" charset="2"/>
              <a:buChar char="v"/>
            </a:pPr>
            <a:r>
              <a:rPr lang="en-US" altLang="en-US" sz="2400" dirty="0" smtClean="0">
                <a:solidFill>
                  <a:srgbClr val="003296"/>
                </a:solidFill>
                <a:latin typeface="Arial" panose="020B0604020202020204" pitchFamily="34" charset="0"/>
                <a:cs typeface="Arial" panose="020B0604020202020204" pitchFamily="34" charset="0"/>
              </a:rPr>
              <a:t>Colligative properties</a:t>
            </a:r>
            <a:r>
              <a:rPr lang="en-US" altLang="en-US" sz="2400" dirty="0" smtClean="0">
                <a:latin typeface="Arial" panose="020B0604020202020204" pitchFamily="34" charset="0"/>
                <a:cs typeface="Arial" panose="020B0604020202020204" pitchFamily="34" charset="0"/>
              </a:rPr>
              <a:t> of solution are properties that depend only on the </a:t>
            </a:r>
            <a:r>
              <a:rPr lang="en-US" altLang="en-US" sz="2400" i="1" dirty="0" smtClean="0">
                <a:latin typeface="Arial" panose="020B0604020202020204" pitchFamily="34" charset="0"/>
                <a:cs typeface="Arial" panose="020B0604020202020204" pitchFamily="34" charset="0"/>
              </a:rPr>
              <a:t>number</a:t>
            </a:r>
            <a:r>
              <a:rPr lang="en-US" altLang="en-US" sz="2400" dirty="0" smtClean="0">
                <a:latin typeface="Arial" panose="020B0604020202020204" pitchFamily="34" charset="0"/>
                <a:cs typeface="Arial" panose="020B0604020202020204" pitchFamily="34" charset="0"/>
              </a:rPr>
              <a:t> of solute particles present (concentration) and not on the </a:t>
            </a:r>
            <a:r>
              <a:rPr lang="en-US" altLang="en-US" sz="2400" i="1" dirty="0" smtClean="0">
                <a:latin typeface="Arial" panose="020B0604020202020204" pitchFamily="34" charset="0"/>
                <a:cs typeface="Arial" panose="020B0604020202020204" pitchFamily="34" charset="0"/>
              </a:rPr>
              <a:t>identity</a:t>
            </a:r>
            <a:r>
              <a:rPr lang="en-US" altLang="en-US" sz="2400" dirty="0" smtClean="0">
                <a:latin typeface="Arial" panose="020B0604020202020204" pitchFamily="34" charset="0"/>
                <a:cs typeface="Arial" panose="020B0604020202020204" pitchFamily="34" charset="0"/>
              </a:rPr>
              <a:t> of the solute particles.</a:t>
            </a:r>
          </a:p>
          <a:p>
            <a:pPr eaLnBrk="1" hangingPunct="1"/>
            <a:endParaRPr lang="en-US" altLang="en-US" sz="2400"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Char char="v"/>
            </a:pPr>
            <a:r>
              <a:rPr lang="en-US" altLang="en-US" sz="2400" dirty="0">
                <a:latin typeface="Arial" panose="020B0604020202020204" pitchFamily="34" charset="0"/>
                <a:cs typeface="Arial" panose="020B0604020202020204" pitchFamily="34" charset="0"/>
              </a:rPr>
              <a:t>C</a:t>
            </a:r>
            <a:r>
              <a:rPr lang="en-US" altLang="en-US" sz="2400" dirty="0" smtClean="0">
                <a:latin typeface="Arial" panose="020B0604020202020204" pitchFamily="34" charset="0"/>
                <a:cs typeface="Arial" panose="020B0604020202020204" pitchFamily="34" charset="0"/>
              </a:rPr>
              <a:t>olligative properties include:</a:t>
            </a:r>
          </a:p>
          <a:p>
            <a:pPr lvl="1" eaLnBrk="1" hangingPunct="1">
              <a:buFont typeface="Wingdings" panose="05000000000000000000" pitchFamily="2" charset="2"/>
              <a:buChar char="Ø"/>
            </a:pPr>
            <a:r>
              <a:rPr lang="en-US" altLang="en-US" sz="2400" dirty="0" smtClean="0">
                <a:latin typeface="Arial" panose="020B0604020202020204" pitchFamily="34" charset="0"/>
                <a:cs typeface="Arial" panose="020B0604020202020204" pitchFamily="34" charset="0"/>
              </a:rPr>
              <a:t>Vapor pressure lowering </a:t>
            </a:r>
          </a:p>
          <a:p>
            <a:pPr lvl="1" eaLnBrk="1" hangingPunct="1">
              <a:buFont typeface="Wingdings" panose="05000000000000000000" pitchFamily="2" charset="2"/>
              <a:buChar char="Ø"/>
            </a:pPr>
            <a:r>
              <a:rPr lang="en-US" altLang="en-US" sz="2400" dirty="0" smtClean="0">
                <a:latin typeface="Arial" panose="020B0604020202020204" pitchFamily="34" charset="0"/>
                <a:cs typeface="Arial" panose="020B0604020202020204" pitchFamily="34" charset="0"/>
              </a:rPr>
              <a:t>Boiling point elevation</a:t>
            </a:r>
          </a:p>
          <a:p>
            <a:pPr lvl="1" eaLnBrk="1" hangingPunct="1">
              <a:buFont typeface="Wingdings" panose="05000000000000000000" pitchFamily="2" charset="2"/>
              <a:buChar char="Ø"/>
            </a:pPr>
            <a:r>
              <a:rPr lang="en-US" altLang="en-US" sz="2400" dirty="0" smtClean="0">
                <a:latin typeface="Arial" panose="020B0604020202020204" pitchFamily="34" charset="0"/>
                <a:cs typeface="Arial" panose="020B0604020202020204" pitchFamily="34" charset="0"/>
              </a:rPr>
              <a:t>Melting point depression</a:t>
            </a:r>
          </a:p>
          <a:p>
            <a:pPr lvl="1" eaLnBrk="1" hangingPunct="1">
              <a:buFont typeface="Wingdings" panose="05000000000000000000" pitchFamily="2" charset="2"/>
              <a:buChar char="Ø"/>
            </a:pPr>
            <a:r>
              <a:rPr lang="en-US" altLang="en-US" sz="2400" dirty="0" smtClean="0">
                <a:latin typeface="Arial" panose="020B0604020202020204" pitchFamily="34" charset="0"/>
                <a:cs typeface="Arial" panose="020B0604020202020204" pitchFamily="34" charset="0"/>
              </a:rPr>
              <a:t>Osmotic pressure </a:t>
            </a:r>
          </a:p>
        </p:txBody>
      </p:sp>
    </p:spTree>
    <p:extLst>
      <p:ext uri="{BB962C8B-B14F-4D97-AF65-F5344CB8AC3E}">
        <p14:creationId xmlns:p14="http://schemas.microsoft.com/office/powerpoint/2010/main" val="339602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2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20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20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539552" y="-243408"/>
            <a:ext cx="7772400" cy="1500187"/>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sz="4000" b="1" dirty="0" smtClean="0">
                <a:solidFill>
                  <a:srgbClr val="FFC000"/>
                </a:solidFill>
                <a:latin typeface="Arial" panose="020B0604020202020204" pitchFamily="34" charset="0"/>
                <a:cs typeface="Arial" panose="020B0604020202020204" pitchFamily="34" charset="0"/>
              </a:rPr>
              <a:t>Vapor Pressure:</a:t>
            </a:r>
          </a:p>
          <a:p>
            <a:endParaRPr lang="en-US" dirty="0"/>
          </a:p>
        </p:txBody>
      </p:sp>
      <p:sp>
        <p:nvSpPr>
          <p:cNvPr id="8" name="Rectangle 3"/>
          <p:cNvSpPr>
            <a:spLocks noGrp="1" noChangeArrowheads="1"/>
          </p:cNvSpPr>
          <p:nvPr>
            <p:ph type="body" sz="half" idx="1"/>
          </p:nvPr>
        </p:nvSpPr>
        <p:spPr>
          <a:xfrm>
            <a:off x="327922" y="1256779"/>
            <a:ext cx="8122519" cy="4013406"/>
          </a:xfrm>
        </p:spPr>
        <p:txBody>
          <a:bodyPr anchor="t" anchorCtr="0">
            <a:spAutoFit/>
          </a:bodyPr>
          <a:lstStyle/>
          <a:p>
            <a:pPr marL="457200" indent="-457200" algn="just">
              <a:buFont typeface="Wingdings" panose="05000000000000000000" pitchFamily="2" charset="2"/>
              <a:buChar char="v"/>
            </a:pPr>
            <a:r>
              <a:rPr lang="en-US" altLang="en-US" sz="2600" dirty="0" smtClean="0">
                <a:solidFill>
                  <a:schemeClr val="tx1"/>
                </a:solidFill>
                <a:latin typeface="Arial" panose="020B0604020202020204" pitchFamily="34" charset="0"/>
                <a:cs typeface="Arial" panose="020B0604020202020204" pitchFamily="34" charset="0"/>
              </a:rPr>
              <a:t>When a solute molecules being added into a solution, the solute-solvent </a:t>
            </a:r>
            <a:r>
              <a:rPr lang="en-US" altLang="en-US" sz="2600" dirty="0">
                <a:solidFill>
                  <a:schemeClr val="tx1"/>
                </a:solidFill>
                <a:latin typeface="Arial" panose="020B0604020202020204" pitchFamily="34" charset="0"/>
                <a:cs typeface="Arial" panose="020B0604020202020204" pitchFamily="34" charset="0"/>
              </a:rPr>
              <a:t>interactions </a:t>
            </a:r>
            <a:r>
              <a:rPr lang="en-US" altLang="en-US" sz="2600" dirty="0" smtClean="0">
                <a:solidFill>
                  <a:schemeClr val="tx1"/>
                </a:solidFill>
                <a:latin typeface="Arial" panose="020B0604020202020204" pitchFamily="34" charset="0"/>
                <a:cs typeface="Arial" panose="020B0604020202020204" pitchFamily="34" charset="0"/>
              </a:rPr>
              <a:t>affected to decrease the vapor pressure of the solvent</a:t>
            </a:r>
          </a:p>
          <a:p>
            <a:pPr algn="just"/>
            <a:endParaRPr lang="en-US" altLang="en-US" sz="2600" dirty="0">
              <a:solidFill>
                <a:schemeClr val="tx1"/>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v"/>
            </a:pPr>
            <a:r>
              <a:rPr lang="en-US" altLang="en-US" sz="2600" dirty="0" smtClean="0">
                <a:solidFill>
                  <a:schemeClr val="tx1"/>
                </a:solidFill>
                <a:latin typeface="Arial" panose="020B0604020202020204" pitchFamily="34" charset="0"/>
                <a:cs typeface="Arial" panose="020B0604020202020204" pitchFamily="34" charset="0"/>
              </a:rPr>
              <a:t>the solvent become less volatile</a:t>
            </a:r>
          </a:p>
          <a:p>
            <a:pPr algn="just"/>
            <a:endParaRPr lang="en-US" altLang="en-US" sz="2600" dirty="0" smtClean="0">
              <a:solidFill>
                <a:schemeClr val="tx1"/>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v"/>
            </a:pPr>
            <a:r>
              <a:rPr lang="en-US" altLang="en-US" sz="2600" dirty="0" smtClean="0">
                <a:solidFill>
                  <a:schemeClr val="tx1"/>
                </a:solidFill>
                <a:latin typeface="Arial" panose="020B0604020202020204" pitchFamily="34" charset="0"/>
                <a:cs typeface="Arial" panose="020B0604020202020204" pitchFamily="34" charset="0"/>
              </a:rPr>
              <a:t>Therefore</a:t>
            </a:r>
            <a:r>
              <a:rPr lang="en-US" altLang="en-US" sz="2600" dirty="0">
                <a:solidFill>
                  <a:schemeClr val="tx1"/>
                </a:solidFill>
                <a:latin typeface="Arial" panose="020B0604020202020204" pitchFamily="34" charset="0"/>
                <a:cs typeface="Arial" panose="020B0604020202020204" pitchFamily="34" charset="0"/>
              </a:rPr>
              <a:t>, the vapor pressure of a solution (</a:t>
            </a:r>
            <a:r>
              <a:rPr lang="en-US" altLang="en-US" sz="2600" dirty="0" err="1">
                <a:solidFill>
                  <a:schemeClr val="tx1"/>
                </a:solidFill>
                <a:latin typeface="Arial" panose="020B0604020202020204" pitchFamily="34" charset="0"/>
                <a:cs typeface="Arial" panose="020B0604020202020204" pitchFamily="34" charset="0"/>
              </a:rPr>
              <a:t>solute+solvent</a:t>
            </a:r>
            <a:r>
              <a:rPr lang="en-US" altLang="en-US" sz="2600" dirty="0">
                <a:solidFill>
                  <a:schemeClr val="tx1"/>
                </a:solidFill>
                <a:latin typeface="Arial" panose="020B0604020202020204" pitchFamily="34" charset="0"/>
                <a:cs typeface="Arial" panose="020B0604020202020204" pitchFamily="34" charset="0"/>
              </a:rPr>
              <a:t>) is lower than that of the pure solvent (without solute</a:t>
            </a:r>
            <a:endParaRPr lang="en-US" altLang="en-US" sz="26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0772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Roult’s</a:t>
            </a:r>
            <a:r>
              <a:rPr lang="en-US" dirty="0" smtClean="0"/>
              <a:t> Law</a:t>
            </a:r>
            <a:endParaRPr lang="en-US" dirty="0"/>
          </a:p>
        </p:txBody>
      </p:sp>
      <p:sp>
        <p:nvSpPr>
          <p:cNvPr id="5" name="Rectangle 4"/>
          <p:cNvSpPr txBox="1">
            <a:spLocks noChangeArrowheads="1"/>
          </p:cNvSpPr>
          <p:nvPr/>
        </p:nvSpPr>
        <p:spPr>
          <a:xfrm>
            <a:off x="0" y="1273597"/>
            <a:ext cx="8686800" cy="13475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Tx/>
              <a:buChar char="•"/>
              <a:defRPr/>
            </a:pPr>
            <a:endParaRPr lang="en-US" altLang="en-US" sz="1800" dirty="0" smtClean="0">
              <a:latin typeface="Arial" panose="020B0604020202020204" pitchFamily="34" charset="0"/>
              <a:cs typeface="Arial" panose="020B0604020202020204" pitchFamily="34" charset="0"/>
              <a:sym typeface="Symbol" panose="05050102010706020507" pitchFamily="18" charset="2"/>
            </a:endParaRPr>
          </a:p>
          <a:p>
            <a:pPr marL="457200" lvl="1" indent="0" algn="just">
              <a:buFontTx/>
              <a:buNone/>
              <a:defRPr/>
            </a:pPr>
            <a:r>
              <a:rPr lang="en-US" altLang="en-US" sz="1800" dirty="0" err="1" smtClean="0">
                <a:latin typeface="Arial" panose="020B0604020202020204" pitchFamily="34" charset="0"/>
                <a:cs typeface="Arial" panose="020B0604020202020204" pitchFamily="34" charset="0"/>
                <a:sym typeface="Symbol" panose="05050102010706020507" pitchFamily="18" charset="2"/>
              </a:rPr>
              <a:t>Roult’s</a:t>
            </a:r>
            <a:r>
              <a:rPr lang="en-US" altLang="en-US" sz="1800" dirty="0" smtClean="0">
                <a:latin typeface="Arial" panose="020B0604020202020204" pitchFamily="34" charset="0"/>
                <a:cs typeface="Arial" panose="020B0604020202020204" pitchFamily="34" charset="0"/>
                <a:sym typeface="Symbol" panose="05050102010706020507" pitchFamily="18" charset="2"/>
              </a:rPr>
              <a:t> law stated that the partial vapor pressure of each component of an ideal mixture of liquids is equivalent to the product of vapor pressure of the pure component and its mole fraction in the mixture</a:t>
            </a:r>
          </a:p>
          <a:p>
            <a:pPr marL="457200" lvl="1" indent="0">
              <a:buFontTx/>
              <a:buNone/>
              <a:defRPr/>
            </a:pPr>
            <a:endParaRPr lang="en-US" altLang="en-US"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Symbol" panose="05050102010706020507" pitchFamily="18" charset="2"/>
            </a:endParaRPr>
          </a:p>
        </p:txBody>
      </p:sp>
      <p:sp>
        <p:nvSpPr>
          <p:cNvPr id="4" name="Text Box 4"/>
          <p:cNvSpPr txBox="1">
            <a:spLocks noChangeArrowheads="1"/>
          </p:cNvSpPr>
          <p:nvPr/>
        </p:nvSpPr>
        <p:spPr bwMode="auto">
          <a:xfrm>
            <a:off x="522528" y="2621113"/>
            <a:ext cx="32915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b="1" u="sng" dirty="0">
                <a:solidFill>
                  <a:schemeClr val="tx1"/>
                </a:solidFill>
              </a:rPr>
              <a:t>Vapor-Pressure Lowering</a:t>
            </a:r>
          </a:p>
        </p:txBody>
      </p:sp>
      <p:sp>
        <p:nvSpPr>
          <p:cNvPr id="6" name="Text Box 5"/>
          <p:cNvSpPr txBox="1">
            <a:spLocks noChangeArrowheads="1"/>
          </p:cNvSpPr>
          <p:nvPr/>
        </p:nvSpPr>
        <p:spPr bwMode="auto">
          <a:xfrm>
            <a:off x="786933" y="418404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solidFill>
                <a:schemeClr val="tx1"/>
              </a:solidFill>
            </a:endParaRPr>
          </a:p>
        </p:txBody>
      </p:sp>
      <p:sp>
        <p:nvSpPr>
          <p:cNvPr id="7" name="Text Box 10"/>
          <p:cNvSpPr txBox="1">
            <a:spLocks noChangeArrowheads="1"/>
          </p:cNvSpPr>
          <p:nvPr/>
        </p:nvSpPr>
        <p:spPr bwMode="auto">
          <a:xfrm>
            <a:off x="1409615" y="3212976"/>
            <a:ext cx="15270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b="1" i="1" dirty="0" err="1">
                <a:solidFill>
                  <a:schemeClr val="tx1"/>
                </a:solidFill>
              </a:rPr>
              <a:t>Raoult’s</a:t>
            </a:r>
            <a:r>
              <a:rPr lang="en-US" altLang="en-US" sz="1800" b="1" i="1" dirty="0">
                <a:solidFill>
                  <a:schemeClr val="tx1"/>
                </a:solidFill>
              </a:rPr>
              <a:t> law</a:t>
            </a:r>
          </a:p>
        </p:txBody>
      </p:sp>
      <p:sp>
        <p:nvSpPr>
          <p:cNvPr id="8" name="Text Box 11"/>
          <p:cNvSpPr txBox="1">
            <a:spLocks noChangeArrowheads="1"/>
          </p:cNvSpPr>
          <p:nvPr/>
        </p:nvSpPr>
        <p:spPr bwMode="auto">
          <a:xfrm>
            <a:off x="856579" y="4884203"/>
            <a:ext cx="41601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solidFill>
                  <a:schemeClr val="tx1"/>
                </a:solidFill>
              </a:rPr>
              <a:t>If the solution contains only one solute:</a:t>
            </a:r>
          </a:p>
        </p:txBody>
      </p:sp>
      <p:sp>
        <p:nvSpPr>
          <p:cNvPr id="9" name="Text Box 12"/>
          <p:cNvSpPr txBox="1">
            <a:spLocks noChangeArrowheads="1"/>
          </p:cNvSpPr>
          <p:nvPr/>
        </p:nvSpPr>
        <p:spPr bwMode="auto">
          <a:xfrm>
            <a:off x="879298" y="5463679"/>
            <a:ext cx="1309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i="1" dirty="0">
                <a:solidFill>
                  <a:schemeClr val="tx1"/>
                </a:solidFill>
              </a:rPr>
              <a:t>X</a:t>
            </a:r>
            <a:r>
              <a:rPr lang="en-US" altLang="en-US" sz="1800" baseline="-25000" dirty="0">
                <a:solidFill>
                  <a:schemeClr val="tx1"/>
                </a:solidFill>
              </a:rPr>
              <a:t>1</a:t>
            </a:r>
            <a:r>
              <a:rPr lang="en-US" altLang="en-US" sz="1800" dirty="0">
                <a:solidFill>
                  <a:schemeClr val="tx1"/>
                </a:solidFill>
              </a:rPr>
              <a:t> = 1 – </a:t>
            </a:r>
            <a:r>
              <a:rPr lang="en-US" altLang="en-US" sz="1800" i="1" dirty="0">
                <a:solidFill>
                  <a:schemeClr val="tx1"/>
                </a:solidFill>
              </a:rPr>
              <a:t>X</a:t>
            </a:r>
            <a:r>
              <a:rPr lang="en-US" altLang="en-US" sz="1800" baseline="-25000" dirty="0">
                <a:solidFill>
                  <a:schemeClr val="tx1"/>
                </a:solidFill>
              </a:rPr>
              <a:t>2</a:t>
            </a:r>
            <a:endParaRPr lang="en-US" altLang="en-US" sz="1800" i="1" dirty="0">
              <a:solidFill>
                <a:schemeClr val="tx1"/>
              </a:solidFill>
            </a:endParaRPr>
          </a:p>
        </p:txBody>
      </p:sp>
      <p:grpSp>
        <p:nvGrpSpPr>
          <p:cNvPr id="10" name="Group 31"/>
          <p:cNvGrpSpPr>
            <a:grpSpLocks/>
          </p:cNvGrpSpPr>
          <p:nvPr/>
        </p:nvGrpSpPr>
        <p:grpSpPr bwMode="auto">
          <a:xfrm>
            <a:off x="3955582" y="3218839"/>
            <a:ext cx="4386263" cy="492125"/>
            <a:chOff x="2928" y="1353"/>
            <a:chExt cx="2763" cy="310"/>
          </a:xfrm>
        </p:grpSpPr>
        <p:grpSp>
          <p:nvGrpSpPr>
            <p:cNvPr id="11" name="Group 25"/>
            <p:cNvGrpSpPr>
              <a:grpSpLocks/>
            </p:cNvGrpSpPr>
            <p:nvPr/>
          </p:nvGrpSpPr>
          <p:grpSpPr bwMode="auto">
            <a:xfrm>
              <a:off x="2928" y="1353"/>
              <a:ext cx="606" cy="296"/>
              <a:chOff x="1322" y="2793"/>
              <a:chExt cx="606" cy="296"/>
            </a:xfrm>
          </p:grpSpPr>
          <p:sp>
            <p:nvSpPr>
              <p:cNvPr id="13" name="Text Box 26"/>
              <p:cNvSpPr txBox="1">
                <a:spLocks noChangeArrowheads="1"/>
              </p:cNvSpPr>
              <p:nvPr/>
            </p:nvSpPr>
            <p:spPr bwMode="auto">
              <a:xfrm>
                <a:off x="1322" y="2856"/>
                <a:ext cx="53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rIns="274320">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i="1" dirty="0">
                    <a:solidFill>
                      <a:schemeClr val="tx1"/>
                    </a:solidFill>
                  </a:rPr>
                  <a:t>P </a:t>
                </a:r>
                <a:r>
                  <a:rPr lang="en-US" altLang="en-US" sz="1800" baseline="-25000" dirty="0">
                    <a:solidFill>
                      <a:schemeClr val="tx1"/>
                    </a:solidFill>
                  </a:rPr>
                  <a:t>1</a:t>
                </a:r>
                <a:endParaRPr lang="en-US" altLang="en-US" sz="1800" i="1" dirty="0">
                  <a:solidFill>
                    <a:schemeClr val="tx1"/>
                  </a:solidFill>
                </a:endParaRPr>
              </a:p>
            </p:txBody>
          </p:sp>
          <p:sp>
            <p:nvSpPr>
              <p:cNvPr id="14" name="Text Box 27"/>
              <p:cNvSpPr txBox="1">
                <a:spLocks noChangeArrowheads="1"/>
              </p:cNvSpPr>
              <p:nvPr/>
            </p:nvSpPr>
            <p:spPr bwMode="auto">
              <a:xfrm>
                <a:off x="1502" y="2793"/>
                <a:ext cx="4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rIns="274320">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dirty="0">
                    <a:solidFill>
                      <a:schemeClr val="tx1"/>
                    </a:solidFill>
                  </a:rPr>
                  <a:t>0</a:t>
                </a:r>
              </a:p>
            </p:txBody>
          </p:sp>
        </p:grpSp>
        <p:sp>
          <p:nvSpPr>
            <p:cNvPr id="12" name="Text Box 28"/>
            <p:cNvSpPr txBox="1">
              <a:spLocks noChangeArrowheads="1"/>
            </p:cNvSpPr>
            <p:nvPr/>
          </p:nvSpPr>
          <p:spPr bwMode="auto">
            <a:xfrm>
              <a:off x="3462" y="1430"/>
              <a:ext cx="222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dirty="0">
                  <a:solidFill>
                    <a:schemeClr val="tx1"/>
                  </a:solidFill>
                </a:rPr>
                <a:t>= vapor pressure of </a:t>
              </a:r>
              <a:r>
                <a:rPr lang="en-US" altLang="en-US" sz="1800" b="1" dirty="0">
                  <a:solidFill>
                    <a:schemeClr val="tx1"/>
                  </a:solidFill>
                </a:rPr>
                <a:t>pure</a:t>
              </a:r>
              <a:r>
                <a:rPr lang="en-US" altLang="en-US" sz="1800" dirty="0">
                  <a:solidFill>
                    <a:schemeClr val="tx1"/>
                  </a:solidFill>
                </a:rPr>
                <a:t> solvent</a:t>
              </a:r>
            </a:p>
          </p:txBody>
        </p:sp>
      </p:grpSp>
      <p:sp>
        <p:nvSpPr>
          <p:cNvPr id="15" name="Text Box 29"/>
          <p:cNvSpPr txBox="1">
            <a:spLocks noChangeArrowheads="1"/>
          </p:cNvSpPr>
          <p:nvPr/>
        </p:nvSpPr>
        <p:spPr bwMode="auto">
          <a:xfrm>
            <a:off x="4461127" y="3799199"/>
            <a:ext cx="34435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i="1" dirty="0">
                <a:solidFill>
                  <a:schemeClr val="tx1"/>
                </a:solidFill>
              </a:rPr>
              <a:t>X</a:t>
            </a:r>
            <a:r>
              <a:rPr lang="en-US" altLang="en-US" sz="1800" baseline="-25000" dirty="0">
                <a:solidFill>
                  <a:schemeClr val="tx1"/>
                </a:solidFill>
              </a:rPr>
              <a:t>1</a:t>
            </a:r>
            <a:r>
              <a:rPr lang="en-US" altLang="en-US" sz="1800" dirty="0">
                <a:solidFill>
                  <a:schemeClr val="tx1"/>
                </a:solidFill>
              </a:rPr>
              <a:t> = mole fraction of the solvent</a:t>
            </a:r>
          </a:p>
        </p:txBody>
      </p:sp>
      <p:sp>
        <p:nvSpPr>
          <p:cNvPr id="16" name="Text Box 30"/>
          <p:cNvSpPr txBox="1">
            <a:spLocks noChangeArrowheads="1"/>
          </p:cNvSpPr>
          <p:nvPr/>
        </p:nvSpPr>
        <p:spPr bwMode="auto">
          <a:xfrm>
            <a:off x="4012044" y="6009607"/>
            <a:ext cx="3328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i="1" dirty="0">
                <a:solidFill>
                  <a:schemeClr val="tx1"/>
                </a:solidFill>
              </a:rPr>
              <a:t>X</a:t>
            </a:r>
            <a:r>
              <a:rPr lang="en-US" altLang="en-US" sz="1800" baseline="-25000" dirty="0">
                <a:solidFill>
                  <a:schemeClr val="tx1"/>
                </a:solidFill>
              </a:rPr>
              <a:t>2</a:t>
            </a:r>
            <a:r>
              <a:rPr lang="en-US" altLang="en-US" sz="1800" dirty="0">
                <a:solidFill>
                  <a:schemeClr val="tx1"/>
                </a:solidFill>
              </a:rPr>
              <a:t> = mole fraction of the solute</a:t>
            </a:r>
          </a:p>
        </p:txBody>
      </p:sp>
      <p:grpSp>
        <p:nvGrpSpPr>
          <p:cNvPr id="17" name="Group 34"/>
          <p:cNvGrpSpPr>
            <a:grpSpLocks/>
          </p:cNvGrpSpPr>
          <p:nvPr/>
        </p:nvGrpSpPr>
        <p:grpSpPr bwMode="auto">
          <a:xfrm>
            <a:off x="1269761" y="3674036"/>
            <a:ext cx="1981200" cy="685800"/>
            <a:chOff x="288" y="1808"/>
            <a:chExt cx="1248" cy="432"/>
          </a:xfrm>
        </p:grpSpPr>
        <p:grpSp>
          <p:nvGrpSpPr>
            <p:cNvPr id="18" name="Group 9"/>
            <p:cNvGrpSpPr>
              <a:grpSpLocks/>
            </p:cNvGrpSpPr>
            <p:nvPr/>
          </p:nvGrpSpPr>
          <p:grpSpPr bwMode="auto">
            <a:xfrm>
              <a:off x="310" y="1867"/>
              <a:ext cx="1099" cy="262"/>
              <a:chOff x="1098" y="2283"/>
              <a:chExt cx="1099" cy="262"/>
            </a:xfrm>
          </p:grpSpPr>
          <p:sp>
            <p:nvSpPr>
              <p:cNvPr id="20" name="Text Box 6"/>
              <p:cNvSpPr txBox="1">
                <a:spLocks noChangeArrowheads="1"/>
              </p:cNvSpPr>
              <p:nvPr/>
            </p:nvSpPr>
            <p:spPr bwMode="auto">
              <a:xfrm>
                <a:off x="1098" y="2312"/>
                <a:ext cx="102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rIns="274320">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i="1" dirty="0">
                    <a:solidFill>
                      <a:schemeClr val="tx1"/>
                    </a:solidFill>
                  </a:rPr>
                  <a:t>P</a:t>
                </a:r>
                <a:r>
                  <a:rPr lang="en-US" altLang="en-US" sz="1800" baseline="-25000" dirty="0">
                    <a:solidFill>
                      <a:schemeClr val="tx1"/>
                    </a:solidFill>
                  </a:rPr>
                  <a:t>1</a:t>
                </a:r>
                <a:r>
                  <a:rPr lang="en-US" altLang="en-US" sz="1800" dirty="0">
                    <a:solidFill>
                      <a:schemeClr val="tx1"/>
                    </a:solidFill>
                  </a:rPr>
                  <a:t> = </a:t>
                </a:r>
                <a:r>
                  <a:rPr lang="en-US" altLang="en-US" sz="1800" i="1" dirty="0">
                    <a:solidFill>
                      <a:schemeClr val="tx1"/>
                    </a:solidFill>
                  </a:rPr>
                  <a:t>X</a:t>
                </a:r>
                <a:r>
                  <a:rPr lang="en-US" altLang="en-US" sz="1800" baseline="-25000" dirty="0">
                    <a:solidFill>
                      <a:schemeClr val="tx1"/>
                    </a:solidFill>
                  </a:rPr>
                  <a:t>1 </a:t>
                </a:r>
                <a:r>
                  <a:rPr lang="en-US" altLang="en-US" sz="1800" i="1" dirty="0">
                    <a:solidFill>
                      <a:schemeClr val="tx1"/>
                    </a:solidFill>
                  </a:rPr>
                  <a:t>P </a:t>
                </a:r>
                <a:r>
                  <a:rPr lang="en-US" altLang="en-US" sz="1800" baseline="-25000" dirty="0">
                    <a:solidFill>
                      <a:schemeClr val="tx1"/>
                    </a:solidFill>
                  </a:rPr>
                  <a:t>1</a:t>
                </a:r>
                <a:endParaRPr lang="en-US" altLang="en-US" sz="1800" i="1" dirty="0">
                  <a:solidFill>
                    <a:schemeClr val="tx1"/>
                  </a:solidFill>
                </a:endParaRPr>
              </a:p>
            </p:txBody>
          </p:sp>
          <p:sp>
            <p:nvSpPr>
              <p:cNvPr id="21" name="Text Box 7"/>
              <p:cNvSpPr txBox="1">
                <a:spLocks noChangeArrowheads="1"/>
              </p:cNvSpPr>
              <p:nvPr/>
            </p:nvSpPr>
            <p:spPr bwMode="auto">
              <a:xfrm>
                <a:off x="1771" y="2283"/>
                <a:ext cx="4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rIns="274320">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a:solidFill>
                      <a:schemeClr val="tx1"/>
                    </a:solidFill>
                  </a:rPr>
                  <a:t>0</a:t>
                </a:r>
              </a:p>
            </p:txBody>
          </p:sp>
        </p:grpSp>
        <p:sp>
          <p:nvSpPr>
            <p:cNvPr id="19" name="Rectangle 33"/>
            <p:cNvSpPr>
              <a:spLocks noChangeArrowheads="1"/>
            </p:cNvSpPr>
            <p:nvPr/>
          </p:nvSpPr>
          <p:spPr bwMode="auto">
            <a:xfrm>
              <a:off x="288" y="1808"/>
              <a:ext cx="1248" cy="432"/>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endParaRPr lang="en-MY" altLang="en-US" sz="1800">
                <a:solidFill>
                  <a:schemeClr val="tx1"/>
                </a:solidFill>
              </a:endParaRPr>
            </a:p>
          </p:txBody>
        </p:sp>
      </p:grpSp>
      <p:grpSp>
        <p:nvGrpSpPr>
          <p:cNvPr id="22" name="Group 24"/>
          <p:cNvGrpSpPr>
            <a:grpSpLocks/>
          </p:cNvGrpSpPr>
          <p:nvPr/>
        </p:nvGrpSpPr>
        <p:grpSpPr bwMode="auto">
          <a:xfrm>
            <a:off x="644054" y="5872296"/>
            <a:ext cx="2736851" cy="450850"/>
            <a:chOff x="1102" y="3222"/>
            <a:chExt cx="1724" cy="284"/>
          </a:xfrm>
        </p:grpSpPr>
        <p:grpSp>
          <p:nvGrpSpPr>
            <p:cNvPr id="23" name="Group 19"/>
            <p:cNvGrpSpPr>
              <a:grpSpLocks/>
            </p:cNvGrpSpPr>
            <p:nvPr/>
          </p:nvGrpSpPr>
          <p:grpSpPr bwMode="auto">
            <a:xfrm>
              <a:off x="1102" y="3222"/>
              <a:ext cx="590" cy="284"/>
              <a:chOff x="1102" y="3222"/>
              <a:chExt cx="590" cy="284"/>
            </a:xfrm>
          </p:grpSpPr>
          <p:sp>
            <p:nvSpPr>
              <p:cNvPr id="27" name="Text Box 15"/>
              <p:cNvSpPr txBox="1">
                <a:spLocks noChangeArrowheads="1"/>
              </p:cNvSpPr>
              <p:nvPr/>
            </p:nvSpPr>
            <p:spPr bwMode="auto">
              <a:xfrm>
                <a:off x="1102" y="3273"/>
                <a:ext cx="53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rIns="274320">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i="1">
                    <a:solidFill>
                      <a:schemeClr val="tx1"/>
                    </a:solidFill>
                  </a:rPr>
                  <a:t>P </a:t>
                </a:r>
                <a:r>
                  <a:rPr lang="en-US" altLang="en-US" sz="1800" baseline="-25000">
                    <a:solidFill>
                      <a:schemeClr val="tx1"/>
                    </a:solidFill>
                  </a:rPr>
                  <a:t>1</a:t>
                </a:r>
                <a:endParaRPr lang="en-US" altLang="en-US" sz="1800" i="1">
                  <a:solidFill>
                    <a:schemeClr val="tx1"/>
                  </a:solidFill>
                </a:endParaRPr>
              </a:p>
            </p:txBody>
          </p:sp>
          <p:sp>
            <p:nvSpPr>
              <p:cNvPr id="28" name="Text Box 16"/>
              <p:cNvSpPr txBox="1">
                <a:spLocks noChangeArrowheads="1"/>
              </p:cNvSpPr>
              <p:nvPr/>
            </p:nvSpPr>
            <p:spPr bwMode="auto">
              <a:xfrm>
                <a:off x="1266" y="3222"/>
                <a:ext cx="4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rIns="274320">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dirty="0">
                    <a:solidFill>
                      <a:schemeClr val="tx1"/>
                    </a:solidFill>
                  </a:rPr>
                  <a:t>0</a:t>
                </a:r>
              </a:p>
            </p:txBody>
          </p:sp>
        </p:grpSp>
        <p:grpSp>
          <p:nvGrpSpPr>
            <p:cNvPr id="24" name="Group 23"/>
            <p:cNvGrpSpPr>
              <a:grpSpLocks/>
            </p:cNvGrpSpPr>
            <p:nvPr/>
          </p:nvGrpSpPr>
          <p:grpSpPr bwMode="auto">
            <a:xfrm>
              <a:off x="1521" y="3250"/>
              <a:ext cx="1305" cy="253"/>
              <a:chOff x="1713" y="3474"/>
              <a:chExt cx="1305" cy="253"/>
            </a:xfrm>
          </p:grpSpPr>
          <p:sp>
            <p:nvSpPr>
              <p:cNvPr id="25" name="Text Box 17"/>
              <p:cNvSpPr txBox="1">
                <a:spLocks noChangeArrowheads="1"/>
              </p:cNvSpPr>
              <p:nvPr/>
            </p:nvSpPr>
            <p:spPr bwMode="auto">
              <a:xfrm>
                <a:off x="1713" y="3494"/>
                <a:ext cx="106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dirty="0">
                    <a:solidFill>
                      <a:schemeClr val="tx1"/>
                    </a:solidFill>
                  </a:rPr>
                  <a:t>- </a:t>
                </a:r>
                <a:r>
                  <a:rPr lang="en-US" altLang="en-US" sz="1800" i="1" dirty="0">
                    <a:solidFill>
                      <a:schemeClr val="tx1"/>
                    </a:solidFill>
                  </a:rPr>
                  <a:t>P</a:t>
                </a:r>
                <a:r>
                  <a:rPr lang="en-US" altLang="en-US" sz="1800" baseline="-25000" dirty="0">
                    <a:solidFill>
                      <a:schemeClr val="tx1"/>
                    </a:solidFill>
                  </a:rPr>
                  <a:t>1</a:t>
                </a:r>
                <a:r>
                  <a:rPr lang="en-US" altLang="en-US" sz="1800" dirty="0">
                    <a:solidFill>
                      <a:schemeClr val="tx1"/>
                    </a:solidFill>
                  </a:rPr>
                  <a:t> = </a:t>
                </a:r>
                <a:r>
                  <a:rPr lang="en-US" altLang="en-US" sz="1800" dirty="0">
                    <a:solidFill>
                      <a:schemeClr val="tx1"/>
                    </a:solidFill>
                    <a:latin typeface="Symbol" panose="05050102010706020507" pitchFamily="18" charset="2"/>
                  </a:rPr>
                  <a:t>D</a:t>
                </a:r>
                <a:r>
                  <a:rPr lang="en-US" altLang="en-US" sz="1800" i="1" dirty="0">
                    <a:solidFill>
                      <a:schemeClr val="tx1"/>
                    </a:solidFill>
                  </a:rPr>
                  <a:t>P</a:t>
                </a:r>
                <a:r>
                  <a:rPr lang="en-US" altLang="en-US" sz="1800" dirty="0">
                    <a:solidFill>
                      <a:schemeClr val="tx1"/>
                    </a:solidFill>
                  </a:rPr>
                  <a:t> = </a:t>
                </a:r>
                <a:r>
                  <a:rPr lang="en-US" altLang="en-US" sz="1800" i="1" dirty="0">
                    <a:solidFill>
                      <a:schemeClr val="tx1"/>
                    </a:solidFill>
                  </a:rPr>
                  <a:t>X</a:t>
                </a:r>
                <a:r>
                  <a:rPr lang="en-US" altLang="en-US" sz="1800" baseline="-25000" dirty="0">
                    <a:solidFill>
                      <a:schemeClr val="tx1"/>
                    </a:solidFill>
                  </a:rPr>
                  <a:t>2</a:t>
                </a:r>
                <a:r>
                  <a:rPr lang="en-US" altLang="en-US" sz="1800" dirty="0">
                    <a:solidFill>
                      <a:schemeClr val="tx1"/>
                    </a:solidFill>
                  </a:rPr>
                  <a:t> </a:t>
                </a:r>
              </a:p>
            </p:txBody>
          </p:sp>
          <p:sp>
            <p:nvSpPr>
              <p:cNvPr id="26" name="Text Box 21"/>
              <p:cNvSpPr txBox="1">
                <a:spLocks noChangeArrowheads="1"/>
              </p:cNvSpPr>
              <p:nvPr/>
            </p:nvSpPr>
            <p:spPr bwMode="auto">
              <a:xfrm>
                <a:off x="2484" y="3474"/>
                <a:ext cx="53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lIns="274320" rIns="274320">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i="1" dirty="0">
                    <a:solidFill>
                      <a:schemeClr val="tx1"/>
                    </a:solidFill>
                  </a:rPr>
                  <a:t>P </a:t>
                </a:r>
                <a:r>
                  <a:rPr lang="en-US" altLang="en-US" sz="1800" baseline="-25000" dirty="0">
                    <a:solidFill>
                      <a:schemeClr val="tx1"/>
                    </a:solidFill>
                  </a:rPr>
                  <a:t>1</a:t>
                </a:r>
                <a:endParaRPr lang="en-US" altLang="en-US" sz="1800" i="1" dirty="0">
                  <a:solidFill>
                    <a:schemeClr val="tx1"/>
                  </a:solidFill>
                </a:endParaRPr>
              </a:p>
            </p:txBody>
          </p:sp>
        </p:grpSp>
      </p:grpSp>
      <p:sp>
        <p:nvSpPr>
          <p:cNvPr id="29" name="Text Box 16"/>
          <p:cNvSpPr txBox="1">
            <a:spLocks noChangeArrowheads="1"/>
          </p:cNvSpPr>
          <p:nvPr/>
        </p:nvSpPr>
        <p:spPr bwMode="auto">
          <a:xfrm>
            <a:off x="2865690" y="5822104"/>
            <a:ext cx="676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rIns="274320">
            <a:spAutoFit/>
          </a:bodyPr>
          <a:lstStyle>
            <a:lvl1pPr>
              <a:spcBef>
                <a:spcPct val="20000"/>
              </a:spcBef>
              <a:buChar char="•"/>
              <a:defRPr sz="3200">
                <a:solidFill>
                  <a:srgbClr val="C82E32"/>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C82E32"/>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C82E32"/>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C82E3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C82E32"/>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800" dirty="0">
                <a:solidFill>
                  <a:schemeClr val="tx1"/>
                </a:solidFill>
              </a:rPr>
              <a:t>0</a:t>
            </a:r>
          </a:p>
        </p:txBody>
      </p:sp>
    </p:spTree>
    <p:extLst>
      <p:ext uri="{BB962C8B-B14F-4D97-AF65-F5344CB8AC3E}">
        <p14:creationId xmlns:p14="http://schemas.microsoft.com/office/powerpoint/2010/main" val="368481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1+#ppt_w/2"/>
                                          </p:val>
                                        </p:tav>
                                        <p:tav tm="100000">
                                          <p:val>
                                            <p:strVal val="#ppt_x"/>
                                          </p:val>
                                        </p:tav>
                                      </p:tavLst>
                                    </p:anim>
                                    <p:anim calcmode="lin" valueType="num">
                                      <p:cBhvr additive="base">
                                        <p:cTn id="3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0-#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0-#ppt_w/2"/>
                                          </p:val>
                                        </p:tav>
                                        <p:tav tm="100000">
                                          <p:val>
                                            <p:strVal val="#ppt_x"/>
                                          </p:val>
                                        </p:tav>
                                      </p:tavLst>
                                    </p:anim>
                                    <p:anim calcmode="lin" valueType="num">
                                      <p:cBhvr additive="base">
                                        <p:cTn id="4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1+#ppt_w/2"/>
                                          </p:val>
                                        </p:tav>
                                        <p:tav tm="100000">
                                          <p:val>
                                            <p:strVal val="#ppt_x"/>
                                          </p:val>
                                        </p:tav>
                                      </p:tavLst>
                                    </p:anim>
                                    <p:anim calcmode="lin" valueType="num">
                                      <p:cBhvr additive="base">
                                        <p:cTn id="5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0-#ppt_w/2"/>
                                          </p:val>
                                        </p:tav>
                                        <p:tav tm="100000">
                                          <p:val>
                                            <p:strVal val="#ppt_x"/>
                                          </p:val>
                                        </p:tav>
                                      </p:tavLst>
                                    </p:anim>
                                    <p:anim calcmode="lin" valueType="num">
                                      <p:cBhvr additive="base">
                                        <p:cTn id="6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4" grpId="0" autoUpdateAnimBg="0"/>
      <p:bldP spid="7" grpId="0" autoUpdateAnimBg="0"/>
      <p:bldP spid="8" grpId="0" autoUpdateAnimBg="0"/>
      <p:bldP spid="9" grpId="0" autoUpdateAnimBg="0"/>
      <p:bldP spid="15" grpId="0" autoUpdateAnimBg="0"/>
      <p:bldP spid="1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Boiling Point and Freezing Point</a:t>
            </a:r>
            <a:endParaRPr lang="en-US" dirty="0"/>
          </a:p>
        </p:txBody>
      </p:sp>
      <p:sp>
        <p:nvSpPr>
          <p:cNvPr id="9" name="Rectangle 3"/>
          <p:cNvSpPr txBox="1">
            <a:spLocks noChangeArrowheads="1"/>
          </p:cNvSpPr>
          <p:nvPr/>
        </p:nvSpPr>
        <p:spPr>
          <a:xfrm>
            <a:off x="251520" y="1875130"/>
            <a:ext cx="3200400" cy="4114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pPr>
            <a:r>
              <a:rPr lang="en-US" altLang="en-US" sz="2400" dirty="0" smtClean="0">
                <a:latin typeface="Arial" panose="020B0604020202020204" pitchFamily="34" charset="0"/>
                <a:cs typeface="Arial" panose="020B0604020202020204" pitchFamily="34" charset="0"/>
              </a:rPr>
              <a:t>The solute-solvent interactions has affected to:</a:t>
            </a:r>
          </a:p>
          <a:p>
            <a:r>
              <a:rPr lang="en-US" altLang="en-US" sz="2400" dirty="0" smtClean="0">
                <a:latin typeface="Arial" panose="020B0604020202020204" pitchFamily="34" charset="0"/>
                <a:cs typeface="Arial" panose="020B0604020202020204" pitchFamily="34" charset="0"/>
              </a:rPr>
              <a:t>Increase in boiling points</a:t>
            </a:r>
          </a:p>
          <a:p>
            <a:r>
              <a:rPr lang="en-US" altLang="en-US" sz="2400" dirty="0" smtClean="0">
                <a:latin typeface="Arial" panose="020B0604020202020204" pitchFamily="34" charset="0"/>
                <a:cs typeface="Arial" panose="020B0604020202020204" pitchFamily="34" charset="0"/>
              </a:rPr>
              <a:t>Decrease in freezing points</a:t>
            </a:r>
          </a:p>
          <a:p>
            <a:pPr marL="0" indent="0">
              <a:buNone/>
            </a:pPr>
            <a:r>
              <a:rPr lang="en-US" altLang="en-US" sz="2400" dirty="0" smtClean="0">
                <a:latin typeface="Arial" panose="020B0604020202020204" pitchFamily="34" charset="0"/>
                <a:cs typeface="Arial" panose="020B0604020202020204" pitchFamily="34" charset="0"/>
              </a:rPr>
              <a:t>As compared to the pure solvent.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1772816"/>
            <a:ext cx="5940152" cy="3688116"/>
          </a:xfrm>
          <a:prstGeom prst="rect">
            <a:avLst/>
          </a:prstGeom>
        </p:spPr>
      </p:pic>
      <p:sp>
        <p:nvSpPr>
          <p:cNvPr id="4" name="TextBox 3"/>
          <p:cNvSpPr txBox="1"/>
          <p:nvPr/>
        </p:nvSpPr>
        <p:spPr>
          <a:xfrm>
            <a:off x="4697760" y="5620598"/>
            <a:ext cx="2952328" cy="369332"/>
          </a:xfrm>
          <a:prstGeom prst="rect">
            <a:avLst/>
          </a:prstGeom>
          <a:noFill/>
        </p:spPr>
        <p:txBody>
          <a:bodyPr wrap="square" rtlCol="0">
            <a:spAutoFit/>
          </a:bodyPr>
          <a:lstStyle/>
          <a:p>
            <a:r>
              <a:rPr lang="en-US" dirty="0" smtClean="0"/>
              <a:t>Source: Wikimedia Commons</a:t>
            </a:r>
            <a:endParaRPr lang="en-US" dirty="0"/>
          </a:p>
        </p:txBody>
      </p:sp>
    </p:spTree>
    <p:extLst>
      <p:ext uri="{BB962C8B-B14F-4D97-AF65-F5344CB8AC3E}">
        <p14:creationId xmlns:p14="http://schemas.microsoft.com/office/powerpoint/2010/main" val="23428113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923678e78673762afb9b6d92d4d24e4a0201ac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4255</TotalTime>
  <Words>898</Words>
  <Application>Microsoft Office PowerPoint</Application>
  <PresentationFormat>On-screen Show (4:3)</PresentationFormat>
  <Paragraphs>200</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굴림</vt:lpstr>
      <vt:lpstr>ＭＳ Ｐゴシック</vt:lpstr>
      <vt:lpstr>Arial</vt:lpstr>
      <vt:lpstr>Calibri</vt:lpstr>
      <vt:lpstr>Cambria Math</vt:lpstr>
      <vt:lpstr>Helvetica</vt:lpstr>
      <vt:lpstr>Symbol</vt:lpstr>
      <vt:lpstr>Times New Roman</vt:lpstr>
      <vt:lpstr>Wingdings</vt:lpstr>
      <vt:lpstr>Office Theme</vt:lpstr>
      <vt:lpstr>BSK1133 PHYSICAL CHEMISTRY  CHAPTER 3 IDEAL AND NON IDEAL SOLUTION (PART B)</vt:lpstr>
      <vt:lpstr>Description</vt:lpstr>
      <vt:lpstr>Description</vt:lpstr>
      <vt:lpstr>Contents</vt:lpstr>
      <vt:lpstr>PowerPoint Presentation</vt:lpstr>
      <vt:lpstr>PowerPoint Presentation</vt:lpstr>
      <vt:lpstr>PowerPoint Presentation</vt:lpstr>
      <vt:lpstr>Roult’s Law</vt:lpstr>
      <vt:lpstr>Boiling Point and Freezing Point</vt:lpstr>
      <vt:lpstr>PowerPoint Presentation</vt:lpstr>
      <vt:lpstr>PowerPoint Presentation</vt:lpstr>
      <vt:lpstr>Osmosis</vt:lpstr>
      <vt:lpstr>PowerPoint Presentation</vt:lpstr>
      <vt:lpstr>PowerPoint Presentation</vt:lpstr>
      <vt:lpstr>PowerPoint Presentation</vt:lpstr>
      <vt:lpstr>PowerPoint Presentation</vt:lpstr>
      <vt:lpstr>Van’t Hoff Factor</vt:lpstr>
      <vt:lpstr>PowerPoint Presentation</vt:lpstr>
      <vt:lpstr>PowerPoint Presentation</vt:lpstr>
      <vt:lpstr>PowerPoint Presentation</vt:lpstr>
      <vt:lpstr>PowerPoint Presentation</vt:lpstr>
      <vt:lpstr>PowerPoint Presentation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azman</dc:creator>
  <cp:lastModifiedBy>Master</cp:lastModifiedBy>
  <cp:revision>334</cp:revision>
  <cp:lastPrinted>2017-07-24T03:54:17Z</cp:lastPrinted>
  <dcterms:created xsi:type="dcterms:W3CDTF">2016-03-03T08:04:10Z</dcterms:created>
  <dcterms:modified xsi:type="dcterms:W3CDTF">2017-09-09T12:24:27Z</dcterms:modified>
</cp:coreProperties>
</file>