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59" r:id="rId2"/>
    <p:sldId id="360" r:id="rId3"/>
    <p:sldId id="384" r:id="rId4"/>
    <p:sldId id="380" r:id="rId5"/>
    <p:sldId id="381" r:id="rId6"/>
    <p:sldId id="382" r:id="rId7"/>
    <p:sldId id="383" r:id="rId8"/>
    <p:sldId id="374" r:id="rId9"/>
    <p:sldId id="375" r:id="rId10"/>
    <p:sldId id="376" r:id="rId11"/>
    <p:sldId id="377" r:id="rId12"/>
    <p:sldId id="378" r:id="rId13"/>
    <p:sldId id="379" r:id="rId14"/>
    <p:sldId id="369" r:id="rId15"/>
    <p:sldId id="370" r:id="rId16"/>
    <p:sldId id="371" r:id="rId17"/>
    <p:sldId id="372" r:id="rId18"/>
    <p:sldId id="373" r:id="rId19"/>
  </p:sldIdLst>
  <p:sldSz cx="9144000" cy="6858000" type="screen4x3"/>
  <p:notesSz cx="6797675" cy="9926638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3" d="100"/>
          <a:sy n="73" d="100"/>
        </p:scale>
        <p:origin x="14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30/08/2017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804526" y="6157683"/>
            <a:ext cx="791810" cy="303266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566560" y="6130254"/>
            <a:ext cx="1757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dirty="0" smtClean="0"/>
              <a:t>Problem Solving Technique</a:t>
            </a:r>
          </a:p>
          <a:p>
            <a:r>
              <a:rPr lang="ms-MY" sz="900" dirty="0" smtClean="0"/>
              <a:t>BY </a:t>
            </a:r>
            <a:r>
              <a:rPr lang="ms-MY" sz="900" dirty="0" smtClean="0"/>
              <a:t>Nasrin Khodapanah</a:t>
            </a:r>
            <a:endParaRPr lang="ms-MY" sz="900" dirty="0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2174999"/>
            <a:ext cx="8638728" cy="147002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BTV2213 Thermodynamics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 Problem-Solving Technique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Nasrin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Khodapanah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nasrin@ump.edu.my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589" y="332655"/>
            <a:ext cx="4320480" cy="646331"/>
          </a:xfrm>
          <a:prstGeom prst="rect">
            <a:avLst/>
          </a:prstGeom>
          <a:solidFill>
            <a:schemeClr val="accent1"/>
          </a:solidFill>
          <a:ln w="15875"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 uploaded version, please click on this: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http://ocw.ump.edu.my</a:t>
            </a:r>
            <a:endParaRPr lang="ms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State &amp; </a:t>
            </a:r>
            <a:r>
              <a:rPr lang="ms-MY" dirty="0" smtClean="0"/>
              <a:t>Equilibrium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ms-MY" b="1" dirty="0"/>
              <a:t>EQUILIBRIUM </a:t>
            </a:r>
            <a:r>
              <a:rPr lang="ms-MY" b="1" dirty="0" smtClean="0"/>
              <a:t>(State </a:t>
            </a:r>
            <a:r>
              <a:rPr lang="ms-MY" b="1" dirty="0"/>
              <a:t>of </a:t>
            </a:r>
            <a:r>
              <a:rPr lang="ms-MY" b="1" dirty="0" smtClean="0"/>
              <a:t>Balance)</a:t>
            </a:r>
          </a:p>
          <a:p>
            <a:endParaRPr lang="ms-MY" dirty="0"/>
          </a:p>
          <a:p>
            <a:pPr>
              <a:spcBef>
                <a:spcPct val="0"/>
              </a:spcBef>
            </a:pPr>
            <a:r>
              <a:rPr lang="en-US" altLang="en-US" dirty="0">
                <a:solidFill>
                  <a:srgbClr val="590D0F"/>
                </a:solidFill>
                <a:latin typeface="Times New Roman" pitchFamily="18" charset="0"/>
              </a:rPr>
              <a:t>Thermal Equilibrium</a:t>
            </a:r>
            <a:r>
              <a:rPr lang="en-US" altLang="en-US" dirty="0">
                <a:latin typeface="Times New Roman" pitchFamily="18" charset="0"/>
              </a:rPr>
              <a:t> 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itchFamily="18" charset="0"/>
              </a:rPr>
              <a:t>	NO </a:t>
            </a:r>
            <a:r>
              <a:rPr lang="en-US" altLang="en-US" u="sng" dirty="0">
                <a:latin typeface="Times New Roman" pitchFamily="18" charset="0"/>
              </a:rPr>
              <a:t>Temperature Gradient</a:t>
            </a:r>
            <a:r>
              <a:rPr lang="en-US" altLang="en-US" dirty="0">
                <a:latin typeface="Times New Roman" pitchFamily="18" charset="0"/>
              </a:rPr>
              <a:t> throughout the system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</a:pPr>
            <a:endParaRPr lang="en-US" altLang="en-US" dirty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dirty="0">
                <a:solidFill>
                  <a:srgbClr val="590D0F"/>
                </a:solidFill>
                <a:latin typeface="Times New Roman" pitchFamily="18" charset="0"/>
              </a:rPr>
              <a:t>Mechanical Equilibrium</a:t>
            </a:r>
            <a:r>
              <a:rPr lang="en-US" altLang="en-US" dirty="0">
                <a:latin typeface="Times New Roman" pitchFamily="18" charset="0"/>
              </a:rPr>
              <a:t> 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itchFamily="18" charset="0"/>
              </a:rPr>
              <a:t>	NO </a:t>
            </a:r>
            <a:r>
              <a:rPr lang="en-US" altLang="en-US" u="sng" dirty="0">
                <a:latin typeface="Times New Roman" pitchFamily="18" charset="0"/>
              </a:rPr>
              <a:t>Pressure Gradient</a:t>
            </a:r>
            <a:r>
              <a:rPr lang="en-US" altLang="en-US" dirty="0">
                <a:latin typeface="Times New Roman" pitchFamily="18" charset="0"/>
              </a:rPr>
              <a:t> throughout the system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</a:pPr>
            <a:endParaRPr lang="en-US" altLang="en-US" dirty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dirty="0">
                <a:solidFill>
                  <a:srgbClr val="590D0F"/>
                </a:solidFill>
                <a:latin typeface="Times New Roman" pitchFamily="18" charset="0"/>
              </a:rPr>
              <a:t>Phase Equilibrium</a:t>
            </a:r>
            <a:r>
              <a:rPr lang="en-US" altLang="en-US" dirty="0">
                <a:latin typeface="Times New Roman" pitchFamily="18" charset="0"/>
              </a:rPr>
              <a:t> 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itchFamily="18" charset="0"/>
              </a:rPr>
              <a:t>	 </a:t>
            </a:r>
            <a:r>
              <a:rPr lang="en-US" altLang="en-US" dirty="0">
                <a:latin typeface="Times New Roman" pitchFamily="18" charset="0"/>
              </a:rPr>
              <a:t>System having more than 1 phase.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itchFamily="18" charset="0"/>
              </a:rPr>
              <a:t>	 </a:t>
            </a:r>
            <a:r>
              <a:rPr lang="en-US" altLang="en-US" dirty="0">
                <a:latin typeface="Times New Roman" pitchFamily="18" charset="0"/>
              </a:rPr>
              <a:t>Mass of each phase is in equilibrium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</a:pPr>
            <a:endParaRPr lang="en-US" altLang="en-US" dirty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dirty="0">
                <a:solidFill>
                  <a:srgbClr val="590D0F"/>
                </a:solidFill>
                <a:latin typeface="Times New Roman" pitchFamily="18" charset="0"/>
              </a:rPr>
              <a:t>Chemical Equilibrium</a:t>
            </a:r>
            <a:r>
              <a:rPr lang="en-US" altLang="en-US" dirty="0">
                <a:latin typeface="Times New Roman" pitchFamily="18" charset="0"/>
              </a:rPr>
              <a:t> 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itchFamily="18" charset="0"/>
              </a:rPr>
              <a:t>	Chemical </a:t>
            </a:r>
            <a:r>
              <a:rPr lang="en-US" altLang="en-US" dirty="0">
                <a:latin typeface="Times New Roman" pitchFamily="18" charset="0"/>
              </a:rPr>
              <a:t>composition is constant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itchFamily="18" charset="0"/>
              </a:rPr>
              <a:t>	NO </a:t>
            </a:r>
            <a:r>
              <a:rPr lang="en-US" altLang="en-US" dirty="0">
                <a:latin typeface="Times New Roman" pitchFamily="18" charset="0"/>
              </a:rPr>
              <a:t>reaction occurs.</a:t>
            </a:r>
          </a:p>
          <a:p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697806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Path </a:t>
            </a:r>
            <a:r>
              <a:rPr lang="ms-MY" dirty="0" smtClean="0"/>
              <a:t>and Process</a:t>
            </a:r>
            <a:endParaRPr lang="ms-MY" dirty="0"/>
          </a:p>
        </p:txBody>
      </p: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163248" y="4705884"/>
            <a:ext cx="2230349" cy="1672834"/>
            <a:chOff x="765" y="2352"/>
            <a:chExt cx="2163" cy="1728"/>
          </a:xfrm>
        </p:grpSpPr>
        <p:sp>
          <p:nvSpPr>
            <p:cNvPr id="5" name="Text Box 27"/>
            <p:cNvSpPr txBox="1">
              <a:spLocks noChangeArrowheads="1"/>
            </p:cNvSpPr>
            <p:nvPr/>
          </p:nvSpPr>
          <p:spPr bwMode="auto">
            <a:xfrm>
              <a:off x="1660" y="3849"/>
              <a:ext cx="8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003300"/>
                  </a:solidFill>
                  <a:latin typeface="Times New Roman" pitchFamily="18" charset="0"/>
                </a:rPr>
                <a:t>Property A</a:t>
              </a:r>
            </a:p>
          </p:txBody>
        </p:sp>
        <p:grpSp>
          <p:nvGrpSpPr>
            <p:cNvPr id="6" name="Group 42"/>
            <p:cNvGrpSpPr>
              <a:grpSpLocks/>
            </p:cNvGrpSpPr>
            <p:nvPr/>
          </p:nvGrpSpPr>
          <p:grpSpPr bwMode="auto">
            <a:xfrm>
              <a:off x="765" y="2352"/>
              <a:ext cx="2163" cy="1488"/>
              <a:chOff x="765" y="2352"/>
              <a:chExt cx="2163" cy="1488"/>
            </a:xfrm>
          </p:grpSpPr>
          <p:sp>
            <p:nvSpPr>
              <p:cNvPr id="7" name="Line 21"/>
              <p:cNvSpPr>
                <a:spLocks noChangeShapeType="1"/>
              </p:cNvSpPr>
              <p:nvPr/>
            </p:nvSpPr>
            <p:spPr bwMode="auto">
              <a:xfrm flipV="1">
                <a:off x="1238" y="2352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22"/>
              <p:cNvSpPr>
                <a:spLocks noChangeShapeType="1"/>
              </p:cNvSpPr>
              <p:nvPr/>
            </p:nvSpPr>
            <p:spPr bwMode="auto">
              <a:xfrm>
                <a:off x="1238" y="3840"/>
                <a:ext cx="15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24"/>
              <p:cNvSpPr>
                <a:spLocks/>
              </p:cNvSpPr>
              <p:nvPr/>
            </p:nvSpPr>
            <p:spPr bwMode="auto">
              <a:xfrm>
                <a:off x="1526" y="2736"/>
                <a:ext cx="1104" cy="720"/>
              </a:xfrm>
              <a:custGeom>
                <a:avLst/>
                <a:gdLst>
                  <a:gd name="T0" fmla="*/ 0 w 1104"/>
                  <a:gd name="T1" fmla="*/ 720 h 720"/>
                  <a:gd name="T2" fmla="*/ 528 w 1104"/>
                  <a:gd name="T3" fmla="*/ 624 h 720"/>
                  <a:gd name="T4" fmla="*/ 912 w 1104"/>
                  <a:gd name="T5" fmla="*/ 384 h 720"/>
                  <a:gd name="T6" fmla="*/ 1104 w 1104"/>
                  <a:gd name="T7" fmla="*/ 0 h 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04"/>
                  <a:gd name="T13" fmla="*/ 0 h 720"/>
                  <a:gd name="T14" fmla="*/ 1104 w 1104"/>
                  <a:gd name="T15" fmla="*/ 720 h 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04" h="720">
                    <a:moveTo>
                      <a:pt x="0" y="720"/>
                    </a:moveTo>
                    <a:cubicBezTo>
                      <a:pt x="188" y="700"/>
                      <a:pt x="376" y="680"/>
                      <a:pt x="528" y="624"/>
                    </a:cubicBezTo>
                    <a:cubicBezTo>
                      <a:pt x="680" y="568"/>
                      <a:pt x="816" y="488"/>
                      <a:pt x="912" y="384"/>
                    </a:cubicBezTo>
                    <a:cubicBezTo>
                      <a:pt x="1008" y="280"/>
                      <a:pt x="1048" y="96"/>
                      <a:pt x="1104" y="0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 Box 25"/>
              <p:cNvSpPr txBox="1">
                <a:spLocks noChangeArrowheads="1"/>
              </p:cNvSpPr>
              <p:nvPr/>
            </p:nvSpPr>
            <p:spPr bwMode="auto">
              <a:xfrm>
                <a:off x="1334" y="3456"/>
                <a:ext cx="49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tx2"/>
                    </a:solidFill>
                    <a:latin typeface="Times New Roman" pitchFamily="18" charset="0"/>
                  </a:rPr>
                  <a:t>State 1</a:t>
                </a:r>
              </a:p>
            </p:txBody>
          </p:sp>
          <p:sp>
            <p:nvSpPr>
              <p:cNvPr id="11" name="Text Box 26"/>
              <p:cNvSpPr txBox="1">
                <a:spLocks noChangeArrowheads="1"/>
              </p:cNvSpPr>
              <p:nvPr/>
            </p:nvSpPr>
            <p:spPr bwMode="auto">
              <a:xfrm>
                <a:off x="2438" y="2496"/>
                <a:ext cx="49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dirty="0">
                    <a:solidFill>
                      <a:schemeClr val="tx2"/>
                    </a:solidFill>
                    <a:latin typeface="Times New Roman" pitchFamily="18" charset="0"/>
                  </a:rPr>
                  <a:t>State 2</a:t>
                </a:r>
              </a:p>
            </p:txBody>
          </p:sp>
          <p:sp>
            <p:nvSpPr>
              <p:cNvPr id="12" name="Text Box 28"/>
              <p:cNvSpPr txBox="1">
                <a:spLocks noChangeArrowheads="1"/>
              </p:cNvSpPr>
              <p:nvPr/>
            </p:nvSpPr>
            <p:spPr bwMode="auto">
              <a:xfrm rot="10800000">
                <a:off x="765" y="2691"/>
                <a:ext cx="289" cy="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dirty="0">
                    <a:solidFill>
                      <a:srgbClr val="003300"/>
                    </a:solidFill>
                    <a:latin typeface="Times New Roman" pitchFamily="18" charset="0"/>
                  </a:rPr>
                  <a:t>Property B</a:t>
                </a:r>
              </a:p>
            </p:txBody>
          </p:sp>
          <p:sp>
            <p:nvSpPr>
              <p:cNvPr id="13" name="Line 29"/>
              <p:cNvSpPr>
                <a:spLocks noChangeShapeType="1"/>
              </p:cNvSpPr>
              <p:nvPr/>
            </p:nvSpPr>
            <p:spPr bwMode="auto">
              <a:xfrm flipH="1" flipV="1">
                <a:off x="2198" y="3312"/>
                <a:ext cx="19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Text Box 30"/>
              <p:cNvSpPr txBox="1">
                <a:spLocks noChangeArrowheads="1"/>
              </p:cNvSpPr>
              <p:nvPr/>
            </p:nvSpPr>
            <p:spPr bwMode="auto">
              <a:xfrm>
                <a:off x="2380" y="3336"/>
                <a:ext cx="4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660066"/>
                    </a:solidFill>
                    <a:latin typeface="Times New Roman" pitchFamily="18" charset="0"/>
                  </a:rPr>
                  <a:t>Path</a:t>
                </a:r>
              </a:p>
            </p:txBody>
          </p:sp>
          <p:sp>
            <p:nvSpPr>
              <p:cNvPr id="15" name="Oval 32"/>
              <p:cNvSpPr>
                <a:spLocks noChangeArrowheads="1"/>
              </p:cNvSpPr>
              <p:nvPr/>
            </p:nvSpPr>
            <p:spPr bwMode="auto">
              <a:xfrm>
                <a:off x="2582" y="273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16" name="Oval 33"/>
              <p:cNvSpPr>
                <a:spLocks noChangeArrowheads="1"/>
              </p:cNvSpPr>
              <p:nvPr/>
            </p:nvSpPr>
            <p:spPr bwMode="auto">
              <a:xfrm>
                <a:off x="1526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390364" y="3706311"/>
            <a:ext cx="2357636" cy="976339"/>
            <a:chOff x="3276" y="2455"/>
            <a:chExt cx="2052" cy="1105"/>
          </a:xfrm>
        </p:grpSpPr>
        <p:grpSp>
          <p:nvGrpSpPr>
            <p:cNvPr id="18" name="Group 48"/>
            <p:cNvGrpSpPr>
              <a:grpSpLocks/>
            </p:cNvGrpSpPr>
            <p:nvPr/>
          </p:nvGrpSpPr>
          <p:grpSpPr bwMode="auto">
            <a:xfrm>
              <a:off x="3276" y="2455"/>
              <a:ext cx="2052" cy="819"/>
              <a:chOff x="3276" y="2455"/>
              <a:chExt cx="2052" cy="819"/>
            </a:xfrm>
          </p:grpSpPr>
          <p:sp>
            <p:nvSpPr>
              <p:cNvPr id="21" name="Line 34"/>
              <p:cNvSpPr>
                <a:spLocks noChangeAspect="1" noChangeShapeType="1"/>
              </p:cNvSpPr>
              <p:nvPr/>
            </p:nvSpPr>
            <p:spPr bwMode="auto">
              <a:xfrm rot="5400000">
                <a:off x="4158" y="1583"/>
                <a:ext cx="0" cy="17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35"/>
              <p:cNvSpPr>
                <a:spLocks noChangeAspect="1" noChangeShapeType="1"/>
              </p:cNvSpPr>
              <p:nvPr/>
            </p:nvSpPr>
            <p:spPr bwMode="auto">
              <a:xfrm rot="5400000">
                <a:off x="2885" y="2870"/>
                <a:ext cx="80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36"/>
              <p:cNvSpPr>
                <a:spLocks noChangeAspect="1" noChangeShapeType="1"/>
              </p:cNvSpPr>
              <p:nvPr/>
            </p:nvSpPr>
            <p:spPr bwMode="auto">
              <a:xfrm rot="5400000" flipV="1">
                <a:off x="4182" y="2368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Rectangle 37"/>
              <p:cNvSpPr>
                <a:spLocks noChangeAspect="1" noChangeArrowheads="1"/>
              </p:cNvSpPr>
              <p:nvPr/>
            </p:nvSpPr>
            <p:spPr bwMode="auto">
              <a:xfrm rot="5400000">
                <a:off x="4410" y="2789"/>
                <a:ext cx="809" cy="161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25" name="Rectangle 38"/>
              <p:cNvSpPr>
                <a:spLocks noChangeAspect="1" noChangeArrowheads="1"/>
              </p:cNvSpPr>
              <p:nvPr/>
            </p:nvSpPr>
            <p:spPr bwMode="auto">
              <a:xfrm rot="5400000">
                <a:off x="5085" y="2654"/>
                <a:ext cx="53" cy="432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26" name="Rectangle 43"/>
              <p:cNvSpPr>
                <a:spLocks noChangeAspect="1" noChangeArrowheads="1"/>
              </p:cNvSpPr>
              <p:nvPr/>
            </p:nvSpPr>
            <p:spPr bwMode="auto">
              <a:xfrm rot="5400000">
                <a:off x="3756" y="2779"/>
                <a:ext cx="809" cy="161"/>
              </a:xfrm>
              <a:prstGeom prst="rect">
                <a:avLst/>
              </a:prstGeom>
              <a:solidFill>
                <a:srgbClr val="80808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44"/>
              <p:cNvSpPr>
                <a:spLocks noChangeAspect="1" noChangeArrowheads="1"/>
              </p:cNvSpPr>
              <p:nvPr/>
            </p:nvSpPr>
            <p:spPr bwMode="auto">
              <a:xfrm rot="5400000">
                <a:off x="4431" y="2644"/>
                <a:ext cx="53" cy="432"/>
              </a:xfrm>
              <a:prstGeom prst="rect">
                <a:avLst/>
              </a:prstGeom>
              <a:solidFill>
                <a:srgbClr val="80808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</p:grpSp>
        <p:sp>
          <p:nvSpPr>
            <p:cNvPr id="19" name="Text Box 46"/>
            <p:cNvSpPr txBox="1">
              <a:spLocks noChangeArrowheads="1"/>
            </p:cNvSpPr>
            <p:nvPr/>
          </p:nvSpPr>
          <p:spPr bwMode="auto">
            <a:xfrm>
              <a:off x="4608" y="3329"/>
              <a:ext cx="5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  <a:latin typeface="Times New Roman" pitchFamily="18" charset="0"/>
                </a:rPr>
                <a:t>State 1</a:t>
              </a:r>
            </a:p>
          </p:txBody>
        </p:sp>
        <p:sp>
          <p:nvSpPr>
            <p:cNvPr id="20" name="Text Box 47"/>
            <p:cNvSpPr txBox="1">
              <a:spLocks noChangeArrowheads="1"/>
            </p:cNvSpPr>
            <p:nvPr/>
          </p:nvSpPr>
          <p:spPr bwMode="auto">
            <a:xfrm>
              <a:off x="3926" y="3329"/>
              <a:ext cx="5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660066"/>
                  </a:solidFill>
                  <a:latin typeface="Times New Roman" pitchFamily="18" charset="0"/>
                </a:rPr>
                <a:t>State 2</a:t>
              </a:r>
            </a:p>
          </p:txBody>
        </p:sp>
      </p:grpSp>
      <p:grpSp>
        <p:nvGrpSpPr>
          <p:cNvPr id="28" name="Group 74"/>
          <p:cNvGrpSpPr>
            <a:grpSpLocks/>
          </p:cNvGrpSpPr>
          <p:nvPr/>
        </p:nvGrpSpPr>
        <p:grpSpPr bwMode="auto">
          <a:xfrm>
            <a:off x="4252172" y="3824548"/>
            <a:ext cx="2492231" cy="1030375"/>
            <a:chOff x="3276" y="1104"/>
            <a:chExt cx="2052" cy="1071"/>
          </a:xfrm>
        </p:grpSpPr>
        <p:sp>
          <p:nvSpPr>
            <p:cNvPr id="29" name="Line 54"/>
            <p:cNvSpPr>
              <a:spLocks noChangeAspect="1" noChangeShapeType="1"/>
            </p:cNvSpPr>
            <p:nvPr/>
          </p:nvSpPr>
          <p:spPr bwMode="auto">
            <a:xfrm rot="5400000">
              <a:off x="4158" y="232"/>
              <a:ext cx="0" cy="17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5"/>
            <p:cNvSpPr>
              <a:spLocks noChangeAspect="1" noChangeShapeType="1"/>
            </p:cNvSpPr>
            <p:nvPr/>
          </p:nvSpPr>
          <p:spPr bwMode="auto">
            <a:xfrm rot="5400000">
              <a:off x="2885" y="1519"/>
              <a:ext cx="8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6"/>
            <p:cNvSpPr>
              <a:spLocks noChangeAspect="1" noChangeShapeType="1"/>
            </p:cNvSpPr>
            <p:nvPr/>
          </p:nvSpPr>
          <p:spPr bwMode="auto">
            <a:xfrm rot="5400000" flipV="1">
              <a:off x="4182" y="1017"/>
              <a:ext cx="0" cy="1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57"/>
            <p:cNvSpPr>
              <a:spLocks noChangeAspect="1" noChangeArrowheads="1"/>
            </p:cNvSpPr>
            <p:nvPr/>
          </p:nvSpPr>
          <p:spPr bwMode="auto">
            <a:xfrm rot="5400000">
              <a:off x="4410" y="1438"/>
              <a:ext cx="809" cy="161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33" name="Rectangle 58"/>
            <p:cNvSpPr>
              <a:spLocks noChangeAspect="1" noChangeArrowheads="1"/>
            </p:cNvSpPr>
            <p:nvPr/>
          </p:nvSpPr>
          <p:spPr bwMode="auto">
            <a:xfrm rot="5400000">
              <a:off x="5085" y="1303"/>
              <a:ext cx="53" cy="432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34" name="Rectangle 59"/>
            <p:cNvSpPr>
              <a:spLocks noChangeAspect="1" noChangeArrowheads="1"/>
            </p:cNvSpPr>
            <p:nvPr/>
          </p:nvSpPr>
          <p:spPr bwMode="auto">
            <a:xfrm rot="5400000">
              <a:off x="4044" y="1428"/>
              <a:ext cx="809" cy="161"/>
            </a:xfrm>
            <a:prstGeom prst="rect">
              <a:avLst/>
            </a:prstGeom>
            <a:solidFill>
              <a:srgbClr val="80808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35" name="Rectangle 60"/>
            <p:cNvSpPr>
              <a:spLocks noChangeAspect="1" noChangeArrowheads="1"/>
            </p:cNvSpPr>
            <p:nvPr/>
          </p:nvSpPr>
          <p:spPr bwMode="auto">
            <a:xfrm rot="5400000">
              <a:off x="4719" y="1293"/>
              <a:ext cx="53" cy="432"/>
            </a:xfrm>
            <a:prstGeom prst="rect">
              <a:avLst/>
            </a:prstGeom>
            <a:solidFill>
              <a:srgbClr val="80808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36" name="Text Box 69"/>
            <p:cNvSpPr txBox="1">
              <a:spLocks noChangeArrowheads="1"/>
            </p:cNvSpPr>
            <p:nvPr/>
          </p:nvSpPr>
          <p:spPr bwMode="auto">
            <a:xfrm>
              <a:off x="4694" y="1944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t=0</a:t>
              </a:r>
            </a:p>
          </p:txBody>
        </p:sp>
        <p:sp>
          <p:nvSpPr>
            <p:cNvPr id="37" name="Text Box 70"/>
            <p:cNvSpPr txBox="1">
              <a:spLocks noChangeArrowheads="1"/>
            </p:cNvSpPr>
            <p:nvPr/>
          </p:nvSpPr>
          <p:spPr bwMode="auto">
            <a:xfrm>
              <a:off x="4320" y="1944"/>
              <a:ext cx="34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t=t</a:t>
              </a:r>
              <a:r>
                <a:rPr lang="en-US" altLang="en-US" sz="1800" baseline="-25000">
                  <a:latin typeface="Times New Roman" pitchFamily="18" charset="0"/>
                </a:rPr>
                <a:t>1</a:t>
              </a:r>
              <a:endParaRPr lang="en-US" altLang="en-US" sz="1800">
                <a:latin typeface="Times New Roman" pitchFamily="18" charset="0"/>
              </a:endParaRPr>
            </a:p>
          </p:txBody>
        </p:sp>
      </p:grpSp>
      <p:grpSp>
        <p:nvGrpSpPr>
          <p:cNvPr id="38" name="Group 73"/>
          <p:cNvGrpSpPr>
            <a:grpSpLocks/>
          </p:cNvGrpSpPr>
          <p:nvPr/>
        </p:nvGrpSpPr>
        <p:grpSpPr bwMode="auto">
          <a:xfrm>
            <a:off x="4235271" y="5042850"/>
            <a:ext cx="2568977" cy="1170760"/>
            <a:chOff x="3276" y="2666"/>
            <a:chExt cx="2052" cy="1270"/>
          </a:xfrm>
        </p:grpSpPr>
        <p:grpSp>
          <p:nvGrpSpPr>
            <p:cNvPr id="39" name="Group 61"/>
            <p:cNvGrpSpPr>
              <a:grpSpLocks/>
            </p:cNvGrpSpPr>
            <p:nvPr/>
          </p:nvGrpSpPr>
          <p:grpSpPr bwMode="auto">
            <a:xfrm>
              <a:off x="3276" y="2666"/>
              <a:ext cx="2052" cy="819"/>
              <a:chOff x="3276" y="2455"/>
              <a:chExt cx="2052" cy="819"/>
            </a:xfrm>
          </p:grpSpPr>
          <p:sp>
            <p:nvSpPr>
              <p:cNvPr id="42" name="Line 62"/>
              <p:cNvSpPr>
                <a:spLocks noChangeAspect="1" noChangeShapeType="1"/>
              </p:cNvSpPr>
              <p:nvPr/>
            </p:nvSpPr>
            <p:spPr bwMode="auto">
              <a:xfrm rot="5400000">
                <a:off x="4158" y="1583"/>
                <a:ext cx="0" cy="17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63"/>
              <p:cNvSpPr>
                <a:spLocks noChangeAspect="1" noChangeShapeType="1"/>
              </p:cNvSpPr>
              <p:nvPr/>
            </p:nvSpPr>
            <p:spPr bwMode="auto">
              <a:xfrm rot="5400000">
                <a:off x="2885" y="2870"/>
                <a:ext cx="80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64"/>
              <p:cNvSpPr>
                <a:spLocks noChangeAspect="1" noChangeShapeType="1"/>
              </p:cNvSpPr>
              <p:nvPr/>
            </p:nvSpPr>
            <p:spPr bwMode="auto">
              <a:xfrm rot="5400000" flipV="1">
                <a:off x="4182" y="2368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Rectangle 65"/>
              <p:cNvSpPr>
                <a:spLocks noChangeAspect="1" noChangeArrowheads="1"/>
              </p:cNvSpPr>
              <p:nvPr/>
            </p:nvSpPr>
            <p:spPr bwMode="auto">
              <a:xfrm rot="5400000">
                <a:off x="4410" y="2789"/>
                <a:ext cx="809" cy="161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46" name="Rectangle 66"/>
              <p:cNvSpPr>
                <a:spLocks noChangeAspect="1" noChangeArrowheads="1"/>
              </p:cNvSpPr>
              <p:nvPr/>
            </p:nvSpPr>
            <p:spPr bwMode="auto">
              <a:xfrm rot="5400000">
                <a:off x="5085" y="2654"/>
                <a:ext cx="53" cy="432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47" name="Rectangle 67"/>
              <p:cNvSpPr>
                <a:spLocks noChangeAspect="1" noChangeArrowheads="1"/>
              </p:cNvSpPr>
              <p:nvPr/>
            </p:nvSpPr>
            <p:spPr bwMode="auto">
              <a:xfrm rot="5400000">
                <a:off x="3756" y="2779"/>
                <a:ext cx="809" cy="161"/>
              </a:xfrm>
              <a:prstGeom prst="rect">
                <a:avLst/>
              </a:prstGeom>
              <a:solidFill>
                <a:srgbClr val="80808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48" name="Rectangle 68"/>
              <p:cNvSpPr>
                <a:spLocks noChangeAspect="1" noChangeArrowheads="1"/>
              </p:cNvSpPr>
              <p:nvPr/>
            </p:nvSpPr>
            <p:spPr bwMode="auto">
              <a:xfrm rot="5400000">
                <a:off x="4431" y="2644"/>
                <a:ext cx="53" cy="432"/>
              </a:xfrm>
              <a:prstGeom prst="rect">
                <a:avLst/>
              </a:prstGeom>
              <a:solidFill>
                <a:srgbClr val="80808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</p:grpSp>
        <p:sp>
          <p:nvSpPr>
            <p:cNvPr id="40" name="Text Box 71"/>
            <p:cNvSpPr txBox="1">
              <a:spLocks noChangeArrowheads="1"/>
            </p:cNvSpPr>
            <p:nvPr/>
          </p:nvSpPr>
          <p:spPr bwMode="auto">
            <a:xfrm>
              <a:off x="4674" y="3532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t=0</a:t>
              </a:r>
            </a:p>
          </p:txBody>
        </p:sp>
        <p:sp>
          <p:nvSpPr>
            <p:cNvPr id="41" name="Text Box 72"/>
            <p:cNvSpPr txBox="1">
              <a:spLocks noChangeArrowheads="1"/>
            </p:cNvSpPr>
            <p:nvPr/>
          </p:nvSpPr>
          <p:spPr bwMode="auto">
            <a:xfrm>
              <a:off x="3984" y="3532"/>
              <a:ext cx="45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t=t</a:t>
              </a:r>
              <a:r>
                <a:rPr lang="en-US" altLang="en-US" sz="1800" baseline="-25000">
                  <a:latin typeface="Times New Roman" pitchFamily="18" charset="0"/>
                </a:rPr>
                <a:t>2t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t</a:t>
              </a:r>
              <a:r>
                <a:rPr lang="en-US" altLang="en-US" sz="1800" baseline="-25000">
                  <a:latin typeface="Times New Roman" pitchFamily="18" charset="0"/>
                </a:rPr>
                <a:t>2 </a:t>
              </a:r>
              <a:r>
                <a:rPr lang="en-US" altLang="en-US" sz="1800">
                  <a:latin typeface="Times New Roman" pitchFamily="18" charset="0"/>
                </a:rPr>
                <a:t>&lt; t</a:t>
              </a:r>
              <a:r>
                <a:rPr lang="en-US" altLang="en-US" sz="1800" baseline="-25000">
                  <a:latin typeface="Times New Roman" pitchFamily="18" charset="0"/>
                </a:rPr>
                <a:t>1</a:t>
              </a:r>
              <a:endParaRPr lang="en-US" altLang="en-US" sz="1800">
                <a:latin typeface="Times New Roman" pitchFamily="18" charset="0"/>
              </a:endParaRPr>
            </a:p>
          </p:txBody>
        </p:sp>
      </p:grpSp>
      <p:sp>
        <p:nvSpPr>
          <p:cNvPr id="49" name="Text Box 75"/>
          <p:cNvSpPr txBox="1">
            <a:spLocks noChangeArrowheads="1"/>
          </p:cNvSpPr>
          <p:nvPr/>
        </p:nvSpPr>
        <p:spPr bwMode="auto">
          <a:xfrm>
            <a:off x="7083866" y="4013645"/>
            <a:ext cx="14239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660066"/>
                </a:solidFill>
                <a:latin typeface="Times New Roman" pitchFamily="18" charset="0"/>
              </a:rPr>
              <a:t>Quasi-Static</a:t>
            </a:r>
          </a:p>
        </p:txBody>
      </p:sp>
      <p:sp>
        <p:nvSpPr>
          <p:cNvPr id="50" name="Text Box 76"/>
          <p:cNvSpPr txBox="1">
            <a:spLocks noChangeArrowheads="1"/>
          </p:cNvSpPr>
          <p:nvPr/>
        </p:nvSpPr>
        <p:spPr bwMode="auto">
          <a:xfrm>
            <a:off x="6999702" y="5240294"/>
            <a:ext cx="19069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smtClean="0">
                <a:solidFill>
                  <a:srgbClr val="660066"/>
                </a:solidFill>
                <a:latin typeface="Times New Roman" pitchFamily="18" charset="0"/>
              </a:rPr>
              <a:t>Non-Quasi-Static</a:t>
            </a:r>
            <a:endParaRPr lang="en-US" altLang="en-US" sz="1800" dirty="0">
              <a:solidFill>
                <a:srgbClr val="660066"/>
              </a:solidFill>
              <a:latin typeface="Times New Roman" pitchFamily="18" charset="0"/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34" y="1527314"/>
            <a:ext cx="8522947" cy="218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58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Path and Process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025" y="1700808"/>
            <a:ext cx="8327858" cy="465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09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Reversible / Irreversible Process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46" y="1700808"/>
            <a:ext cx="8333954" cy="45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Appropriate </a:t>
            </a:r>
            <a:r>
              <a:rPr lang="en-US" sz="2400" dirty="0"/>
              <a:t>system boundaries </a:t>
            </a:r>
            <a:r>
              <a:rPr lang="en-US" sz="2400" dirty="0" smtClean="0"/>
              <a:t>to analyze a </a:t>
            </a:r>
            <a:r>
              <a:rPr lang="en-US" sz="2400" dirty="0"/>
              <a:t>variety of thermodynamics components and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TUTORIAL </a:t>
            </a:r>
            <a:r>
              <a:rPr lang="en-US" b="1" dirty="0"/>
              <a:t>CHAPTER  1</a:t>
            </a:r>
          </a:p>
          <a:p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987960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Exercise#1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981" y="1600199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Express a pressure of 75.2 </a:t>
            </a:r>
            <a:r>
              <a:rPr lang="en-US" dirty="0" err="1"/>
              <a:t>kPa</a:t>
            </a:r>
            <a:r>
              <a:rPr lang="en-US" dirty="0"/>
              <a:t> as a gage pressure. The local atmospheric pressure is 103.4 </a:t>
            </a:r>
            <a:r>
              <a:rPr lang="en-US" dirty="0" err="1"/>
              <a:t>kPa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AU" altLang="en-US" sz="2400" dirty="0" smtClean="0"/>
          </a:p>
          <a:p>
            <a:endParaRPr lang="en-AU" altLang="en-US" sz="2400" dirty="0"/>
          </a:p>
          <a:p>
            <a:pPr marL="0" indent="0" algn="ctr">
              <a:buNone/>
            </a:pPr>
            <a:r>
              <a:rPr lang="en-AU" altLang="en-US" sz="2400" dirty="0" smtClean="0"/>
              <a:t>Notice </a:t>
            </a:r>
            <a:r>
              <a:rPr lang="en-AU" altLang="en-US" sz="2400" dirty="0"/>
              <a:t>that the result is negative. This can also be read “28.2 </a:t>
            </a:r>
            <a:r>
              <a:rPr lang="en-AU" altLang="en-US" sz="2400" dirty="0" err="1"/>
              <a:t>kPa</a:t>
            </a:r>
            <a:r>
              <a:rPr lang="en-AU" altLang="en-US" sz="2400" dirty="0"/>
              <a:t> below atmospheric pressure” or “28.2 </a:t>
            </a:r>
            <a:r>
              <a:rPr lang="en-AU" altLang="en-US" sz="2400" dirty="0" err="1"/>
              <a:t>kPa</a:t>
            </a:r>
            <a:r>
              <a:rPr lang="en-AU" altLang="en-US" sz="2400" dirty="0"/>
              <a:t> vacuum.”</a:t>
            </a:r>
          </a:p>
          <a:p>
            <a:endParaRPr lang="en-US" dirty="0"/>
          </a:p>
          <a:p>
            <a:endParaRPr lang="ms-MY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779" y="3024981"/>
            <a:ext cx="6196797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136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Exercise#2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95" y="1628800"/>
            <a:ext cx="8229600" cy="4525963"/>
          </a:xfrm>
        </p:spPr>
        <p:txBody>
          <a:bodyPr/>
          <a:lstStyle/>
          <a:p>
            <a:r>
              <a:rPr lang="en-US" dirty="0"/>
              <a:t>Express a gage pressure of –42.7 </a:t>
            </a:r>
            <a:r>
              <a:rPr lang="en-US" dirty="0" err="1"/>
              <a:t>kPa</a:t>
            </a:r>
            <a:r>
              <a:rPr lang="en-US" dirty="0"/>
              <a:t> as an absolute pressure.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2400" dirty="0"/>
              <a:t>Because no value was given for the atmospheric pressure, we will use </a:t>
            </a:r>
            <a:r>
              <a:rPr lang="en-US" sz="2400" dirty="0" err="1"/>
              <a:t>p</a:t>
            </a:r>
            <a:r>
              <a:rPr lang="en-US" sz="2400" baseline="-25000" dirty="0" err="1"/>
              <a:t>atm</a:t>
            </a:r>
            <a:r>
              <a:rPr lang="en-US" sz="2400" dirty="0"/>
              <a:t>=101 </a:t>
            </a:r>
            <a:r>
              <a:rPr lang="en-US" sz="2400" dirty="0" err="1"/>
              <a:t>kPa</a:t>
            </a:r>
            <a:r>
              <a:rPr lang="en-US" sz="2400" dirty="0"/>
              <a:t>:</a:t>
            </a:r>
          </a:p>
          <a:p>
            <a:endParaRPr lang="ms-MY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82" y="2863403"/>
            <a:ext cx="3147317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597" y="5013176"/>
            <a:ext cx="5545527" cy="577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237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</a:t>
            </a:r>
            <a:r>
              <a:rPr lang="en-GB" dirty="0" smtClean="0"/>
              <a:t>Chapter 2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844016"/>
            <a:ext cx="8254699" cy="4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2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2232247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dirty="0" err="1"/>
              <a:t>Hae</a:t>
            </a:r>
            <a:r>
              <a:rPr lang="en-US" sz="2000" dirty="0"/>
              <a:t>-Geon Lee (2012) Introduction. Materials </a:t>
            </a:r>
            <a:r>
              <a:rPr lang="en-US" sz="2000" dirty="0" smtClean="0"/>
              <a:t>Thermodynamics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74360" y="2753633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Huang, Biao, </a:t>
            </a:r>
            <a:r>
              <a:rPr lang="en-US" sz="2000" dirty="0" err="1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Yutong</a:t>
            </a:r>
            <a:r>
              <a:rPr lang="en-US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 Qi, and A. K. M. </a:t>
            </a:r>
            <a:r>
              <a:rPr lang="en-US" sz="2000" dirty="0" err="1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Murshed</a:t>
            </a:r>
            <a:r>
              <a:rPr lang="en-US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. "First Principle Modelling for Chemical Processes." Dynamic Modelling and Predictive Control in Solid Oxide Fuel Cells: First Principle and Data-Based Approaches: 11-29.</a:t>
            </a:r>
            <a:endParaRPr lang="ms-MY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4092245"/>
            <a:ext cx="77746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ms-MY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Kanoglu, Mehmet, Ibrahim Dincer, and Yunus A. Cengel. "Exergy for better environment and sustainability." Environment, Development and Sustainability 11.5 (2009): 971-988.</a:t>
            </a:r>
          </a:p>
        </p:txBody>
      </p:sp>
    </p:spTree>
    <p:extLst>
      <p:ext uri="{BB962C8B-B14F-4D97-AF65-F5344CB8AC3E}">
        <p14:creationId xmlns:p14="http://schemas.microsoft.com/office/powerpoint/2010/main" val="305413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70000" lnSpcReduction="20000"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Develop the concept of property, state, equilibrium, process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and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path in thermodynamics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Discuss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thermodynamics problem-solving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technique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Evaluate 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appropriate system boundaries for analyzing a variety of thermodynamics components and system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able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understand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 concept of property, state, equilibrium, process and path 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able to extend the basic concepts of thermodynamics to problem solving technique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able to understand  system boundaries for analyzing a variety of thermodynamics components and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system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References</a:t>
            </a:r>
          </a:p>
          <a:p>
            <a:pPr lvl="1"/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Cengel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, Y.A and Boles, M.A (2010),”Thermodynamics: An Engineering Approach(7th Edition)”, McGraw Hill, New York</a:t>
            </a:r>
          </a:p>
          <a:p>
            <a:pPr lvl="1"/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Cengel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, Y.A (2012): Introduction to Thermodynamics and Heat Transfer, McGraw Hill, New York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Robert </a:t>
            </a:r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Balmer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(2011): Thermodynamics, </a:t>
            </a:r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Jaico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Publication </a:t>
            </a:r>
          </a:p>
          <a:p>
            <a:pPr marL="457200" lvl="1" indent="0">
              <a:buNone/>
            </a:pP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Thermodynamics problem-solving technique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38" y="1628800"/>
            <a:ext cx="8230313" cy="45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6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s-MY" dirty="0" smtClean="0"/>
              <a:t>System and Control volume</a:t>
            </a:r>
            <a:endParaRPr lang="ms-MY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540" y="1524696"/>
            <a:ext cx="8394920" cy="471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146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Classification of thermodynamics </a:t>
            </a:r>
            <a:r>
              <a:rPr lang="ms-MY" dirty="0" smtClean="0"/>
              <a:t>systems</a:t>
            </a:r>
            <a:endParaRPr lang="ms-MY" dirty="0"/>
          </a:p>
        </p:txBody>
      </p:sp>
      <p:sp>
        <p:nvSpPr>
          <p:cNvPr id="6" name="TextBox 5"/>
          <p:cNvSpPr txBox="1"/>
          <p:nvPr/>
        </p:nvSpPr>
        <p:spPr>
          <a:xfrm>
            <a:off x="6372200" y="5661248"/>
            <a:ext cx="1584176" cy="464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ms-MY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556792"/>
            <a:ext cx="5998984" cy="463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9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Classification of thermodynamics systems</a:t>
            </a:r>
          </a:p>
        </p:txBody>
      </p:sp>
      <p:grpSp>
        <p:nvGrpSpPr>
          <p:cNvPr id="4" name="Group 140"/>
          <p:cNvGrpSpPr>
            <a:grpSpLocks/>
          </p:cNvGrpSpPr>
          <p:nvPr/>
        </p:nvGrpSpPr>
        <p:grpSpPr bwMode="auto">
          <a:xfrm>
            <a:off x="466797" y="1665346"/>
            <a:ext cx="2353579" cy="2497501"/>
            <a:chOff x="3264" y="1344"/>
            <a:chExt cx="1941" cy="2067"/>
          </a:xfrm>
        </p:grpSpPr>
        <p:sp>
          <p:nvSpPr>
            <p:cNvPr id="5" name="Line 101"/>
            <p:cNvSpPr>
              <a:spLocks noChangeAspect="1" noChangeShapeType="1"/>
            </p:cNvSpPr>
            <p:nvPr/>
          </p:nvSpPr>
          <p:spPr bwMode="auto">
            <a:xfrm>
              <a:off x="3264" y="1658"/>
              <a:ext cx="0" cy="1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102"/>
            <p:cNvSpPr>
              <a:spLocks noChangeAspect="1" noChangeShapeType="1"/>
            </p:cNvSpPr>
            <p:nvPr/>
          </p:nvSpPr>
          <p:spPr bwMode="auto">
            <a:xfrm>
              <a:off x="3264" y="2953"/>
              <a:ext cx="8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03"/>
            <p:cNvSpPr>
              <a:spLocks noChangeAspect="1" noChangeShapeType="1"/>
            </p:cNvSpPr>
            <p:nvPr/>
          </p:nvSpPr>
          <p:spPr bwMode="auto">
            <a:xfrm flipV="1">
              <a:off x="4073" y="1658"/>
              <a:ext cx="0" cy="1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04"/>
            <p:cNvSpPr>
              <a:spLocks noChangeAspect="1" noChangeArrowheads="1"/>
            </p:cNvSpPr>
            <p:nvPr/>
          </p:nvSpPr>
          <p:spPr bwMode="auto">
            <a:xfrm>
              <a:off x="3264" y="2196"/>
              <a:ext cx="809" cy="162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9" name="Rectangle 105"/>
            <p:cNvSpPr>
              <a:spLocks noChangeAspect="1" noChangeArrowheads="1"/>
            </p:cNvSpPr>
            <p:nvPr/>
          </p:nvSpPr>
          <p:spPr bwMode="auto">
            <a:xfrm>
              <a:off x="3642" y="1764"/>
              <a:ext cx="53" cy="432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10" name="Text Box 107"/>
            <p:cNvSpPr txBox="1">
              <a:spLocks noChangeAspect="1" noChangeArrowheads="1"/>
            </p:cNvSpPr>
            <p:nvPr/>
          </p:nvSpPr>
          <p:spPr bwMode="auto">
            <a:xfrm>
              <a:off x="3464" y="2359"/>
              <a:ext cx="448" cy="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rgbClr val="660066"/>
                  </a:solidFill>
                  <a:latin typeface="Times New Roman" pitchFamily="18" charset="0"/>
                </a:rPr>
                <a:t>GAS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rgbClr val="660066"/>
                  </a:solidFill>
                  <a:latin typeface="Times New Roman" pitchFamily="18" charset="0"/>
                </a:rPr>
                <a:t>2 kg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rgbClr val="660066"/>
                  </a:solidFill>
                  <a:latin typeface="Times New Roman" pitchFamily="18" charset="0"/>
                </a:rPr>
                <a:t>1 m</a:t>
              </a:r>
              <a:r>
                <a:rPr lang="en-US" altLang="en-US" sz="1400" baseline="30000" dirty="0">
                  <a:solidFill>
                    <a:srgbClr val="660066"/>
                  </a:solidFill>
                  <a:latin typeface="Times New Roman" pitchFamily="18" charset="0"/>
                </a:rPr>
                <a:t>3</a:t>
              </a:r>
              <a:endParaRPr lang="en-US" altLang="en-US" sz="1400" dirty="0">
                <a:solidFill>
                  <a:srgbClr val="660066"/>
                </a:solidFill>
                <a:latin typeface="Times New Roman" pitchFamily="18" charset="0"/>
              </a:endParaRPr>
            </a:p>
          </p:txBody>
        </p:sp>
        <p:sp>
          <p:nvSpPr>
            <p:cNvPr id="11" name="Line 116"/>
            <p:cNvSpPr>
              <a:spLocks noChangeAspect="1" noChangeShapeType="1"/>
            </p:cNvSpPr>
            <p:nvPr/>
          </p:nvSpPr>
          <p:spPr bwMode="auto">
            <a:xfrm>
              <a:off x="4396" y="1668"/>
              <a:ext cx="0" cy="1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7"/>
            <p:cNvSpPr>
              <a:spLocks noChangeAspect="1" noChangeShapeType="1"/>
            </p:cNvSpPr>
            <p:nvPr/>
          </p:nvSpPr>
          <p:spPr bwMode="auto">
            <a:xfrm>
              <a:off x="4396" y="2963"/>
              <a:ext cx="8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18"/>
            <p:cNvSpPr>
              <a:spLocks noChangeAspect="1" noChangeShapeType="1"/>
            </p:cNvSpPr>
            <p:nvPr/>
          </p:nvSpPr>
          <p:spPr bwMode="auto">
            <a:xfrm flipV="1">
              <a:off x="5205" y="1668"/>
              <a:ext cx="0" cy="1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9"/>
            <p:cNvSpPr>
              <a:spLocks noChangeAspect="1" noChangeArrowheads="1"/>
            </p:cNvSpPr>
            <p:nvPr/>
          </p:nvSpPr>
          <p:spPr bwMode="auto">
            <a:xfrm>
              <a:off x="4396" y="1776"/>
              <a:ext cx="809" cy="161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15" name="Rectangle 120"/>
            <p:cNvSpPr>
              <a:spLocks noChangeAspect="1" noChangeArrowheads="1"/>
            </p:cNvSpPr>
            <p:nvPr/>
          </p:nvSpPr>
          <p:spPr bwMode="auto">
            <a:xfrm>
              <a:off x="4774" y="1344"/>
              <a:ext cx="53" cy="432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16" name="Text Box 121"/>
            <p:cNvSpPr txBox="1">
              <a:spLocks noChangeAspect="1" noChangeArrowheads="1"/>
            </p:cNvSpPr>
            <p:nvPr/>
          </p:nvSpPr>
          <p:spPr bwMode="auto">
            <a:xfrm>
              <a:off x="4596" y="2135"/>
              <a:ext cx="379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GAS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2 kg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3 m</a:t>
              </a:r>
              <a:r>
                <a:rPr lang="en-US" altLang="en-US" sz="1600" baseline="30000" dirty="0">
                  <a:solidFill>
                    <a:srgbClr val="660066"/>
                  </a:solidFill>
                  <a:latin typeface="Times New Roman" pitchFamily="18" charset="0"/>
                </a:rPr>
                <a:t>3</a:t>
              </a:r>
              <a:endParaRPr lang="en-US" altLang="en-US" sz="1600" dirty="0">
                <a:solidFill>
                  <a:srgbClr val="660066"/>
                </a:solidFill>
                <a:latin typeface="Times New Roman" pitchFamily="18" charset="0"/>
              </a:endParaRPr>
            </a:p>
          </p:txBody>
        </p:sp>
        <p:sp>
          <p:nvSpPr>
            <p:cNvPr id="17" name="Text Box 138"/>
            <p:cNvSpPr txBox="1">
              <a:spLocks noChangeAspect="1" noChangeArrowheads="1"/>
            </p:cNvSpPr>
            <p:nvPr/>
          </p:nvSpPr>
          <p:spPr bwMode="auto">
            <a:xfrm>
              <a:off x="3641" y="3056"/>
              <a:ext cx="1316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smtClean="0">
                  <a:solidFill>
                    <a:srgbClr val="2103FD"/>
                  </a:solidFill>
                  <a:latin typeface="Times New Roman" pitchFamily="18" charset="0"/>
                </a:rPr>
                <a:t>CLOSED System </a:t>
              </a:r>
              <a:endParaRPr lang="en-US" altLang="en-US" sz="1800" dirty="0">
                <a:solidFill>
                  <a:srgbClr val="2103FD"/>
                </a:solidFill>
                <a:latin typeface="Times New Roman" pitchFamily="18" charset="0"/>
              </a:endParaRP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2103FD"/>
                  </a:solidFill>
                  <a:latin typeface="Times New Roman" pitchFamily="18" charset="0"/>
                </a:rPr>
                <a:t>with Moving Boundary</a:t>
              </a:r>
            </a:p>
          </p:txBody>
        </p:sp>
      </p:grpSp>
      <p:grpSp>
        <p:nvGrpSpPr>
          <p:cNvPr id="19" name="Group 49"/>
          <p:cNvGrpSpPr>
            <a:grpSpLocks noChangeAspect="1"/>
          </p:cNvGrpSpPr>
          <p:nvPr/>
        </p:nvGrpSpPr>
        <p:grpSpPr bwMode="auto">
          <a:xfrm>
            <a:off x="3435835" y="3882220"/>
            <a:ext cx="2878237" cy="2487417"/>
            <a:chOff x="2244" y="2160"/>
            <a:chExt cx="1769" cy="1529"/>
          </a:xfrm>
        </p:grpSpPr>
        <p:sp>
          <p:nvSpPr>
            <p:cNvPr id="20" name="Line 50"/>
            <p:cNvSpPr>
              <a:spLocks noChangeAspect="1" noChangeShapeType="1"/>
            </p:cNvSpPr>
            <p:nvPr/>
          </p:nvSpPr>
          <p:spPr bwMode="auto">
            <a:xfrm>
              <a:off x="2244" y="2419"/>
              <a:ext cx="0" cy="10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51"/>
            <p:cNvSpPr>
              <a:spLocks noChangeAspect="1" noChangeShapeType="1"/>
            </p:cNvSpPr>
            <p:nvPr/>
          </p:nvSpPr>
          <p:spPr bwMode="auto">
            <a:xfrm>
              <a:off x="2244" y="3454"/>
              <a:ext cx="64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52"/>
            <p:cNvSpPr>
              <a:spLocks noChangeAspect="1" noChangeShapeType="1"/>
            </p:cNvSpPr>
            <p:nvPr/>
          </p:nvSpPr>
          <p:spPr bwMode="auto">
            <a:xfrm flipV="1">
              <a:off x="2891" y="2419"/>
              <a:ext cx="0" cy="10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53"/>
            <p:cNvSpPr>
              <a:spLocks noChangeAspect="1" noChangeArrowheads="1"/>
            </p:cNvSpPr>
            <p:nvPr/>
          </p:nvSpPr>
          <p:spPr bwMode="auto">
            <a:xfrm>
              <a:off x="2244" y="2505"/>
              <a:ext cx="647" cy="129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24" name="Rectangle 54"/>
            <p:cNvSpPr>
              <a:spLocks noChangeAspect="1" noChangeArrowheads="1"/>
            </p:cNvSpPr>
            <p:nvPr/>
          </p:nvSpPr>
          <p:spPr bwMode="auto">
            <a:xfrm>
              <a:off x="2546" y="2160"/>
              <a:ext cx="43" cy="345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25" name="Text Box 55"/>
            <p:cNvSpPr txBox="1">
              <a:spLocks noChangeAspect="1" noChangeArrowheads="1"/>
            </p:cNvSpPr>
            <p:nvPr/>
          </p:nvSpPr>
          <p:spPr bwMode="auto">
            <a:xfrm>
              <a:off x="2523" y="3530"/>
              <a:ext cx="930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2103FD"/>
                  </a:solidFill>
                  <a:latin typeface="Times New Roman" pitchFamily="18" charset="0"/>
                </a:rPr>
                <a:t>OPEN </a:t>
              </a:r>
              <a:r>
                <a:rPr lang="en-US" altLang="en-US" sz="1800" dirty="0" smtClean="0">
                  <a:solidFill>
                    <a:srgbClr val="2103FD"/>
                  </a:solidFill>
                  <a:latin typeface="Times New Roman" pitchFamily="18" charset="0"/>
                </a:rPr>
                <a:t>System</a:t>
              </a:r>
              <a:endParaRPr lang="en-US" altLang="en-US" sz="1800" dirty="0">
                <a:solidFill>
                  <a:srgbClr val="2103FD"/>
                </a:solidFill>
                <a:latin typeface="Times New Roman" pitchFamily="18" charset="0"/>
              </a:endParaRPr>
            </a:p>
          </p:txBody>
        </p:sp>
        <p:grpSp>
          <p:nvGrpSpPr>
            <p:cNvPr id="26" name="Group 56"/>
            <p:cNvGrpSpPr>
              <a:grpSpLocks noChangeAspect="1"/>
            </p:cNvGrpSpPr>
            <p:nvPr/>
          </p:nvGrpSpPr>
          <p:grpSpPr bwMode="auto">
            <a:xfrm>
              <a:off x="2805" y="2655"/>
              <a:ext cx="1032" cy="227"/>
              <a:chOff x="960" y="1368"/>
              <a:chExt cx="1148" cy="253"/>
            </a:xfrm>
          </p:grpSpPr>
          <p:sp>
            <p:nvSpPr>
              <p:cNvPr id="31" name="Line 57"/>
              <p:cNvSpPr>
                <a:spLocks noChangeAspect="1" noChangeShapeType="1"/>
              </p:cNvSpPr>
              <p:nvPr/>
            </p:nvSpPr>
            <p:spPr bwMode="auto">
              <a:xfrm>
                <a:off x="960" y="148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960" y="15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Text Box 59"/>
              <p:cNvSpPr txBox="1">
                <a:spLocks noChangeAspect="1" noChangeArrowheads="1"/>
              </p:cNvSpPr>
              <p:nvPr/>
            </p:nvSpPr>
            <p:spPr bwMode="auto">
              <a:xfrm>
                <a:off x="1238" y="1368"/>
                <a:ext cx="870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dirty="0">
                    <a:latin typeface="Times New Roman" pitchFamily="18" charset="0"/>
                  </a:rPr>
                  <a:t>Mass   </a:t>
                </a:r>
                <a:r>
                  <a:rPr lang="en-US" altLang="en-US" sz="1800" dirty="0">
                    <a:solidFill>
                      <a:srgbClr val="00B050"/>
                    </a:solidFill>
                    <a:latin typeface="Times New Roman" pitchFamily="18" charset="0"/>
                  </a:rPr>
                  <a:t>YES</a:t>
                </a:r>
              </a:p>
            </p:txBody>
          </p:sp>
        </p:grpSp>
        <p:grpSp>
          <p:nvGrpSpPr>
            <p:cNvPr id="27" name="Group 60"/>
            <p:cNvGrpSpPr>
              <a:grpSpLocks noChangeAspect="1"/>
            </p:cNvGrpSpPr>
            <p:nvPr/>
          </p:nvGrpSpPr>
          <p:grpSpPr bwMode="auto">
            <a:xfrm>
              <a:off x="2805" y="3244"/>
              <a:ext cx="1208" cy="227"/>
              <a:chOff x="960" y="1977"/>
              <a:chExt cx="1344" cy="253"/>
            </a:xfrm>
          </p:grpSpPr>
          <p:sp>
            <p:nvSpPr>
              <p:cNvPr id="28" name="Line 61"/>
              <p:cNvSpPr>
                <a:spLocks noChangeAspect="1" noChangeShapeType="1"/>
              </p:cNvSpPr>
              <p:nvPr/>
            </p:nvSpPr>
            <p:spPr bwMode="auto">
              <a:xfrm>
                <a:off x="960" y="20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62"/>
              <p:cNvSpPr>
                <a:spLocks noChangeAspect="1" noChangeShapeType="1"/>
              </p:cNvSpPr>
              <p:nvPr/>
            </p:nvSpPr>
            <p:spPr bwMode="auto">
              <a:xfrm flipH="1">
                <a:off x="960" y="2112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Text Box 63"/>
              <p:cNvSpPr txBox="1">
                <a:spLocks noChangeAspect="1" noChangeArrowheads="1"/>
              </p:cNvSpPr>
              <p:nvPr/>
            </p:nvSpPr>
            <p:spPr bwMode="auto">
              <a:xfrm>
                <a:off x="1248" y="1977"/>
                <a:ext cx="1056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dirty="0">
                    <a:latin typeface="Times New Roman" pitchFamily="18" charset="0"/>
                  </a:rPr>
                  <a:t>Energy	</a:t>
                </a:r>
                <a:r>
                  <a:rPr lang="en-US" altLang="en-US" sz="1800" dirty="0">
                    <a:solidFill>
                      <a:srgbClr val="00B050"/>
                    </a:solidFill>
                    <a:latin typeface="Times New Roman" pitchFamily="18" charset="0"/>
                  </a:rPr>
                  <a:t>YES</a:t>
                </a:r>
              </a:p>
            </p:txBody>
          </p:sp>
        </p:grpSp>
      </p:grpSp>
      <p:grpSp>
        <p:nvGrpSpPr>
          <p:cNvPr id="34" name="Group 63"/>
          <p:cNvGrpSpPr>
            <a:grpSpLocks noChangeAspect="1"/>
          </p:cNvGrpSpPr>
          <p:nvPr/>
        </p:nvGrpSpPr>
        <p:grpSpPr bwMode="auto">
          <a:xfrm>
            <a:off x="6027712" y="1503879"/>
            <a:ext cx="2513039" cy="2561493"/>
            <a:chOff x="3680" y="816"/>
            <a:chExt cx="1545" cy="1574"/>
          </a:xfrm>
        </p:grpSpPr>
        <p:sp>
          <p:nvSpPr>
            <p:cNvPr id="35" name="Text Box 64"/>
            <p:cNvSpPr txBox="1">
              <a:spLocks noChangeAspect="1" noChangeArrowheads="1"/>
            </p:cNvSpPr>
            <p:nvPr/>
          </p:nvSpPr>
          <p:spPr bwMode="auto">
            <a:xfrm>
              <a:off x="3816" y="2201"/>
              <a:ext cx="128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smtClean="0">
                  <a:solidFill>
                    <a:srgbClr val="2103FD"/>
                  </a:solidFill>
                  <a:latin typeface="Times New Roman" pitchFamily="18" charset="0"/>
                </a:rPr>
                <a:t>ISOLATED System</a:t>
              </a:r>
              <a:endParaRPr lang="en-US" altLang="en-US" sz="1800" dirty="0">
                <a:solidFill>
                  <a:srgbClr val="2103FD"/>
                </a:solidFill>
                <a:latin typeface="Times New Roman" pitchFamily="18" charset="0"/>
              </a:endParaRPr>
            </a:p>
          </p:txBody>
        </p:sp>
        <p:grpSp>
          <p:nvGrpSpPr>
            <p:cNvPr id="36" name="Group 65"/>
            <p:cNvGrpSpPr>
              <a:grpSpLocks noChangeAspect="1"/>
            </p:cNvGrpSpPr>
            <p:nvPr/>
          </p:nvGrpSpPr>
          <p:grpSpPr bwMode="auto">
            <a:xfrm>
              <a:off x="3680" y="816"/>
              <a:ext cx="1545" cy="1294"/>
              <a:chOff x="3436" y="816"/>
              <a:chExt cx="1545" cy="1294"/>
            </a:xfrm>
          </p:grpSpPr>
          <p:sp>
            <p:nvSpPr>
              <p:cNvPr id="37" name="Line 66"/>
              <p:cNvSpPr>
                <a:spLocks noChangeAspect="1" noChangeShapeType="1"/>
              </p:cNvSpPr>
              <p:nvPr/>
            </p:nvSpPr>
            <p:spPr bwMode="auto">
              <a:xfrm>
                <a:off x="3436" y="1075"/>
                <a:ext cx="0" cy="10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67"/>
              <p:cNvSpPr>
                <a:spLocks noChangeAspect="1" noChangeShapeType="1"/>
              </p:cNvSpPr>
              <p:nvPr/>
            </p:nvSpPr>
            <p:spPr bwMode="auto">
              <a:xfrm>
                <a:off x="3436" y="2110"/>
                <a:ext cx="64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68"/>
              <p:cNvSpPr>
                <a:spLocks noChangeAspect="1" noChangeShapeType="1"/>
              </p:cNvSpPr>
              <p:nvPr/>
            </p:nvSpPr>
            <p:spPr bwMode="auto">
              <a:xfrm flipV="1">
                <a:off x="4083" y="1075"/>
                <a:ext cx="0" cy="10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Rectangle 69"/>
              <p:cNvSpPr>
                <a:spLocks noChangeAspect="1" noChangeArrowheads="1"/>
              </p:cNvSpPr>
              <p:nvPr/>
            </p:nvSpPr>
            <p:spPr bwMode="auto">
              <a:xfrm>
                <a:off x="3436" y="1161"/>
                <a:ext cx="647" cy="130"/>
              </a:xfrm>
              <a:prstGeom prst="rect">
                <a:avLst/>
              </a:prstGeom>
              <a:solidFill>
                <a:srgbClr val="969696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70"/>
              <p:cNvSpPr>
                <a:spLocks noChangeAspect="1" noChangeArrowheads="1"/>
              </p:cNvSpPr>
              <p:nvPr/>
            </p:nvSpPr>
            <p:spPr bwMode="auto">
              <a:xfrm>
                <a:off x="3738" y="816"/>
                <a:ext cx="43" cy="345"/>
              </a:xfrm>
              <a:prstGeom prst="rect">
                <a:avLst/>
              </a:prstGeom>
              <a:solidFill>
                <a:srgbClr val="969696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42" name="Text Box 71"/>
              <p:cNvSpPr txBox="1">
                <a:spLocks noChangeAspect="1" noChangeArrowheads="1"/>
              </p:cNvSpPr>
              <p:nvPr/>
            </p:nvSpPr>
            <p:spPr bwMode="auto">
              <a:xfrm>
                <a:off x="3436" y="1529"/>
                <a:ext cx="645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dirty="0">
                    <a:solidFill>
                      <a:srgbClr val="2103FD"/>
                    </a:solidFill>
                    <a:latin typeface="Times New Roman" pitchFamily="18" charset="0"/>
                  </a:rPr>
                  <a:t>m = const.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dirty="0">
                    <a:solidFill>
                      <a:srgbClr val="2103FD"/>
                    </a:solidFill>
                    <a:latin typeface="Times New Roman" pitchFamily="18" charset="0"/>
                  </a:rPr>
                  <a:t>E = const.</a:t>
                </a:r>
              </a:p>
            </p:txBody>
          </p:sp>
          <p:grpSp>
            <p:nvGrpSpPr>
              <p:cNvPr id="43" name="Group 72"/>
              <p:cNvGrpSpPr>
                <a:grpSpLocks noChangeAspect="1"/>
              </p:cNvGrpSpPr>
              <p:nvPr/>
            </p:nvGrpSpPr>
            <p:grpSpPr bwMode="auto">
              <a:xfrm>
                <a:off x="3997" y="1312"/>
                <a:ext cx="857" cy="194"/>
                <a:chOff x="960" y="1368"/>
                <a:chExt cx="953" cy="216"/>
              </a:xfrm>
            </p:grpSpPr>
            <p:sp>
              <p:nvSpPr>
                <p:cNvPr id="48" name="Line 73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1488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Line 7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960" y="1584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Text Box 7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38" y="1368"/>
                  <a:ext cx="675" cy="2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 dirty="0">
                      <a:latin typeface="Times New Roman" pitchFamily="18" charset="0"/>
                    </a:rPr>
                    <a:t>Mass   </a:t>
                  </a:r>
                  <a:r>
                    <a:rPr lang="en-US" altLang="en-US" sz="1800" dirty="0">
                      <a:solidFill>
                        <a:schemeClr val="accent2"/>
                      </a:solidFill>
                      <a:latin typeface="Times New Roman" pitchFamily="18" charset="0"/>
                    </a:rPr>
                    <a:t>NO</a:t>
                  </a:r>
                </a:p>
              </p:txBody>
            </p:sp>
          </p:grpSp>
          <p:grpSp>
            <p:nvGrpSpPr>
              <p:cNvPr id="44" name="Group 76"/>
              <p:cNvGrpSpPr>
                <a:grpSpLocks noChangeAspect="1"/>
              </p:cNvGrpSpPr>
              <p:nvPr/>
            </p:nvGrpSpPr>
            <p:grpSpPr bwMode="auto">
              <a:xfrm>
                <a:off x="3997" y="1903"/>
                <a:ext cx="984" cy="184"/>
                <a:chOff x="960" y="1977"/>
                <a:chExt cx="1095" cy="205"/>
              </a:xfrm>
            </p:grpSpPr>
            <p:sp>
              <p:nvSpPr>
                <p:cNvPr id="45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016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Line 7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960" y="211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48" y="1977"/>
                  <a:ext cx="807" cy="2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 dirty="0">
                      <a:latin typeface="Times New Roman" pitchFamily="18" charset="0"/>
                    </a:rPr>
                    <a:t>Energy	</a:t>
                  </a:r>
                  <a:r>
                    <a:rPr lang="en-US" altLang="en-US" sz="1800" dirty="0">
                      <a:solidFill>
                        <a:schemeClr val="accent2"/>
                      </a:solidFill>
                      <a:latin typeface="Times New Roman" pitchFamily="18" charset="0"/>
                    </a:rPr>
                    <a:t>NO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8801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Classification of thermodynamics systems</a:t>
            </a:r>
          </a:p>
        </p:txBody>
      </p: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3066005" y="2666602"/>
            <a:ext cx="2959299" cy="2327465"/>
            <a:chOff x="3014" y="1440"/>
            <a:chExt cx="2554" cy="1968"/>
          </a:xfrm>
        </p:grpSpPr>
        <p:grpSp>
          <p:nvGrpSpPr>
            <p:cNvPr id="5" name="Group 74"/>
            <p:cNvGrpSpPr>
              <a:grpSpLocks/>
            </p:cNvGrpSpPr>
            <p:nvPr/>
          </p:nvGrpSpPr>
          <p:grpSpPr bwMode="auto">
            <a:xfrm>
              <a:off x="3360" y="1776"/>
              <a:ext cx="1968" cy="1296"/>
              <a:chOff x="2832" y="1488"/>
              <a:chExt cx="1968" cy="1296"/>
            </a:xfrm>
          </p:grpSpPr>
          <p:sp>
            <p:nvSpPr>
              <p:cNvPr id="12" name="Line 67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0" cy="1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69"/>
              <p:cNvSpPr>
                <a:spLocks noChangeShapeType="1"/>
              </p:cNvSpPr>
              <p:nvPr/>
            </p:nvSpPr>
            <p:spPr bwMode="auto">
              <a:xfrm>
                <a:off x="4512" y="1824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70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139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71"/>
              <p:cNvSpPr>
                <a:spLocks noChangeShapeType="1"/>
              </p:cNvSpPr>
              <p:nvPr/>
            </p:nvSpPr>
            <p:spPr bwMode="auto">
              <a:xfrm flipV="1">
                <a:off x="3120" y="2400"/>
                <a:ext cx="1392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72"/>
              <p:cNvSpPr>
                <a:spLocks noChangeShapeType="1"/>
              </p:cNvSpPr>
              <p:nvPr/>
            </p:nvSpPr>
            <p:spPr bwMode="auto">
              <a:xfrm>
                <a:off x="2832" y="2112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73"/>
              <p:cNvSpPr>
                <a:spLocks noChangeShapeType="1"/>
              </p:cNvSpPr>
              <p:nvPr/>
            </p:nvSpPr>
            <p:spPr bwMode="auto">
              <a:xfrm>
                <a:off x="4224" y="2112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Text Box 75"/>
            <p:cNvSpPr txBox="1">
              <a:spLocks noChangeArrowheads="1"/>
            </p:cNvSpPr>
            <p:nvPr/>
          </p:nvSpPr>
          <p:spPr bwMode="auto">
            <a:xfrm>
              <a:off x="3302" y="2472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hlink"/>
                  </a:solidFill>
                  <a:latin typeface="Times New Roman" pitchFamily="18" charset="0"/>
                </a:rPr>
                <a:t>In</a:t>
              </a:r>
            </a:p>
          </p:txBody>
        </p:sp>
        <p:sp>
          <p:nvSpPr>
            <p:cNvPr id="7" name="Text Box 76"/>
            <p:cNvSpPr txBox="1">
              <a:spLocks noChangeArrowheads="1"/>
            </p:cNvSpPr>
            <p:nvPr/>
          </p:nvSpPr>
          <p:spPr bwMode="auto">
            <a:xfrm>
              <a:off x="5124" y="2448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chemeClr val="hlink"/>
                  </a:solidFill>
                  <a:latin typeface="Times New Roman" pitchFamily="18" charset="0"/>
                </a:rPr>
                <a:t>Out</a:t>
              </a:r>
            </a:p>
          </p:txBody>
        </p:sp>
        <p:sp>
          <p:nvSpPr>
            <p:cNvPr id="8" name="Line 77"/>
            <p:cNvSpPr>
              <a:spLocks noChangeShapeType="1"/>
            </p:cNvSpPr>
            <p:nvPr/>
          </p:nvSpPr>
          <p:spPr bwMode="auto">
            <a:xfrm flipH="1">
              <a:off x="4464" y="1680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78"/>
            <p:cNvSpPr>
              <a:spLocks noChangeShapeType="1"/>
            </p:cNvSpPr>
            <p:nvPr/>
          </p:nvSpPr>
          <p:spPr bwMode="auto">
            <a:xfrm flipV="1">
              <a:off x="3360" y="2784"/>
              <a:ext cx="28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79"/>
            <p:cNvSpPr txBox="1">
              <a:spLocks noChangeArrowheads="1"/>
            </p:cNvSpPr>
            <p:nvPr/>
          </p:nvSpPr>
          <p:spPr bwMode="auto">
            <a:xfrm>
              <a:off x="3014" y="3177"/>
              <a:ext cx="14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336600"/>
                  </a:solidFill>
                  <a:latin typeface="Times New Roman" pitchFamily="18" charset="0"/>
                </a:rPr>
                <a:t>Imaginary Boundary</a:t>
              </a:r>
            </a:p>
          </p:txBody>
        </p:sp>
        <p:sp>
          <p:nvSpPr>
            <p:cNvPr id="11" name="Text Box 80"/>
            <p:cNvSpPr txBox="1">
              <a:spLocks noChangeArrowheads="1"/>
            </p:cNvSpPr>
            <p:nvPr/>
          </p:nvSpPr>
          <p:spPr bwMode="auto">
            <a:xfrm>
              <a:off x="4520" y="1440"/>
              <a:ext cx="10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336600"/>
                  </a:solidFill>
                  <a:latin typeface="Times New Roman" pitchFamily="18" charset="0"/>
                </a:rPr>
                <a:t>Real Boundary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899592" y="1567607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BOUNDARY around of OPEN System is CONTROL SURFACE </a:t>
            </a:r>
            <a:r>
              <a:rPr lang="en-US" altLang="en-US" dirty="0" smtClean="0"/>
              <a:t>/</a:t>
            </a:r>
            <a:r>
              <a:rPr lang="en-US" altLang="en-US" dirty="0" smtClean="0">
                <a:solidFill>
                  <a:schemeClr val="hlink"/>
                </a:solidFill>
              </a:rPr>
              <a:t>CONTROL VOLUME. </a:t>
            </a:r>
            <a:endParaRPr lang="en-US" altLang="en-US" dirty="0">
              <a:solidFill>
                <a:schemeClr val="hlink"/>
              </a:solidFill>
            </a:endParaRPr>
          </a:p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93959" y="5726161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Mass and Energy </a:t>
            </a:r>
            <a:r>
              <a:rPr lang="en-US" dirty="0" smtClean="0"/>
              <a:t>can pass through </a:t>
            </a:r>
            <a:r>
              <a:rPr lang="en-US" dirty="0"/>
              <a:t>Control Volume Boundaries</a:t>
            </a:r>
          </a:p>
        </p:txBody>
      </p:sp>
    </p:spTree>
    <p:extLst>
      <p:ext uri="{BB962C8B-B14F-4D97-AF65-F5344CB8AC3E}">
        <p14:creationId xmlns:p14="http://schemas.microsoft.com/office/powerpoint/2010/main" val="67752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Thermodynamics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600" b="1" dirty="0" smtClean="0"/>
              <a:t>Property</a:t>
            </a:r>
            <a:r>
              <a:rPr lang="en-US" sz="1600" dirty="0" smtClean="0"/>
              <a:t>: any measurable/observable </a:t>
            </a:r>
            <a:r>
              <a:rPr lang="en-US" sz="1600" dirty="0"/>
              <a:t>characteristics of the substance when the system </a:t>
            </a:r>
            <a:r>
              <a:rPr lang="en-US" sz="1600" dirty="0" smtClean="0"/>
              <a:t>is </a:t>
            </a:r>
            <a:r>
              <a:rPr lang="en-US" sz="1600" dirty="0"/>
              <a:t>in equilibrium state</a:t>
            </a:r>
            <a:r>
              <a:rPr lang="en-US" sz="1600" dirty="0" smtClean="0"/>
              <a:t>. </a:t>
            </a:r>
          </a:p>
          <a:p>
            <a:pPr marL="0" indent="0">
              <a:lnSpc>
                <a:spcPct val="170000"/>
              </a:lnSpc>
              <a:buNone/>
            </a:pPr>
            <a:endParaRPr lang="en-US" sz="1600" dirty="0" smtClean="0"/>
          </a:p>
          <a:p>
            <a:pPr>
              <a:lnSpc>
                <a:spcPct val="17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dirty="0" smtClean="0"/>
              <a:t>Intensive property:</a:t>
            </a:r>
          </a:p>
          <a:p>
            <a:pPr marL="36576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altLang="en-US" sz="1600" dirty="0" smtClean="0"/>
              <a:t>Those properties do not </a:t>
            </a:r>
            <a:r>
              <a:rPr lang="en-US" altLang="en-US" sz="1600" dirty="0"/>
              <a:t>depend on </a:t>
            </a:r>
            <a:r>
              <a:rPr lang="en-US" altLang="en-US" sz="1600" dirty="0" smtClean="0"/>
              <a:t>the mass, such as</a:t>
            </a:r>
            <a:r>
              <a:rPr lang="en-US" altLang="en-US" sz="1600" dirty="0"/>
              <a:t> </a:t>
            </a:r>
            <a:r>
              <a:rPr lang="en-US" altLang="en-US" sz="1600" dirty="0" smtClean="0"/>
              <a:t>temperature</a:t>
            </a:r>
            <a:r>
              <a:rPr lang="en-US" altLang="en-US" sz="1600" dirty="0"/>
              <a:t>, </a:t>
            </a:r>
            <a:r>
              <a:rPr lang="en-US" altLang="en-US" sz="1600" dirty="0" smtClean="0"/>
              <a:t>pressure and density. </a:t>
            </a:r>
            <a:r>
              <a:rPr lang="en-US" altLang="en-US" sz="1600" dirty="0"/>
              <a:t>                        </a:t>
            </a:r>
          </a:p>
          <a:p>
            <a:pPr>
              <a:lnSpc>
                <a:spcPct val="170000"/>
              </a:lnSpc>
              <a:spcBef>
                <a:spcPct val="0"/>
              </a:spcBef>
              <a:defRPr/>
            </a:pPr>
            <a:r>
              <a:rPr lang="en-US" altLang="en-US" sz="1600" dirty="0"/>
              <a:t>Extensive </a:t>
            </a:r>
            <a:r>
              <a:rPr lang="en-US" altLang="en-US" sz="1600" dirty="0" smtClean="0"/>
              <a:t>property:</a:t>
            </a:r>
          </a:p>
          <a:p>
            <a:pPr marL="36576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altLang="en-US" sz="1600" dirty="0" smtClean="0"/>
              <a:t>Those properties depend </a:t>
            </a:r>
            <a:r>
              <a:rPr lang="en-US" altLang="en-US" sz="1600" dirty="0"/>
              <a:t>on the </a:t>
            </a:r>
            <a:r>
              <a:rPr lang="en-US" altLang="en-US" sz="1600" dirty="0" smtClean="0"/>
              <a:t>mass, such as </a:t>
            </a:r>
            <a:r>
              <a:rPr lang="en-US" altLang="en-US" sz="1600" dirty="0"/>
              <a:t>volume, total </a:t>
            </a:r>
            <a:r>
              <a:rPr lang="en-US" altLang="en-US" sz="1600" dirty="0" smtClean="0"/>
              <a:t>energy and etc.</a:t>
            </a:r>
            <a:endParaRPr lang="ms-MY" sz="1600" dirty="0"/>
          </a:p>
        </p:txBody>
      </p:sp>
    </p:spTree>
    <p:extLst>
      <p:ext uri="{BB962C8B-B14F-4D97-AF65-F5344CB8AC3E}">
        <p14:creationId xmlns:p14="http://schemas.microsoft.com/office/powerpoint/2010/main" val="349801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State &amp; </a:t>
            </a:r>
            <a:r>
              <a:rPr lang="ms-MY" dirty="0" smtClean="0"/>
              <a:t>Equilibrium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7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Those properties of system describe </a:t>
            </a:r>
            <a:r>
              <a:rPr lang="en-US" dirty="0"/>
              <a:t>the condition of the system is </a:t>
            </a:r>
            <a:r>
              <a:rPr lang="en-US" dirty="0" smtClean="0"/>
              <a:t>system STATE</a:t>
            </a:r>
            <a:endParaRPr lang="en-US" dirty="0"/>
          </a:p>
          <a:p>
            <a:endParaRPr lang="ms-MY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58" y="3239610"/>
            <a:ext cx="1298561" cy="2584928"/>
          </a:xfrm>
          <a:prstGeom prst="rect">
            <a:avLst/>
          </a:prstGeom>
        </p:spPr>
      </p:pic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743200" y="3768725"/>
            <a:ext cx="1284288" cy="2479675"/>
            <a:chOff x="1728" y="2374"/>
            <a:chExt cx="809" cy="1562"/>
          </a:xfrm>
        </p:grpSpPr>
        <p:sp>
          <p:nvSpPr>
            <p:cNvPr id="7" name="Line 8"/>
            <p:cNvSpPr>
              <a:spLocks noChangeAspect="1" noChangeShapeType="1"/>
            </p:cNvSpPr>
            <p:nvPr/>
          </p:nvSpPr>
          <p:spPr bwMode="auto">
            <a:xfrm>
              <a:off x="1728" y="2374"/>
              <a:ext cx="0" cy="1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Aspect="1" noChangeShapeType="1"/>
            </p:cNvSpPr>
            <p:nvPr/>
          </p:nvSpPr>
          <p:spPr bwMode="auto">
            <a:xfrm>
              <a:off x="1728" y="3669"/>
              <a:ext cx="8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Aspect="1" noChangeShapeType="1"/>
            </p:cNvSpPr>
            <p:nvPr/>
          </p:nvSpPr>
          <p:spPr bwMode="auto">
            <a:xfrm flipV="1">
              <a:off x="2537" y="2374"/>
              <a:ext cx="0" cy="1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1"/>
            <p:cNvSpPr>
              <a:spLocks noChangeAspect="1" noChangeArrowheads="1"/>
            </p:cNvSpPr>
            <p:nvPr/>
          </p:nvSpPr>
          <p:spPr bwMode="auto">
            <a:xfrm>
              <a:off x="1728" y="2912"/>
              <a:ext cx="809" cy="162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11" name="Rectangle 12"/>
            <p:cNvSpPr>
              <a:spLocks noChangeAspect="1" noChangeArrowheads="1"/>
            </p:cNvSpPr>
            <p:nvPr/>
          </p:nvSpPr>
          <p:spPr bwMode="auto">
            <a:xfrm>
              <a:off x="2106" y="2480"/>
              <a:ext cx="53" cy="432"/>
            </a:xfrm>
            <a:prstGeom prst="rect">
              <a:avLst/>
            </a:prstGeom>
            <a:solidFill>
              <a:srgbClr val="96969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12" name="Text Box 13"/>
            <p:cNvSpPr txBox="1">
              <a:spLocks noChangeAspect="1" noChangeArrowheads="1"/>
            </p:cNvSpPr>
            <p:nvPr/>
          </p:nvSpPr>
          <p:spPr bwMode="auto">
            <a:xfrm>
              <a:off x="1820" y="3080"/>
              <a:ext cx="676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m = 2 kg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T</a:t>
              </a:r>
              <a:r>
                <a:rPr lang="en-US" altLang="en-US" sz="1600" baseline="-25000" dirty="0">
                  <a:solidFill>
                    <a:srgbClr val="660066"/>
                  </a:solidFill>
                  <a:latin typeface="Times New Roman" pitchFamily="18" charset="0"/>
                </a:rPr>
                <a:t>1</a:t>
              </a: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 = 25 </a:t>
              </a: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ºC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en-US" sz="1600" baseline="-25000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 = 1</a:t>
              </a:r>
              <a:r>
                <a:rPr lang="en-US" altLang="en-US" sz="1600" dirty="0">
                  <a:solidFill>
                    <a:srgbClr val="660066"/>
                  </a:solidFill>
                  <a:latin typeface="Times New Roman" pitchFamily="18" charset="0"/>
                </a:rPr>
                <a:t> m</a:t>
              </a:r>
              <a:r>
                <a:rPr lang="en-US" altLang="en-US" sz="1600" baseline="30000" dirty="0">
                  <a:solidFill>
                    <a:srgbClr val="660066"/>
                  </a:solidFill>
                  <a:latin typeface="Times New Roman" pitchFamily="18" charset="0"/>
                </a:rPr>
                <a:t>3</a:t>
              </a:r>
              <a:endParaRPr lang="en-US" altLang="en-US" sz="1600" dirty="0">
                <a:solidFill>
                  <a:srgbClr val="660066"/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1800" y="3705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2103FD"/>
                  </a:solidFill>
                  <a:latin typeface="Times New Roman" pitchFamily="18" charset="0"/>
                </a:rPr>
                <a:t>STATE 1</a:t>
              </a:r>
            </a:p>
          </p:txBody>
        </p:sp>
      </p:grp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5024288" y="5845903"/>
            <a:ext cx="1104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2103FD"/>
                </a:solidFill>
                <a:latin typeface="Times New Roman" pitchFamily="18" charset="0"/>
              </a:rPr>
              <a:t>STATE 2</a:t>
            </a:r>
          </a:p>
        </p:txBody>
      </p:sp>
    </p:spTree>
    <p:extLst>
      <p:ext uri="{BB962C8B-B14F-4D97-AF65-F5344CB8AC3E}">
        <p14:creationId xmlns:p14="http://schemas.microsoft.com/office/powerpoint/2010/main" val="251122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2585</TotalTime>
  <Words>499</Words>
  <Application>Microsoft Office PowerPoint</Application>
  <PresentationFormat>On-screen Show (4:3)</PresentationFormat>
  <Paragraphs>118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Helvetica</vt:lpstr>
      <vt:lpstr>Helvetica LT Std Light</vt:lpstr>
      <vt:lpstr>Times New Roman</vt:lpstr>
      <vt:lpstr>Office Theme</vt:lpstr>
      <vt:lpstr>BTV2213 Thermodynamics  Chapter 2: Problem-Solving Technique</vt:lpstr>
      <vt:lpstr>Chapter Description</vt:lpstr>
      <vt:lpstr>Thermodynamics problem-solving technique</vt:lpstr>
      <vt:lpstr>System and Control volume</vt:lpstr>
      <vt:lpstr>Classification of thermodynamics systems</vt:lpstr>
      <vt:lpstr>Classification of thermodynamics systems</vt:lpstr>
      <vt:lpstr>Classification of thermodynamics systems</vt:lpstr>
      <vt:lpstr>Thermodynamics property</vt:lpstr>
      <vt:lpstr>State &amp; Equilibrium</vt:lpstr>
      <vt:lpstr>State &amp; Equilibrium</vt:lpstr>
      <vt:lpstr>Path and Process</vt:lpstr>
      <vt:lpstr>Path and Process</vt:lpstr>
      <vt:lpstr>Reversible / Irreversible Process</vt:lpstr>
      <vt:lpstr>Appropriate system boundaries to analyze a variety of thermodynamics components and system</vt:lpstr>
      <vt:lpstr>Exercise#1</vt:lpstr>
      <vt:lpstr>Exercise#2</vt:lpstr>
      <vt:lpstr>Conclusion of The Chapter 2</vt:lpstr>
      <vt:lpstr>Hae-Geon Lee (2012) Introduction. Materials Thermodynamics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UMP</cp:lastModifiedBy>
  <cp:revision>204</cp:revision>
  <cp:lastPrinted>2017-07-24T03:54:17Z</cp:lastPrinted>
  <dcterms:created xsi:type="dcterms:W3CDTF">2016-03-03T08:04:10Z</dcterms:created>
  <dcterms:modified xsi:type="dcterms:W3CDTF">2017-08-31T08:53:08Z</dcterms:modified>
</cp:coreProperties>
</file>