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6" r:id="rId1"/>
  </p:sldMasterIdLst>
  <p:notesMasterIdLst>
    <p:notesMasterId r:id="rId23"/>
  </p:notesMasterIdLst>
  <p:handoutMasterIdLst>
    <p:handoutMasterId r:id="rId24"/>
  </p:handoutMasterIdLst>
  <p:sldIdLst>
    <p:sldId id="403" r:id="rId2"/>
    <p:sldId id="257" r:id="rId3"/>
    <p:sldId id="380" r:id="rId4"/>
    <p:sldId id="407" r:id="rId5"/>
    <p:sldId id="396" r:id="rId6"/>
    <p:sldId id="381" r:id="rId7"/>
    <p:sldId id="382" r:id="rId8"/>
    <p:sldId id="383" r:id="rId9"/>
    <p:sldId id="384" r:id="rId10"/>
    <p:sldId id="385" r:id="rId11"/>
    <p:sldId id="386" r:id="rId12"/>
    <p:sldId id="379" r:id="rId13"/>
    <p:sldId id="408" r:id="rId14"/>
    <p:sldId id="336" r:id="rId15"/>
    <p:sldId id="338" r:id="rId16"/>
    <p:sldId id="287" r:id="rId17"/>
    <p:sldId id="289" r:id="rId18"/>
    <p:sldId id="294" r:id="rId19"/>
    <p:sldId id="409" r:id="rId20"/>
    <p:sldId id="343" r:id="rId21"/>
    <p:sldId id="397"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840"/>
    <p:restoredTop sz="95414" autoAdjust="0"/>
  </p:normalViewPr>
  <p:slideViewPr>
    <p:cSldViewPr>
      <p:cViewPr varScale="1">
        <p:scale>
          <a:sx n="110" d="100"/>
          <a:sy n="110" d="100"/>
        </p:scale>
        <p:origin x="496" y="168"/>
      </p:cViewPr>
      <p:guideLst>
        <p:guide orient="horz" pos="2160"/>
        <p:guide pos="2880"/>
      </p:guideLst>
    </p:cSldViewPr>
  </p:slideViewPr>
  <p:notesTextViewPr>
    <p:cViewPr>
      <p:scale>
        <a:sx n="1" d="1"/>
        <a:sy n="1" d="1"/>
      </p:scale>
      <p:origin x="0" y="0"/>
    </p:cViewPr>
  </p:notesTextViewPr>
  <p:sorterViewPr>
    <p:cViewPr>
      <p:scale>
        <a:sx n="137" d="100"/>
        <a:sy n="137" d="100"/>
      </p:scale>
      <p:origin x="0" y="6504"/>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handoutMaster" Target="handoutMasters/handoutMaster1.xml"/><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D61D90D3-C8F8-467B-9CC3-9218FF5DB928}" type="datetimeFigureOut">
              <a:rPr lang="en-US" smtClean="0"/>
              <a:t>10/2/17</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475907C6-552F-4F61-9DA6-BBB2001A6D24}" type="slidenum">
              <a:rPr lang="en-US" smtClean="0"/>
              <a:t>‹#›</a:t>
            </a:fld>
            <a:endParaRPr lang="en-US"/>
          </a:p>
        </p:txBody>
      </p:sp>
    </p:spTree>
    <p:extLst>
      <p:ext uri="{BB962C8B-B14F-4D97-AF65-F5344CB8AC3E}">
        <p14:creationId xmlns:p14="http://schemas.microsoft.com/office/powerpoint/2010/main" val="5162594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C695705-75A3-4B6C-9B51-946F95B03EC3}" type="datetimeFigureOut">
              <a:rPr lang="en-US" smtClean="0"/>
              <a:t>10/2/17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7885925-797B-49A7-B6DD-7A27F8CD3BD9}" type="slidenum">
              <a:rPr lang="en-US" smtClean="0"/>
              <a:t>‹#›</a:t>
            </a:fld>
            <a:endParaRPr lang="en-US"/>
          </a:p>
        </p:txBody>
      </p:sp>
    </p:spTree>
    <p:extLst>
      <p:ext uri="{BB962C8B-B14F-4D97-AF65-F5344CB8AC3E}">
        <p14:creationId xmlns:p14="http://schemas.microsoft.com/office/powerpoint/2010/main" val="8055020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p:spPr>
        <p:txBody>
          <a:bodyPr/>
          <a:lstStyle/>
          <a:p>
            <a:fld id="{F9B6318D-94E2-4F54-AA9B-DDF6CAD48439}" type="slidenum">
              <a:rPr lang="en-US"/>
              <a:pPr/>
              <a:t>16</a:t>
            </a:fld>
            <a:endParaRPr lang="en-US"/>
          </a:p>
        </p:txBody>
      </p:sp>
      <p:sp>
        <p:nvSpPr>
          <p:cNvPr id="113667" name="Rectangle 2"/>
          <p:cNvSpPr>
            <a:spLocks noGrp="1" noRot="1" noChangeAspect="1" noChangeArrowheads="1" noTextEdit="1"/>
          </p:cNvSpPr>
          <p:nvPr>
            <p:ph type="sldImg"/>
          </p:nvPr>
        </p:nvSpPr>
        <p:spPr>
          <a:solidFill>
            <a:srgbClr val="FFFFFF"/>
          </a:solidFill>
          <a:ln/>
        </p:spPr>
      </p:sp>
      <p:sp>
        <p:nvSpPr>
          <p:cNvPr id="113668"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dirty="0" smtClean="0">
                <a:latin typeface="Arial" charset="0"/>
                <a:ea typeface="ＭＳ Ｐゴシック" pitchFamily="-28" charset="-128"/>
              </a:rPr>
              <a:t>Figure: 01-08. Manual control system for regulating the level of fluid in a tank by adjusting the output valve. The operator views the level of fluid through a port in the side of the tank. The input is a reference level of fluid that the operator is instructed to maintain (this reference is memorized by the operator). The power amplifier is the operator, and the sensor is visual. The operator compares the actual level with the desired level and opens or closes the valve ( actuator), adjusting the fluid flow out, to maintain the desired level.</a:t>
            </a:r>
          </a:p>
        </p:txBody>
      </p:sp>
    </p:spTree>
    <p:extLst>
      <p:ext uri="{BB962C8B-B14F-4D97-AF65-F5344CB8AC3E}">
        <p14:creationId xmlns:p14="http://schemas.microsoft.com/office/powerpoint/2010/main" val="851724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F79AA3A-D07E-4040-8C08-D20A11722842}" type="slidenum">
              <a:rPr lang="en-US" smtClean="0"/>
              <a:pPr/>
              <a:t>18</a:t>
            </a:fld>
            <a:endParaRPr lang="en-US"/>
          </a:p>
        </p:txBody>
      </p:sp>
    </p:spTree>
    <p:extLst>
      <p:ext uri="{BB962C8B-B14F-4D97-AF65-F5344CB8AC3E}">
        <p14:creationId xmlns:p14="http://schemas.microsoft.com/office/powerpoint/2010/main" val="1948071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F79AA3A-D07E-4040-8C08-D20A11722842}" type="slidenum">
              <a:rPr lang="en-US" smtClean="0"/>
              <a:pPr/>
              <a:t>19</a:t>
            </a:fld>
            <a:endParaRPr lang="en-US"/>
          </a:p>
        </p:txBody>
      </p:sp>
    </p:spTree>
    <p:extLst>
      <p:ext uri="{BB962C8B-B14F-4D97-AF65-F5344CB8AC3E}">
        <p14:creationId xmlns:p14="http://schemas.microsoft.com/office/powerpoint/2010/main" val="1609817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p:cNvSpPr>
          <p:nvPr>
            <p:ph type="sldImg"/>
          </p:nvPr>
        </p:nvSpPr>
        <p:spPr bwMode="auto">
          <a:xfrm>
            <a:off x="1181100" y="696913"/>
            <a:ext cx="4648200" cy="34861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xfrm>
            <a:off x="701040" y="4416426"/>
            <a:ext cx="5608320" cy="41830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705228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0" y="1487487"/>
            <a:ext cx="9144000" cy="4225925"/>
          </a:xfrm>
          <a:prstGeom prst="rect">
            <a:avLst/>
          </a:prstGeom>
        </p:spPr>
      </p:pic>
      <p:sp>
        <p:nvSpPr>
          <p:cNvPr id="2" name="Title 1"/>
          <p:cNvSpPr>
            <a:spLocks noGrp="1"/>
          </p:cNvSpPr>
          <p:nvPr>
            <p:ph type="ctrTitle"/>
          </p:nvPr>
        </p:nvSpPr>
        <p:spPr>
          <a:xfrm>
            <a:off x="685800" y="2130425"/>
            <a:ext cx="7772400" cy="1470025"/>
          </a:xfrm>
        </p:spPr>
        <p:txBody>
          <a:bodyPr>
            <a:normAutofit/>
          </a:bodyPr>
          <a:lstStyle>
            <a:lvl1pPr>
              <a:defRPr sz="4000">
                <a:solidFill>
                  <a:schemeClr val="bg1"/>
                </a:solidFill>
                <a:latin typeface="Helvetica" panose="020B0604020202020204" pitchFamily="34" charset="0"/>
                <a:cs typeface="Helvetica" panose="020B0604020202020204"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800">
                <a:solidFill>
                  <a:schemeClr val="bg1"/>
                </a:solidFill>
                <a:latin typeface="Helvetica" panose="020B0604020202020204" pitchFamily="34" charset="0"/>
                <a:cs typeface="Helvetica"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510971956"/>
      </p:ext>
    </p:extLst>
  </p:cSld>
  <p:clrMapOvr>
    <a:masterClrMapping/>
  </p:clrMapOvr>
  <p:timing>
    <p:tnLst>
      <p:par>
        <p:cTn id="1" dur="indefinite" restart="never" nodeType="tmRoot"/>
      </p:par>
    </p:tnLst>
  </p:timing>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ltLang="zh-CN"/>
          </a:p>
        </p:txBody>
      </p:sp>
      <p:sp>
        <p:nvSpPr>
          <p:cNvPr id="5" name="Footer Placeholder 4"/>
          <p:cNvSpPr>
            <a:spLocks noGrp="1"/>
          </p:cNvSpPr>
          <p:nvPr>
            <p:ph type="ftr" sz="quarter" idx="11"/>
          </p:nvPr>
        </p:nvSpPr>
        <p:spPr/>
        <p:txBody>
          <a:bodyPr/>
          <a:lstStyle/>
          <a:p>
            <a:r>
              <a:rPr lang="zh-CN" altLang="en-US" smtClean="0"/>
              <a:t>无忧</a:t>
            </a:r>
            <a:r>
              <a:rPr lang="en-US" altLang="zh-CN" smtClean="0"/>
              <a:t>PPT</a:t>
            </a:r>
            <a:r>
              <a:rPr lang="zh-CN" altLang="en-US" smtClean="0"/>
              <a:t>整理发布</a:t>
            </a:r>
          </a:p>
          <a:p>
            <a:endParaRPr lang="en-US" altLang="zh-CN" b="0">
              <a:effectLst/>
            </a:endParaRPr>
          </a:p>
        </p:txBody>
      </p:sp>
      <p:sp>
        <p:nvSpPr>
          <p:cNvPr id="6" name="Slide Number Placeholder 5"/>
          <p:cNvSpPr>
            <a:spLocks noGrp="1"/>
          </p:cNvSpPr>
          <p:nvPr>
            <p:ph type="sldNum" sz="quarter" idx="12"/>
          </p:nvPr>
        </p:nvSpPr>
        <p:spPr/>
        <p:txBody>
          <a:bodyPr/>
          <a:lstStyle/>
          <a:p>
            <a:pPr>
              <a:defRPr/>
            </a:pPr>
            <a:fld id="{24A6D997-A186-4BAE-9272-6828441548CE}" type="slidenum">
              <a:rPr lang="zh-CN" altLang="en-US" smtClean="0"/>
              <a:pPr>
                <a:defRPr/>
              </a:pPr>
              <a:t>‹#›</a:t>
            </a:fld>
            <a:endParaRPr lang="en-US" altLang="zh-CN"/>
          </a:p>
        </p:txBody>
      </p:sp>
    </p:spTree>
    <p:extLst>
      <p:ext uri="{BB962C8B-B14F-4D97-AF65-F5344CB8AC3E}">
        <p14:creationId xmlns:p14="http://schemas.microsoft.com/office/powerpoint/2010/main" val="416834177"/>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ltLang="zh-CN"/>
          </a:p>
        </p:txBody>
      </p:sp>
      <p:sp>
        <p:nvSpPr>
          <p:cNvPr id="5" name="Footer Placeholder 4"/>
          <p:cNvSpPr>
            <a:spLocks noGrp="1"/>
          </p:cNvSpPr>
          <p:nvPr>
            <p:ph type="ftr" sz="quarter" idx="11"/>
          </p:nvPr>
        </p:nvSpPr>
        <p:spPr/>
        <p:txBody>
          <a:bodyPr/>
          <a:lstStyle/>
          <a:p>
            <a:r>
              <a:rPr lang="zh-CN" altLang="en-US" smtClean="0"/>
              <a:t>无忧</a:t>
            </a:r>
            <a:r>
              <a:rPr lang="en-US" altLang="zh-CN" smtClean="0"/>
              <a:t>PPT</a:t>
            </a:r>
            <a:r>
              <a:rPr lang="zh-CN" altLang="en-US" smtClean="0"/>
              <a:t>整理发布</a:t>
            </a:r>
          </a:p>
          <a:p>
            <a:endParaRPr lang="en-US" altLang="zh-CN" b="0">
              <a:effectLst/>
            </a:endParaRPr>
          </a:p>
        </p:txBody>
      </p:sp>
      <p:sp>
        <p:nvSpPr>
          <p:cNvPr id="6" name="Slide Number Placeholder 5"/>
          <p:cNvSpPr>
            <a:spLocks noGrp="1"/>
          </p:cNvSpPr>
          <p:nvPr>
            <p:ph type="sldNum" sz="quarter" idx="12"/>
          </p:nvPr>
        </p:nvSpPr>
        <p:spPr/>
        <p:txBody>
          <a:bodyPr/>
          <a:lstStyle/>
          <a:p>
            <a:pPr>
              <a:defRPr/>
            </a:pPr>
            <a:fld id="{24A6D997-A186-4BAE-9272-6828441548CE}" type="slidenum">
              <a:rPr lang="zh-CN" altLang="en-US" smtClean="0"/>
              <a:pPr>
                <a:defRPr/>
              </a:pPr>
              <a:t>‹#›</a:t>
            </a:fld>
            <a:endParaRPr lang="en-US" altLang="zh-CN"/>
          </a:p>
        </p:txBody>
      </p:sp>
    </p:spTree>
    <p:extLst>
      <p:ext uri="{BB962C8B-B14F-4D97-AF65-F5344CB8AC3E}">
        <p14:creationId xmlns:p14="http://schemas.microsoft.com/office/powerpoint/2010/main" val="640356325"/>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762000" y="762000"/>
            <a:ext cx="7924800" cy="532447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2438400" y="6248400"/>
            <a:ext cx="2130425" cy="474663"/>
          </a:xfrm>
          <a:prstGeom prst="rect">
            <a:avLst/>
          </a:prstGeom>
        </p:spPr>
        <p:txBody>
          <a:bodyPr/>
          <a:lstStyle>
            <a:lvl1pPr>
              <a:defRPr/>
            </a:lvl1pPr>
          </a:lstStyle>
          <a:p>
            <a:fld id="{C529E1F2-9D3C-43AF-83FE-CE347D9EA137}" type="datetime1">
              <a:rPr lang="en-US" smtClean="0"/>
              <a:t>10/2/17</a:t>
            </a:fld>
            <a:endParaRPr lang="en-US"/>
          </a:p>
        </p:txBody>
      </p:sp>
      <p:sp>
        <p:nvSpPr>
          <p:cNvPr id="4" name="Footer Placeholder 3"/>
          <p:cNvSpPr>
            <a:spLocks noGrp="1"/>
          </p:cNvSpPr>
          <p:nvPr>
            <p:ph type="ftr" sz="quarter" idx="11"/>
          </p:nvPr>
        </p:nvSpPr>
        <p:spPr>
          <a:xfrm>
            <a:off x="5791200" y="6248400"/>
            <a:ext cx="2897188" cy="474663"/>
          </a:xfrm>
          <a:prstGeom prst="rect">
            <a:avLst/>
          </a:prstGeom>
        </p:spPr>
        <p:txBody>
          <a:bodyPr/>
          <a:lstStyle>
            <a:lvl1pPr>
              <a:defRPr/>
            </a:lvl1pPr>
          </a:lstStyle>
          <a:p>
            <a:r>
              <a:rPr lang="en-US" smtClean="0"/>
              <a:t>BSB3133-BIOMATERIAL AND BIOMANUFACTURING</a:t>
            </a:r>
            <a:endParaRPr lang="en-US"/>
          </a:p>
        </p:txBody>
      </p:sp>
      <p:sp>
        <p:nvSpPr>
          <p:cNvPr id="5" name="Slide Number Placeholder 4"/>
          <p:cNvSpPr>
            <a:spLocks noGrp="1"/>
          </p:cNvSpPr>
          <p:nvPr>
            <p:ph type="sldNum" sz="quarter" idx="12"/>
          </p:nvPr>
        </p:nvSpPr>
        <p:spPr>
          <a:xfrm>
            <a:off x="84138" y="6242050"/>
            <a:ext cx="587375" cy="488950"/>
          </a:xfrm>
          <a:prstGeom prst="rect">
            <a:avLst/>
          </a:prstGeom>
        </p:spPr>
        <p:txBody>
          <a:bodyPr/>
          <a:lstStyle>
            <a:lvl1pPr>
              <a:defRPr/>
            </a:lvl1pPr>
          </a:lstStyle>
          <a:p>
            <a:fld id="{D5245DAD-277E-401C-BF1D-38189904262B}" type="slidenum">
              <a:rPr lang="en-US" smtClean="0"/>
              <a:pPr/>
              <a:t>‹#›</a:t>
            </a:fld>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20000" y="5888047"/>
            <a:ext cx="1459928" cy="534687"/>
          </a:xfrm>
          <a:prstGeom prst="rect">
            <a:avLst/>
          </a:prstGeom>
        </p:spPr>
      </p:pic>
    </p:spTree>
    <p:extLst>
      <p:ext uri="{BB962C8B-B14F-4D97-AF65-F5344CB8AC3E}">
        <p14:creationId xmlns:p14="http://schemas.microsoft.com/office/powerpoint/2010/main" val="1318525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457200" y="274638"/>
            <a:ext cx="8229600" cy="1142999"/>
          </a:xfrm>
          <a:prstGeom prst="rect">
            <a:avLst/>
          </a:prstGeom>
        </p:spPr>
      </p:pic>
      <p:sp>
        <p:nvSpPr>
          <p:cNvPr id="2" name="Title 1"/>
          <p:cNvSpPr>
            <a:spLocks noGrp="1"/>
          </p:cNvSpPr>
          <p:nvPr>
            <p:ph type="title"/>
          </p:nvPr>
        </p:nvSpPr>
        <p:spPr/>
        <p:txBody>
          <a:bodyPr>
            <a:normAutofit/>
          </a:bodyPr>
          <a:lstStyle>
            <a:lvl1pPr>
              <a:defRPr sz="3200">
                <a:solidFill>
                  <a:schemeClr val="bg1"/>
                </a:solidFill>
                <a:latin typeface="Helvetica" panose="020B0604020202020204" pitchFamily="34" charset="0"/>
                <a:cs typeface="Helvetica"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ltLang="zh-CN"/>
          </a:p>
        </p:txBody>
      </p:sp>
      <p:sp>
        <p:nvSpPr>
          <p:cNvPr id="5" name="Footer Placeholder 4"/>
          <p:cNvSpPr>
            <a:spLocks noGrp="1"/>
          </p:cNvSpPr>
          <p:nvPr>
            <p:ph type="ftr" sz="quarter" idx="11"/>
          </p:nvPr>
        </p:nvSpPr>
        <p:spPr/>
        <p:txBody>
          <a:bodyPr/>
          <a:lstStyle/>
          <a:p>
            <a:r>
              <a:rPr lang="zh-CN" altLang="en-US" smtClean="0"/>
              <a:t>无忧</a:t>
            </a:r>
            <a:r>
              <a:rPr lang="en-US" altLang="zh-CN" smtClean="0"/>
              <a:t>PPT</a:t>
            </a:r>
            <a:r>
              <a:rPr lang="zh-CN" altLang="en-US" smtClean="0"/>
              <a:t>整理发布</a:t>
            </a:r>
          </a:p>
          <a:p>
            <a:endParaRPr lang="en-US" altLang="zh-CN" b="0">
              <a:effectLst/>
            </a:endParaRPr>
          </a:p>
        </p:txBody>
      </p:sp>
      <p:sp>
        <p:nvSpPr>
          <p:cNvPr id="6" name="Slide Number Placeholder 5"/>
          <p:cNvSpPr>
            <a:spLocks noGrp="1"/>
          </p:cNvSpPr>
          <p:nvPr>
            <p:ph type="sldNum" sz="quarter" idx="12"/>
          </p:nvPr>
        </p:nvSpPr>
        <p:spPr/>
        <p:txBody>
          <a:bodyPr/>
          <a:lstStyle/>
          <a:p>
            <a:pPr>
              <a:defRPr/>
            </a:pPr>
            <a:fld id="{24A6D997-A186-4BAE-9272-6828441548CE}" type="slidenum">
              <a:rPr lang="zh-CN" altLang="en-US" smtClean="0"/>
              <a:pPr>
                <a:defRPr/>
              </a:pPr>
              <a:t>‹#›</a:t>
            </a:fld>
            <a:endParaRPr lang="en-US" altLang="zh-CN"/>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620000" y="5888047"/>
            <a:ext cx="1459928" cy="534687"/>
          </a:xfrm>
          <a:prstGeom prst="rect">
            <a:avLst/>
          </a:prstGeom>
        </p:spPr>
      </p:pic>
    </p:spTree>
    <p:extLst>
      <p:ext uri="{BB962C8B-B14F-4D97-AF65-F5344CB8AC3E}">
        <p14:creationId xmlns:p14="http://schemas.microsoft.com/office/powerpoint/2010/main" val="118560139"/>
      </p:ext>
    </p:extLst>
  </p:cSld>
  <p:clrMapOvr>
    <a:masterClrMapping/>
  </p:clrMapOvr>
  <p:timing>
    <p:tnLst>
      <p:par>
        <p:cTn id="1" dur="indefinite" restart="never" nodeType="tmRoot"/>
      </p:par>
    </p:tnLst>
  </p:timing>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ltLang="zh-CN"/>
          </a:p>
        </p:txBody>
      </p:sp>
      <p:sp>
        <p:nvSpPr>
          <p:cNvPr id="5" name="Footer Placeholder 4"/>
          <p:cNvSpPr>
            <a:spLocks noGrp="1"/>
          </p:cNvSpPr>
          <p:nvPr>
            <p:ph type="ftr" sz="quarter" idx="11"/>
          </p:nvPr>
        </p:nvSpPr>
        <p:spPr/>
        <p:txBody>
          <a:bodyPr/>
          <a:lstStyle/>
          <a:p>
            <a:r>
              <a:rPr lang="zh-CN" altLang="en-US" smtClean="0"/>
              <a:t>无忧</a:t>
            </a:r>
            <a:r>
              <a:rPr lang="en-US" altLang="zh-CN" smtClean="0"/>
              <a:t>PPT</a:t>
            </a:r>
            <a:r>
              <a:rPr lang="zh-CN" altLang="en-US" smtClean="0"/>
              <a:t>整理发布</a:t>
            </a:r>
          </a:p>
          <a:p>
            <a:endParaRPr lang="en-US" altLang="zh-CN" b="0">
              <a:effectLst/>
            </a:endParaRPr>
          </a:p>
        </p:txBody>
      </p:sp>
      <p:sp>
        <p:nvSpPr>
          <p:cNvPr id="6" name="Slide Number Placeholder 5"/>
          <p:cNvSpPr>
            <a:spLocks noGrp="1"/>
          </p:cNvSpPr>
          <p:nvPr>
            <p:ph type="sldNum" sz="quarter" idx="12"/>
          </p:nvPr>
        </p:nvSpPr>
        <p:spPr/>
        <p:txBody>
          <a:bodyPr/>
          <a:lstStyle/>
          <a:p>
            <a:pPr>
              <a:defRPr/>
            </a:pPr>
            <a:fld id="{24A6D997-A186-4BAE-9272-6828441548CE}" type="slidenum">
              <a:rPr lang="zh-CN" altLang="en-US" smtClean="0"/>
              <a:pPr>
                <a:defRPr/>
              </a:pPr>
              <a:t>‹#›</a:t>
            </a:fld>
            <a:endParaRPr lang="en-US" altLang="zh-CN"/>
          </a:p>
        </p:txBody>
      </p:sp>
    </p:spTree>
    <p:extLst>
      <p:ext uri="{BB962C8B-B14F-4D97-AF65-F5344CB8AC3E}">
        <p14:creationId xmlns:p14="http://schemas.microsoft.com/office/powerpoint/2010/main" val="1922915404"/>
      </p:ext>
    </p:extLst>
  </p:cSld>
  <p:clrMapOvr>
    <a:masterClrMapping/>
  </p:clrMapOvr>
  <p:timing>
    <p:tnLst>
      <p:par>
        <p:cTn id="1" dur="indefinite" restart="never" nodeType="tmRoot"/>
      </p:par>
    </p:tnLst>
  </p:timing>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ltLang="zh-CN"/>
          </a:p>
        </p:txBody>
      </p:sp>
      <p:sp>
        <p:nvSpPr>
          <p:cNvPr id="6" name="Footer Placeholder 5"/>
          <p:cNvSpPr>
            <a:spLocks noGrp="1"/>
          </p:cNvSpPr>
          <p:nvPr>
            <p:ph type="ftr" sz="quarter" idx="11"/>
          </p:nvPr>
        </p:nvSpPr>
        <p:spPr/>
        <p:txBody>
          <a:bodyPr/>
          <a:lstStyle/>
          <a:p>
            <a:r>
              <a:rPr lang="zh-CN" altLang="en-US" smtClean="0"/>
              <a:t>无忧</a:t>
            </a:r>
            <a:r>
              <a:rPr lang="en-US" altLang="zh-CN" smtClean="0"/>
              <a:t>PPT</a:t>
            </a:r>
            <a:r>
              <a:rPr lang="zh-CN" altLang="en-US" smtClean="0"/>
              <a:t>整理发布</a:t>
            </a:r>
          </a:p>
          <a:p>
            <a:endParaRPr lang="en-US" altLang="zh-CN" b="0">
              <a:effectLst/>
            </a:endParaRPr>
          </a:p>
        </p:txBody>
      </p:sp>
      <p:sp>
        <p:nvSpPr>
          <p:cNvPr id="7" name="Slide Number Placeholder 6"/>
          <p:cNvSpPr>
            <a:spLocks noGrp="1"/>
          </p:cNvSpPr>
          <p:nvPr>
            <p:ph type="sldNum" sz="quarter" idx="12"/>
          </p:nvPr>
        </p:nvSpPr>
        <p:spPr/>
        <p:txBody>
          <a:bodyPr/>
          <a:lstStyle/>
          <a:p>
            <a:pPr>
              <a:defRPr/>
            </a:pPr>
            <a:fld id="{24A6D997-A186-4BAE-9272-6828441548CE}" type="slidenum">
              <a:rPr lang="zh-CN" altLang="en-US" smtClean="0"/>
              <a:pPr>
                <a:defRPr/>
              </a:pPr>
              <a:t>‹#›</a:t>
            </a:fld>
            <a:endParaRPr lang="en-US" altLang="zh-CN"/>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20000" y="5888047"/>
            <a:ext cx="1459928" cy="534687"/>
          </a:xfrm>
          <a:prstGeom prst="rect">
            <a:avLst/>
          </a:prstGeom>
        </p:spPr>
      </p:pic>
    </p:spTree>
    <p:extLst>
      <p:ext uri="{BB962C8B-B14F-4D97-AF65-F5344CB8AC3E}">
        <p14:creationId xmlns:p14="http://schemas.microsoft.com/office/powerpoint/2010/main" val="957791325"/>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ltLang="zh-CN"/>
          </a:p>
        </p:txBody>
      </p:sp>
      <p:sp>
        <p:nvSpPr>
          <p:cNvPr id="8" name="Footer Placeholder 7"/>
          <p:cNvSpPr>
            <a:spLocks noGrp="1"/>
          </p:cNvSpPr>
          <p:nvPr>
            <p:ph type="ftr" sz="quarter" idx="11"/>
          </p:nvPr>
        </p:nvSpPr>
        <p:spPr/>
        <p:txBody>
          <a:bodyPr/>
          <a:lstStyle/>
          <a:p>
            <a:r>
              <a:rPr lang="zh-CN" altLang="en-US" smtClean="0"/>
              <a:t>无忧</a:t>
            </a:r>
            <a:r>
              <a:rPr lang="en-US" altLang="zh-CN" smtClean="0"/>
              <a:t>PPT</a:t>
            </a:r>
            <a:r>
              <a:rPr lang="zh-CN" altLang="en-US" smtClean="0"/>
              <a:t>整理发布</a:t>
            </a:r>
          </a:p>
          <a:p>
            <a:endParaRPr lang="en-US" altLang="zh-CN" b="0">
              <a:effectLst/>
            </a:endParaRPr>
          </a:p>
        </p:txBody>
      </p:sp>
      <p:sp>
        <p:nvSpPr>
          <p:cNvPr id="9" name="Slide Number Placeholder 8"/>
          <p:cNvSpPr>
            <a:spLocks noGrp="1"/>
          </p:cNvSpPr>
          <p:nvPr>
            <p:ph type="sldNum" sz="quarter" idx="12"/>
          </p:nvPr>
        </p:nvSpPr>
        <p:spPr/>
        <p:txBody>
          <a:bodyPr/>
          <a:lstStyle/>
          <a:p>
            <a:pPr>
              <a:defRPr/>
            </a:pPr>
            <a:fld id="{24A6D997-A186-4BAE-9272-6828441548CE}" type="slidenum">
              <a:rPr lang="zh-CN" altLang="en-US" smtClean="0"/>
              <a:pPr>
                <a:defRPr/>
              </a:pPr>
              <a:t>‹#›</a:t>
            </a:fld>
            <a:endParaRPr lang="en-US" altLang="zh-CN"/>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20000" y="5888047"/>
            <a:ext cx="1459928" cy="534687"/>
          </a:xfrm>
          <a:prstGeom prst="rect">
            <a:avLst/>
          </a:prstGeom>
        </p:spPr>
      </p:pic>
    </p:spTree>
    <p:extLst>
      <p:ext uri="{BB962C8B-B14F-4D97-AF65-F5344CB8AC3E}">
        <p14:creationId xmlns:p14="http://schemas.microsoft.com/office/powerpoint/2010/main" val="61381363"/>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ltLang="zh-CN"/>
          </a:p>
        </p:txBody>
      </p:sp>
      <p:sp>
        <p:nvSpPr>
          <p:cNvPr id="4" name="Footer Placeholder 3"/>
          <p:cNvSpPr>
            <a:spLocks noGrp="1"/>
          </p:cNvSpPr>
          <p:nvPr>
            <p:ph type="ftr" sz="quarter" idx="11"/>
          </p:nvPr>
        </p:nvSpPr>
        <p:spPr/>
        <p:txBody>
          <a:bodyPr/>
          <a:lstStyle/>
          <a:p>
            <a:r>
              <a:rPr lang="zh-CN" altLang="en-US" smtClean="0"/>
              <a:t>无忧</a:t>
            </a:r>
            <a:r>
              <a:rPr lang="en-US" altLang="zh-CN" smtClean="0"/>
              <a:t>PPT</a:t>
            </a:r>
            <a:r>
              <a:rPr lang="zh-CN" altLang="en-US" smtClean="0"/>
              <a:t>整理发布</a:t>
            </a:r>
          </a:p>
          <a:p>
            <a:endParaRPr lang="en-US" altLang="zh-CN" b="0">
              <a:effectLst/>
            </a:endParaRPr>
          </a:p>
        </p:txBody>
      </p:sp>
      <p:sp>
        <p:nvSpPr>
          <p:cNvPr id="5" name="Slide Number Placeholder 4"/>
          <p:cNvSpPr>
            <a:spLocks noGrp="1"/>
          </p:cNvSpPr>
          <p:nvPr>
            <p:ph type="sldNum" sz="quarter" idx="12"/>
          </p:nvPr>
        </p:nvSpPr>
        <p:spPr/>
        <p:txBody>
          <a:bodyPr/>
          <a:lstStyle/>
          <a:p>
            <a:pPr>
              <a:defRPr/>
            </a:pPr>
            <a:fld id="{24A6D997-A186-4BAE-9272-6828441548CE}" type="slidenum">
              <a:rPr lang="zh-CN" altLang="en-US" smtClean="0"/>
              <a:pPr>
                <a:defRPr/>
              </a:pPr>
              <a:t>‹#›</a:t>
            </a:fld>
            <a:endParaRPr lang="en-US" altLang="zh-CN"/>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20000" y="5888047"/>
            <a:ext cx="1459928" cy="534687"/>
          </a:xfrm>
          <a:prstGeom prst="rect">
            <a:avLst/>
          </a:prstGeom>
        </p:spPr>
      </p:pic>
    </p:spTree>
    <p:extLst>
      <p:ext uri="{BB962C8B-B14F-4D97-AF65-F5344CB8AC3E}">
        <p14:creationId xmlns:p14="http://schemas.microsoft.com/office/powerpoint/2010/main" val="844417381"/>
      </p:ext>
    </p:extLst>
  </p:cSld>
  <p:clrMapOvr>
    <a:masterClrMapping/>
  </p:clrMapOvr>
  <p:timing>
    <p:tnLst>
      <p:par>
        <p:cTn id="1" dur="indefinite" restart="never" nodeType="tmRoot"/>
      </p:par>
    </p:tnLst>
  </p:timing>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CN"/>
          </a:p>
        </p:txBody>
      </p:sp>
      <p:sp>
        <p:nvSpPr>
          <p:cNvPr id="3" name="Footer Placeholder 2"/>
          <p:cNvSpPr>
            <a:spLocks noGrp="1"/>
          </p:cNvSpPr>
          <p:nvPr>
            <p:ph type="ftr" sz="quarter" idx="11"/>
          </p:nvPr>
        </p:nvSpPr>
        <p:spPr/>
        <p:txBody>
          <a:bodyPr/>
          <a:lstStyle/>
          <a:p>
            <a:r>
              <a:rPr lang="zh-CN" altLang="en-US" smtClean="0"/>
              <a:t>无忧</a:t>
            </a:r>
            <a:r>
              <a:rPr lang="en-US" altLang="zh-CN" smtClean="0"/>
              <a:t>PPT</a:t>
            </a:r>
            <a:r>
              <a:rPr lang="zh-CN" altLang="en-US" smtClean="0"/>
              <a:t>整理发布</a:t>
            </a:r>
          </a:p>
          <a:p>
            <a:endParaRPr lang="en-US" altLang="zh-CN" b="0">
              <a:effectLst/>
            </a:endParaRPr>
          </a:p>
        </p:txBody>
      </p:sp>
      <p:sp>
        <p:nvSpPr>
          <p:cNvPr id="4" name="Slide Number Placeholder 3"/>
          <p:cNvSpPr>
            <a:spLocks noGrp="1"/>
          </p:cNvSpPr>
          <p:nvPr>
            <p:ph type="sldNum" sz="quarter" idx="12"/>
          </p:nvPr>
        </p:nvSpPr>
        <p:spPr/>
        <p:txBody>
          <a:bodyPr/>
          <a:lstStyle/>
          <a:p>
            <a:pPr>
              <a:defRPr/>
            </a:pPr>
            <a:fld id="{24A6D997-A186-4BAE-9272-6828441548CE}" type="slidenum">
              <a:rPr lang="zh-CN" altLang="en-US" smtClean="0"/>
              <a:pPr>
                <a:defRPr/>
              </a:pPr>
              <a:t>‹#›</a:t>
            </a:fld>
            <a:endParaRPr lang="en-US" altLang="zh-CN"/>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20000" y="5888047"/>
            <a:ext cx="1459928" cy="534687"/>
          </a:xfrm>
          <a:prstGeom prst="rect">
            <a:avLst/>
          </a:prstGeom>
        </p:spPr>
      </p:pic>
    </p:spTree>
    <p:extLst>
      <p:ext uri="{BB962C8B-B14F-4D97-AF65-F5344CB8AC3E}">
        <p14:creationId xmlns:p14="http://schemas.microsoft.com/office/powerpoint/2010/main" val="1550983091"/>
      </p:ext>
    </p:extLst>
  </p:cSld>
  <p:clrMapOvr>
    <a:masterClrMapping/>
  </p:clrMapOvr>
  <p:timing>
    <p:tnLst>
      <p:par>
        <p:cTn id="1" dur="indefinite" restart="never" nodeType="tmRoot"/>
      </p:par>
    </p:tnLst>
  </p:timing>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ltLang="zh-CN"/>
          </a:p>
        </p:txBody>
      </p:sp>
      <p:sp>
        <p:nvSpPr>
          <p:cNvPr id="6" name="Footer Placeholder 5"/>
          <p:cNvSpPr>
            <a:spLocks noGrp="1"/>
          </p:cNvSpPr>
          <p:nvPr>
            <p:ph type="ftr" sz="quarter" idx="11"/>
          </p:nvPr>
        </p:nvSpPr>
        <p:spPr/>
        <p:txBody>
          <a:bodyPr/>
          <a:lstStyle/>
          <a:p>
            <a:r>
              <a:rPr lang="zh-CN" altLang="en-US" smtClean="0"/>
              <a:t>无忧</a:t>
            </a:r>
            <a:r>
              <a:rPr lang="en-US" altLang="zh-CN" smtClean="0"/>
              <a:t>PPT</a:t>
            </a:r>
            <a:r>
              <a:rPr lang="zh-CN" altLang="en-US" smtClean="0"/>
              <a:t>整理发布</a:t>
            </a:r>
          </a:p>
          <a:p>
            <a:endParaRPr lang="en-US" altLang="zh-CN" b="0">
              <a:effectLst/>
            </a:endParaRPr>
          </a:p>
        </p:txBody>
      </p:sp>
      <p:sp>
        <p:nvSpPr>
          <p:cNvPr id="7" name="Slide Number Placeholder 6"/>
          <p:cNvSpPr>
            <a:spLocks noGrp="1"/>
          </p:cNvSpPr>
          <p:nvPr>
            <p:ph type="sldNum" sz="quarter" idx="12"/>
          </p:nvPr>
        </p:nvSpPr>
        <p:spPr/>
        <p:txBody>
          <a:bodyPr/>
          <a:lstStyle/>
          <a:p>
            <a:pPr>
              <a:defRPr/>
            </a:pPr>
            <a:fld id="{24A6D997-A186-4BAE-9272-6828441548CE}" type="slidenum">
              <a:rPr lang="zh-CN" altLang="en-US" smtClean="0"/>
              <a:pPr>
                <a:defRPr/>
              </a:pPr>
              <a:t>‹#›</a:t>
            </a:fld>
            <a:endParaRPr lang="en-US" altLang="zh-CN"/>
          </a:p>
        </p:txBody>
      </p:sp>
    </p:spTree>
    <p:extLst>
      <p:ext uri="{BB962C8B-B14F-4D97-AF65-F5344CB8AC3E}">
        <p14:creationId xmlns:p14="http://schemas.microsoft.com/office/powerpoint/2010/main" val="1216303151"/>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ltLang="zh-CN"/>
          </a:p>
        </p:txBody>
      </p:sp>
      <p:sp>
        <p:nvSpPr>
          <p:cNvPr id="6" name="Footer Placeholder 5"/>
          <p:cNvSpPr>
            <a:spLocks noGrp="1"/>
          </p:cNvSpPr>
          <p:nvPr>
            <p:ph type="ftr" sz="quarter" idx="11"/>
          </p:nvPr>
        </p:nvSpPr>
        <p:spPr/>
        <p:txBody>
          <a:bodyPr/>
          <a:lstStyle/>
          <a:p>
            <a:r>
              <a:rPr lang="zh-CN" altLang="en-US" smtClean="0"/>
              <a:t>无忧</a:t>
            </a:r>
            <a:r>
              <a:rPr lang="en-US" altLang="zh-CN" smtClean="0"/>
              <a:t>PPT</a:t>
            </a:r>
            <a:r>
              <a:rPr lang="zh-CN" altLang="en-US" smtClean="0"/>
              <a:t>整理发布</a:t>
            </a:r>
          </a:p>
          <a:p>
            <a:endParaRPr lang="en-US" altLang="zh-CN" b="0">
              <a:effectLst/>
            </a:endParaRPr>
          </a:p>
        </p:txBody>
      </p:sp>
      <p:sp>
        <p:nvSpPr>
          <p:cNvPr id="7" name="Slide Number Placeholder 6"/>
          <p:cNvSpPr>
            <a:spLocks noGrp="1"/>
          </p:cNvSpPr>
          <p:nvPr>
            <p:ph type="sldNum" sz="quarter" idx="12"/>
          </p:nvPr>
        </p:nvSpPr>
        <p:spPr/>
        <p:txBody>
          <a:bodyPr/>
          <a:lstStyle/>
          <a:p>
            <a:pPr>
              <a:defRPr/>
            </a:pPr>
            <a:fld id="{24A6D997-A186-4BAE-9272-6828441548CE}" type="slidenum">
              <a:rPr lang="zh-CN" altLang="en-US" smtClean="0"/>
              <a:pPr>
                <a:defRPr/>
              </a:pPr>
              <a:t>‹#›</a:t>
            </a:fld>
            <a:endParaRPr lang="en-US" altLang="zh-CN"/>
          </a:p>
        </p:txBody>
      </p:sp>
    </p:spTree>
    <p:extLst>
      <p:ext uri="{BB962C8B-B14F-4D97-AF65-F5344CB8AC3E}">
        <p14:creationId xmlns:p14="http://schemas.microsoft.com/office/powerpoint/2010/main" val="510223064"/>
      </p:ext>
    </p:extLst>
  </p:cSld>
  <p:clrMapOvr>
    <a:masterClrMapping/>
  </p:clrMapOvr>
  <p:hf hdr="0" dt="0"/>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zh-C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zh-CN" altLang="en-US" smtClean="0"/>
              <a:t>无忧</a:t>
            </a:r>
            <a:r>
              <a:rPr lang="en-US" altLang="zh-CN" smtClean="0"/>
              <a:t>PPT</a:t>
            </a:r>
            <a:r>
              <a:rPr lang="zh-CN" altLang="en-US" smtClean="0"/>
              <a:t>整理发布</a:t>
            </a:r>
          </a:p>
          <a:p>
            <a:endParaRPr lang="en-US" altLang="zh-CN" b="0">
              <a:effectLst/>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4A6D997-A186-4BAE-9272-6828441548CE}" type="slidenum">
              <a:rPr lang="zh-CN" altLang="en-US" smtClean="0"/>
              <a:pPr>
                <a:defRPr/>
              </a:pPr>
              <a:t>‹#›</a:t>
            </a:fld>
            <a:endParaRPr lang="en-US" altLang="zh-CN"/>
          </a:p>
        </p:txBody>
      </p:sp>
    </p:spTree>
    <p:extLst>
      <p:ext uri="{BB962C8B-B14F-4D97-AF65-F5344CB8AC3E}">
        <p14:creationId xmlns:p14="http://schemas.microsoft.com/office/powerpoint/2010/main" val="1685358498"/>
      </p:ext>
    </p:extLst>
  </p:cSld>
  <p:clrMap bg1="lt1" tx1="dk1" bg2="lt2" tx2="dk2" accent1="accent1" accent2="accent2" accent3="accent3" accent4="accent4" accent5="accent5" accent6="accent6" hlink="hlink" folHlink="folHlink"/>
  <p:sldLayoutIdLst>
    <p:sldLayoutId id="2147484047" r:id="rId1"/>
    <p:sldLayoutId id="2147484048" r:id="rId2"/>
    <p:sldLayoutId id="2147484049" r:id="rId3"/>
    <p:sldLayoutId id="2147484050" r:id="rId4"/>
    <p:sldLayoutId id="2147484051" r:id="rId5"/>
    <p:sldLayoutId id="2147484052" r:id="rId6"/>
    <p:sldLayoutId id="2147484053" r:id="rId7"/>
    <p:sldLayoutId id="2147484054" r:id="rId8"/>
    <p:sldLayoutId id="2147484055" r:id="rId9"/>
    <p:sldLayoutId id="2147484056" r:id="rId10"/>
    <p:sldLayoutId id="2147484057" r:id="rId11"/>
    <p:sldLayoutId id="2147484059" r:id="rId12"/>
  </p:sldLayoutIdLst>
  <p:timing>
    <p:tnLst>
      <p:par>
        <p:cTn id="1" dur="indefinite" restart="never" nodeType="tmRoot"/>
      </p:par>
    </p:tnLst>
  </p:timing>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8.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9.png"/><Relationship Id="rId3" Type="http://schemas.openxmlformats.org/officeDocument/2006/relationships/image" Target="../media/image8.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81000" y="1676400"/>
            <a:ext cx="8382000" cy="2202160"/>
          </a:xfrm>
        </p:spPr>
        <p:txBody>
          <a:bodyPr>
            <a:normAutofit fontScale="90000"/>
          </a:bodyPr>
          <a:lstStyle/>
          <a:p>
            <a:r>
              <a:rPr lang="en-GB" b="1" dirty="0" smtClean="0">
                <a:effectLst>
                  <a:outerShdw blurRad="38100" dist="38100" dir="2700000" algn="tl">
                    <a:srgbClr val="000000">
                      <a:alpha val="43137"/>
                    </a:srgbClr>
                  </a:outerShdw>
                </a:effectLst>
              </a:rPr>
              <a:t>BSB3503 - Biomanufacturing</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CHAPTER 9</a:t>
            </a:r>
            <a:r>
              <a:rPr lang="en-GB" b="1" dirty="0">
                <a:effectLst>
                  <a:outerShdw blurRad="38100" dist="38100" dir="2700000" algn="tl">
                    <a:srgbClr val="000000">
                      <a:alpha val="43137"/>
                    </a:srgbClr>
                  </a:outerShdw>
                </a:effectLst>
              </a:rPr>
              <a:t/>
            </a:r>
            <a:br>
              <a:rPr lang="en-GB" b="1" dirty="0">
                <a:effectLst>
                  <a:outerShdw blurRad="38100" dist="38100" dir="2700000" algn="tl">
                    <a:srgbClr val="000000">
                      <a:alpha val="43137"/>
                    </a:srgbClr>
                  </a:outerShdw>
                </a:effectLst>
              </a:rPr>
            </a:br>
            <a:r>
              <a:rPr lang="en-GB" b="1" dirty="0">
                <a:effectLst>
                  <a:outerShdw blurRad="38100" dist="38100" dir="2700000" algn="tl">
                    <a:srgbClr val="000000">
                      <a:alpha val="43137"/>
                    </a:srgbClr>
                  </a:outerShdw>
                </a:effectLst>
              </a:rPr>
              <a:t>Instrument Controls System </a:t>
            </a:r>
            <a:r>
              <a:rPr lang="en-GB" dirty="0">
                <a:effectLst>
                  <a:outerShdw blurRad="38100" dist="38100" dir="2700000" algn="tl">
                    <a:srgbClr val="000000">
                      <a:alpha val="43137"/>
                    </a:srgbClr>
                  </a:outerShdw>
                </a:effectLst>
              </a:rPr>
              <a:t>(Feedback and Feed forward)</a:t>
            </a:r>
          </a:p>
        </p:txBody>
      </p:sp>
      <p:sp>
        <p:nvSpPr>
          <p:cNvPr id="5" name="Subtitle 4"/>
          <p:cNvSpPr>
            <a:spLocks noGrp="1"/>
          </p:cNvSpPr>
          <p:nvPr>
            <p:ph type="subTitle" idx="1"/>
          </p:nvPr>
        </p:nvSpPr>
        <p:spPr/>
        <p:txBody>
          <a:bodyPr>
            <a:normAutofit fontScale="85000" lnSpcReduction="20000"/>
          </a:bodyPr>
          <a:lstStyle/>
          <a:p>
            <a:endParaRPr lang="en-GB" b="1" dirty="0" smtClean="0">
              <a:effectLst>
                <a:outerShdw blurRad="38100" dist="38100" dir="2700000" algn="tl">
                  <a:srgbClr val="000000">
                    <a:alpha val="43137"/>
                  </a:srgbClr>
                </a:outerShdw>
              </a:effectLst>
            </a:endParaRPr>
          </a:p>
          <a:p>
            <a:r>
              <a:rPr lang="en-GB" dirty="0" smtClean="0">
                <a:effectLst>
                  <a:outerShdw blurRad="38100" dist="38100" dir="2700000" algn="tl">
                    <a:srgbClr val="000000">
                      <a:alpha val="43137"/>
                    </a:srgbClr>
                  </a:outerShdw>
                </a:effectLst>
              </a:rPr>
              <a:t>Author: </a:t>
            </a:r>
            <a:r>
              <a:rPr lang="en-GB" b="1" dirty="0" smtClean="0">
                <a:effectLst>
                  <a:outerShdw blurRad="38100" dist="38100" dir="2700000" algn="tl">
                    <a:srgbClr val="000000">
                      <a:alpha val="43137"/>
                    </a:srgbClr>
                  </a:outerShdw>
                </a:effectLst>
              </a:rPr>
              <a:t>Nurul Azyyati Sabri</a:t>
            </a:r>
          </a:p>
          <a:p>
            <a:r>
              <a:rPr lang="en-GB" dirty="0">
                <a:effectLst>
                  <a:outerShdw blurRad="38100" dist="38100" dir="2700000" algn="tl">
                    <a:srgbClr val="000000">
                      <a:alpha val="43137"/>
                    </a:srgbClr>
                  </a:outerShdw>
                </a:effectLst>
              </a:rPr>
              <a:t>Co-Author / Editor: </a:t>
            </a:r>
            <a:r>
              <a:rPr lang="en-GB" b="1" dirty="0" smtClean="0">
                <a:effectLst>
                  <a:outerShdw blurRad="38100" dist="38100" dir="2700000" algn="tl">
                    <a:srgbClr val="000000">
                      <a:alpha val="43137"/>
                    </a:srgbClr>
                  </a:outerShdw>
                </a:effectLst>
              </a:rPr>
              <a:t>Rama Yusvana</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Faculty Industrial Sciences &amp; Technology</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yusvana@ump.edu.my</a:t>
            </a:r>
          </a:p>
          <a:p>
            <a:endParaRPr lang="en-GB"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05054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en-US" altLang="en-US" smtClean="0"/>
              <a:t>What is “Process Control”</a:t>
            </a:r>
          </a:p>
        </p:txBody>
      </p:sp>
      <p:sp>
        <p:nvSpPr>
          <p:cNvPr id="64515" name="Rectangle 3"/>
          <p:cNvSpPr>
            <a:spLocks noGrp="1" noChangeArrowheads="1"/>
          </p:cNvSpPr>
          <p:nvPr>
            <p:ph idx="1"/>
          </p:nvPr>
        </p:nvSpPr>
        <p:spPr>
          <a:xfrm>
            <a:off x="381000" y="1722437"/>
            <a:ext cx="8229600" cy="4525963"/>
          </a:xfrm>
        </p:spPr>
        <p:txBody>
          <a:bodyPr>
            <a:normAutofit/>
          </a:bodyPr>
          <a:lstStyle/>
          <a:p>
            <a:pPr eaLnBrk="1" hangingPunct="1"/>
            <a:r>
              <a:rPr lang="en-US" altLang="en-US" sz="2800" b="1" i="1" smtClean="0"/>
              <a:t>“T</a:t>
            </a:r>
            <a:r>
              <a:rPr lang="en-US" altLang="en-US" sz="2800" smtClean="0"/>
              <a:t>he act of controlling a final control element to change the manipulated variable to maintain the process variable at a desired set point”.</a:t>
            </a:r>
          </a:p>
          <a:p>
            <a:pPr eaLnBrk="1" hangingPunct="1"/>
            <a:endParaRPr lang="en-US" altLang="en-US" sz="2800" smtClean="0"/>
          </a:p>
          <a:p>
            <a:pPr lvl="1" eaLnBrk="1" hangingPunct="1"/>
            <a:r>
              <a:rPr lang="en-US" altLang="en-US" smtClean="0"/>
              <a:t>Our definition of process control is a controllable process that behave in a predictable manner.  </a:t>
            </a:r>
          </a:p>
          <a:p>
            <a:pPr lvl="1" eaLnBrk="1" hangingPunct="1"/>
            <a:r>
              <a:rPr lang="en-US" altLang="en-US" smtClean="0"/>
              <a:t>“For a given change in the manipulated variable, the process variable must respond in a predictable and consistent manner”.</a:t>
            </a:r>
          </a:p>
        </p:txBody>
      </p:sp>
      <p:sp>
        <p:nvSpPr>
          <p:cNvPr id="4" name="Slide Number Placeholder 3"/>
          <p:cNvSpPr>
            <a:spLocks noGrp="1"/>
          </p:cNvSpPr>
          <p:nvPr>
            <p:ph type="sldNum" sz="quarter" idx="12"/>
          </p:nvPr>
        </p:nvSpPr>
        <p:spPr/>
        <p:txBody>
          <a:bodyPr/>
          <a:lstStyle/>
          <a:p>
            <a:pPr>
              <a:defRPr/>
            </a:pPr>
            <a:fld id="{44A14EA8-C3BE-4E48-A742-F6486543DEF4}" type="slidenum">
              <a:rPr lang="en-US" altLang="en-US"/>
              <a:pPr>
                <a:defRPr/>
              </a:pPr>
              <a:t>10</a:t>
            </a:fld>
            <a:endParaRPr lang="en-US" altLang="en-US"/>
          </a:p>
        </p:txBody>
      </p:sp>
    </p:spTree>
    <p:extLst>
      <p:ext uri="{BB962C8B-B14F-4D97-AF65-F5344CB8AC3E}">
        <p14:creationId xmlns:p14="http://schemas.microsoft.com/office/powerpoint/2010/main" val="3216550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381000" y="533400"/>
            <a:ext cx="8229600" cy="1143000"/>
          </a:xfrm>
        </p:spPr>
        <p:txBody>
          <a:bodyPr/>
          <a:lstStyle/>
          <a:p>
            <a:pPr eaLnBrk="1" hangingPunct="1"/>
            <a:r>
              <a:rPr lang="en-US" altLang="en-US" smtClean="0"/>
              <a:t>What is Process Control</a:t>
            </a:r>
          </a:p>
        </p:txBody>
      </p:sp>
      <p:sp>
        <p:nvSpPr>
          <p:cNvPr id="4" name="Slide Number Placeholder 3"/>
          <p:cNvSpPr>
            <a:spLocks noGrp="1"/>
          </p:cNvSpPr>
          <p:nvPr>
            <p:ph type="sldNum" sz="quarter" idx="12"/>
          </p:nvPr>
        </p:nvSpPr>
        <p:spPr/>
        <p:txBody>
          <a:bodyPr/>
          <a:lstStyle/>
          <a:p>
            <a:pPr>
              <a:defRPr/>
            </a:pPr>
            <a:fld id="{DD6F646C-9B00-4964-9EEB-27C0019199F0}" type="slidenum">
              <a:rPr lang="en-US" altLang="en-US"/>
              <a:pPr>
                <a:defRPr/>
              </a:pPr>
              <a:t>11</a:t>
            </a:fld>
            <a:endParaRPr lang="en-US" altLang="en-US"/>
          </a:p>
        </p:txBody>
      </p:sp>
      <p:pic>
        <p:nvPicPr>
          <p:cNvPr id="65539" name="Picture 3" descr="Process Contro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943100"/>
            <a:ext cx="7524750" cy="377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394639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228600"/>
            <a:ext cx="8229600" cy="1143000"/>
          </a:xfrm>
        </p:spPr>
        <p:txBody>
          <a:bodyPr/>
          <a:lstStyle/>
          <a:p>
            <a:pPr eaLnBrk="1" hangingPunct="1"/>
            <a:r>
              <a:rPr lang="en-US" altLang="en-US" dirty="0" smtClean="0"/>
              <a:t>Process Control</a:t>
            </a:r>
          </a:p>
        </p:txBody>
      </p:sp>
      <p:sp>
        <p:nvSpPr>
          <p:cNvPr id="4" name="Slide Number Placeholder 3"/>
          <p:cNvSpPr>
            <a:spLocks noGrp="1"/>
          </p:cNvSpPr>
          <p:nvPr>
            <p:ph type="sldNum" sz="quarter" idx="12"/>
          </p:nvPr>
        </p:nvSpPr>
        <p:spPr/>
        <p:txBody>
          <a:bodyPr/>
          <a:lstStyle/>
          <a:p>
            <a:pPr>
              <a:defRPr/>
            </a:pPr>
            <a:fld id="{8629D198-4FDC-4EA3-AF54-BB62A94C39A1}" type="slidenum">
              <a:rPr lang="en-US" altLang="en-US"/>
              <a:pPr>
                <a:defRPr/>
              </a:pPr>
              <a:t>12</a:t>
            </a:fld>
            <a:endParaRPr lang="en-US" altLang="en-US"/>
          </a:p>
        </p:txBody>
      </p:sp>
      <p:sp>
        <p:nvSpPr>
          <p:cNvPr id="59395" name="Rectangle 3"/>
          <p:cNvSpPr>
            <a:spLocks noGrp="1" noChangeArrowheads="1"/>
          </p:cNvSpPr>
          <p:nvPr>
            <p:ph idx="4294967295"/>
          </p:nvPr>
        </p:nvSpPr>
        <p:spPr>
          <a:xfrm>
            <a:off x="0" y="1295400"/>
            <a:ext cx="8686800" cy="5060950"/>
          </a:xfrm>
        </p:spPr>
        <p:txBody>
          <a:bodyPr>
            <a:noAutofit/>
          </a:bodyPr>
          <a:lstStyle/>
          <a:p>
            <a:pPr marL="0" indent="0" eaLnBrk="1" hangingPunct="1">
              <a:buNone/>
            </a:pPr>
            <a:r>
              <a:rPr lang="en-US" altLang="en-US" sz="2800" dirty="0" smtClean="0"/>
              <a:t>     Terminology:</a:t>
            </a:r>
          </a:p>
          <a:p>
            <a:pPr marL="457200" lvl="1" indent="0" eaLnBrk="1" hangingPunct="1">
              <a:buNone/>
            </a:pPr>
            <a:endParaRPr lang="en-US" altLang="en-US" sz="1800" dirty="0" smtClean="0"/>
          </a:p>
          <a:p>
            <a:pPr marL="457200" lvl="1" indent="0" eaLnBrk="1" hangingPunct="1">
              <a:buNone/>
            </a:pPr>
            <a:r>
              <a:rPr lang="en-US" altLang="en-US" dirty="0" smtClean="0"/>
              <a:t>“The </a:t>
            </a:r>
            <a:r>
              <a:rPr lang="en-US" altLang="en-US" b="1" i="1" dirty="0" smtClean="0"/>
              <a:t>manipulated variable (MV)</a:t>
            </a:r>
            <a:r>
              <a:rPr lang="en-US" altLang="en-US" dirty="0" smtClean="0"/>
              <a:t> is a measure of resource being fed into the process, for instance how much thermal energy”.</a:t>
            </a:r>
          </a:p>
          <a:p>
            <a:pPr marL="457200" lvl="1" indent="0" eaLnBrk="1" hangingPunct="1">
              <a:buNone/>
            </a:pPr>
            <a:endParaRPr lang="en-US" altLang="en-US" sz="1800" dirty="0" smtClean="0">
              <a:sym typeface="Wingdings 2" pitchFamily="18" charset="2"/>
            </a:endParaRPr>
          </a:p>
          <a:p>
            <a:pPr marL="457200" lvl="1" indent="0" eaLnBrk="1" hangingPunct="1">
              <a:buNone/>
            </a:pPr>
            <a:r>
              <a:rPr lang="en-US" altLang="en-US" dirty="0" smtClean="0"/>
              <a:t>“A </a:t>
            </a:r>
            <a:r>
              <a:rPr lang="en-US" altLang="en-US" b="1" i="1" dirty="0" smtClean="0"/>
              <a:t>final control element (FCE)</a:t>
            </a:r>
            <a:r>
              <a:rPr lang="en-US" altLang="en-US" dirty="0" smtClean="0"/>
              <a:t> is the device that changes the value of the manipulated variable”.</a:t>
            </a:r>
          </a:p>
          <a:p>
            <a:pPr marL="457200" lvl="1" indent="0" eaLnBrk="1" hangingPunct="1">
              <a:buNone/>
            </a:pPr>
            <a:endParaRPr lang="en-US" altLang="en-US" sz="1800" dirty="0" smtClean="0">
              <a:sym typeface="Wingdings 2" pitchFamily="18" charset="2"/>
            </a:endParaRPr>
          </a:p>
          <a:p>
            <a:pPr marL="457200" lvl="1" indent="0" eaLnBrk="1" hangingPunct="1">
              <a:buNone/>
            </a:pPr>
            <a:r>
              <a:rPr lang="en-US" altLang="en-US" dirty="0" smtClean="0"/>
              <a:t>“The </a:t>
            </a:r>
            <a:r>
              <a:rPr lang="en-US" altLang="en-US" b="1" i="1" dirty="0" smtClean="0"/>
              <a:t>controller output (CO)</a:t>
            </a:r>
            <a:r>
              <a:rPr lang="en-US" altLang="en-US" dirty="0" smtClean="0"/>
              <a:t> is the signal from the controller to the final control element”.</a:t>
            </a:r>
            <a:endParaRPr lang="en-US" altLang="en-US" dirty="0" smtClean="0">
              <a:sym typeface="Wingdings 2" pitchFamily="18" charset="2"/>
            </a:endParaRPr>
          </a:p>
        </p:txBody>
      </p:sp>
    </p:spTree>
    <p:extLst>
      <p:ext uri="{BB962C8B-B14F-4D97-AF65-F5344CB8AC3E}">
        <p14:creationId xmlns:p14="http://schemas.microsoft.com/office/powerpoint/2010/main" val="6095945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altLang="en-US" dirty="0" smtClean="0"/>
              <a:t>Process Control</a:t>
            </a:r>
          </a:p>
        </p:txBody>
      </p:sp>
      <p:sp>
        <p:nvSpPr>
          <p:cNvPr id="4" name="Slide Number Placeholder 3"/>
          <p:cNvSpPr>
            <a:spLocks noGrp="1"/>
          </p:cNvSpPr>
          <p:nvPr>
            <p:ph type="sldNum" sz="quarter" idx="12"/>
          </p:nvPr>
        </p:nvSpPr>
        <p:spPr/>
        <p:txBody>
          <a:bodyPr/>
          <a:lstStyle/>
          <a:p>
            <a:pPr>
              <a:defRPr/>
            </a:pPr>
            <a:fld id="{8629D198-4FDC-4EA3-AF54-BB62A94C39A1}" type="slidenum">
              <a:rPr lang="en-US" altLang="en-US"/>
              <a:pPr>
                <a:defRPr/>
              </a:pPr>
              <a:t>13</a:t>
            </a:fld>
            <a:endParaRPr lang="en-US" altLang="en-US"/>
          </a:p>
        </p:txBody>
      </p:sp>
      <p:sp>
        <p:nvSpPr>
          <p:cNvPr id="59395" name="Rectangle 3"/>
          <p:cNvSpPr>
            <a:spLocks noGrp="1" noChangeArrowheads="1"/>
          </p:cNvSpPr>
          <p:nvPr>
            <p:ph idx="4294967295"/>
          </p:nvPr>
        </p:nvSpPr>
        <p:spPr>
          <a:xfrm>
            <a:off x="0" y="1493837"/>
            <a:ext cx="8686800" cy="4525963"/>
          </a:xfrm>
        </p:spPr>
        <p:txBody>
          <a:bodyPr>
            <a:noAutofit/>
          </a:bodyPr>
          <a:lstStyle/>
          <a:p>
            <a:pPr marL="0" indent="0" eaLnBrk="1" hangingPunct="1">
              <a:buNone/>
            </a:pPr>
            <a:r>
              <a:rPr lang="en-US" altLang="en-US" sz="2800" dirty="0" smtClean="0"/>
              <a:t>     Terminology:</a:t>
            </a:r>
          </a:p>
          <a:p>
            <a:pPr marL="457200" lvl="1" indent="0" eaLnBrk="1" hangingPunct="1">
              <a:buNone/>
            </a:pPr>
            <a:endParaRPr lang="en-US" altLang="en-US" sz="1800" dirty="0" smtClean="0">
              <a:sym typeface="Wingdings 2" pitchFamily="18" charset="2"/>
            </a:endParaRPr>
          </a:p>
          <a:p>
            <a:pPr marL="457200" lvl="1" indent="0" eaLnBrk="1" hangingPunct="1">
              <a:buNone/>
            </a:pPr>
            <a:r>
              <a:rPr lang="en-US" altLang="en-US" dirty="0" smtClean="0"/>
              <a:t>“The </a:t>
            </a:r>
            <a:r>
              <a:rPr lang="en-US" altLang="en-US" b="1" i="1" dirty="0" smtClean="0"/>
              <a:t>process variable (PV)</a:t>
            </a:r>
            <a:r>
              <a:rPr lang="en-US" altLang="en-US" dirty="0" smtClean="0"/>
              <a:t> is a measure of the process output that changes in response to changes in the manipulated variable”.</a:t>
            </a:r>
            <a:endParaRPr lang="en-US" altLang="en-US" dirty="0" smtClean="0">
              <a:sym typeface="Wingdings 2" pitchFamily="18" charset="2"/>
            </a:endParaRPr>
          </a:p>
          <a:p>
            <a:pPr marL="457200" lvl="1" indent="0" eaLnBrk="1" hangingPunct="1">
              <a:buNone/>
            </a:pPr>
            <a:endParaRPr lang="en-US" altLang="en-US" sz="1800" dirty="0" smtClean="0"/>
          </a:p>
          <a:p>
            <a:pPr marL="457200" lvl="1" indent="0" eaLnBrk="1" hangingPunct="1">
              <a:buNone/>
            </a:pPr>
            <a:r>
              <a:rPr lang="en-US" altLang="en-US" dirty="0" smtClean="0"/>
              <a:t>“The </a:t>
            </a:r>
            <a:r>
              <a:rPr lang="en-US" altLang="en-US" b="1" i="1" dirty="0" smtClean="0"/>
              <a:t>set point (SP)</a:t>
            </a:r>
            <a:r>
              <a:rPr lang="en-US" altLang="en-US" dirty="0" smtClean="0"/>
              <a:t> is the value at which we wish to maintain the process variable at”.</a:t>
            </a:r>
          </a:p>
        </p:txBody>
      </p:sp>
    </p:spTree>
    <p:extLst>
      <p:ext uri="{BB962C8B-B14F-4D97-AF65-F5344CB8AC3E}">
        <p14:creationId xmlns:p14="http://schemas.microsoft.com/office/powerpoint/2010/main" val="20940129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0121" t="29770" r="32502" b="33904"/>
          <a:stretch/>
        </p:blipFill>
        <p:spPr bwMode="auto">
          <a:xfrm>
            <a:off x="533400" y="1828800"/>
            <a:ext cx="739140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447800" y="924580"/>
            <a:ext cx="5011308" cy="523220"/>
          </a:xfrm>
          <a:prstGeom prst="rect">
            <a:avLst/>
          </a:prstGeom>
          <a:noFill/>
        </p:spPr>
        <p:txBody>
          <a:bodyPr wrap="none" rtlCol="0">
            <a:spAutoFit/>
          </a:bodyPr>
          <a:lstStyle/>
          <a:p>
            <a:r>
              <a:rPr lang="en-US" sz="2800" dirty="0" smtClean="0"/>
              <a:t>Process Flow Diagram (PFD)</a:t>
            </a:r>
            <a:endParaRPr lang="en-US" sz="2800" dirty="0"/>
          </a:p>
        </p:txBody>
      </p:sp>
    </p:spTree>
    <p:extLst>
      <p:ext uri="{BB962C8B-B14F-4D97-AF65-F5344CB8AC3E}">
        <p14:creationId xmlns:p14="http://schemas.microsoft.com/office/powerpoint/2010/main" val="40153775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Open-loop &amp; Closed loop Control System</a:t>
            </a:r>
            <a:endParaRPr lang="en-US" b="1" dirty="0"/>
          </a:p>
        </p:txBody>
      </p:sp>
      <p:sp>
        <p:nvSpPr>
          <p:cNvPr id="5" name="Slide Number Placeholder 4"/>
          <p:cNvSpPr>
            <a:spLocks noGrp="1"/>
          </p:cNvSpPr>
          <p:nvPr>
            <p:ph type="sldNum" sz="quarter" idx="12"/>
          </p:nvPr>
        </p:nvSpPr>
        <p:spPr>
          <a:xfrm>
            <a:off x="0" y="5842000"/>
            <a:ext cx="2133600" cy="304800"/>
          </a:xfrm>
          <a:prstGeom prst="rect">
            <a:avLst/>
          </a:prstGeom>
        </p:spPr>
        <p:txBody>
          <a:bodyPr/>
          <a:lstStyle/>
          <a:p>
            <a:fld id="{71C843DF-DA2D-44CC-904A-D98A2E6D1D68}" type="slidenum">
              <a:rPr lang="en-US" smtClean="0"/>
              <a:t>15</a:t>
            </a:fld>
            <a:endParaRPr lang="en-US"/>
          </a:p>
        </p:txBody>
      </p:sp>
      <p:pic>
        <p:nvPicPr>
          <p:cNvPr id="1126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8228" t="30833" r="30893" b="23791"/>
          <a:stretch/>
        </p:blipFill>
        <p:spPr bwMode="auto">
          <a:xfrm>
            <a:off x="457200" y="1371599"/>
            <a:ext cx="7162800" cy="4945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683276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01_08"/>
          <p:cNvPicPr>
            <a:picLocks noChangeAspect="1" noChangeArrowheads="1"/>
          </p:cNvPicPr>
          <p:nvPr/>
        </p:nvPicPr>
        <p:blipFill rotWithShape="1">
          <a:blip r:embed="rId3" cstate="print"/>
          <a:srcRect b="11222"/>
          <a:stretch/>
        </p:blipFill>
        <p:spPr bwMode="auto">
          <a:xfrm>
            <a:off x="1752600" y="685800"/>
            <a:ext cx="5671027" cy="2820546"/>
          </a:xfrm>
          <a:prstGeom prst="rect">
            <a:avLst/>
          </a:prstGeom>
          <a:noFill/>
          <a:ln w="9525">
            <a:noFill/>
            <a:miter lim="800000"/>
            <a:headEnd/>
            <a:tailEnd/>
          </a:ln>
        </p:spPr>
      </p:pic>
      <p:sp>
        <p:nvSpPr>
          <p:cNvPr id="29701" name="TextBox 4"/>
          <p:cNvSpPr txBox="1">
            <a:spLocks noChangeArrowheads="1"/>
          </p:cNvSpPr>
          <p:nvPr/>
        </p:nvSpPr>
        <p:spPr bwMode="auto">
          <a:xfrm>
            <a:off x="533400" y="3657600"/>
            <a:ext cx="8382000" cy="1200329"/>
          </a:xfrm>
          <a:prstGeom prst="rect">
            <a:avLst/>
          </a:prstGeom>
          <a:noFill/>
          <a:ln w="9525">
            <a:noFill/>
            <a:miter lim="800000"/>
            <a:headEnd/>
            <a:tailEnd/>
          </a:ln>
        </p:spPr>
        <p:txBody>
          <a:bodyPr wrap="square">
            <a:spAutoFit/>
          </a:bodyPr>
          <a:lstStyle/>
          <a:p>
            <a:r>
              <a:rPr lang="en-US" sz="2400" dirty="0">
                <a:solidFill>
                  <a:srgbClr val="0000FF"/>
                </a:solidFill>
              </a:rPr>
              <a:t>Goal: </a:t>
            </a:r>
            <a:r>
              <a:rPr lang="en-US" sz="2400" dirty="0"/>
              <a:t>Regulate the level of fluid by adjusting the output valve</a:t>
            </a:r>
            <a:r>
              <a:rPr lang="en-US" sz="2400" dirty="0" smtClean="0"/>
              <a:t>.</a:t>
            </a:r>
            <a:endParaRPr lang="en-US" sz="2400" dirty="0"/>
          </a:p>
          <a:p>
            <a:r>
              <a:rPr lang="en-US" sz="2400" dirty="0"/>
              <a:t>Determine: The input, the operator, the sensor.</a:t>
            </a:r>
          </a:p>
          <a:p>
            <a:endParaRPr lang="en-US" sz="2400" dirty="0"/>
          </a:p>
        </p:txBody>
      </p:sp>
    </p:spTree>
    <p:extLst>
      <p:ext uri="{BB962C8B-B14F-4D97-AF65-F5344CB8AC3E}">
        <p14:creationId xmlns:p14="http://schemas.microsoft.com/office/powerpoint/2010/main" val="32219010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1" descr="Picture 1.png"/>
          <p:cNvPicPr>
            <a:picLocks noChangeAspect="1"/>
          </p:cNvPicPr>
          <p:nvPr/>
        </p:nvPicPr>
        <p:blipFill rotWithShape="1">
          <a:blip r:embed="rId2"/>
          <a:srcRect l="1020"/>
          <a:stretch/>
        </p:blipFill>
        <p:spPr bwMode="auto">
          <a:xfrm>
            <a:off x="609600" y="3549294"/>
            <a:ext cx="7391400" cy="2293938"/>
          </a:xfrm>
          <a:prstGeom prst="rect">
            <a:avLst/>
          </a:prstGeom>
          <a:noFill/>
          <a:ln w="9525">
            <a:noFill/>
            <a:miter lim="800000"/>
            <a:headEnd/>
            <a:tailEnd/>
          </a:ln>
        </p:spPr>
      </p:pic>
      <p:pic>
        <p:nvPicPr>
          <p:cNvPr id="30723" name="Picture 2" descr="01_08"/>
          <p:cNvPicPr>
            <a:picLocks noChangeAspect="1" noChangeArrowheads="1"/>
          </p:cNvPicPr>
          <p:nvPr/>
        </p:nvPicPr>
        <p:blipFill rotWithShape="1">
          <a:blip r:embed="rId3" cstate="print"/>
          <a:srcRect b="11925"/>
          <a:stretch/>
        </p:blipFill>
        <p:spPr bwMode="auto">
          <a:xfrm>
            <a:off x="1981200" y="1142999"/>
            <a:ext cx="4876800" cy="2406295"/>
          </a:xfrm>
          <a:prstGeom prst="rect">
            <a:avLst/>
          </a:prstGeom>
          <a:noFill/>
          <a:ln w="9525">
            <a:noFill/>
            <a:miter lim="800000"/>
            <a:headEnd/>
            <a:tailEnd/>
          </a:ln>
        </p:spPr>
      </p:pic>
    </p:spTree>
    <p:extLst>
      <p:ext uri="{BB962C8B-B14F-4D97-AF65-F5344CB8AC3E}">
        <p14:creationId xmlns:p14="http://schemas.microsoft.com/office/powerpoint/2010/main" val="11481405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838200"/>
            <a:ext cx="8229600" cy="1143000"/>
          </a:xfrm>
        </p:spPr>
        <p:txBody>
          <a:bodyPr/>
          <a:lstStyle/>
          <a:p>
            <a:r>
              <a:rPr lang="en-US"/>
              <a:t>Advantages &amp; Disadvantages</a:t>
            </a:r>
          </a:p>
        </p:txBody>
      </p:sp>
      <p:sp>
        <p:nvSpPr>
          <p:cNvPr id="3" name="Slide Number Placeholder 2"/>
          <p:cNvSpPr>
            <a:spLocks noGrp="1"/>
          </p:cNvSpPr>
          <p:nvPr>
            <p:ph type="sldNum" sz="quarter" idx="12"/>
          </p:nvPr>
        </p:nvSpPr>
        <p:spPr/>
        <p:txBody>
          <a:bodyPr/>
          <a:lstStyle/>
          <a:p>
            <a:fld id="{D5245DAD-277E-401C-BF1D-38189904262B}" type="slidenum">
              <a:rPr lang="en-US" smtClean="0"/>
              <a:pPr/>
              <a:t>18</a:t>
            </a:fld>
            <a:endParaRPr lang="en-US"/>
          </a:p>
        </p:txBody>
      </p:sp>
      <p:graphicFrame>
        <p:nvGraphicFramePr>
          <p:cNvPr id="12372" name="Group 84"/>
          <p:cNvGraphicFramePr>
            <a:graphicFrameLocks noGrp="1"/>
          </p:cNvGraphicFramePr>
          <p:nvPr>
            <p:ph idx="4294967295"/>
            <p:extLst>
              <p:ext uri="{D42A27DB-BD31-4B8C-83A1-F6EECF244321}">
                <p14:modId xmlns:p14="http://schemas.microsoft.com/office/powerpoint/2010/main" val="40854198"/>
              </p:ext>
            </p:extLst>
          </p:nvPr>
        </p:nvGraphicFramePr>
        <p:xfrm>
          <a:off x="228600" y="2209800"/>
          <a:ext cx="8686800" cy="2771044"/>
        </p:xfrm>
        <a:graphic>
          <a:graphicData uri="http://schemas.openxmlformats.org/drawingml/2006/table">
            <a:tbl>
              <a:tblPr>
                <a:tableStyleId>{3C2FFA5D-87B4-456A-9821-1D502468CF0F}</a:tableStyleId>
              </a:tblPr>
              <a:tblGrid>
                <a:gridCol w="2329350"/>
                <a:gridCol w="3147471"/>
                <a:gridCol w="3209979"/>
              </a:tblGrid>
              <a:tr h="499412">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GB" sz="1800" u="none" strike="noStrike" cap="none" normalizeH="0" baseline="0" dirty="0" smtClean="0">
                          <a:ln>
                            <a:noFill/>
                          </a:ln>
                          <a:effectLst/>
                        </a:rPr>
                        <a:t>Type of system</a:t>
                      </a:r>
                      <a:endParaRPr kumimoji="0" lang="en-GB" sz="1800" b="0" i="0" u="none" strike="noStrike" cap="none" normalizeH="0" baseline="0" dirty="0" smtClean="0">
                        <a:ln>
                          <a:noFill/>
                        </a:ln>
                        <a:solidFill>
                          <a:schemeClr val="tx1"/>
                        </a:solidFill>
                        <a:effectLst/>
                        <a:latin typeface="Arial" charset="0"/>
                        <a:cs typeface="Arial" charset="0"/>
                      </a:endParaRPr>
                    </a:p>
                  </a:txBody>
                  <a:tcPr horzOverflow="overflow"/>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GB" sz="1800" u="none" strike="noStrike" cap="none" normalizeH="0" baseline="0" dirty="0" smtClean="0">
                          <a:ln>
                            <a:noFill/>
                          </a:ln>
                          <a:effectLst/>
                        </a:rPr>
                        <a:t>Advantages</a:t>
                      </a:r>
                      <a:endParaRPr kumimoji="0" lang="en-GB" sz="1800" b="0" i="0" u="none" strike="noStrike" cap="none" normalizeH="0" baseline="0" dirty="0" smtClean="0">
                        <a:ln>
                          <a:noFill/>
                        </a:ln>
                        <a:solidFill>
                          <a:schemeClr val="tx1"/>
                        </a:solidFill>
                        <a:effectLst/>
                        <a:latin typeface="Arial" charset="0"/>
                        <a:cs typeface="Arial" charset="0"/>
                      </a:endParaRPr>
                    </a:p>
                  </a:txBody>
                  <a:tcPr horzOverflow="overflow"/>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GB" sz="1800" u="none" strike="noStrike" cap="none" normalizeH="0" baseline="0" dirty="0" smtClean="0">
                          <a:ln>
                            <a:noFill/>
                          </a:ln>
                          <a:effectLst/>
                        </a:rPr>
                        <a:t>Disadvantages</a:t>
                      </a:r>
                      <a:endParaRPr kumimoji="0" lang="en-GB" sz="1800" b="0" i="0" u="none" strike="noStrike" cap="none" normalizeH="0" baseline="0" dirty="0" smtClean="0">
                        <a:ln>
                          <a:noFill/>
                        </a:ln>
                        <a:solidFill>
                          <a:schemeClr val="tx1"/>
                        </a:solidFill>
                        <a:effectLst/>
                        <a:latin typeface="Arial" charset="0"/>
                        <a:cs typeface="Arial" charset="0"/>
                      </a:endParaRPr>
                    </a:p>
                  </a:txBody>
                  <a:tcPr horzOverflow="overflow"/>
                </a:tc>
              </a:tr>
              <a:tr h="2271632">
                <a:tc>
                  <a:txBody>
                    <a:bodyPr/>
                    <a:lstStyle/>
                    <a:p>
                      <a:pPr marL="46038" marR="0" lvl="0" indent="-34925" algn="l" defTabSz="914400" rtl="0" eaLnBrk="1" fontAlgn="base" latinLnBrk="0" hangingPunct="1">
                        <a:lnSpc>
                          <a:spcPct val="100000"/>
                        </a:lnSpc>
                        <a:spcBef>
                          <a:spcPct val="0"/>
                        </a:spcBef>
                        <a:spcAft>
                          <a:spcPct val="0"/>
                        </a:spcAft>
                        <a:buClrTx/>
                        <a:buSzTx/>
                        <a:buFontTx/>
                        <a:buNone/>
                        <a:tabLst/>
                      </a:pPr>
                      <a:r>
                        <a:rPr kumimoji="0" lang="en-GB" sz="1400" u="none" strike="noStrike" cap="none" normalizeH="0" baseline="0" dirty="0" smtClean="0">
                          <a:ln>
                            <a:noFill/>
                          </a:ln>
                          <a:effectLst/>
                        </a:rPr>
                        <a:t>Open-loop control system</a:t>
                      </a:r>
                      <a:endParaRPr kumimoji="0" lang="en-GB" sz="1400" b="0" i="0" u="none" strike="noStrike" cap="none" normalizeH="0" baseline="0" dirty="0" smtClean="0">
                        <a:ln>
                          <a:noFill/>
                        </a:ln>
                        <a:solidFill>
                          <a:schemeClr val="tx1"/>
                        </a:solidFill>
                        <a:effectLst/>
                        <a:latin typeface="Arial" charset="0"/>
                        <a:cs typeface="Arial" charset="0"/>
                      </a:endParaRPr>
                    </a:p>
                  </a:txBody>
                  <a:tcPr horzOverflow="overflow"/>
                </a:tc>
                <a:tc>
                  <a:txBody>
                    <a:bodyPr/>
                    <a:lstStyle/>
                    <a:p>
                      <a:pPr marL="236538" marR="0" lvl="0" indent="-236538" algn="l" defTabSz="914400" rtl="0" eaLnBrk="1" fontAlgn="base" latinLnBrk="0" hangingPunct="1">
                        <a:lnSpc>
                          <a:spcPct val="100000"/>
                        </a:lnSpc>
                        <a:spcBef>
                          <a:spcPct val="0"/>
                        </a:spcBef>
                        <a:spcAft>
                          <a:spcPct val="0"/>
                        </a:spcAft>
                        <a:buClrTx/>
                        <a:buSzTx/>
                        <a:buFontTx/>
                        <a:buNone/>
                        <a:tabLst/>
                      </a:pPr>
                      <a:r>
                        <a:rPr kumimoji="0" lang="en-GB" sz="1400" u="none" strike="noStrike" cap="none" normalizeH="0" baseline="0" dirty="0" smtClean="0">
                          <a:ln>
                            <a:noFill/>
                          </a:ln>
                          <a:effectLst/>
                        </a:rPr>
                        <a:t>1. “Simple construction and ease of maintenance”.</a:t>
                      </a:r>
                      <a:endParaRPr kumimoji="0" lang="en-US" sz="1400" u="none" strike="noStrike" cap="none" normalizeH="0" baseline="0" dirty="0" smtClean="0">
                        <a:ln>
                          <a:noFill/>
                        </a:ln>
                        <a:effectLst/>
                      </a:endParaRPr>
                    </a:p>
                    <a:p>
                      <a:pPr marL="236538" marR="0" lvl="0" indent="-236538" algn="l" defTabSz="914400" rtl="0" eaLnBrk="0" fontAlgn="base" latinLnBrk="0" hangingPunct="0">
                        <a:lnSpc>
                          <a:spcPct val="100000"/>
                        </a:lnSpc>
                        <a:spcBef>
                          <a:spcPct val="0"/>
                        </a:spcBef>
                        <a:spcAft>
                          <a:spcPct val="0"/>
                        </a:spcAft>
                        <a:buClrTx/>
                        <a:buSzTx/>
                        <a:buFontTx/>
                        <a:buNone/>
                        <a:tabLst/>
                      </a:pPr>
                      <a:r>
                        <a:rPr kumimoji="0" lang="en-GB" sz="1400" u="none" strike="noStrike" cap="none" normalizeH="0" baseline="0" dirty="0" smtClean="0">
                          <a:ln>
                            <a:noFill/>
                          </a:ln>
                          <a:effectLst/>
                        </a:rPr>
                        <a:t>2.  “Less expensive than a corresponding closed-loop control system”</a:t>
                      </a:r>
                      <a:endParaRPr kumimoji="0" lang="en-US" sz="1400" u="none" strike="noStrike" cap="none" normalizeH="0" baseline="0" dirty="0" smtClean="0">
                        <a:ln>
                          <a:noFill/>
                        </a:ln>
                        <a:effectLst/>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GB" sz="1400" u="none" strike="noStrike" cap="none" normalizeH="0" baseline="0" dirty="0" smtClean="0">
                          <a:ln>
                            <a:noFill/>
                          </a:ln>
                          <a:effectLst/>
                        </a:rPr>
                        <a:t>3.  “There is no stability problem”</a:t>
                      </a:r>
                      <a:endParaRPr kumimoji="0" lang="en-US" sz="1400" u="none" strike="noStrike" cap="none" normalizeH="0" baseline="0" dirty="0" smtClean="0">
                        <a:ln>
                          <a:noFill/>
                        </a:ln>
                        <a:effectLst/>
                      </a:endParaRPr>
                    </a:p>
                    <a:p>
                      <a:pPr marL="236538" marR="0" lvl="0" indent="-236538" algn="l" defTabSz="914400" rtl="0" eaLnBrk="0" fontAlgn="base" latinLnBrk="0" hangingPunct="0">
                        <a:lnSpc>
                          <a:spcPct val="100000"/>
                        </a:lnSpc>
                        <a:spcBef>
                          <a:spcPct val="0"/>
                        </a:spcBef>
                        <a:spcAft>
                          <a:spcPct val="0"/>
                        </a:spcAft>
                        <a:buClrTx/>
                        <a:buSzTx/>
                        <a:buFontTx/>
                        <a:buNone/>
                        <a:tabLst/>
                      </a:pPr>
                      <a:r>
                        <a:rPr kumimoji="0" lang="en-GB" sz="1400" u="none" strike="noStrike" cap="none" normalizeH="0" baseline="0" dirty="0" smtClean="0">
                          <a:ln>
                            <a:noFill/>
                          </a:ln>
                          <a:effectLst/>
                        </a:rPr>
                        <a:t>4. “Convenient when output is hard to measure or measuring the output precisely is economically not feasible”</a:t>
                      </a:r>
                      <a:endParaRPr kumimoji="0" lang="en-GB" sz="1400" b="0" i="0" u="none" strike="noStrike" cap="none" normalizeH="0" baseline="0" dirty="0" smtClean="0">
                        <a:ln>
                          <a:noFill/>
                        </a:ln>
                        <a:solidFill>
                          <a:schemeClr val="tx1"/>
                        </a:solidFill>
                        <a:effectLst/>
                        <a:latin typeface="Arial" charset="0"/>
                        <a:cs typeface="Arial" charset="0"/>
                      </a:endParaRPr>
                    </a:p>
                  </a:txBody>
                  <a:tcPr horzOverflow="overflow"/>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400" u="none" strike="noStrike" cap="none" normalizeH="0" baseline="0" dirty="0" smtClean="0">
                          <a:ln>
                            <a:noFill/>
                          </a:ln>
                          <a:effectLst/>
                        </a:rPr>
                        <a:t>1. “The system response very sensitive to external disturbance and internal variations in system parameters”.</a:t>
                      </a:r>
                      <a:endParaRPr kumimoji="0" lang="en-US" sz="1400" u="none" strike="noStrike" cap="none" normalizeH="0" baseline="0" dirty="0" smtClean="0">
                        <a:ln>
                          <a:noFill/>
                        </a:ln>
                        <a:effectLst/>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GB" sz="1400" u="none" strike="noStrike" cap="none" normalizeH="0" baseline="0" dirty="0" smtClean="0">
                          <a:ln>
                            <a:noFill/>
                          </a:ln>
                          <a:effectLst/>
                        </a:rPr>
                        <a:t>2. “Recalibration is necessary from time to time in order to maintain the required quality in the output”</a:t>
                      </a:r>
                      <a:endParaRPr kumimoji="0" lang="en-GB" sz="1400" b="0" i="0" u="none" strike="noStrike" cap="none" normalizeH="0" baseline="0" dirty="0" smtClean="0">
                        <a:ln>
                          <a:noFill/>
                        </a:ln>
                        <a:solidFill>
                          <a:schemeClr val="tx1"/>
                        </a:solidFill>
                        <a:effectLst/>
                        <a:latin typeface="Arial" charset="0"/>
                        <a:cs typeface="Arial" charset="0"/>
                      </a:endParaRPr>
                    </a:p>
                  </a:txBody>
                  <a:tcPr horzOverflow="overflow"/>
                </a:tc>
              </a:tr>
            </a:tbl>
          </a:graphicData>
        </a:graphic>
      </p:graphicFrame>
    </p:spTree>
    <p:extLst>
      <p:ext uri="{BB962C8B-B14F-4D97-AF65-F5344CB8AC3E}">
        <p14:creationId xmlns:p14="http://schemas.microsoft.com/office/powerpoint/2010/main" val="1433693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5245DAD-277E-401C-BF1D-38189904262B}" type="slidenum">
              <a:rPr lang="en-US" smtClean="0"/>
              <a:pPr/>
              <a:t>19</a:t>
            </a:fld>
            <a:endParaRPr lang="en-US"/>
          </a:p>
        </p:txBody>
      </p:sp>
      <p:graphicFrame>
        <p:nvGraphicFramePr>
          <p:cNvPr id="12372" name="Group 84"/>
          <p:cNvGraphicFramePr>
            <a:graphicFrameLocks noGrp="1"/>
          </p:cNvGraphicFramePr>
          <p:nvPr>
            <p:ph idx="4294967295"/>
            <p:extLst>
              <p:ext uri="{D42A27DB-BD31-4B8C-83A1-F6EECF244321}">
                <p14:modId xmlns:p14="http://schemas.microsoft.com/office/powerpoint/2010/main" val="115109879"/>
              </p:ext>
            </p:extLst>
          </p:nvPr>
        </p:nvGraphicFramePr>
        <p:xfrm>
          <a:off x="228600" y="2195432"/>
          <a:ext cx="8686800" cy="3595768"/>
        </p:xfrm>
        <a:graphic>
          <a:graphicData uri="http://schemas.openxmlformats.org/drawingml/2006/table">
            <a:tbl>
              <a:tblPr>
                <a:tableStyleId>{3C2FFA5D-87B4-456A-9821-1D502468CF0F}</a:tableStyleId>
              </a:tblPr>
              <a:tblGrid>
                <a:gridCol w="2329350"/>
                <a:gridCol w="3147471"/>
                <a:gridCol w="3209979"/>
              </a:tblGrid>
              <a:tr h="499412">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GB" sz="1800" u="none" strike="noStrike" cap="none" normalizeH="0" baseline="0" dirty="0" smtClean="0">
                          <a:ln>
                            <a:noFill/>
                          </a:ln>
                          <a:effectLst/>
                        </a:rPr>
                        <a:t>Type of system</a:t>
                      </a:r>
                      <a:endParaRPr kumimoji="0" lang="en-GB" sz="1800" b="0" i="0" u="none" strike="noStrike" cap="none" normalizeH="0" baseline="0" dirty="0" smtClean="0">
                        <a:ln>
                          <a:noFill/>
                        </a:ln>
                        <a:solidFill>
                          <a:schemeClr val="tx1"/>
                        </a:solidFill>
                        <a:effectLst/>
                        <a:latin typeface="Arial" charset="0"/>
                        <a:cs typeface="Arial" charset="0"/>
                      </a:endParaRPr>
                    </a:p>
                  </a:txBody>
                  <a:tcPr horzOverflow="overflow"/>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GB" sz="1800" u="none" strike="noStrike" cap="none" normalizeH="0" baseline="0" dirty="0" smtClean="0">
                          <a:ln>
                            <a:noFill/>
                          </a:ln>
                          <a:effectLst/>
                        </a:rPr>
                        <a:t>Advantages</a:t>
                      </a:r>
                      <a:endParaRPr kumimoji="0" lang="en-GB" sz="1800" b="0" i="0" u="none" strike="noStrike" cap="none" normalizeH="0" baseline="0" dirty="0" smtClean="0">
                        <a:ln>
                          <a:noFill/>
                        </a:ln>
                        <a:solidFill>
                          <a:schemeClr val="tx1"/>
                        </a:solidFill>
                        <a:effectLst/>
                        <a:latin typeface="Arial" charset="0"/>
                        <a:cs typeface="Arial" charset="0"/>
                      </a:endParaRPr>
                    </a:p>
                  </a:txBody>
                  <a:tcPr horzOverflow="overflow"/>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GB" sz="1800" u="none" strike="noStrike" cap="none" normalizeH="0" baseline="0" dirty="0" smtClean="0">
                          <a:ln>
                            <a:noFill/>
                          </a:ln>
                          <a:effectLst/>
                        </a:rPr>
                        <a:t>Disadvantages</a:t>
                      </a:r>
                      <a:endParaRPr kumimoji="0" lang="en-GB" sz="1800" b="0" i="0" u="none" strike="noStrike" cap="none" normalizeH="0" baseline="0" dirty="0" smtClean="0">
                        <a:ln>
                          <a:noFill/>
                        </a:ln>
                        <a:solidFill>
                          <a:schemeClr val="tx1"/>
                        </a:solidFill>
                        <a:effectLst/>
                        <a:latin typeface="Arial" charset="0"/>
                        <a:cs typeface="Arial" charset="0"/>
                      </a:endParaRPr>
                    </a:p>
                  </a:txBody>
                  <a:tcPr horzOverflow="overflow"/>
                </a:tc>
              </a:tr>
              <a:tr h="3096356">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400" u="none" strike="noStrike" cap="none" normalizeH="0" baseline="0" dirty="0" smtClean="0">
                          <a:ln>
                            <a:noFill/>
                          </a:ln>
                          <a:effectLst/>
                        </a:rPr>
                        <a:t>Closed-loop control system</a:t>
                      </a:r>
                      <a:endParaRPr kumimoji="0" lang="en-GB" sz="1400" b="0" i="0" u="none" strike="noStrike" cap="none" normalizeH="0" baseline="0" dirty="0" smtClean="0">
                        <a:ln>
                          <a:noFill/>
                        </a:ln>
                        <a:solidFill>
                          <a:schemeClr val="tx1"/>
                        </a:solidFill>
                        <a:effectLst/>
                        <a:latin typeface="Arial" charset="0"/>
                        <a:cs typeface="Arial" charset="0"/>
                      </a:endParaRPr>
                    </a:p>
                  </a:txBody>
                  <a:tcPr horzOverflow="overflow"/>
                </a:tc>
                <a:tc>
                  <a:txBody>
                    <a:bodyPr/>
                    <a:lstStyle/>
                    <a:p>
                      <a:pPr marL="236538" marR="0" lvl="1" indent="-236538" algn="l" defTabSz="914400" rtl="0" eaLnBrk="1" fontAlgn="base" latinLnBrk="0" hangingPunct="1">
                        <a:lnSpc>
                          <a:spcPct val="100000"/>
                        </a:lnSpc>
                        <a:spcBef>
                          <a:spcPct val="0"/>
                        </a:spcBef>
                        <a:spcAft>
                          <a:spcPct val="0"/>
                        </a:spcAft>
                        <a:buClrTx/>
                        <a:buSzTx/>
                        <a:buFontTx/>
                        <a:buAutoNum type="arabicPeriod"/>
                        <a:tabLst>
                          <a:tab pos="234950" algn="l"/>
                          <a:tab pos="457200" algn="l"/>
                        </a:tabLst>
                      </a:pPr>
                      <a:r>
                        <a:rPr kumimoji="0" lang="en-GB" sz="1400" u="none" strike="noStrike" cap="none" normalizeH="0" baseline="0" dirty="0" smtClean="0">
                          <a:ln>
                            <a:noFill/>
                          </a:ln>
                          <a:effectLst/>
                        </a:rPr>
                        <a:t>“Makes the system response relatively insensitive to external disturbance and internal variations in system parameters”.</a:t>
                      </a:r>
                      <a:endParaRPr kumimoji="0" lang="en-US" sz="1400" u="none" strike="noStrike" cap="none" normalizeH="0" baseline="0" dirty="0" smtClean="0">
                        <a:ln>
                          <a:noFill/>
                        </a:ln>
                        <a:effectLst/>
                      </a:endParaRPr>
                    </a:p>
                    <a:p>
                      <a:pPr marL="236538" marR="0" lvl="1" indent="-236538" algn="l" defTabSz="914400" rtl="0" eaLnBrk="0" fontAlgn="base" latinLnBrk="0" hangingPunct="0">
                        <a:lnSpc>
                          <a:spcPct val="100000"/>
                        </a:lnSpc>
                        <a:spcBef>
                          <a:spcPct val="0"/>
                        </a:spcBef>
                        <a:spcAft>
                          <a:spcPct val="0"/>
                        </a:spcAft>
                        <a:buClrTx/>
                        <a:buSzTx/>
                        <a:buFontTx/>
                        <a:buAutoNum type="arabicPeriod"/>
                        <a:tabLst>
                          <a:tab pos="234950" algn="l"/>
                          <a:tab pos="457200" algn="l"/>
                        </a:tabLst>
                      </a:pPr>
                      <a:r>
                        <a:rPr kumimoji="0" lang="en-GB" sz="1400" u="none" strike="noStrike" cap="none" normalizeH="0" baseline="0" dirty="0" smtClean="0">
                          <a:ln>
                            <a:noFill/>
                          </a:ln>
                          <a:effectLst/>
                        </a:rPr>
                        <a:t>“Possible to use relatively inaccurate and inexpensive components to obtain the accurate control of a given plant.”</a:t>
                      </a:r>
                      <a:endParaRPr kumimoji="0" lang="en-US" sz="1400" u="none" strike="noStrike" cap="none" normalizeH="0" baseline="0" dirty="0" smtClean="0">
                        <a:ln>
                          <a:noFill/>
                        </a:ln>
                        <a:effectLst/>
                      </a:endParaRPr>
                    </a:p>
                    <a:p>
                      <a:pPr marL="236538" marR="0" lvl="1" indent="-236538" algn="l" defTabSz="914400" rtl="0" eaLnBrk="0" fontAlgn="base" latinLnBrk="0" hangingPunct="0">
                        <a:lnSpc>
                          <a:spcPct val="100000"/>
                        </a:lnSpc>
                        <a:spcBef>
                          <a:spcPct val="0"/>
                        </a:spcBef>
                        <a:spcAft>
                          <a:spcPct val="0"/>
                        </a:spcAft>
                        <a:buClrTx/>
                        <a:buSzTx/>
                        <a:buFontTx/>
                        <a:buAutoNum type="arabicPeriod"/>
                        <a:tabLst>
                          <a:tab pos="234950" algn="l"/>
                          <a:tab pos="457200" algn="l"/>
                        </a:tabLst>
                      </a:pPr>
                      <a:r>
                        <a:rPr kumimoji="0" lang="en-US" sz="1400" u="none" strike="noStrike" cap="none" normalizeH="0" baseline="0" dirty="0" smtClean="0">
                          <a:ln>
                            <a:noFill/>
                          </a:ln>
                          <a:effectLst/>
                        </a:rPr>
                        <a:t>“Better control of transient &amp; steady-state response”</a:t>
                      </a:r>
                    </a:p>
                    <a:p>
                      <a:pPr marL="236538" marR="0" lvl="1" indent="-236538" algn="l" defTabSz="914400" rtl="0" eaLnBrk="0" fontAlgn="base" latinLnBrk="0" hangingPunct="0">
                        <a:lnSpc>
                          <a:spcPct val="100000"/>
                        </a:lnSpc>
                        <a:spcBef>
                          <a:spcPct val="0"/>
                        </a:spcBef>
                        <a:spcAft>
                          <a:spcPct val="0"/>
                        </a:spcAft>
                        <a:buClrTx/>
                        <a:buSzTx/>
                        <a:buFontTx/>
                        <a:buAutoNum type="arabicPeriod"/>
                        <a:tabLst>
                          <a:tab pos="234950" algn="l"/>
                          <a:tab pos="457200" algn="l"/>
                        </a:tabLst>
                      </a:pPr>
                      <a:r>
                        <a:rPr kumimoji="0" lang="en-US" sz="1400" u="none" strike="noStrike" cap="none" normalizeH="0" baseline="0" dirty="0" smtClean="0">
                          <a:ln>
                            <a:noFill/>
                          </a:ln>
                          <a:effectLst/>
                        </a:rPr>
                        <a:t>“Increased accuracy”</a:t>
                      </a:r>
                    </a:p>
                    <a:p>
                      <a:pPr marL="342900" marR="0" lvl="0" indent="-342900" algn="l" defTabSz="914400" rtl="0" eaLnBrk="0" fontAlgn="base" latinLnBrk="0" hangingPunct="0">
                        <a:lnSpc>
                          <a:spcPct val="100000"/>
                        </a:lnSpc>
                        <a:spcBef>
                          <a:spcPct val="0"/>
                        </a:spcBef>
                        <a:spcAft>
                          <a:spcPct val="0"/>
                        </a:spcAft>
                        <a:buClrTx/>
                        <a:buSzTx/>
                        <a:buFontTx/>
                        <a:buNone/>
                        <a:tabLst>
                          <a:tab pos="234950" algn="l"/>
                          <a:tab pos="457200" algn="l"/>
                        </a:tabLst>
                      </a:pPr>
                      <a:r>
                        <a:rPr kumimoji="0" lang="en-US" sz="1400" u="none" strike="noStrike" cap="none" normalizeH="0" baseline="0" dirty="0" smtClean="0">
                          <a:ln>
                            <a:noFill/>
                          </a:ln>
                          <a:effectLst/>
                        </a:rPr>
                        <a:t>-Increased ability to reproduce output with varied input.</a:t>
                      </a:r>
                      <a:endParaRPr kumimoji="0" lang="en-US" sz="1400" b="0" i="0" u="none" strike="noStrike" cap="none" normalizeH="0" baseline="0" dirty="0" smtClean="0">
                        <a:ln>
                          <a:noFill/>
                        </a:ln>
                        <a:solidFill>
                          <a:schemeClr val="tx1"/>
                        </a:solidFill>
                        <a:effectLst/>
                        <a:latin typeface="Arial" charset="0"/>
                        <a:cs typeface="Arial" charset="0"/>
                      </a:endParaRPr>
                    </a:p>
                  </a:txBody>
                  <a:tcPr horzOverflow="overflow"/>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400" u="none" strike="noStrike" cap="none" normalizeH="0" baseline="0" dirty="0" smtClean="0">
                          <a:ln>
                            <a:noFill/>
                          </a:ln>
                          <a:effectLst/>
                        </a:rPr>
                        <a:t>1.  Risk instability</a:t>
                      </a:r>
                      <a:endParaRPr kumimoji="0" lang="en-US" sz="1400" u="none" strike="noStrike" cap="none" normalizeH="0" baseline="0" dirty="0" smtClean="0">
                        <a:ln>
                          <a:noFill/>
                        </a:ln>
                        <a:effectLst/>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GB" sz="1400" u="none" strike="noStrike" cap="none" normalizeH="0" baseline="0" dirty="0" smtClean="0">
                          <a:ln>
                            <a:noFill/>
                          </a:ln>
                          <a:effectLst/>
                        </a:rPr>
                        <a:t>2.  </a:t>
                      </a:r>
                      <a:r>
                        <a:rPr kumimoji="0" lang="en-US" sz="1400" u="none" strike="noStrike" cap="none" normalizeH="0" baseline="0" dirty="0" smtClean="0">
                          <a:ln>
                            <a:noFill/>
                          </a:ln>
                          <a:effectLst/>
                        </a:rPr>
                        <a:t>Complexity in analysis and implementation and expensive</a:t>
                      </a:r>
                      <a:endParaRPr kumimoji="0" lang="en-US" sz="1400" b="0" i="0" u="none" strike="noStrike" cap="none" normalizeH="0" baseline="0" dirty="0" smtClean="0">
                        <a:ln>
                          <a:noFill/>
                        </a:ln>
                        <a:solidFill>
                          <a:schemeClr val="tx1"/>
                        </a:solidFill>
                        <a:effectLst/>
                        <a:latin typeface="Times New Roman" pitchFamily="-28" charset="0"/>
                        <a:cs typeface="Times New Roman" pitchFamily="-28" charset="0"/>
                      </a:endParaRPr>
                    </a:p>
                  </a:txBody>
                  <a:tcPr horzOverflow="overflow"/>
                </a:tc>
              </a:tr>
            </a:tbl>
          </a:graphicData>
        </a:graphic>
      </p:graphicFrame>
      <p:sp>
        <p:nvSpPr>
          <p:cNvPr id="5" name="Title 3"/>
          <p:cNvSpPr txBox="1">
            <a:spLocks/>
          </p:cNvSpPr>
          <p:nvPr/>
        </p:nvSpPr>
        <p:spPr>
          <a:xfrm>
            <a:off x="457200" y="838200"/>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a:t>Advantages &amp; Disadvantages</a:t>
            </a:r>
          </a:p>
        </p:txBody>
      </p:sp>
    </p:spTree>
    <p:extLst>
      <p:ext uri="{BB962C8B-B14F-4D97-AF65-F5344CB8AC3E}">
        <p14:creationId xmlns:p14="http://schemas.microsoft.com/office/powerpoint/2010/main" val="8508095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Learning outcomes</a:t>
            </a:r>
            <a:endParaRPr lang="en-US"/>
          </a:p>
        </p:txBody>
      </p:sp>
      <p:sp>
        <p:nvSpPr>
          <p:cNvPr id="3" name="Content Placeholder 2"/>
          <p:cNvSpPr>
            <a:spLocks noGrp="1"/>
          </p:cNvSpPr>
          <p:nvPr>
            <p:ph idx="1"/>
          </p:nvPr>
        </p:nvSpPr>
        <p:spPr>
          <a:xfrm>
            <a:off x="381000" y="1981201"/>
            <a:ext cx="8229600" cy="2971799"/>
          </a:xfrm>
        </p:spPr>
        <p:txBody>
          <a:bodyPr>
            <a:normAutofit/>
          </a:bodyPr>
          <a:lstStyle/>
          <a:p>
            <a:r>
              <a:rPr lang="en-US" sz="2800" dirty="0" smtClean="0"/>
              <a:t>To understand the theory of instruments controls.</a:t>
            </a:r>
          </a:p>
          <a:p>
            <a:r>
              <a:rPr lang="en-US" sz="2800" dirty="0" smtClean="0"/>
              <a:t>To understand process control system.</a:t>
            </a:r>
            <a:endParaRPr lang="en-US" sz="2800" dirty="0"/>
          </a:p>
        </p:txBody>
      </p:sp>
      <p:sp>
        <p:nvSpPr>
          <p:cNvPr id="5" name="Slide Number Placeholder 4"/>
          <p:cNvSpPr>
            <a:spLocks noGrp="1"/>
          </p:cNvSpPr>
          <p:nvPr>
            <p:ph type="sldNum" sz="quarter" idx="12"/>
          </p:nvPr>
        </p:nvSpPr>
        <p:spPr>
          <a:prstGeom prst="rect">
            <a:avLst/>
          </a:prstGeom>
        </p:spPr>
        <p:txBody>
          <a:bodyPr/>
          <a:lstStyle/>
          <a:p>
            <a:fld id="{71C843DF-DA2D-44CC-904A-D98A2E6D1D68}" type="slidenum">
              <a:rPr lang="en-US" smtClean="0"/>
              <a:t>2</a:t>
            </a:fld>
            <a:endParaRPr lang="en-US"/>
          </a:p>
        </p:txBody>
      </p:sp>
    </p:spTree>
    <p:extLst>
      <p:ext uri="{BB962C8B-B14F-4D97-AF65-F5344CB8AC3E}">
        <p14:creationId xmlns:p14="http://schemas.microsoft.com/office/powerpoint/2010/main" val="15042864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533400" y="762000"/>
            <a:ext cx="8229600" cy="1143000"/>
          </a:xfrm>
        </p:spPr>
        <p:txBody>
          <a:bodyPr/>
          <a:lstStyle/>
          <a:p>
            <a:pPr algn="l"/>
            <a:r>
              <a:rPr lang="en-US" altLang="en-US" sz="3600" b="1" smtClean="0"/>
              <a:t>Choosing the Right Instrument</a:t>
            </a:r>
            <a:endParaRPr lang="en-US" altLang="en-US" sz="3600" b="1" i="1" smtClean="0"/>
          </a:p>
        </p:txBody>
      </p:sp>
      <p:sp>
        <p:nvSpPr>
          <p:cNvPr id="12290"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fld id="{4218705A-E386-48C7-A6F6-2876A9FB07C7}" type="slidenum">
              <a:rPr lang="en-US" altLang="en-US" sz="1400" smtClean="0"/>
              <a:pPr/>
              <a:t>20</a:t>
            </a:fld>
            <a:endParaRPr lang="en-US" altLang="en-US" sz="1400" smtClean="0"/>
          </a:p>
        </p:txBody>
      </p:sp>
      <p:sp>
        <p:nvSpPr>
          <p:cNvPr id="11268" name="Text Box 43"/>
          <p:cNvSpPr txBox="1">
            <a:spLocks noChangeArrowheads="1"/>
          </p:cNvSpPr>
          <p:nvPr/>
        </p:nvSpPr>
        <p:spPr bwMode="auto">
          <a:xfrm>
            <a:off x="533400" y="2463800"/>
            <a:ext cx="7696200" cy="3022600"/>
          </a:xfrm>
          <a:prstGeom prst="rect">
            <a:avLst/>
          </a:prstGeom>
          <a:noFill/>
          <a:ln w="38100" algn="ctr">
            <a:noFill/>
            <a:miter lim="800000"/>
            <a:headEnd/>
            <a:tailEnd/>
          </a:ln>
        </p:spPr>
        <p:txBody>
          <a:bodyPr>
            <a:spAutoFit/>
          </a:bodyPr>
          <a:lstStyle/>
          <a:p>
            <a:pPr marL="457200" indent="-457200" algn="l">
              <a:spcBef>
                <a:spcPct val="20000"/>
              </a:spcBef>
              <a:buClr>
                <a:schemeClr val="tx1"/>
              </a:buClr>
              <a:buSzPct val="75000"/>
              <a:buFont typeface="Arial" charset="0"/>
              <a:buChar char="•"/>
              <a:defRPr/>
            </a:pPr>
            <a:r>
              <a:rPr lang="en-US" sz="2800" dirty="0">
                <a:latin typeface="+mn-lt"/>
              </a:rPr>
              <a:t>Instruments are the eyes and ears of the plant</a:t>
            </a:r>
          </a:p>
          <a:p>
            <a:pPr marL="457200" indent="-457200" algn="l">
              <a:spcBef>
                <a:spcPct val="20000"/>
              </a:spcBef>
              <a:buClr>
                <a:schemeClr val="tx1"/>
              </a:buClr>
              <a:buSzPct val="75000"/>
              <a:buFont typeface="Arial" charset="0"/>
              <a:buChar char="•"/>
              <a:defRPr/>
            </a:pPr>
            <a:endParaRPr lang="en-US" sz="2800" dirty="0">
              <a:latin typeface="+mn-lt"/>
            </a:endParaRPr>
          </a:p>
          <a:p>
            <a:pPr marL="457200" indent="-457200" algn="l">
              <a:spcBef>
                <a:spcPct val="20000"/>
              </a:spcBef>
              <a:buClr>
                <a:schemeClr val="tx1"/>
              </a:buClr>
              <a:buSzPct val="75000"/>
              <a:buFont typeface="Arial" charset="0"/>
              <a:buChar char="•"/>
              <a:defRPr/>
            </a:pPr>
            <a:r>
              <a:rPr lang="en-US" sz="2800" dirty="0">
                <a:latin typeface="+mn-lt"/>
              </a:rPr>
              <a:t>Many choices available</a:t>
            </a:r>
          </a:p>
          <a:p>
            <a:pPr marL="457200" indent="-457200" algn="l">
              <a:spcBef>
                <a:spcPct val="20000"/>
              </a:spcBef>
              <a:buClr>
                <a:schemeClr val="tx1"/>
              </a:buClr>
              <a:buSzPct val="75000"/>
              <a:buFont typeface="Arial" charset="0"/>
              <a:buChar char="•"/>
              <a:defRPr/>
            </a:pPr>
            <a:endParaRPr lang="en-US" sz="2800" dirty="0">
              <a:latin typeface="+mn-lt"/>
            </a:endParaRPr>
          </a:p>
          <a:p>
            <a:pPr marL="457200" indent="-457200" algn="l">
              <a:spcBef>
                <a:spcPct val="20000"/>
              </a:spcBef>
              <a:buClr>
                <a:schemeClr val="tx1"/>
              </a:buClr>
              <a:buSzPct val="75000"/>
              <a:buFont typeface="Arial" charset="0"/>
              <a:buChar char="•"/>
              <a:defRPr/>
            </a:pPr>
            <a:r>
              <a:rPr lang="en-US" sz="2800" dirty="0">
                <a:latin typeface="+mn-lt"/>
              </a:rPr>
              <a:t>Instruments and valves need to be selected, sized and installed properly</a:t>
            </a:r>
          </a:p>
        </p:txBody>
      </p:sp>
    </p:spTree>
    <p:extLst>
      <p:ext uri="{BB962C8B-B14F-4D97-AF65-F5344CB8AC3E}">
        <p14:creationId xmlns:p14="http://schemas.microsoft.com/office/powerpoint/2010/main" val="2610249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p:txBody>
          <a:bodyPr>
            <a:normAutofit/>
          </a:bodyPr>
          <a:lstStyle/>
          <a:p>
            <a:r>
              <a:rPr lang="en-US" altLang="en-US" smtClean="0"/>
              <a:t>Types of Valves </a:t>
            </a:r>
            <a:r>
              <a:rPr lang="en-US" altLang="en-US" sz="4400"/>
              <a:t>(FYI)</a:t>
            </a:r>
            <a:r>
              <a:rPr lang="en-US" altLang="en-US" smtClean="0"/>
              <a:t/>
            </a:r>
            <a:br>
              <a:rPr lang="en-US" altLang="en-US" smtClean="0"/>
            </a:br>
            <a:r>
              <a:rPr lang="en-US" altLang="en-US" sz="2000" smtClean="0"/>
              <a:t>Linear Motion</a:t>
            </a:r>
          </a:p>
        </p:txBody>
      </p:sp>
      <p:sp>
        <p:nvSpPr>
          <p:cNvPr id="251907" name="Rectangle 3"/>
          <p:cNvSpPr>
            <a:spLocks noGrp="1" noChangeArrowheads="1"/>
          </p:cNvSpPr>
          <p:nvPr>
            <p:ph idx="1"/>
          </p:nvPr>
        </p:nvSpPr>
        <p:spPr>
          <a:xfrm>
            <a:off x="457200" y="1524000"/>
            <a:ext cx="8229600" cy="4832350"/>
          </a:xfrm>
        </p:spPr>
        <p:txBody>
          <a:bodyPr>
            <a:noAutofit/>
          </a:bodyPr>
          <a:lstStyle/>
          <a:p>
            <a:pPr eaLnBrk="1" hangingPunct="1"/>
            <a:r>
              <a:rPr lang="en-US" altLang="en-US" sz="2800" smtClean="0"/>
              <a:t>Linear motion valves have a closure member that moves with a linear motion to modify the rate of flow through the valve.</a:t>
            </a:r>
          </a:p>
          <a:p>
            <a:pPr eaLnBrk="1" hangingPunct="1"/>
            <a:r>
              <a:rPr lang="en-US" altLang="en-US" sz="2800" smtClean="0"/>
              <a:t>Linear motion valves are generally named for the shape of their closure member.</a:t>
            </a:r>
          </a:p>
          <a:p>
            <a:pPr eaLnBrk="1" hangingPunct="1"/>
            <a:r>
              <a:rPr lang="en-US" altLang="en-US" sz="2800" smtClean="0"/>
              <a:t>Common linear motion valves include</a:t>
            </a:r>
          </a:p>
          <a:p>
            <a:pPr lvl="1" eaLnBrk="1" hangingPunct="1"/>
            <a:r>
              <a:rPr lang="en-US" altLang="en-US" smtClean="0"/>
              <a:t>Globe</a:t>
            </a:r>
          </a:p>
          <a:p>
            <a:pPr lvl="1" eaLnBrk="1" hangingPunct="1"/>
            <a:r>
              <a:rPr lang="en-US" altLang="en-US" smtClean="0"/>
              <a:t>Gate</a:t>
            </a:r>
          </a:p>
          <a:p>
            <a:pPr lvl="1" eaLnBrk="1" hangingPunct="1"/>
            <a:r>
              <a:rPr lang="en-US" altLang="en-US" smtClean="0"/>
              <a:t>Diaphragm</a:t>
            </a:r>
          </a:p>
          <a:p>
            <a:pPr lvl="1" eaLnBrk="1" hangingPunct="1"/>
            <a:r>
              <a:rPr lang="en-US" altLang="en-US" smtClean="0"/>
              <a:t>Pinch</a:t>
            </a:r>
          </a:p>
        </p:txBody>
      </p:sp>
      <p:sp>
        <p:nvSpPr>
          <p:cNvPr id="4" name="Slide Number Placeholder 3"/>
          <p:cNvSpPr>
            <a:spLocks noGrp="1"/>
          </p:cNvSpPr>
          <p:nvPr>
            <p:ph type="sldNum" sz="quarter" idx="12"/>
          </p:nvPr>
        </p:nvSpPr>
        <p:spPr/>
        <p:txBody>
          <a:bodyPr/>
          <a:lstStyle/>
          <a:p>
            <a:pPr>
              <a:defRPr/>
            </a:pPr>
            <a:fld id="{1A64DA91-E4E1-41D2-A9C2-986E63BAADBA}" type="slidenum">
              <a:rPr lang="en-US" altLang="en-US"/>
              <a:pPr>
                <a:defRPr/>
              </a:pPr>
              <a:t>21</a:t>
            </a:fld>
            <a:endParaRPr lang="en-US" altLang="en-US"/>
          </a:p>
        </p:txBody>
      </p:sp>
    </p:spTree>
    <p:extLst>
      <p:ext uri="{BB962C8B-B14F-4D97-AF65-F5344CB8AC3E}">
        <p14:creationId xmlns:p14="http://schemas.microsoft.com/office/powerpoint/2010/main" val="17262043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4000" dirty="0"/>
              <a:t>Process control</a:t>
            </a:r>
            <a:endParaRPr lang="en-US" sz="4000"/>
          </a:p>
        </p:txBody>
      </p:sp>
      <p:sp>
        <p:nvSpPr>
          <p:cNvPr id="3" name="Content Placeholder 2"/>
          <p:cNvSpPr>
            <a:spLocks noGrp="1"/>
          </p:cNvSpPr>
          <p:nvPr>
            <p:ph idx="1"/>
          </p:nvPr>
        </p:nvSpPr>
        <p:spPr>
          <a:xfrm>
            <a:off x="381000" y="1722437"/>
            <a:ext cx="8229600" cy="4525963"/>
          </a:xfrm>
        </p:spPr>
        <p:txBody>
          <a:bodyPr>
            <a:normAutofit/>
          </a:bodyPr>
          <a:lstStyle/>
          <a:p>
            <a:r>
              <a:rPr lang="en-US" sz="2800" dirty="0" smtClean="0"/>
              <a:t>Maintaining room to a specific temperature and kept constant over time -&gt; Process control. </a:t>
            </a:r>
          </a:p>
          <a:p>
            <a:r>
              <a:rPr lang="en-US" sz="2800" dirty="0" smtClean="0"/>
              <a:t>The temperature = </a:t>
            </a:r>
            <a:r>
              <a:rPr lang="en-US" sz="2800" b="1" dirty="0" smtClean="0"/>
              <a:t>controlled variable</a:t>
            </a:r>
            <a:r>
              <a:rPr lang="en-US" sz="2800" dirty="0" smtClean="0"/>
              <a:t>. </a:t>
            </a:r>
          </a:p>
          <a:p>
            <a:r>
              <a:rPr lang="en-US" sz="2800" dirty="0"/>
              <a:t>It is also </a:t>
            </a:r>
            <a:r>
              <a:rPr lang="en-US" sz="2800" dirty="0" smtClean="0"/>
              <a:t>the </a:t>
            </a:r>
            <a:r>
              <a:rPr lang="en-US" sz="2800" b="1" dirty="0" smtClean="0"/>
              <a:t>input variable</a:t>
            </a:r>
            <a:r>
              <a:rPr lang="en-US" sz="2800" dirty="0" smtClean="0"/>
              <a:t> measured by a thermometer and used to decide whether to heat or not to heat. </a:t>
            </a:r>
          </a:p>
        </p:txBody>
      </p:sp>
      <p:sp>
        <p:nvSpPr>
          <p:cNvPr id="5" name="Slide Number Placeholder 4"/>
          <p:cNvSpPr>
            <a:spLocks noGrp="1"/>
          </p:cNvSpPr>
          <p:nvPr>
            <p:ph type="sldNum" sz="quarter" idx="12"/>
          </p:nvPr>
        </p:nvSpPr>
        <p:spPr>
          <a:prstGeom prst="rect">
            <a:avLst/>
          </a:prstGeom>
        </p:spPr>
        <p:txBody>
          <a:bodyPr/>
          <a:lstStyle/>
          <a:p>
            <a:fld id="{71C843DF-DA2D-44CC-904A-D98A2E6D1D68}" type="slidenum">
              <a:rPr lang="en-US" smtClean="0"/>
              <a:t>3</a:t>
            </a:fld>
            <a:endParaRPr lang="en-US"/>
          </a:p>
        </p:txBody>
      </p:sp>
    </p:spTree>
    <p:extLst>
      <p:ext uri="{BB962C8B-B14F-4D97-AF65-F5344CB8AC3E}">
        <p14:creationId xmlns:p14="http://schemas.microsoft.com/office/powerpoint/2010/main" val="492586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4000" dirty="0"/>
              <a:t>Process control</a:t>
            </a:r>
            <a:endParaRPr lang="en-US" sz="4000"/>
          </a:p>
        </p:txBody>
      </p:sp>
      <p:sp>
        <p:nvSpPr>
          <p:cNvPr id="3" name="Content Placeholder 2"/>
          <p:cNvSpPr>
            <a:spLocks noGrp="1"/>
          </p:cNvSpPr>
          <p:nvPr>
            <p:ph idx="1"/>
          </p:nvPr>
        </p:nvSpPr>
        <p:spPr>
          <a:xfrm>
            <a:off x="457200" y="1676400"/>
            <a:ext cx="8229600" cy="4525963"/>
          </a:xfrm>
        </p:spPr>
        <p:txBody>
          <a:bodyPr>
            <a:normAutofit/>
          </a:bodyPr>
          <a:lstStyle/>
          <a:p>
            <a:r>
              <a:rPr lang="en-US" sz="2800" dirty="0" smtClean="0"/>
              <a:t>The desired temperature = the </a:t>
            </a:r>
            <a:r>
              <a:rPr lang="en-US" sz="2800" b="1" dirty="0" err="1" smtClean="0"/>
              <a:t>setpoint</a:t>
            </a:r>
            <a:r>
              <a:rPr lang="en-US" sz="2800" dirty="0" smtClean="0"/>
              <a:t>. </a:t>
            </a:r>
          </a:p>
          <a:p>
            <a:r>
              <a:rPr lang="en-US" sz="2800" dirty="0" smtClean="0"/>
              <a:t>The state of the heating element is the </a:t>
            </a:r>
            <a:r>
              <a:rPr lang="en-US" sz="2800" b="1" dirty="0" smtClean="0"/>
              <a:t>manipulated variable</a:t>
            </a:r>
            <a:r>
              <a:rPr lang="en-US" sz="2800" dirty="0" smtClean="0"/>
              <a:t>.</a:t>
            </a:r>
          </a:p>
          <a:p>
            <a:r>
              <a:rPr lang="en-US" altLang="en-US" sz="2800"/>
              <a:t>A common misconception in process control is that it is all about the controller – that you can force a particular process response just by getting the right tuning parameters.</a:t>
            </a:r>
          </a:p>
        </p:txBody>
      </p:sp>
      <p:sp>
        <p:nvSpPr>
          <p:cNvPr id="5" name="Slide Number Placeholder 4"/>
          <p:cNvSpPr>
            <a:spLocks noGrp="1"/>
          </p:cNvSpPr>
          <p:nvPr>
            <p:ph type="sldNum" sz="quarter" idx="12"/>
          </p:nvPr>
        </p:nvSpPr>
        <p:spPr>
          <a:prstGeom prst="rect">
            <a:avLst/>
          </a:prstGeom>
        </p:spPr>
        <p:txBody>
          <a:bodyPr/>
          <a:lstStyle/>
          <a:p>
            <a:fld id="{71C843DF-DA2D-44CC-904A-D98A2E6D1D68}" type="slidenum">
              <a:rPr lang="en-US" smtClean="0"/>
              <a:t>4</a:t>
            </a:fld>
            <a:endParaRPr lang="en-US"/>
          </a:p>
        </p:txBody>
      </p:sp>
    </p:spTree>
    <p:extLst>
      <p:ext uri="{BB962C8B-B14F-4D97-AF65-F5344CB8AC3E}">
        <p14:creationId xmlns:p14="http://schemas.microsoft.com/office/powerpoint/2010/main" val="11252539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normAutofit/>
          </a:bodyPr>
          <a:lstStyle/>
          <a:p>
            <a:pPr eaLnBrk="1" hangingPunct="1"/>
            <a:r>
              <a:rPr lang="en-US" altLang="en-US" sz="4000" smtClean="0"/>
              <a:t>Introduction to Process Control</a:t>
            </a:r>
          </a:p>
        </p:txBody>
      </p:sp>
      <p:sp>
        <p:nvSpPr>
          <p:cNvPr id="52227" name="Rectangle 3"/>
          <p:cNvSpPr>
            <a:spLocks noGrp="1" noChangeArrowheads="1"/>
          </p:cNvSpPr>
          <p:nvPr>
            <p:ph idx="1"/>
          </p:nvPr>
        </p:nvSpPr>
        <p:spPr/>
        <p:txBody>
          <a:bodyPr>
            <a:normAutofit/>
          </a:bodyPr>
          <a:lstStyle/>
          <a:p>
            <a:r>
              <a:rPr lang="en-US" altLang="en-US" sz="2800" smtClean="0"/>
              <a:t>In reality, the controller is just a partner.  A process will respond to a controller’s commands only in the manner which it can.  To understand process control you must understand the other partners as well: sensors, final control elements and the process itself.  </a:t>
            </a:r>
          </a:p>
          <a:p>
            <a:pPr eaLnBrk="1" hangingPunct="1">
              <a:buFont typeface="Wingdings" pitchFamily="2" charset="2"/>
              <a:buNone/>
            </a:pPr>
            <a:endParaRPr lang="en-US" altLang="en-US" sz="2800" smtClean="0"/>
          </a:p>
          <a:p>
            <a:r>
              <a:rPr lang="en-US" altLang="en-US" sz="2800" smtClean="0"/>
              <a:t>All of these determine what type of response the controller is capable of extracting out of the process.  It is not the other way around. </a:t>
            </a:r>
          </a:p>
        </p:txBody>
      </p:sp>
      <p:sp>
        <p:nvSpPr>
          <p:cNvPr id="4" name="Slide Number Placeholder 3"/>
          <p:cNvSpPr>
            <a:spLocks noGrp="1"/>
          </p:cNvSpPr>
          <p:nvPr>
            <p:ph type="sldNum" sz="quarter" idx="12"/>
          </p:nvPr>
        </p:nvSpPr>
        <p:spPr/>
        <p:txBody>
          <a:bodyPr/>
          <a:lstStyle/>
          <a:p>
            <a:pPr>
              <a:defRPr/>
            </a:pPr>
            <a:fld id="{466A9FC8-2F63-414C-B58C-B22FCAF54A27}" type="slidenum">
              <a:rPr lang="en-US" altLang="en-US"/>
              <a:pPr>
                <a:defRPr/>
              </a:pPr>
              <a:t>5</a:t>
            </a:fld>
            <a:endParaRPr lang="en-US" altLang="en-US"/>
          </a:p>
        </p:txBody>
      </p:sp>
    </p:spTree>
    <p:extLst>
      <p:ext uri="{BB962C8B-B14F-4D97-AF65-F5344CB8AC3E}">
        <p14:creationId xmlns:p14="http://schemas.microsoft.com/office/powerpoint/2010/main" val="2310441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3"/>
          <p:cNvSpPr>
            <a:spLocks noGrp="1" noChangeArrowheads="1"/>
          </p:cNvSpPr>
          <p:nvPr>
            <p:ph type="title"/>
          </p:nvPr>
        </p:nvSpPr>
        <p:spPr/>
        <p:txBody>
          <a:bodyPr>
            <a:normAutofit/>
          </a:bodyPr>
          <a:lstStyle/>
          <a:p>
            <a:pPr eaLnBrk="1" hangingPunct="1"/>
            <a:r>
              <a:rPr lang="en-US" altLang="en-US" smtClean="0"/>
              <a:t>Basic Elements of Process Control</a:t>
            </a:r>
          </a:p>
        </p:txBody>
      </p:sp>
      <p:sp>
        <p:nvSpPr>
          <p:cNvPr id="82948" name="Rectangle 4"/>
          <p:cNvSpPr>
            <a:spLocks noGrp="1" noChangeArrowheads="1"/>
          </p:cNvSpPr>
          <p:nvPr>
            <p:ph idx="1"/>
          </p:nvPr>
        </p:nvSpPr>
        <p:spPr>
          <a:xfrm>
            <a:off x="457200" y="1524000"/>
            <a:ext cx="8229600" cy="4695825"/>
          </a:xfrm>
        </p:spPr>
        <p:txBody>
          <a:bodyPr>
            <a:normAutofit/>
          </a:bodyPr>
          <a:lstStyle/>
          <a:p>
            <a:pPr marL="0" indent="0" eaLnBrk="1" hangingPunct="1">
              <a:buNone/>
            </a:pPr>
            <a:r>
              <a:rPr lang="en-US" altLang="en-US" sz="2800" smtClean="0"/>
              <a:t>Controlling a process requires knowledge of four basic elements, the </a:t>
            </a:r>
            <a:r>
              <a:rPr lang="en-US" altLang="en-US" sz="2800" b="1" i="1" smtClean="0"/>
              <a:t>process</a:t>
            </a:r>
            <a:r>
              <a:rPr lang="en-US" altLang="en-US" sz="2800" smtClean="0"/>
              <a:t> itself, the </a:t>
            </a:r>
            <a:r>
              <a:rPr lang="en-US" altLang="en-US" sz="2800" b="1" i="1" smtClean="0"/>
              <a:t>sensor</a:t>
            </a:r>
            <a:r>
              <a:rPr lang="en-US" altLang="en-US" sz="2800" smtClean="0"/>
              <a:t> that” measures the process value, the </a:t>
            </a:r>
            <a:r>
              <a:rPr lang="en-US" altLang="en-US" sz="2800" b="1" i="1" smtClean="0"/>
              <a:t>final control element</a:t>
            </a:r>
            <a:r>
              <a:rPr lang="en-US" altLang="en-US" sz="2800" smtClean="0"/>
              <a:t> “that “changes the manipulated variable”, and the </a:t>
            </a:r>
            <a:r>
              <a:rPr lang="en-US" altLang="en-US" sz="2800" b="1" i="1" smtClean="0"/>
              <a:t>controller</a:t>
            </a:r>
            <a:r>
              <a:rPr lang="en-US" altLang="en-US" sz="2800" smtClean="0"/>
              <a:t>.</a:t>
            </a:r>
          </a:p>
        </p:txBody>
      </p:sp>
      <p:sp>
        <p:nvSpPr>
          <p:cNvPr id="5" name="Slide Number Placeholder 3"/>
          <p:cNvSpPr>
            <a:spLocks noGrp="1"/>
          </p:cNvSpPr>
          <p:nvPr>
            <p:ph type="sldNum" sz="quarter" idx="12"/>
          </p:nvPr>
        </p:nvSpPr>
        <p:spPr/>
        <p:txBody>
          <a:bodyPr/>
          <a:lstStyle/>
          <a:p>
            <a:pPr>
              <a:defRPr/>
            </a:pPr>
            <a:fld id="{E9255C57-3BA4-4095-AB92-2F232E98286D}" type="slidenum">
              <a:rPr lang="en-US" altLang="en-US"/>
              <a:pPr>
                <a:defRPr/>
              </a:pPr>
              <a:t>6</a:t>
            </a:fld>
            <a:endParaRPr lang="en-US" altLang="en-US"/>
          </a:p>
        </p:txBody>
      </p:sp>
    </p:spTree>
    <p:extLst>
      <p:ext uri="{BB962C8B-B14F-4D97-AF65-F5344CB8AC3E}">
        <p14:creationId xmlns:p14="http://schemas.microsoft.com/office/powerpoint/2010/main" val="11088088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normAutofit/>
          </a:bodyPr>
          <a:lstStyle/>
          <a:p>
            <a:pPr eaLnBrk="1" hangingPunct="1"/>
            <a:r>
              <a:rPr lang="en-US" altLang="en-US" smtClean="0"/>
              <a:t>Important Terminology in Control System </a:t>
            </a:r>
          </a:p>
        </p:txBody>
      </p:sp>
      <p:sp>
        <p:nvSpPr>
          <p:cNvPr id="58371" name="Rectangle 3"/>
          <p:cNvSpPr>
            <a:spLocks noGrp="1" noChangeArrowheads="1"/>
          </p:cNvSpPr>
          <p:nvPr>
            <p:ph idx="1"/>
          </p:nvPr>
        </p:nvSpPr>
        <p:spPr>
          <a:xfrm>
            <a:off x="457200" y="1981200"/>
            <a:ext cx="6400800" cy="3308350"/>
          </a:xfrm>
        </p:spPr>
        <p:txBody>
          <a:bodyPr>
            <a:noAutofit/>
          </a:bodyPr>
          <a:lstStyle/>
          <a:p>
            <a:pPr marL="685800" lvl="1" indent="-457200">
              <a:spcBef>
                <a:spcPct val="5000"/>
              </a:spcBef>
            </a:pPr>
            <a:r>
              <a:rPr lang="en-US" altLang="en-US" smtClean="0"/>
              <a:t>Control Objective</a:t>
            </a:r>
          </a:p>
          <a:p>
            <a:pPr marL="685800" lvl="1" indent="-457200">
              <a:spcBef>
                <a:spcPct val="5000"/>
              </a:spcBef>
            </a:pPr>
            <a:r>
              <a:rPr lang="en-US" altLang="en-US" smtClean="0"/>
              <a:t>Measured Process Variable (PV)</a:t>
            </a:r>
          </a:p>
          <a:p>
            <a:pPr marL="685800" lvl="1" indent="-457200">
              <a:spcBef>
                <a:spcPct val="5000"/>
              </a:spcBef>
            </a:pPr>
            <a:r>
              <a:rPr lang="en-US" altLang="en-US" smtClean="0"/>
              <a:t>Set Point (SP)</a:t>
            </a:r>
          </a:p>
          <a:p>
            <a:pPr marL="685800" lvl="1" indent="-457200">
              <a:spcBef>
                <a:spcPct val="5000"/>
              </a:spcBef>
            </a:pPr>
            <a:r>
              <a:rPr lang="en-US" altLang="en-US" smtClean="0"/>
              <a:t>Controller Output (CO)</a:t>
            </a:r>
          </a:p>
          <a:p>
            <a:pPr marL="685800" lvl="1" indent="-457200">
              <a:spcBef>
                <a:spcPct val="5000"/>
              </a:spcBef>
            </a:pPr>
            <a:r>
              <a:rPr lang="en-US" altLang="en-US" smtClean="0"/>
              <a:t>Manipulated Variable </a:t>
            </a:r>
          </a:p>
          <a:p>
            <a:pPr marL="685800" lvl="1" indent="-457200">
              <a:spcBef>
                <a:spcPct val="5000"/>
              </a:spcBef>
            </a:pPr>
            <a:r>
              <a:rPr lang="en-US" altLang="en-US" smtClean="0"/>
              <a:t>Disturbances (D)</a:t>
            </a:r>
          </a:p>
          <a:p>
            <a:pPr>
              <a:spcBef>
                <a:spcPct val="5000"/>
              </a:spcBef>
            </a:pPr>
            <a:endParaRPr lang="en-US" altLang="en-US" sz="2800" smtClean="0"/>
          </a:p>
        </p:txBody>
      </p:sp>
      <p:sp>
        <p:nvSpPr>
          <p:cNvPr id="6" name="Slide Number Placeholder 3"/>
          <p:cNvSpPr>
            <a:spLocks noGrp="1"/>
          </p:cNvSpPr>
          <p:nvPr>
            <p:ph type="sldNum" sz="quarter" idx="12"/>
          </p:nvPr>
        </p:nvSpPr>
        <p:spPr/>
        <p:txBody>
          <a:bodyPr/>
          <a:lstStyle/>
          <a:p>
            <a:pPr>
              <a:defRPr/>
            </a:pPr>
            <a:fld id="{4ACCE0B6-3E9F-4C6F-9E98-31E382D589F1}" type="slidenum">
              <a:rPr lang="en-US" altLang="en-US"/>
              <a:pPr>
                <a:defRPr/>
              </a:pPr>
              <a:t>7</a:t>
            </a:fld>
            <a:endParaRPr lang="en-US" altLang="en-US"/>
          </a:p>
        </p:txBody>
      </p:sp>
    </p:spTree>
    <p:extLst>
      <p:ext uri="{BB962C8B-B14F-4D97-AF65-F5344CB8AC3E}">
        <p14:creationId xmlns:p14="http://schemas.microsoft.com/office/powerpoint/2010/main" val="20339974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en-US" altLang="en-US" smtClean="0"/>
              <a:t>“What is a Process”</a:t>
            </a:r>
          </a:p>
        </p:txBody>
      </p:sp>
      <p:sp>
        <p:nvSpPr>
          <p:cNvPr id="60419" name="Rectangle 3"/>
          <p:cNvSpPr>
            <a:spLocks noGrp="1" noChangeArrowheads="1"/>
          </p:cNvSpPr>
          <p:nvPr>
            <p:ph idx="1"/>
          </p:nvPr>
        </p:nvSpPr>
        <p:spPr>
          <a:xfrm>
            <a:off x="381000" y="1676400"/>
            <a:ext cx="8229600" cy="2438400"/>
          </a:xfrm>
        </p:spPr>
        <p:txBody>
          <a:bodyPr>
            <a:normAutofit/>
          </a:bodyPr>
          <a:lstStyle/>
          <a:p>
            <a:pPr eaLnBrk="1" hangingPunct="1"/>
            <a:r>
              <a:rPr lang="en-US" altLang="en-US" sz="2800" smtClean="0"/>
              <a:t>“An operation that uses resources to transform inputs into outputs”.</a:t>
            </a:r>
          </a:p>
          <a:p>
            <a:pPr eaLnBrk="1" hangingPunct="1"/>
            <a:r>
              <a:rPr lang="en-US" altLang="en-US" sz="2800" smtClean="0"/>
              <a:t>The resource provides the energy into the process for the transformation to occur.</a:t>
            </a:r>
            <a:br>
              <a:rPr lang="en-US" altLang="en-US" sz="2800" smtClean="0"/>
            </a:br>
            <a:endParaRPr lang="en-US" altLang="en-US" sz="2800" smtClean="0"/>
          </a:p>
        </p:txBody>
      </p:sp>
      <p:sp>
        <p:nvSpPr>
          <p:cNvPr id="5" name="Slide Number Placeholder 3"/>
          <p:cNvSpPr>
            <a:spLocks noGrp="1"/>
          </p:cNvSpPr>
          <p:nvPr>
            <p:ph type="sldNum" sz="quarter" idx="12"/>
          </p:nvPr>
        </p:nvSpPr>
        <p:spPr/>
        <p:txBody>
          <a:bodyPr/>
          <a:lstStyle/>
          <a:p>
            <a:pPr>
              <a:defRPr/>
            </a:pPr>
            <a:fld id="{7F01313E-1AE2-4829-97EE-18CB520E0AAB}" type="slidenum">
              <a:rPr lang="en-US" altLang="en-US"/>
              <a:pPr>
                <a:defRPr/>
              </a:pPr>
              <a:t>8</a:t>
            </a:fld>
            <a:endParaRPr lang="en-US" altLang="en-US"/>
          </a:p>
        </p:txBody>
      </p:sp>
      <p:pic>
        <p:nvPicPr>
          <p:cNvPr id="60420" name="Picture 4" descr="Proces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3962400"/>
            <a:ext cx="4191000" cy="177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499954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en-US" altLang="en-US" smtClean="0"/>
              <a:t>What is a Process</a:t>
            </a:r>
          </a:p>
        </p:txBody>
      </p:sp>
      <p:sp>
        <p:nvSpPr>
          <p:cNvPr id="62467" name="Rectangle 3"/>
          <p:cNvSpPr>
            <a:spLocks noGrp="1" noChangeArrowheads="1"/>
          </p:cNvSpPr>
          <p:nvPr>
            <p:ph idx="1"/>
          </p:nvPr>
        </p:nvSpPr>
        <p:spPr/>
        <p:txBody>
          <a:bodyPr>
            <a:normAutofit/>
          </a:bodyPr>
          <a:lstStyle/>
          <a:p>
            <a:pPr eaLnBrk="1" hangingPunct="1"/>
            <a:r>
              <a:rPr lang="en-US" altLang="en-US" sz="2800" smtClean="0"/>
              <a:t>Each process has dynamic behavior that governs the transformation.</a:t>
            </a:r>
          </a:p>
          <a:p>
            <a:pPr eaLnBrk="1" hangingPunct="1"/>
            <a:r>
              <a:rPr lang="en-US" altLang="en-US" sz="2800" smtClean="0"/>
              <a:t>Determined by the physical properties of the inputs, the resource, and the process itself.</a:t>
            </a:r>
          </a:p>
        </p:txBody>
      </p:sp>
      <p:sp>
        <p:nvSpPr>
          <p:cNvPr id="4" name="Slide Number Placeholder 3"/>
          <p:cNvSpPr>
            <a:spLocks noGrp="1"/>
          </p:cNvSpPr>
          <p:nvPr>
            <p:ph type="sldNum" sz="quarter" idx="12"/>
          </p:nvPr>
        </p:nvSpPr>
        <p:spPr/>
        <p:txBody>
          <a:bodyPr/>
          <a:lstStyle/>
          <a:p>
            <a:pPr>
              <a:defRPr/>
            </a:pPr>
            <a:fld id="{2315EF88-B2D6-4EE9-941A-7354DD4F6ADD}" type="slidenum">
              <a:rPr lang="en-US" altLang="en-US"/>
              <a:pPr>
                <a:defRPr/>
              </a:pPr>
              <a:t>9</a:t>
            </a:fld>
            <a:endParaRPr lang="en-US" altLang="en-US"/>
          </a:p>
        </p:txBody>
      </p:sp>
    </p:spTree>
    <p:extLst>
      <p:ext uri="{BB962C8B-B14F-4D97-AF65-F5344CB8AC3E}">
        <p14:creationId xmlns:p14="http://schemas.microsoft.com/office/powerpoint/2010/main" val="236910593"/>
      </p:ext>
    </p:extLst>
  </p:cSld>
  <p:clrMapOvr>
    <a:masterClrMapping/>
  </p:clrMapOvr>
  <p:timing>
    <p:tnLst>
      <p:par>
        <p:cTn id="1" dur="indefinite" restart="never" nodeType="tmRoot"/>
      </p:par>
    </p:tnLst>
  </p:timing>
</p:sld>
</file>

<file path=ppt/theme/theme1.xml><?xml version="1.0" encoding="utf-8"?>
<a:theme xmlns:a="http://schemas.openxmlformats.org/drawingml/2006/main" name="UMP OCW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UMP OCW Theme" id="{C93204C6-4DE5-0C4F-9656-23EDA5E2CC0E}" vid="{513574BA-12E6-2A4A-824C-B3459940987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UMP OCW Theme</Template>
  <TotalTime>29840</TotalTime>
  <Words>962</Words>
  <Application>Microsoft Macintosh PowerPoint</Application>
  <PresentationFormat>On-screen Show (4:3)</PresentationFormat>
  <Paragraphs>116</Paragraphs>
  <Slides>21</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Calibri</vt:lpstr>
      <vt:lpstr>Helvetica</vt:lpstr>
      <vt:lpstr>ＭＳ Ｐゴシック</vt:lpstr>
      <vt:lpstr>Times New Roman</vt:lpstr>
      <vt:lpstr>Wingdings</vt:lpstr>
      <vt:lpstr>Wingdings 2</vt:lpstr>
      <vt:lpstr>宋体</vt:lpstr>
      <vt:lpstr>Arial</vt:lpstr>
      <vt:lpstr>UMP OCW Theme</vt:lpstr>
      <vt:lpstr>BSB3503 - Biomanufacturing CHAPTER 9 Instrument Controls System (Feedback and Feed forward)</vt:lpstr>
      <vt:lpstr>Learning outcomes</vt:lpstr>
      <vt:lpstr>Process control</vt:lpstr>
      <vt:lpstr>Process control</vt:lpstr>
      <vt:lpstr>Introduction to Process Control</vt:lpstr>
      <vt:lpstr>Basic Elements of Process Control</vt:lpstr>
      <vt:lpstr>Important Terminology in Control System </vt:lpstr>
      <vt:lpstr>“What is a Process”</vt:lpstr>
      <vt:lpstr>What is a Process</vt:lpstr>
      <vt:lpstr>What is “Process Control”</vt:lpstr>
      <vt:lpstr>What is Process Control</vt:lpstr>
      <vt:lpstr>Process Control</vt:lpstr>
      <vt:lpstr>Process Control</vt:lpstr>
      <vt:lpstr>PowerPoint Presentation</vt:lpstr>
      <vt:lpstr>Open-loop &amp; Closed loop Control System</vt:lpstr>
      <vt:lpstr>PowerPoint Presentation</vt:lpstr>
      <vt:lpstr>PowerPoint Presentation</vt:lpstr>
      <vt:lpstr>Advantages &amp; Disadvantages</vt:lpstr>
      <vt:lpstr>PowerPoint Presentation</vt:lpstr>
      <vt:lpstr>Choosing the Right Instrument</vt:lpstr>
      <vt:lpstr>Types of Valves (FYI) Linear Motion</vt:lpstr>
    </vt:vector>
  </TitlesOfParts>
  <Company>Universiti Malaysia Pahang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Rama Yusvana</cp:lastModifiedBy>
  <cp:revision>74</cp:revision>
  <cp:lastPrinted>2011-11-23T09:36:14Z</cp:lastPrinted>
  <dcterms:created xsi:type="dcterms:W3CDTF">2011-11-23T07:55:35Z</dcterms:created>
  <dcterms:modified xsi:type="dcterms:W3CDTF">2017-10-02T08:22:09Z</dcterms:modified>
</cp:coreProperties>
</file>