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59" r:id="rId2"/>
    <p:sldId id="360" r:id="rId3"/>
    <p:sldId id="361"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80" r:id="rId20"/>
    <p:sldId id="378" r:id="rId21"/>
    <p:sldId id="379" r:id="rId22"/>
    <p:sldId id="362" r:id="rId23"/>
    <p:sldId id="345" r:id="rId24"/>
  </p:sldIdLst>
  <p:sldSz cx="9144000" cy="6858000" type="screen4x3"/>
  <p:notesSz cx="6797675" cy="9926638"/>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1" autoAdjust="0"/>
    <p:restoredTop sz="97431"/>
  </p:normalViewPr>
  <p:slideViewPr>
    <p:cSldViewPr snapToObjects="1">
      <p:cViewPr>
        <p:scale>
          <a:sx n="60" d="100"/>
          <a:sy n="60" d="100"/>
        </p:scale>
        <p:origin x="-1788"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20-Aug-17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20-Aug-17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20-Aug-17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20-Aug-17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20-Aug-17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20-Aug-17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20-Aug-17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20-Aug-17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20-Aug-17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20-Aug-17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20-Aug-17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20-Aug-17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20-Aug-17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Electric and Electronic Technology</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Chapter 2C – Resistance in Series and Parallel</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Akhtar </a:t>
            </a:r>
            <a:r>
              <a:rPr lang="en-GB" b="1" dirty="0" err="1" smtClean="0">
                <a:effectLst>
                  <a:outerShdw blurRad="38100" dist="38100" dir="2700000" algn="tl">
                    <a:srgbClr val="000000">
                      <a:alpha val="43137"/>
                    </a:srgbClr>
                  </a:outerShdw>
                </a:effectLst>
              </a:rPr>
              <a:t>Razali</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FKM</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akhtar@ump.edu.my</a:t>
            </a: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08" charset="-128"/>
              </a:rPr>
              <a:t>Network Analysis by using series and parallel equivalents</a:t>
            </a:r>
            <a:endParaRPr lang="en-US" dirty="0"/>
          </a:p>
        </p:txBody>
      </p:sp>
      <p:sp>
        <p:nvSpPr>
          <p:cNvPr id="3" name="Content Placeholder 2"/>
          <p:cNvSpPr>
            <a:spLocks noGrp="1"/>
          </p:cNvSpPr>
          <p:nvPr>
            <p:ph idx="1"/>
          </p:nvPr>
        </p:nvSpPr>
        <p:spPr/>
        <p:txBody>
          <a:bodyPr/>
          <a:lstStyle/>
          <a:p>
            <a:pPr>
              <a:lnSpc>
                <a:spcPct val="90000"/>
              </a:lnSpc>
            </a:pPr>
            <a:r>
              <a:rPr lang="en-US" dirty="0">
                <a:ea typeface="ＭＳ Ｐゴシック" pitchFamily="-108" charset="-128"/>
              </a:rPr>
              <a:t>An electrical network consists of circuit elements such as resistances, voltage sources, and current sources, connected together to form closed paths.</a:t>
            </a:r>
          </a:p>
          <a:p>
            <a:pPr>
              <a:lnSpc>
                <a:spcPct val="90000"/>
              </a:lnSpc>
              <a:buFont typeface="Arial" charset="0"/>
              <a:buNone/>
            </a:pPr>
            <a:endParaRPr lang="en-US" dirty="0">
              <a:ea typeface="ＭＳ Ｐゴシック" pitchFamily="-108" charset="-128"/>
            </a:endParaRPr>
          </a:p>
          <a:p>
            <a:pPr>
              <a:lnSpc>
                <a:spcPct val="90000"/>
              </a:lnSpc>
            </a:pPr>
            <a:r>
              <a:rPr lang="en-US" dirty="0">
                <a:ea typeface="ＭＳ Ｐゴシック" pitchFamily="-108" charset="-128"/>
              </a:rPr>
              <a:t>Network analysis is the process of determining the current, voltage, and power for each element</a:t>
            </a:r>
            <a:r>
              <a:rPr lang="en-US" dirty="0" smtClean="0">
                <a:ea typeface="ＭＳ Ｐゴシック" pitchFamily="-108" charset="-128"/>
              </a:rPr>
              <a:t>.</a:t>
            </a:r>
            <a:endParaRPr lang="en-US" dirty="0">
              <a:ea typeface="ＭＳ Ｐゴシック" pitchFamily="-108" charset="-128"/>
            </a:endParaRPr>
          </a:p>
        </p:txBody>
      </p:sp>
    </p:spTree>
    <p:extLst>
      <p:ext uri="{BB962C8B-B14F-4D97-AF65-F5344CB8AC3E}">
        <p14:creationId xmlns:p14="http://schemas.microsoft.com/office/powerpoint/2010/main" val="377823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08" charset="-128"/>
              </a:rPr>
              <a:t>Combining Resistances in Series &amp; Parallel</a:t>
            </a:r>
            <a:endParaRPr lang="en-US" dirty="0"/>
          </a:p>
        </p:txBody>
      </p:sp>
      <p:sp>
        <p:nvSpPr>
          <p:cNvPr id="3" name="Content Placeholder 2"/>
          <p:cNvSpPr>
            <a:spLocks noGrp="1"/>
          </p:cNvSpPr>
          <p:nvPr>
            <p:ph idx="1"/>
          </p:nvPr>
        </p:nvSpPr>
        <p:spPr>
          <a:xfrm>
            <a:off x="457200" y="1600201"/>
            <a:ext cx="8229600" cy="1684784"/>
          </a:xfrm>
        </p:spPr>
        <p:txBody>
          <a:bodyPr/>
          <a:lstStyle/>
          <a:p>
            <a:r>
              <a:rPr lang="en-US" dirty="0">
                <a:ea typeface="ＭＳ Ｐゴシック" pitchFamily="-108" charset="-128"/>
              </a:rPr>
              <a:t>Exercise 1:</a:t>
            </a:r>
          </a:p>
          <a:p>
            <a:pPr>
              <a:buFont typeface="Arial" charset="0"/>
              <a:buNone/>
            </a:pPr>
            <a:r>
              <a:rPr lang="en-US" dirty="0">
                <a:ea typeface="ＭＳ Ｐゴシック" pitchFamily="-108" charset="-128"/>
              </a:rPr>
              <a:t>	find a single </a:t>
            </a:r>
            <a:r>
              <a:rPr lang="en-US" dirty="0" smtClean="0">
                <a:ea typeface="ＭＳ Ｐゴシック" pitchFamily="-108" charset="-128"/>
              </a:rPr>
              <a:t>equivalent </a:t>
            </a:r>
            <a:r>
              <a:rPr lang="en-US" dirty="0">
                <a:ea typeface="ＭＳ Ｐゴシック" pitchFamily="-108" charset="-128"/>
              </a:rPr>
              <a:t>resistance for below circuit</a:t>
            </a:r>
            <a:r>
              <a:rPr lang="en-US" dirty="0" smtClean="0">
                <a:ea typeface="ＭＳ Ｐゴシック" pitchFamily="-108" charset="-128"/>
              </a:rPr>
              <a:t>.</a:t>
            </a:r>
            <a:endParaRPr lang="en-US" dirty="0">
              <a:ea typeface="ＭＳ Ｐゴシック" pitchFamily="-108" charset="-128"/>
            </a:endParaRPr>
          </a:p>
        </p:txBody>
      </p:sp>
      <p:pic>
        <p:nvPicPr>
          <p:cNvPr id="4" name="Picture 4"/>
          <p:cNvPicPr>
            <a:picLocks noChangeAspect="1"/>
          </p:cNvPicPr>
          <p:nvPr/>
        </p:nvPicPr>
        <p:blipFill>
          <a:blip r:embed="rId2"/>
          <a:srcRect/>
          <a:stretch>
            <a:fillRect/>
          </a:stretch>
        </p:blipFill>
        <p:spPr bwMode="auto">
          <a:xfrm>
            <a:off x="2819400" y="3008313"/>
            <a:ext cx="5938838" cy="3117850"/>
          </a:xfrm>
          <a:prstGeom prst="rect">
            <a:avLst/>
          </a:prstGeom>
          <a:noFill/>
          <a:ln w="9525">
            <a:noFill/>
            <a:miter lim="800000"/>
            <a:headEnd/>
            <a:tailEnd/>
          </a:ln>
        </p:spPr>
      </p:pic>
      <p:sp>
        <p:nvSpPr>
          <p:cNvPr id="5" name="TextBox 4"/>
          <p:cNvSpPr txBox="1"/>
          <p:nvPr/>
        </p:nvSpPr>
        <p:spPr>
          <a:xfrm>
            <a:off x="7164288" y="5941497"/>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355017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sp>
        <p:nvSpPr>
          <p:cNvPr id="3" name="Content Placeholder 2"/>
          <p:cNvSpPr>
            <a:spLocks noGrp="1"/>
          </p:cNvSpPr>
          <p:nvPr>
            <p:ph idx="1"/>
          </p:nvPr>
        </p:nvSpPr>
        <p:spPr>
          <a:xfrm>
            <a:off x="457200" y="1600201"/>
            <a:ext cx="8229600" cy="1108720"/>
          </a:xfrm>
        </p:spPr>
        <p:txBody>
          <a:bodyPr/>
          <a:lstStyle/>
          <a:p>
            <a:r>
              <a:rPr lang="en-US" dirty="0">
                <a:ea typeface="ＭＳ Ｐゴシック" pitchFamily="-108" charset="-128"/>
              </a:rPr>
              <a:t>find the </a:t>
            </a:r>
            <a:r>
              <a:rPr lang="en-US" dirty="0" smtClean="0">
                <a:ea typeface="ＭＳ Ｐゴシック" pitchFamily="-108" charset="-128"/>
              </a:rPr>
              <a:t>equivalent </a:t>
            </a:r>
            <a:r>
              <a:rPr lang="en-US" dirty="0">
                <a:ea typeface="ＭＳ Ｐゴシック" pitchFamily="-108" charset="-128"/>
              </a:rPr>
              <a:t>resistance for each of networks</a:t>
            </a:r>
            <a:r>
              <a:rPr lang="en-US" dirty="0" smtClean="0">
                <a:ea typeface="ＭＳ Ｐゴシック" pitchFamily="-108" charset="-128"/>
              </a:rPr>
              <a:t>.</a:t>
            </a:r>
            <a:endParaRPr lang="en-US" dirty="0">
              <a:ea typeface="ＭＳ Ｐゴシック" pitchFamily="-108" charset="-128"/>
            </a:endParaRPr>
          </a:p>
        </p:txBody>
      </p:sp>
      <p:pic>
        <p:nvPicPr>
          <p:cNvPr id="4" name="Picture 4"/>
          <p:cNvPicPr>
            <a:picLocks noChangeAspect="1"/>
          </p:cNvPicPr>
          <p:nvPr/>
        </p:nvPicPr>
        <p:blipFill>
          <a:blip r:embed="rId2"/>
          <a:srcRect/>
          <a:stretch>
            <a:fillRect/>
          </a:stretch>
        </p:blipFill>
        <p:spPr bwMode="auto">
          <a:xfrm>
            <a:off x="1676011" y="2852936"/>
            <a:ext cx="5734050" cy="2743200"/>
          </a:xfrm>
          <a:prstGeom prst="rect">
            <a:avLst/>
          </a:prstGeom>
          <a:noFill/>
          <a:ln w="9525">
            <a:noFill/>
            <a:miter lim="800000"/>
            <a:headEnd/>
            <a:tailEnd/>
          </a:ln>
        </p:spPr>
      </p:pic>
      <p:sp>
        <p:nvSpPr>
          <p:cNvPr id="5" name="TextBox 4"/>
          <p:cNvSpPr txBox="1"/>
          <p:nvPr/>
        </p:nvSpPr>
        <p:spPr>
          <a:xfrm>
            <a:off x="7092280" y="5877272"/>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327528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pic>
        <p:nvPicPr>
          <p:cNvPr id="4" name="Picture 4"/>
          <p:cNvPicPr>
            <a:picLocks noChangeAspect="1"/>
          </p:cNvPicPr>
          <p:nvPr/>
        </p:nvPicPr>
        <p:blipFill>
          <a:blip r:embed="rId2"/>
          <a:srcRect/>
          <a:stretch>
            <a:fillRect/>
          </a:stretch>
        </p:blipFill>
        <p:spPr bwMode="auto">
          <a:xfrm>
            <a:off x="1691680" y="2071691"/>
            <a:ext cx="5749925" cy="3587750"/>
          </a:xfrm>
          <a:prstGeom prst="rect">
            <a:avLst/>
          </a:prstGeom>
          <a:noFill/>
          <a:ln w="9525">
            <a:noFill/>
            <a:miter lim="800000"/>
            <a:headEnd/>
            <a:tailEnd/>
          </a:ln>
        </p:spPr>
      </p:pic>
      <p:sp>
        <p:nvSpPr>
          <p:cNvPr id="5" name="TextBox 4"/>
          <p:cNvSpPr txBox="1"/>
          <p:nvPr/>
        </p:nvSpPr>
        <p:spPr>
          <a:xfrm>
            <a:off x="7164288" y="5877272"/>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265829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a:t>
            </a:r>
            <a:endParaRPr lang="en-US" dirty="0"/>
          </a:p>
        </p:txBody>
      </p:sp>
      <p:pic>
        <p:nvPicPr>
          <p:cNvPr id="4" name="Picture 4"/>
          <p:cNvPicPr>
            <a:picLocks noChangeAspect="1"/>
          </p:cNvPicPr>
          <p:nvPr/>
        </p:nvPicPr>
        <p:blipFill>
          <a:blip r:embed="rId2"/>
          <a:srcRect/>
          <a:stretch>
            <a:fillRect/>
          </a:stretch>
        </p:blipFill>
        <p:spPr bwMode="auto">
          <a:xfrm>
            <a:off x="1331640" y="2060848"/>
            <a:ext cx="6800850" cy="3879850"/>
          </a:xfrm>
          <a:prstGeom prst="rect">
            <a:avLst/>
          </a:prstGeom>
          <a:noFill/>
          <a:ln w="9525">
            <a:noFill/>
            <a:miter lim="800000"/>
            <a:headEnd/>
            <a:tailEnd/>
          </a:ln>
        </p:spPr>
      </p:pic>
      <p:sp>
        <p:nvSpPr>
          <p:cNvPr id="5" name="TextBox 4"/>
          <p:cNvSpPr txBox="1"/>
          <p:nvPr/>
        </p:nvSpPr>
        <p:spPr>
          <a:xfrm>
            <a:off x="7232390" y="5916494"/>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174131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pic>
        <p:nvPicPr>
          <p:cNvPr id="4" name="Picture 4"/>
          <p:cNvPicPr>
            <a:picLocks noChangeAspect="1"/>
          </p:cNvPicPr>
          <p:nvPr/>
        </p:nvPicPr>
        <p:blipFill>
          <a:blip r:embed="rId2"/>
          <a:srcRect/>
          <a:stretch>
            <a:fillRect/>
          </a:stretch>
        </p:blipFill>
        <p:spPr bwMode="auto">
          <a:xfrm>
            <a:off x="1403648" y="1628800"/>
            <a:ext cx="5811837" cy="3790950"/>
          </a:xfrm>
          <a:prstGeom prst="rect">
            <a:avLst/>
          </a:prstGeom>
          <a:noFill/>
          <a:ln w="9525">
            <a:noFill/>
            <a:miter lim="800000"/>
            <a:headEnd/>
            <a:tailEnd/>
          </a:ln>
        </p:spPr>
      </p:pic>
      <p:sp>
        <p:nvSpPr>
          <p:cNvPr id="5" name="TextBox 4"/>
          <p:cNvSpPr txBox="1"/>
          <p:nvPr/>
        </p:nvSpPr>
        <p:spPr>
          <a:xfrm>
            <a:off x="7215485" y="5877272"/>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41144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to Y Conversion</a:t>
            </a:r>
            <a:endParaRPr lang="en-US" dirty="0"/>
          </a:p>
        </p:txBody>
      </p:sp>
      <p:pic>
        <p:nvPicPr>
          <p:cNvPr id="4" name="Picture 3"/>
          <p:cNvPicPr>
            <a:picLocks noChangeAspect="1" noChangeArrowheads="1"/>
          </p:cNvPicPr>
          <p:nvPr/>
        </p:nvPicPr>
        <p:blipFill rotWithShape="1">
          <a:blip r:embed="rId2"/>
          <a:srcRect t="5420" r="3095" b="23490"/>
          <a:stretch/>
        </p:blipFill>
        <p:spPr bwMode="auto">
          <a:xfrm>
            <a:off x="2544239" y="1545020"/>
            <a:ext cx="3651609" cy="1671145"/>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1619672" y="3768340"/>
            <a:ext cx="5534025" cy="2390775"/>
          </a:xfrm>
          <a:prstGeom prst="rect">
            <a:avLst/>
          </a:prstGeom>
          <a:noFill/>
          <a:ln w="9525">
            <a:noFill/>
            <a:miter lim="800000"/>
            <a:headEnd/>
            <a:tailEnd/>
          </a:ln>
        </p:spPr>
      </p:pic>
      <p:sp>
        <p:nvSpPr>
          <p:cNvPr id="6" name="TextBox 5"/>
          <p:cNvSpPr txBox="1"/>
          <p:nvPr/>
        </p:nvSpPr>
        <p:spPr>
          <a:xfrm>
            <a:off x="7165615" y="5974449"/>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342750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4" name="Picture 2"/>
          <p:cNvPicPr>
            <a:picLocks noChangeAspect="1" noChangeArrowheads="1"/>
          </p:cNvPicPr>
          <p:nvPr/>
        </p:nvPicPr>
        <p:blipFill>
          <a:blip r:embed="rId2"/>
          <a:srcRect/>
          <a:stretch>
            <a:fillRect/>
          </a:stretch>
        </p:blipFill>
        <p:spPr bwMode="auto">
          <a:xfrm>
            <a:off x="442680" y="1628800"/>
            <a:ext cx="8114861" cy="3960440"/>
          </a:xfrm>
          <a:prstGeom prst="rect">
            <a:avLst/>
          </a:prstGeom>
          <a:noFill/>
          <a:ln w="9525">
            <a:noFill/>
            <a:miter lim="800000"/>
            <a:headEnd/>
            <a:tailEnd/>
          </a:ln>
        </p:spPr>
      </p:pic>
      <p:sp>
        <p:nvSpPr>
          <p:cNvPr id="5" name="TextBox 4"/>
          <p:cNvSpPr txBox="1"/>
          <p:nvPr/>
        </p:nvSpPr>
        <p:spPr>
          <a:xfrm>
            <a:off x="5223961" y="5493295"/>
            <a:ext cx="3888432" cy="923330"/>
          </a:xfrm>
          <a:prstGeom prst="rect">
            <a:avLst/>
          </a:prstGeom>
          <a:noFill/>
        </p:spPr>
        <p:txBody>
          <a:bodyPr wrap="square" rtlCol="0">
            <a:spAutoFit/>
          </a:bodyPr>
          <a:lstStyle/>
          <a:p>
            <a:r>
              <a:rPr lang="en-US" dirty="0" smtClean="0"/>
              <a:t>Source: </a:t>
            </a:r>
            <a:r>
              <a:rPr lang="en-US" dirty="0"/>
              <a:t>https://commons.wikimedia.org/wiki/File:Wye-delta_bridge_simplification.svg</a:t>
            </a:r>
            <a:endParaRPr lang="en-US" dirty="0"/>
          </a:p>
        </p:txBody>
      </p:sp>
    </p:spTree>
    <p:extLst>
      <p:ext uri="{BB962C8B-B14F-4D97-AF65-F5344CB8AC3E}">
        <p14:creationId xmlns:p14="http://schemas.microsoft.com/office/powerpoint/2010/main" val="112141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4" name="Picture 2"/>
          <p:cNvPicPr>
            <a:picLocks noChangeAspect="1" noChangeArrowheads="1"/>
          </p:cNvPicPr>
          <p:nvPr/>
        </p:nvPicPr>
        <p:blipFill>
          <a:blip r:embed="rId2"/>
          <a:srcRect/>
          <a:stretch>
            <a:fillRect/>
          </a:stretch>
        </p:blipFill>
        <p:spPr bwMode="auto">
          <a:xfrm>
            <a:off x="1619672" y="1787278"/>
            <a:ext cx="5699790" cy="4338885"/>
          </a:xfrm>
          <a:prstGeom prst="rect">
            <a:avLst/>
          </a:prstGeom>
          <a:noFill/>
          <a:ln w="9525">
            <a:noFill/>
            <a:miter lim="800000"/>
            <a:headEnd/>
            <a:tailEnd/>
          </a:ln>
        </p:spPr>
      </p:pic>
      <p:sp>
        <p:nvSpPr>
          <p:cNvPr id="5" name="TextBox 4"/>
          <p:cNvSpPr txBox="1"/>
          <p:nvPr/>
        </p:nvSpPr>
        <p:spPr>
          <a:xfrm>
            <a:off x="7020272" y="5941497"/>
            <a:ext cx="2085234" cy="369332"/>
          </a:xfrm>
          <a:prstGeom prst="rect">
            <a:avLst/>
          </a:prstGeom>
          <a:noFill/>
        </p:spPr>
        <p:txBody>
          <a:bodyPr wrap="square" rtlCol="0">
            <a:spAutoFit/>
          </a:bodyPr>
          <a:lstStyle/>
          <a:p>
            <a:r>
              <a:rPr lang="en-US" dirty="0" smtClean="0"/>
              <a:t>Source: </a:t>
            </a:r>
            <a:r>
              <a:rPr lang="en-US" dirty="0" smtClean="0"/>
              <a:t>Wikimedia</a:t>
            </a:r>
            <a:endParaRPr lang="en-US" dirty="0"/>
          </a:p>
        </p:txBody>
      </p:sp>
    </p:spTree>
    <p:extLst>
      <p:ext uri="{BB962C8B-B14F-4D97-AF65-F5344CB8AC3E}">
        <p14:creationId xmlns:p14="http://schemas.microsoft.com/office/powerpoint/2010/main" val="401631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pic>
        <p:nvPicPr>
          <p:cNvPr id="4" name="Picture 2"/>
          <p:cNvPicPr>
            <a:picLocks noChangeAspect="1" noChangeArrowheads="1"/>
          </p:cNvPicPr>
          <p:nvPr/>
        </p:nvPicPr>
        <p:blipFill>
          <a:blip r:embed="rId2"/>
          <a:srcRect/>
          <a:stretch>
            <a:fillRect/>
          </a:stretch>
        </p:blipFill>
        <p:spPr bwMode="auto">
          <a:xfrm>
            <a:off x="1403648" y="1916832"/>
            <a:ext cx="5788133" cy="3754908"/>
          </a:xfrm>
          <a:prstGeom prst="rect">
            <a:avLst/>
          </a:prstGeom>
          <a:noFill/>
          <a:ln w="9525">
            <a:noFill/>
            <a:miter lim="800000"/>
            <a:headEnd/>
            <a:tailEnd/>
          </a:ln>
        </p:spPr>
      </p:pic>
      <p:sp>
        <p:nvSpPr>
          <p:cNvPr id="5" name="TextBox 4"/>
          <p:cNvSpPr txBox="1"/>
          <p:nvPr/>
        </p:nvSpPr>
        <p:spPr>
          <a:xfrm>
            <a:off x="7191781" y="5877272"/>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171524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Description</a:t>
            </a:r>
            <a:endParaRPr lang="en-GB" dirty="0"/>
          </a:p>
        </p:txBody>
      </p:sp>
      <p:sp>
        <p:nvSpPr>
          <p:cNvPr id="3" name="Content Placeholder 2"/>
          <p:cNvSpPr>
            <a:spLocks noGrp="1"/>
          </p:cNvSpPr>
          <p:nvPr>
            <p:ph idx="1"/>
          </p:nvPr>
        </p:nvSpPr>
        <p:spPr>
          <a:xfrm>
            <a:off x="457200" y="1916832"/>
            <a:ext cx="8229600" cy="4248472"/>
          </a:xfrm>
        </p:spPr>
        <p:txBody>
          <a:bodyPr>
            <a:normAutofit fontScale="70000" lnSpcReduction="20000"/>
          </a:bodyPr>
          <a:lstStyle/>
          <a:p>
            <a:r>
              <a:rPr lang="en-GB" sz="2400" dirty="0" smtClean="0">
                <a:latin typeface="Helvetica LT Std Light"/>
              </a:rPr>
              <a:t>Aims</a:t>
            </a:r>
          </a:p>
          <a:p>
            <a:pPr lvl="1"/>
            <a:r>
              <a:rPr lang="en-US" sz="2100" dirty="0" smtClean="0">
                <a:latin typeface="Helvetica LT Std Light"/>
              </a:rPr>
              <a:t>To distinguish resistance in series and parallel</a:t>
            </a:r>
          </a:p>
          <a:p>
            <a:pPr lvl="1"/>
            <a:r>
              <a:rPr lang="en-US" sz="2100" dirty="0" smtClean="0">
                <a:latin typeface="Helvetica LT Std Light"/>
              </a:rPr>
              <a:t>To analyze equivalent resistance in series and parallel and combination circuit</a:t>
            </a:r>
          </a:p>
          <a:p>
            <a:pPr lvl="1"/>
            <a:endParaRPr lang="en-GB" sz="2000" dirty="0" smtClean="0">
              <a:latin typeface="Helvetica LT Std Light"/>
            </a:endParaRPr>
          </a:p>
          <a:p>
            <a:r>
              <a:rPr lang="en-GB" sz="2400" dirty="0" smtClean="0">
                <a:latin typeface="Helvetica LT Std Light"/>
              </a:rPr>
              <a:t>Expected Outcomes</a:t>
            </a:r>
          </a:p>
          <a:p>
            <a:pPr lvl="1"/>
            <a:r>
              <a:rPr lang="en-US" sz="2100" dirty="0">
                <a:latin typeface="Helvetica LT Std Light"/>
                <a:ea typeface="ＭＳ Ｐゴシック" pitchFamily="-108" charset="-128"/>
              </a:rPr>
              <a:t>Replace series or parallel combinations of resistances by equivalent resistances. </a:t>
            </a:r>
          </a:p>
          <a:p>
            <a:pPr lvl="1"/>
            <a:r>
              <a:rPr lang="en-US" sz="2100" dirty="0">
                <a:latin typeface="Helvetica LT Std Light"/>
                <a:ea typeface="ＭＳ Ｐゴシック" pitchFamily="-108" charset="-128"/>
              </a:rPr>
              <a:t>Determine currents and voltages of circuits by combining resistance in series and parallel</a:t>
            </a:r>
          </a:p>
          <a:p>
            <a:pPr marL="457200" lvl="1" indent="0">
              <a:buNone/>
            </a:pPr>
            <a:endParaRPr lang="en-GB" sz="2100" dirty="0" smtClean="0">
              <a:latin typeface="Helvetica LT Std Light"/>
            </a:endParaRPr>
          </a:p>
          <a:p>
            <a:r>
              <a:rPr lang="en-GB" sz="2400" dirty="0" smtClean="0">
                <a:latin typeface="Helvetica LT Std Light"/>
              </a:rPr>
              <a:t>Other related Information</a:t>
            </a:r>
          </a:p>
          <a:p>
            <a:pPr lvl="1"/>
            <a:r>
              <a:rPr lang="en-GB" sz="2100" dirty="0" smtClean="0">
                <a:latin typeface="Helvetica LT Std Light"/>
              </a:rPr>
              <a:t>One of mid semester exam is from this topic</a:t>
            </a:r>
            <a:endParaRPr lang="en-GB" sz="2100" dirty="0">
              <a:latin typeface="Helvetica LT Std Light"/>
            </a:endParaRPr>
          </a:p>
          <a:p>
            <a:pPr lvl="1"/>
            <a:r>
              <a:rPr lang="en-GB" sz="2100" dirty="0" smtClean="0">
                <a:latin typeface="Helvetica LT Std Light"/>
              </a:rPr>
              <a:t>No other relevant information be disclosed</a:t>
            </a:r>
          </a:p>
          <a:p>
            <a:pPr lvl="1"/>
            <a:endParaRPr lang="en-GB" sz="2100" dirty="0" smtClean="0">
              <a:latin typeface="Helvetica LT Std Light"/>
            </a:endParaRPr>
          </a:p>
          <a:p>
            <a:r>
              <a:rPr lang="en-GB" sz="2100" dirty="0" smtClean="0">
                <a:latin typeface="Helvetica LT Std Light"/>
              </a:rPr>
              <a:t>References</a:t>
            </a:r>
          </a:p>
          <a:p>
            <a:pPr lvl="1"/>
            <a:r>
              <a:rPr lang="en-GB" sz="2100" dirty="0" err="1">
                <a:latin typeface="Helvetica LT Std Light"/>
              </a:rPr>
              <a:t>Rizzoni</a:t>
            </a:r>
            <a:r>
              <a:rPr lang="en-GB" sz="2100" dirty="0">
                <a:latin typeface="Helvetica LT Std Light"/>
              </a:rPr>
              <a:t> G., 2004, Principles and Applications of Electrical Engineering, Revised Fourth Edition, Fourth Edition, McGraw </a:t>
            </a:r>
            <a:r>
              <a:rPr lang="en-GB" sz="2100" dirty="0" smtClean="0">
                <a:latin typeface="Helvetica LT Std Light"/>
              </a:rPr>
              <a:t>Hill</a:t>
            </a:r>
          </a:p>
          <a:p>
            <a:pPr lvl="1"/>
            <a:r>
              <a:rPr lang="en-GB" sz="2100" dirty="0" err="1">
                <a:latin typeface="Helvetica LT Std Light"/>
              </a:rPr>
              <a:t>Hambley</a:t>
            </a:r>
            <a:r>
              <a:rPr lang="en-GB" sz="2100" dirty="0">
                <a:latin typeface="Helvetica LT Std Light"/>
              </a:rPr>
              <a:t> A.R., 2005, Electrical Engineering Principles and Applications, Third Edition, Pearson Prentice Hall </a:t>
            </a:r>
            <a:endParaRPr lang="en-GB" sz="2100" dirty="0" smtClean="0">
              <a:latin typeface="Helvetica LT Std Light"/>
            </a:endParaRPr>
          </a:p>
        </p:txBody>
      </p:sp>
    </p:spTree>
    <p:extLst>
      <p:ext uri="{BB962C8B-B14F-4D97-AF65-F5344CB8AC3E}">
        <p14:creationId xmlns:p14="http://schemas.microsoft.com/office/powerpoint/2010/main" val="1203065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Exercise 1</a:t>
            </a:r>
            <a:endParaRPr lang="en-US" dirty="0"/>
          </a:p>
        </p:txBody>
      </p:sp>
      <p:pic>
        <p:nvPicPr>
          <p:cNvPr id="4" name="Picture 3"/>
          <p:cNvPicPr>
            <a:picLocks noChangeAspect="1" noChangeArrowheads="1"/>
          </p:cNvPicPr>
          <p:nvPr/>
        </p:nvPicPr>
        <p:blipFill>
          <a:blip r:embed="rId2"/>
          <a:srcRect/>
          <a:stretch>
            <a:fillRect/>
          </a:stretch>
        </p:blipFill>
        <p:spPr bwMode="auto">
          <a:xfrm>
            <a:off x="1267239" y="1476375"/>
            <a:ext cx="3867150" cy="1952625"/>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762786" y="3487737"/>
            <a:ext cx="5267325" cy="2800350"/>
          </a:xfrm>
          <a:prstGeom prst="rect">
            <a:avLst/>
          </a:prstGeom>
          <a:noFill/>
          <a:ln w="9525">
            <a:noFill/>
            <a:miter lim="800000"/>
            <a:headEnd/>
            <a:tailEnd/>
          </a:ln>
        </p:spPr>
      </p:pic>
      <p:sp>
        <p:nvSpPr>
          <p:cNvPr id="6" name="TextBox 5"/>
          <p:cNvSpPr txBox="1"/>
          <p:nvPr/>
        </p:nvSpPr>
        <p:spPr>
          <a:xfrm>
            <a:off x="7164288" y="5918755"/>
            <a:ext cx="1800200" cy="369332"/>
          </a:xfrm>
          <a:prstGeom prst="rect">
            <a:avLst/>
          </a:prstGeom>
          <a:noFill/>
        </p:spPr>
        <p:txBody>
          <a:bodyPr wrap="square" rtlCol="0">
            <a:spAutoFit/>
          </a:bodyPr>
          <a:lstStyle/>
          <a:p>
            <a:r>
              <a:rPr lang="en-US" dirty="0" smtClean="0"/>
              <a:t>Source: </a:t>
            </a:r>
            <a:r>
              <a:rPr lang="en-US" dirty="0" err="1" smtClean="0"/>
              <a:t>Rizzoni</a:t>
            </a:r>
            <a:endParaRPr lang="en-US" dirty="0"/>
          </a:p>
        </p:txBody>
      </p:sp>
    </p:spTree>
    <p:extLst>
      <p:ext uri="{BB962C8B-B14F-4D97-AF65-F5344CB8AC3E}">
        <p14:creationId xmlns:p14="http://schemas.microsoft.com/office/powerpoint/2010/main" val="21341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Steps</a:t>
            </a:r>
            <a:endParaRPr lang="en-US" dirty="0"/>
          </a:p>
        </p:txBody>
      </p:sp>
      <p:sp>
        <p:nvSpPr>
          <p:cNvPr id="3" name="Content Placeholder 2"/>
          <p:cNvSpPr>
            <a:spLocks noGrp="1"/>
          </p:cNvSpPr>
          <p:nvPr>
            <p:ph idx="1"/>
          </p:nvPr>
        </p:nvSpPr>
        <p:spPr/>
        <p:txBody>
          <a:bodyPr>
            <a:normAutofit fontScale="77500" lnSpcReduction="20000"/>
          </a:bodyPr>
          <a:lstStyle/>
          <a:p>
            <a:pPr>
              <a:lnSpc>
                <a:spcPct val="80000"/>
              </a:lnSpc>
            </a:pPr>
            <a:r>
              <a:rPr lang="en-US" dirty="0">
                <a:ea typeface="ＭＳ Ｐゴシック" pitchFamily="-108" charset="-128"/>
              </a:rPr>
              <a:t>Steps in solving circuits using series/parallel equivalents:</a:t>
            </a:r>
          </a:p>
          <a:p>
            <a:pPr>
              <a:lnSpc>
                <a:spcPct val="80000"/>
              </a:lnSpc>
              <a:buFont typeface="Verdana" pitchFamily="-108" charset="0"/>
              <a:buAutoNum type="arabicParenR"/>
            </a:pPr>
            <a:r>
              <a:rPr lang="en-US" dirty="0">
                <a:ea typeface="ＭＳ Ｐゴシック" pitchFamily="-108" charset="-128"/>
              </a:rPr>
              <a:t>Begin by locating a combination of resistances that are in series or parallel.</a:t>
            </a:r>
          </a:p>
          <a:p>
            <a:pPr>
              <a:lnSpc>
                <a:spcPct val="80000"/>
              </a:lnSpc>
              <a:buFont typeface="Verdana" pitchFamily="-108" charset="0"/>
              <a:buAutoNum type="arabicParenR"/>
            </a:pPr>
            <a:r>
              <a:rPr lang="en-US" dirty="0">
                <a:ea typeface="ＭＳ Ｐゴシック" pitchFamily="-108" charset="-128"/>
              </a:rPr>
              <a:t>Redraw the circuits with the equivalent resistance for the combination found in Step 1.</a:t>
            </a:r>
          </a:p>
          <a:p>
            <a:pPr>
              <a:lnSpc>
                <a:spcPct val="80000"/>
              </a:lnSpc>
              <a:buFont typeface="Verdana" pitchFamily="-108" charset="0"/>
              <a:buAutoNum type="arabicParenR"/>
            </a:pPr>
            <a:r>
              <a:rPr lang="en-US" dirty="0">
                <a:ea typeface="ＭＳ Ｐゴシック" pitchFamily="-108" charset="-128"/>
              </a:rPr>
              <a:t>Repeat Steps 1 and 2 until the circuits is reduced as far as possible.</a:t>
            </a:r>
          </a:p>
          <a:p>
            <a:pPr>
              <a:lnSpc>
                <a:spcPct val="80000"/>
              </a:lnSpc>
              <a:buFont typeface="Verdana" pitchFamily="-108" charset="0"/>
              <a:buAutoNum type="arabicParenR"/>
            </a:pPr>
            <a:r>
              <a:rPr lang="en-US" dirty="0">
                <a:ea typeface="ＭＳ Ｐゴシック" pitchFamily="-108" charset="-128"/>
              </a:rPr>
              <a:t>Solve for the currents and voltages in the final equivalent circuit. Then, transfer results back one step and solve for additional unknown currents and voltages. Again transfer the results back one step and solve. Repeat until all of the currents and voltages are known in the original circuit.</a:t>
            </a:r>
          </a:p>
          <a:p>
            <a:pPr>
              <a:lnSpc>
                <a:spcPct val="80000"/>
              </a:lnSpc>
              <a:buFont typeface="Verdana" pitchFamily="-108" charset="0"/>
              <a:buAutoNum type="arabicParenR"/>
            </a:pPr>
            <a:r>
              <a:rPr lang="en-US" dirty="0">
                <a:ea typeface="ＭＳ Ｐゴシック" pitchFamily="-108" charset="-128"/>
              </a:rPr>
              <a:t>Check your results to make sure that KCL is satisfied at each node, KCL is satisfied for each loop, and the powers add to zero</a:t>
            </a:r>
            <a:r>
              <a:rPr lang="en-US" dirty="0" smtClean="0">
                <a:ea typeface="ＭＳ Ｐゴシック" pitchFamily="-108" charset="-128"/>
              </a:rPr>
              <a:t>.</a:t>
            </a:r>
            <a:endParaRPr lang="en-US" dirty="0">
              <a:ea typeface="ＭＳ Ｐゴシック" pitchFamily="-108" charset="-128"/>
            </a:endParaRPr>
          </a:p>
        </p:txBody>
      </p:sp>
    </p:spTree>
    <p:extLst>
      <p:ext uri="{BB962C8B-B14F-4D97-AF65-F5344CB8AC3E}">
        <p14:creationId xmlns:p14="http://schemas.microsoft.com/office/powerpoint/2010/main" val="382271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of The Chapter</a:t>
            </a:r>
            <a:endParaRPr lang="en-GB" dirty="0"/>
          </a:p>
        </p:txBody>
      </p:sp>
      <p:sp>
        <p:nvSpPr>
          <p:cNvPr id="3" name="Content Placeholder 2"/>
          <p:cNvSpPr>
            <a:spLocks noGrp="1"/>
          </p:cNvSpPr>
          <p:nvPr>
            <p:ph idx="1"/>
          </p:nvPr>
        </p:nvSpPr>
        <p:spPr>
          <a:xfrm>
            <a:off x="457200" y="1916832"/>
            <a:ext cx="8229600" cy="4248472"/>
          </a:xfrm>
        </p:spPr>
        <p:txBody>
          <a:bodyPr>
            <a:normAutofit/>
          </a:bodyPr>
          <a:lstStyle/>
          <a:p>
            <a:r>
              <a:rPr lang="en-GB" sz="2400" dirty="0" smtClean="0">
                <a:latin typeface="Helvetica LT Std Light"/>
              </a:rPr>
              <a:t>Conclusion #1</a:t>
            </a:r>
          </a:p>
          <a:p>
            <a:pPr lvl="1"/>
            <a:r>
              <a:rPr lang="en-GB" sz="2000" dirty="0" smtClean="0">
                <a:latin typeface="Helvetica LT Std Light"/>
              </a:rPr>
              <a:t>Resistance in series, just add all the resistors involved. </a:t>
            </a:r>
          </a:p>
          <a:p>
            <a:pPr lvl="1"/>
            <a:r>
              <a:rPr lang="en-GB" sz="2000" dirty="0" smtClean="0">
                <a:latin typeface="Helvetica LT Std Light"/>
              </a:rPr>
              <a:t>Resistance in parallel, cannot add directly but to use fraction equation for N numbers of resistors.</a:t>
            </a:r>
          </a:p>
          <a:p>
            <a:pPr lvl="1"/>
            <a:endParaRPr lang="en-GB" sz="2000" dirty="0" smtClean="0">
              <a:latin typeface="Helvetica LT Std Light"/>
            </a:endParaRPr>
          </a:p>
          <a:p>
            <a:r>
              <a:rPr lang="en-GB" sz="2400" dirty="0" smtClean="0">
                <a:latin typeface="Helvetica LT Std Light"/>
              </a:rPr>
              <a:t>Conclusion #2</a:t>
            </a:r>
          </a:p>
          <a:p>
            <a:pPr lvl="1"/>
            <a:r>
              <a:rPr lang="en-GB" sz="2000" dirty="0" smtClean="0">
                <a:latin typeface="Helvetica LT Std Light"/>
              </a:rPr>
              <a:t>To work out equivalent resistance, do the analysis to the farthest end of the voltage source.</a:t>
            </a:r>
          </a:p>
          <a:p>
            <a:pPr lvl="1"/>
            <a:r>
              <a:rPr lang="en-GB" sz="2000" dirty="0" smtClean="0">
                <a:latin typeface="Helvetica LT Std Light"/>
              </a:rPr>
              <a:t>Whenever you see voltage source, just short circuit it.</a:t>
            </a:r>
          </a:p>
          <a:p>
            <a:pPr lvl="1"/>
            <a:r>
              <a:rPr lang="en-GB" sz="2000" dirty="0" smtClean="0">
                <a:latin typeface="Helvetica LT Std Light"/>
              </a:rPr>
              <a:t>Whenever you see current source, just break the connection</a:t>
            </a:r>
          </a:p>
        </p:txBody>
      </p:sp>
    </p:spTree>
    <p:extLst>
      <p:ext uri="{BB962C8B-B14F-4D97-AF65-F5344CB8AC3E}">
        <p14:creationId xmlns:p14="http://schemas.microsoft.com/office/powerpoint/2010/main" val="408661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normAutofit/>
          </a:bodyPr>
          <a:lstStyle/>
          <a:p>
            <a:r>
              <a:rPr lang="en-GB" dirty="0" smtClean="0"/>
              <a:t>Akhtar </a:t>
            </a:r>
            <a:r>
              <a:rPr lang="en-GB" dirty="0" err="1" smtClean="0"/>
              <a:t>Razali</a:t>
            </a:r>
            <a:r>
              <a:rPr lang="en-GB" dirty="0" smtClean="0"/>
              <a:t/>
            </a:r>
            <a:br>
              <a:rPr lang="en-GB" dirty="0" smtClean="0"/>
            </a:br>
            <a:r>
              <a:rPr lang="en-GB"/>
              <a:t/>
            </a:r>
            <a:br>
              <a:rPr lang="en-GB"/>
            </a:br>
            <a:r>
              <a:rPr lang="en-GB" smtClean="0"/>
              <a:t>FKM, UMP.</a:t>
            </a: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7521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57200" y="1916832"/>
            <a:ext cx="8229600" cy="3629000"/>
          </a:xfrm>
        </p:spPr>
        <p:txBody>
          <a:bodyPr>
            <a:normAutofit/>
          </a:bodyPr>
          <a:lstStyle/>
          <a:p>
            <a:r>
              <a:rPr lang="en-US" sz="2400" dirty="0" smtClean="0"/>
              <a:t>Series circuit</a:t>
            </a:r>
          </a:p>
          <a:p>
            <a:r>
              <a:rPr lang="en-US" sz="2400" dirty="0" smtClean="0"/>
              <a:t>Parallel circuit</a:t>
            </a:r>
          </a:p>
          <a:p>
            <a:r>
              <a:rPr lang="en-US" sz="2400" dirty="0" smtClean="0"/>
              <a:t>Delta and Y circuit</a:t>
            </a:r>
            <a:endParaRPr lang="en-US" sz="2400" dirty="0"/>
          </a:p>
          <a:p>
            <a:r>
              <a:rPr lang="en-US" sz="2400" dirty="0" smtClean="0"/>
              <a:t>Equivalent resistance in series and parallel and combination circuit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149080"/>
            <a:ext cx="2128029" cy="2146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4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Resistance</a:t>
            </a:r>
            <a:endParaRPr lang="en-US" dirty="0"/>
          </a:p>
        </p:txBody>
      </p:sp>
      <p:pic>
        <p:nvPicPr>
          <p:cNvPr id="1026" name="Picture 2" descr="Image result for resistor in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10180"/>
            <a:ext cx="778446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0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Resistance</a:t>
            </a:r>
            <a:endParaRPr lang="en-US" dirty="0"/>
          </a:p>
        </p:txBody>
      </p:sp>
      <p:sp>
        <p:nvSpPr>
          <p:cNvPr id="4" name="Content Placeholder 2"/>
          <p:cNvSpPr>
            <a:spLocks noGrp="1"/>
          </p:cNvSpPr>
          <p:nvPr>
            <p:ph idx="1"/>
          </p:nvPr>
        </p:nvSpPr>
        <p:spPr>
          <a:xfrm>
            <a:off x="457200" y="1600200"/>
            <a:ext cx="8229600" cy="4525963"/>
          </a:xfrm>
        </p:spPr>
        <p:txBody>
          <a:bodyPr>
            <a:normAutofit fontScale="92500" lnSpcReduction="10000"/>
          </a:bodyPr>
          <a:lstStyle/>
          <a:p>
            <a:pPr>
              <a:buFont typeface="Arial" charset="0"/>
              <a:buNone/>
            </a:pPr>
            <a:r>
              <a:rPr lang="en-US" dirty="0" smtClean="0">
                <a:ea typeface="ＭＳ Ｐゴシック" pitchFamily="-108" charset="-128"/>
              </a:rPr>
              <a:t>	We can define the equivalent resistance </a:t>
            </a:r>
            <a:r>
              <a:rPr lang="en-US" dirty="0" err="1" smtClean="0">
                <a:ea typeface="ＭＳ Ｐゴシック" pitchFamily="-108" charset="-128"/>
              </a:rPr>
              <a:t>Req</a:t>
            </a:r>
            <a:r>
              <a:rPr lang="en-US" dirty="0" smtClean="0">
                <a:ea typeface="ＭＳ Ｐゴシック" pitchFamily="-108" charset="-128"/>
              </a:rPr>
              <a:t> to be sum of the resistance in </a:t>
            </a:r>
            <a:r>
              <a:rPr lang="en-US" dirty="0" err="1" smtClean="0">
                <a:ea typeface="ＭＳ Ｐゴシック" pitchFamily="-108" charset="-128"/>
              </a:rPr>
              <a:t>series,or</a:t>
            </a:r>
            <a:endParaRPr lang="en-US" dirty="0" smtClean="0">
              <a:ea typeface="ＭＳ Ｐゴシック" pitchFamily="-108" charset="-128"/>
            </a:endParaRPr>
          </a:p>
          <a:p>
            <a:pPr>
              <a:buFont typeface="Arial" charset="0"/>
              <a:buNone/>
            </a:pPr>
            <a:endParaRPr lang="en-US" dirty="0" smtClean="0">
              <a:ea typeface="ＭＳ Ｐゴシック" pitchFamily="-108" charset="-128"/>
            </a:endParaRPr>
          </a:p>
          <a:p>
            <a:pPr>
              <a:buFont typeface="Arial" charset="0"/>
              <a:buNone/>
            </a:pPr>
            <a:r>
              <a:rPr lang="en-US" dirty="0" smtClean="0">
                <a:ea typeface="ＭＳ Ｐゴシック" pitchFamily="-108" charset="-128"/>
              </a:rPr>
              <a:t> 				</a:t>
            </a:r>
            <a:r>
              <a:rPr lang="en-US" dirty="0" err="1" smtClean="0">
                <a:ea typeface="ＭＳ Ｐゴシック" pitchFamily="-108" charset="-128"/>
              </a:rPr>
              <a:t>R</a:t>
            </a:r>
            <a:r>
              <a:rPr lang="en-US" baseline="-25000" dirty="0" err="1" smtClean="0">
                <a:ea typeface="ＭＳ Ｐゴシック" pitchFamily="-108" charset="-128"/>
              </a:rPr>
              <a:t>eq</a:t>
            </a:r>
            <a:r>
              <a:rPr lang="en-US" dirty="0" smtClean="0">
                <a:ea typeface="ＭＳ Ｐゴシック" pitchFamily="-108" charset="-128"/>
              </a:rPr>
              <a:t>=R</a:t>
            </a:r>
            <a:r>
              <a:rPr lang="en-US" baseline="-25000" dirty="0" smtClean="0">
                <a:ea typeface="ＭＳ Ｐゴシック" pitchFamily="-108" charset="-128"/>
              </a:rPr>
              <a:t>1</a:t>
            </a:r>
            <a:r>
              <a:rPr lang="en-US" dirty="0" smtClean="0">
                <a:ea typeface="ＭＳ Ｐゴシック" pitchFamily="-108" charset="-128"/>
              </a:rPr>
              <a:t>+R</a:t>
            </a:r>
            <a:r>
              <a:rPr lang="en-US" baseline="-25000" dirty="0" smtClean="0">
                <a:ea typeface="ＭＳ Ｐゴシック" pitchFamily="-108" charset="-128"/>
              </a:rPr>
              <a:t>2</a:t>
            </a:r>
            <a:r>
              <a:rPr lang="en-US" dirty="0" smtClean="0">
                <a:ea typeface="ＭＳ Ｐゴシック" pitchFamily="-108" charset="-128"/>
              </a:rPr>
              <a:t>+R</a:t>
            </a:r>
            <a:r>
              <a:rPr lang="en-US" baseline="-25000" dirty="0" smtClean="0">
                <a:ea typeface="ＭＳ Ｐゴシック" pitchFamily="-108" charset="-128"/>
              </a:rPr>
              <a:t>3</a:t>
            </a:r>
            <a:r>
              <a:rPr lang="en-US" dirty="0" smtClean="0">
                <a:ea typeface="ＭＳ Ｐゴシック" pitchFamily="-108" charset="-128"/>
              </a:rPr>
              <a:t>                               </a:t>
            </a:r>
            <a:endParaRPr lang="en-US" dirty="0">
              <a:ea typeface="ＭＳ Ｐゴシック" pitchFamily="-108" charset="-128"/>
            </a:endParaRPr>
          </a:p>
          <a:p>
            <a:pPr>
              <a:buFont typeface="Arial" charset="0"/>
              <a:buNone/>
            </a:pPr>
            <a:endParaRPr lang="en-US" dirty="0" smtClean="0">
              <a:ea typeface="ＭＳ Ｐゴシック" pitchFamily="-108" charset="-128"/>
            </a:endParaRPr>
          </a:p>
          <a:p>
            <a:pPr>
              <a:buFont typeface="Arial" charset="0"/>
              <a:buNone/>
            </a:pPr>
            <a:r>
              <a:rPr lang="en-US" dirty="0" smtClean="0">
                <a:ea typeface="ＭＳ Ｐゴシック" pitchFamily="-108" charset="-128"/>
              </a:rPr>
              <a:t>    To calculate V source, the equation is now as below:</a:t>
            </a:r>
          </a:p>
          <a:p>
            <a:pPr>
              <a:buFont typeface="Arial" charset="0"/>
              <a:buNone/>
            </a:pPr>
            <a:endParaRPr lang="en-US" dirty="0" smtClean="0">
              <a:ea typeface="ＭＳ Ｐゴシック" pitchFamily="-108" charset="-128"/>
            </a:endParaRPr>
          </a:p>
          <a:p>
            <a:pPr>
              <a:buFont typeface="Arial" charset="0"/>
              <a:buNone/>
            </a:pPr>
            <a:r>
              <a:rPr lang="en-US" dirty="0" smtClean="0">
                <a:ea typeface="ＭＳ Ｐゴシック" pitchFamily="-108" charset="-128"/>
              </a:rPr>
              <a:t>    				V=</a:t>
            </a:r>
            <a:r>
              <a:rPr lang="en-US" dirty="0" err="1" smtClean="0">
                <a:ea typeface="ＭＳ Ｐゴシック" pitchFamily="-108" charset="-128"/>
              </a:rPr>
              <a:t>R</a:t>
            </a:r>
            <a:r>
              <a:rPr lang="en-US" baseline="-25000" dirty="0" err="1" smtClean="0">
                <a:ea typeface="ＭＳ Ｐゴシック" pitchFamily="-108" charset="-128"/>
              </a:rPr>
              <a:t>eq</a:t>
            </a:r>
            <a:r>
              <a:rPr lang="en-US" dirty="0" err="1" smtClean="0">
                <a:ea typeface="ＭＳ Ｐゴシック" pitchFamily="-108" charset="-128"/>
              </a:rPr>
              <a:t>i</a:t>
            </a:r>
            <a:endParaRPr lang="en-US" dirty="0" smtClean="0">
              <a:ea typeface="ＭＳ Ｐゴシック" pitchFamily="-108" charset="-128"/>
            </a:endParaRPr>
          </a:p>
        </p:txBody>
      </p:sp>
    </p:spTree>
    <p:extLst>
      <p:ext uri="{BB962C8B-B14F-4D97-AF65-F5344CB8AC3E}">
        <p14:creationId xmlns:p14="http://schemas.microsoft.com/office/powerpoint/2010/main" val="179827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Resistance</a:t>
            </a:r>
            <a:endParaRPr lang="en-US" dirty="0"/>
          </a:p>
        </p:txBody>
      </p:sp>
      <p:sp>
        <p:nvSpPr>
          <p:cNvPr id="3" name="Content Placeholder 2"/>
          <p:cNvSpPr>
            <a:spLocks noGrp="1"/>
          </p:cNvSpPr>
          <p:nvPr>
            <p:ph idx="1"/>
          </p:nvPr>
        </p:nvSpPr>
        <p:spPr>
          <a:xfrm>
            <a:off x="457200" y="1600200"/>
            <a:ext cx="3178696" cy="4277072"/>
          </a:xfrm>
        </p:spPr>
        <p:txBody>
          <a:bodyPr>
            <a:normAutofit/>
          </a:bodyPr>
          <a:lstStyle/>
          <a:p>
            <a:r>
              <a:rPr lang="en-US" dirty="0">
                <a:ea typeface="ＭＳ Ｐゴシック" pitchFamily="-108" charset="-128"/>
              </a:rPr>
              <a:t>Thus, we can conclude that 3 resistances in series can be replaced by the equivalent resistance R</a:t>
            </a:r>
            <a:r>
              <a:rPr lang="en-US" baseline="-25000" dirty="0">
                <a:ea typeface="ＭＳ Ｐゴシック" pitchFamily="-108" charset="-128"/>
              </a:rPr>
              <a:t>eq</a:t>
            </a:r>
            <a:r>
              <a:rPr lang="en-US" dirty="0" smtClean="0">
                <a:ea typeface="ＭＳ Ｐゴシック" pitchFamily="-108" charset="-128"/>
              </a:rPr>
              <a:t>.</a:t>
            </a:r>
            <a:endParaRPr lang="en-US" dirty="0">
              <a:ea typeface="ＭＳ Ｐゴシック" pitchFamily="-108" charset="-128"/>
            </a:endParaRPr>
          </a:p>
        </p:txBody>
      </p:sp>
      <p:pic>
        <p:nvPicPr>
          <p:cNvPr id="6" name="Picture 2" descr="Image result for resistor in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79" y="2780928"/>
            <a:ext cx="5173679" cy="1722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4288" y="4869160"/>
            <a:ext cx="1800200" cy="1477328"/>
          </a:xfrm>
          <a:prstGeom prst="rect">
            <a:avLst/>
          </a:prstGeom>
          <a:noFill/>
        </p:spPr>
        <p:txBody>
          <a:bodyPr wrap="square" rtlCol="0">
            <a:spAutoFit/>
          </a:bodyPr>
          <a:lstStyle/>
          <a:p>
            <a:r>
              <a:rPr lang="en-US" dirty="0" smtClean="0"/>
              <a:t>Source: </a:t>
            </a:r>
            <a:r>
              <a:rPr lang="en-US" dirty="0"/>
              <a:t>https://commons.wikimedia.org/wiki/File:Resistors_in_Series.svg</a:t>
            </a:r>
            <a:endParaRPr lang="en-US" dirty="0"/>
          </a:p>
        </p:txBody>
      </p:sp>
    </p:spTree>
    <p:extLst>
      <p:ext uri="{BB962C8B-B14F-4D97-AF65-F5344CB8AC3E}">
        <p14:creationId xmlns:p14="http://schemas.microsoft.com/office/powerpoint/2010/main" val="44288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Resistance</a:t>
            </a:r>
            <a:endParaRPr lang="en-US" dirty="0"/>
          </a:p>
        </p:txBody>
      </p:sp>
      <p:sp>
        <p:nvSpPr>
          <p:cNvPr id="3" name="Content Placeholder 2"/>
          <p:cNvSpPr>
            <a:spLocks noGrp="1"/>
          </p:cNvSpPr>
          <p:nvPr>
            <p:ph idx="1"/>
          </p:nvPr>
        </p:nvSpPr>
        <p:spPr/>
        <p:txBody>
          <a:bodyPr/>
          <a:lstStyle/>
          <a:p>
            <a:pPr>
              <a:buFont typeface="Arial" charset="0"/>
              <a:buNone/>
            </a:pPr>
            <a:r>
              <a:rPr lang="en-US" dirty="0">
                <a:ea typeface="ＭＳ Ｐゴシック" pitchFamily="-108" charset="-128"/>
              </a:rPr>
              <a:t>Therefore,</a:t>
            </a:r>
          </a:p>
          <a:p>
            <a:pPr>
              <a:buFont typeface="Arial" charset="0"/>
              <a:buNone/>
            </a:pPr>
            <a:r>
              <a:rPr lang="en-US" dirty="0">
                <a:ea typeface="ＭＳ Ｐゴシック" pitchFamily="-108" charset="-128"/>
              </a:rPr>
              <a:t>	“</a:t>
            </a:r>
            <a:r>
              <a:rPr lang="en-US" i="1" dirty="0">
                <a:ea typeface="ＭＳ Ｐゴシック" pitchFamily="-108" charset="-128"/>
              </a:rPr>
              <a:t>a series combination of resistances has an equivalent resistance equal to the sum of the original resistance</a:t>
            </a:r>
            <a:r>
              <a:rPr lang="en-US" i="1" dirty="0" smtClean="0">
                <a:ea typeface="ＭＳ Ｐゴシック" pitchFamily="-108" charset="-128"/>
              </a:rPr>
              <a:t>.”</a:t>
            </a:r>
            <a:endParaRPr lang="en-US" i="1" dirty="0">
              <a:ea typeface="ＭＳ Ｐゴシック" pitchFamily="-108" charset="-128"/>
            </a:endParaRPr>
          </a:p>
        </p:txBody>
      </p:sp>
    </p:spTree>
    <p:extLst>
      <p:ext uri="{BB962C8B-B14F-4D97-AF65-F5344CB8AC3E}">
        <p14:creationId xmlns:p14="http://schemas.microsoft.com/office/powerpoint/2010/main" val="237655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Resistance</a:t>
            </a:r>
            <a:endParaRPr lang="en-US" dirty="0"/>
          </a:p>
        </p:txBody>
      </p:sp>
      <p:sp>
        <p:nvSpPr>
          <p:cNvPr id="3" name="Content Placeholder 2"/>
          <p:cNvSpPr>
            <a:spLocks noGrp="1"/>
          </p:cNvSpPr>
          <p:nvPr>
            <p:ph idx="1"/>
          </p:nvPr>
        </p:nvSpPr>
        <p:spPr>
          <a:xfrm>
            <a:off x="457200" y="1600201"/>
            <a:ext cx="8229600" cy="1180728"/>
          </a:xfrm>
        </p:spPr>
        <p:txBody>
          <a:bodyPr/>
          <a:lstStyle/>
          <a:p>
            <a:r>
              <a:rPr lang="en-US" dirty="0">
                <a:ea typeface="ＭＳ Ｐゴシック" pitchFamily="-108" charset="-128"/>
              </a:rPr>
              <a:t>In parallel circuit, the voltage across each element is the same</a:t>
            </a:r>
            <a:r>
              <a:rPr lang="en-US" dirty="0" smtClean="0">
                <a:ea typeface="ＭＳ Ｐゴシック" pitchFamily="-108" charset="-128"/>
              </a:rPr>
              <a:t>.</a:t>
            </a:r>
            <a:endParaRPr lang="en-US" dirty="0">
              <a:ea typeface="ＭＳ Ｐゴシック" pitchFamily="-108" charset="-128"/>
            </a:endParaRPr>
          </a:p>
        </p:txBody>
      </p:sp>
      <p:sp>
        <p:nvSpPr>
          <p:cNvPr id="5" name="TextBox 4"/>
          <p:cNvSpPr txBox="1"/>
          <p:nvPr/>
        </p:nvSpPr>
        <p:spPr>
          <a:xfrm>
            <a:off x="7164288" y="4869160"/>
            <a:ext cx="1800200" cy="1477328"/>
          </a:xfrm>
          <a:prstGeom prst="rect">
            <a:avLst/>
          </a:prstGeom>
          <a:noFill/>
        </p:spPr>
        <p:txBody>
          <a:bodyPr wrap="square" rtlCol="0">
            <a:spAutoFit/>
          </a:bodyPr>
          <a:lstStyle/>
          <a:p>
            <a:r>
              <a:rPr lang="en-US" dirty="0" smtClean="0"/>
              <a:t>Source: </a:t>
            </a:r>
            <a:r>
              <a:rPr lang="en-US" dirty="0"/>
              <a:t>https://commons.wikimedia.org/wiki/File:Resistors_in_parallel.svg</a:t>
            </a:r>
            <a:endParaRPr lang="en-US" dirty="0"/>
          </a:p>
        </p:txBody>
      </p:sp>
      <p:pic>
        <p:nvPicPr>
          <p:cNvPr id="2050" name="Picture 2" descr="Image result for resistor in parall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65086"/>
            <a:ext cx="5174724" cy="3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9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Resistance</a:t>
            </a:r>
            <a:endParaRPr lang="en-US" dirty="0"/>
          </a:p>
        </p:txBody>
      </p:sp>
      <p:sp>
        <p:nvSpPr>
          <p:cNvPr id="3" name="Content Placeholder 2"/>
          <p:cNvSpPr>
            <a:spLocks noGrp="1"/>
          </p:cNvSpPr>
          <p:nvPr>
            <p:ph idx="1"/>
          </p:nvPr>
        </p:nvSpPr>
        <p:spPr>
          <a:xfrm>
            <a:off x="457200" y="1600201"/>
            <a:ext cx="8229600" cy="1108720"/>
          </a:xfrm>
        </p:spPr>
        <p:txBody>
          <a:bodyPr/>
          <a:lstStyle/>
          <a:p>
            <a:r>
              <a:rPr lang="en-US" dirty="0">
                <a:ea typeface="ＭＳ Ｐゴシック" pitchFamily="-108" charset="-128"/>
              </a:rPr>
              <a:t>Therefore, we can define the equivalent resistance </a:t>
            </a:r>
            <a:r>
              <a:rPr lang="en-US" dirty="0" smtClean="0">
                <a:ea typeface="ＭＳ Ｐゴシック" pitchFamily="-108" charset="-128"/>
              </a:rPr>
              <a:t>as:</a:t>
            </a:r>
            <a:endParaRPr lang="en-US" dirty="0"/>
          </a:p>
        </p:txBody>
      </p:sp>
      <p:pic>
        <p:nvPicPr>
          <p:cNvPr id="4" name="Picture 4"/>
          <p:cNvPicPr>
            <a:picLocks noChangeAspect="1"/>
          </p:cNvPicPr>
          <p:nvPr/>
        </p:nvPicPr>
        <p:blipFill rotWithShape="1">
          <a:blip r:embed="rId2"/>
          <a:srcRect l="34953"/>
          <a:stretch/>
        </p:blipFill>
        <p:spPr bwMode="auto">
          <a:xfrm>
            <a:off x="4716016" y="2708921"/>
            <a:ext cx="2794273" cy="2636838"/>
          </a:xfrm>
          <a:prstGeom prst="rect">
            <a:avLst/>
          </a:prstGeom>
          <a:noFill/>
          <a:ln w="9525">
            <a:noFill/>
            <a:miter lim="800000"/>
            <a:headEnd/>
            <a:tailEnd/>
          </a:ln>
        </p:spPr>
      </p:pic>
      <p:pic>
        <p:nvPicPr>
          <p:cNvPr id="4098" name="Picture 2" descr="Image result for resistor in parallel"/>
          <p:cNvPicPr>
            <a:picLocks noChangeAspect="1" noChangeArrowheads="1"/>
          </p:cNvPicPr>
          <p:nvPr/>
        </p:nvPicPr>
        <p:blipFill rotWithShape="1">
          <a:blip r:embed="rId3">
            <a:extLst>
              <a:ext uri="{28A0092B-C50C-407E-A947-70E740481C1C}">
                <a14:useLocalDpi xmlns:a14="http://schemas.microsoft.com/office/drawing/2010/main" val="0"/>
              </a:ext>
            </a:extLst>
          </a:blip>
          <a:srcRect r="10904"/>
          <a:stretch/>
        </p:blipFill>
        <p:spPr bwMode="auto">
          <a:xfrm>
            <a:off x="750750" y="3193765"/>
            <a:ext cx="40734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0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462</Words>
  <Application>Microsoft Office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Electric and Electronic Technology  Chapter 2C – Resistance in Series and Parallel</vt:lpstr>
      <vt:lpstr>Chapter Description</vt:lpstr>
      <vt:lpstr>Contents</vt:lpstr>
      <vt:lpstr>Series Resistance</vt:lpstr>
      <vt:lpstr>Series Resistance</vt:lpstr>
      <vt:lpstr>Series Resistance</vt:lpstr>
      <vt:lpstr>Series Resistance</vt:lpstr>
      <vt:lpstr>Parallel Resistance</vt:lpstr>
      <vt:lpstr>Parallel Resistance</vt:lpstr>
      <vt:lpstr>Network Analysis by using series and parallel equivalents</vt:lpstr>
      <vt:lpstr>Combining Resistances in Series &amp; Parallel</vt:lpstr>
      <vt:lpstr>Exercise 1</vt:lpstr>
      <vt:lpstr>Exercise 2</vt:lpstr>
      <vt:lpstr>Exercise 3</vt:lpstr>
      <vt:lpstr>Exercise 4</vt:lpstr>
      <vt:lpstr>Delta to Y Conversion</vt:lpstr>
      <vt:lpstr>Example 1</vt:lpstr>
      <vt:lpstr>Example 2</vt:lpstr>
      <vt:lpstr>Exercise 1</vt:lpstr>
      <vt:lpstr>Solution Exercise 1</vt:lpstr>
      <vt:lpstr>Analysis Steps</vt:lpstr>
      <vt:lpstr>Conclusion of The Chapter</vt:lpstr>
      <vt:lpstr>Akhtar Razali  FKM, UMP.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Admin</cp:lastModifiedBy>
  <cp:revision>236</cp:revision>
  <cp:lastPrinted>2017-07-24T03:54:17Z</cp:lastPrinted>
  <dcterms:created xsi:type="dcterms:W3CDTF">2016-03-03T08:04:10Z</dcterms:created>
  <dcterms:modified xsi:type="dcterms:W3CDTF">2017-08-20T01:06:23Z</dcterms:modified>
</cp:coreProperties>
</file>