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8" r:id="rId5"/>
    <p:sldId id="262" r:id="rId6"/>
    <p:sldId id="287" r:id="rId7"/>
    <p:sldId id="259" r:id="rId8"/>
    <p:sldId id="260" r:id="rId9"/>
    <p:sldId id="261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90" r:id="rId24"/>
    <p:sldId id="276" r:id="rId25"/>
    <p:sldId id="277" r:id="rId26"/>
    <p:sldId id="281" r:id="rId27"/>
    <p:sldId id="282" r:id="rId28"/>
    <p:sldId id="283" r:id="rId29"/>
    <p:sldId id="284" r:id="rId30"/>
    <p:sldId id="278" r:id="rId31"/>
    <p:sldId id="279" r:id="rId32"/>
    <p:sldId id="28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5650F-1FE5-4E7A-BA3E-185DE9417B0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6BD0B-26F5-4FE2-AE2D-FD5019A910FA}">
      <dgm:prSet phldrT="[Text]"/>
      <dgm:spPr/>
      <dgm:t>
        <a:bodyPr/>
        <a:lstStyle/>
        <a:p>
          <a:r>
            <a:rPr lang="en-US" dirty="0" smtClean="0"/>
            <a:t>AREA</a:t>
          </a:r>
          <a:endParaRPr lang="en-US" dirty="0"/>
        </a:p>
      </dgm:t>
    </dgm:pt>
    <dgm:pt modelId="{2E0D1A90-E9D7-452B-8502-607AFE15FE21}" type="parTrans" cxnId="{928C9C53-F5C8-4096-A017-C9111ED1693C}">
      <dgm:prSet/>
      <dgm:spPr/>
      <dgm:t>
        <a:bodyPr/>
        <a:lstStyle/>
        <a:p>
          <a:endParaRPr lang="en-US"/>
        </a:p>
      </dgm:t>
    </dgm:pt>
    <dgm:pt modelId="{89A84DEA-193F-4C8C-B653-9718F9355DF4}" type="sibTrans" cxnId="{928C9C53-F5C8-4096-A017-C9111ED1693C}">
      <dgm:prSet/>
      <dgm:spPr/>
      <dgm:t>
        <a:bodyPr/>
        <a:lstStyle/>
        <a:p>
          <a:endParaRPr lang="en-US"/>
        </a:p>
      </dgm:t>
    </dgm:pt>
    <dgm:pt modelId="{3B510599-F7A4-4E33-A4EA-C30C4BA74B85}">
      <dgm:prSet phldrT="[Text]"/>
      <dgm:spPr/>
      <dgm:t>
        <a:bodyPr/>
        <a:lstStyle/>
        <a:p>
          <a:r>
            <a:rPr lang="en-US" dirty="0" smtClean="0"/>
            <a:t>Regular</a:t>
          </a:r>
          <a:endParaRPr lang="en-US" dirty="0"/>
        </a:p>
      </dgm:t>
    </dgm:pt>
    <dgm:pt modelId="{1468953F-AD15-4B77-89DF-65991928A0C8}" type="parTrans" cxnId="{F1BCFE57-110D-423D-9622-2B261A5983A3}">
      <dgm:prSet/>
      <dgm:spPr/>
      <dgm:t>
        <a:bodyPr/>
        <a:lstStyle/>
        <a:p>
          <a:endParaRPr lang="en-US"/>
        </a:p>
      </dgm:t>
    </dgm:pt>
    <dgm:pt modelId="{8AD85786-0325-460E-9DAA-0CF68991F4D4}" type="sibTrans" cxnId="{F1BCFE57-110D-423D-9622-2B261A5983A3}">
      <dgm:prSet/>
      <dgm:spPr/>
      <dgm:t>
        <a:bodyPr/>
        <a:lstStyle/>
        <a:p>
          <a:endParaRPr lang="en-US"/>
        </a:p>
      </dgm:t>
    </dgm:pt>
    <dgm:pt modelId="{D7C8E6B4-744D-4F2C-9FCD-8BA32ECE86DB}">
      <dgm:prSet phldrT="[Text]"/>
      <dgm:spPr/>
      <dgm:t>
        <a:bodyPr/>
        <a:lstStyle/>
        <a:p>
          <a:r>
            <a:rPr lang="en-US" dirty="0" smtClean="0"/>
            <a:t>Irregular</a:t>
          </a:r>
          <a:endParaRPr lang="en-US" dirty="0"/>
        </a:p>
      </dgm:t>
    </dgm:pt>
    <dgm:pt modelId="{3DD0CEC6-B6D7-4EFF-9AE1-518FCAA0712C}" type="parTrans" cxnId="{520F6539-8BA8-4C06-B402-6FADF6AEA24D}">
      <dgm:prSet/>
      <dgm:spPr/>
      <dgm:t>
        <a:bodyPr/>
        <a:lstStyle/>
        <a:p>
          <a:endParaRPr lang="en-US"/>
        </a:p>
      </dgm:t>
    </dgm:pt>
    <dgm:pt modelId="{A411FCDB-8ECB-4EEA-84DF-AB6BAAC25E76}" type="sibTrans" cxnId="{520F6539-8BA8-4C06-B402-6FADF6AEA24D}">
      <dgm:prSet/>
      <dgm:spPr/>
      <dgm:t>
        <a:bodyPr/>
        <a:lstStyle/>
        <a:p>
          <a:endParaRPr lang="en-US"/>
        </a:p>
      </dgm:t>
    </dgm:pt>
    <dgm:pt modelId="{58364F5B-8AD5-40CA-8AE9-17F6BFA34718}" type="pres">
      <dgm:prSet presAssocID="{2715650F-1FE5-4E7A-BA3E-185DE9417B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3A1D6F-1DFC-4382-AD97-D78565C8E46D}" type="pres">
      <dgm:prSet presAssocID="{11F6BD0B-26F5-4FE2-AE2D-FD5019A910FA}" presName="hierRoot1" presStyleCnt="0">
        <dgm:presLayoutVars>
          <dgm:hierBranch val="init"/>
        </dgm:presLayoutVars>
      </dgm:prSet>
      <dgm:spPr/>
    </dgm:pt>
    <dgm:pt modelId="{69133331-9B3B-42DB-A3D4-B739B08C2832}" type="pres">
      <dgm:prSet presAssocID="{11F6BD0B-26F5-4FE2-AE2D-FD5019A910FA}" presName="rootComposite1" presStyleCnt="0"/>
      <dgm:spPr/>
    </dgm:pt>
    <dgm:pt modelId="{5F675747-E8CA-4210-A16E-360FDB276E6E}" type="pres">
      <dgm:prSet presAssocID="{11F6BD0B-26F5-4FE2-AE2D-FD5019A910F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11BE37-6E80-495F-BC30-C2DF3E8CC725}" type="pres">
      <dgm:prSet presAssocID="{11F6BD0B-26F5-4FE2-AE2D-FD5019A910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BFD5C4-0C19-4950-B726-681111165B56}" type="pres">
      <dgm:prSet presAssocID="{11F6BD0B-26F5-4FE2-AE2D-FD5019A910FA}" presName="hierChild2" presStyleCnt="0"/>
      <dgm:spPr/>
    </dgm:pt>
    <dgm:pt modelId="{3F38F712-3771-4990-BD8A-CFAD840AB500}" type="pres">
      <dgm:prSet presAssocID="{1468953F-AD15-4B77-89DF-65991928A0C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3F8126D-4070-46F8-BFD8-D1928E220F9F}" type="pres">
      <dgm:prSet presAssocID="{3B510599-F7A4-4E33-A4EA-C30C4BA74B85}" presName="hierRoot2" presStyleCnt="0">
        <dgm:presLayoutVars>
          <dgm:hierBranch val="init"/>
        </dgm:presLayoutVars>
      </dgm:prSet>
      <dgm:spPr/>
    </dgm:pt>
    <dgm:pt modelId="{CB3C87AD-10FB-438D-A3A7-3AE6C3F8B805}" type="pres">
      <dgm:prSet presAssocID="{3B510599-F7A4-4E33-A4EA-C30C4BA74B85}" presName="rootComposite" presStyleCnt="0"/>
      <dgm:spPr/>
    </dgm:pt>
    <dgm:pt modelId="{B5323495-0141-4A6F-975E-AAADF3F60BE4}" type="pres">
      <dgm:prSet presAssocID="{3B510599-F7A4-4E33-A4EA-C30C4BA74B8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68A12-1A21-4571-B29A-CDB04B0068B0}" type="pres">
      <dgm:prSet presAssocID="{3B510599-F7A4-4E33-A4EA-C30C4BA74B85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E24B99-6398-4945-B4F3-71FB1FF22C4C}" type="pres">
      <dgm:prSet presAssocID="{3B510599-F7A4-4E33-A4EA-C30C4BA74B85}" presName="hierChild4" presStyleCnt="0"/>
      <dgm:spPr/>
    </dgm:pt>
    <dgm:pt modelId="{E3078FE8-5BDA-4691-92FA-069B34565263}" type="pres">
      <dgm:prSet presAssocID="{3B510599-F7A4-4E33-A4EA-C30C4BA74B85}" presName="hierChild5" presStyleCnt="0"/>
      <dgm:spPr/>
    </dgm:pt>
    <dgm:pt modelId="{DC821436-B023-476B-97CA-94F087C60794}" type="pres">
      <dgm:prSet presAssocID="{3DD0CEC6-B6D7-4EFF-9AE1-518FCAA0712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9A59FB3-A333-4DF2-A793-2197C853CAC8}" type="pres">
      <dgm:prSet presAssocID="{D7C8E6B4-744D-4F2C-9FCD-8BA32ECE86DB}" presName="hierRoot2" presStyleCnt="0">
        <dgm:presLayoutVars>
          <dgm:hierBranch val="init"/>
        </dgm:presLayoutVars>
      </dgm:prSet>
      <dgm:spPr/>
    </dgm:pt>
    <dgm:pt modelId="{4707E63A-5CBC-4D8E-9A72-2E0D2F0469DD}" type="pres">
      <dgm:prSet presAssocID="{D7C8E6B4-744D-4F2C-9FCD-8BA32ECE86DB}" presName="rootComposite" presStyleCnt="0"/>
      <dgm:spPr/>
    </dgm:pt>
    <dgm:pt modelId="{5AB47FBC-1142-4DD3-8657-3C161D74F013}" type="pres">
      <dgm:prSet presAssocID="{D7C8E6B4-744D-4F2C-9FCD-8BA32ECE86D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6141A-664F-4681-A142-40E58C4EAA65}" type="pres">
      <dgm:prSet presAssocID="{D7C8E6B4-744D-4F2C-9FCD-8BA32ECE86DB}" presName="rootConnector" presStyleLbl="node2" presStyleIdx="1" presStyleCnt="2"/>
      <dgm:spPr/>
      <dgm:t>
        <a:bodyPr/>
        <a:lstStyle/>
        <a:p>
          <a:endParaRPr lang="en-US"/>
        </a:p>
      </dgm:t>
    </dgm:pt>
    <dgm:pt modelId="{D910FD23-29A9-425C-8815-DE026B5EFBA5}" type="pres">
      <dgm:prSet presAssocID="{D7C8E6B4-744D-4F2C-9FCD-8BA32ECE86DB}" presName="hierChild4" presStyleCnt="0"/>
      <dgm:spPr/>
    </dgm:pt>
    <dgm:pt modelId="{0FFD5A9F-A72A-46CC-BF7D-719AAF9D5B9F}" type="pres">
      <dgm:prSet presAssocID="{D7C8E6B4-744D-4F2C-9FCD-8BA32ECE86DB}" presName="hierChild5" presStyleCnt="0"/>
      <dgm:spPr/>
    </dgm:pt>
    <dgm:pt modelId="{BF70D50A-E432-49C7-8487-EEF434FC0B4C}" type="pres">
      <dgm:prSet presAssocID="{11F6BD0B-26F5-4FE2-AE2D-FD5019A910FA}" presName="hierChild3" presStyleCnt="0"/>
      <dgm:spPr/>
    </dgm:pt>
  </dgm:ptLst>
  <dgm:cxnLst>
    <dgm:cxn modelId="{B478CDD3-18AE-42A2-B5AB-AC33087BED70}" type="presOf" srcId="{D7C8E6B4-744D-4F2C-9FCD-8BA32ECE86DB}" destId="{BE16141A-664F-4681-A142-40E58C4EAA65}" srcOrd="1" destOrd="0" presId="urn:microsoft.com/office/officeart/2005/8/layout/orgChart1"/>
    <dgm:cxn modelId="{FBDF49C1-C3D8-485F-9371-2434FDC7AC29}" type="presOf" srcId="{11F6BD0B-26F5-4FE2-AE2D-FD5019A910FA}" destId="{C011BE37-6E80-495F-BC30-C2DF3E8CC725}" srcOrd="1" destOrd="0" presId="urn:microsoft.com/office/officeart/2005/8/layout/orgChart1"/>
    <dgm:cxn modelId="{60217FD0-6B5D-4707-B8D9-A5A490504CB7}" type="presOf" srcId="{1468953F-AD15-4B77-89DF-65991928A0C8}" destId="{3F38F712-3771-4990-BD8A-CFAD840AB500}" srcOrd="0" destOrd="0" presId="urn:microsoft.com/office/officeart/2005/8/layout/orgChart1"/>
    <dgm:cxn modelId="{CEEBAD51-C801-4811-B978-4B16C2F7BCCC}" type="presOf" srcId="{2715650F-1FE5-4E7A-BA3E-185DE9417B07}" destId="{58364F5B-8AD5-40CA-8AE9-17F6BFA34718}" srcOrd="0" destOrd="0" presId="urn:microsoft.com/office/officeart/2005/8/layout/orgChart1"/>
    <dgm:cxn modelId="{928C9C53-F5C8-4096-A017-C9111ED1693C}" srcId="{2715650F-1FE5-4E7A-BA3E-185DE9417B07}" destId="{11F6BD0B-26F5-4FE2-AE2D-FD5019A910FA}" srcOrd="0" destOrd="0" parTransId="{2E0D1A90-E9D7-452B-8502-607AFE15FE21}" sibTransId="{89A84DEA-193F-4C8C-B653-9718F9355DF4}"/>
    <dgm:cxn modelId="{853C3B14-E1A8-474C-97D0-B5FBBD66CAD8}" type="presOf" srcId="{3DD0CEC6-B6D7-4EFF-9AE1-518FCAA0712C}" destId="{DC821436-B023-476B-97CA-94F087C60794}" srcOrd="0" destOrd="0" presId="urn:microsoft.com/office/officeart/2005/8/layout/orgChart1"/>
    <dgm:cxn modelId="{2F3E6E9E-3AA3-4061-9B76-583CB7D4829D}" type="presOf" srcId="{3B510599-F7A4-4E33-A4EA-C30C4BA74B85}" destId="{53468A12-1A21-4571-B29A-CDB04B0068B0}" srcOrd="1" destOrd="0" presId="urn:microsoft.com/office/officeart/2005/8/layout/orgChart1"/>
    <dgm:cxn modelId="{078412C4-D514-47DC-8C30-FAEFDD70DA63}" type="presOf" srcId="{D7C8E6B4-744D-4F2C-9FCD-8BA32ECE86DB}" destId="{5AB47FBC-1142-4DD3-8657-3C161D74F013}" srcOrd="0" destOrd="0" presId="urn:microsoft.com/office/officeart/2005/8/layout/orgChart1"/>
    <dgm:cxn modelId="{520F6539-8BA8-4C06-B402-6FADF6AEA24D}" srcId="{11F6BD0B-26F5-4FE2-AE2D-FD5019A910FA}" destId="{D7C8E6B4-744D-4F2C-9FCD-8BA32ECE86DB}" srcOrd="1" destOrd="0" parTransId="{3DD0CEC6-B6D7-4EFF-9AE1-518FCAA0712C}" sibTransId="{A411FCDB-8ECB-4EEA-84DF-AB6BAAC25E76}"/>
    <dgm:cxn modelId="{D67F1A58-FAFB-406A-8515-ADF816843237}" type="presOf" srcId="{11F6BD0B-26F5-4FE2-AE2D-FD5019A910FA}" destId="{5F675747-E8CA-4210-A16E-360FDB276E6E}" srcOrd="0" destOrd="0" presId="urn:microsoft.com/office/officeart/2005/8/layout/orgChart1"/>
    <dgm:cxn modelId="{F1BCFE57-110D-423D-9622-2B261A5983A3}" srcId="{11F6BD0B-26F5-4FE2-AE2D-FD5019A910FA}" destId="{3B510599-F7A4-4E33-A4EA-C30C4BA74B85}" srcOrd="0" destOrd="0" parTransId="{1468953F-AD15-4B77-89DF-65991928A0C8}" sibTransId="{8AD85786-0325-460E-9DAA-0CF68991F4D4}"/>
    <dgm:cxn modelId="{094680DA-D94C-42BD-B10B-9000D0C4F0BD}" type="presOf" srcId="{3B510599-F7A4-4E33-A4EA-C30C4BA74B85}" destId="{B5323495-0141-4A6F-975E-AAADF3F60BE4}" srcOrd="0" destOrd="0" presId="urn:microsoft.com/office/officeart/2005/8/layout/orgChart1"/>
    <dgm:cxn modelId="{C57877B4-7EE4-452D-BD03-D0DF3672FA2C}" type="presParOf" srcId="{58364F5B-8AD5-40CA-8AE9-17F6BFA34718}" destId="{A63A1D6F-1DFC-4382-AD97-D78565C8E46D}" srcOrd="0" destOrd="0" presId="urn:microsoft.com/office/officeart/2005/8/layout/orgChart1"/>
    <dgm:cxn modelId="{67F3F87F-D6B1-46EA-817F-9B6504E48A87}" type="presParOf" srcId="{A63A1D6F-1DFC-4382-AD97-D78565C8E46D}" destId="{69133331-9B3B-42DB-A3D4-B739B08C2832}" srcOrd="0" destOrd="0" presId="urn:microsoft.com/office/officeart/2005/8/layout/orgChart1"/>
    <dgm:cxn modelId="{CA65046E-1691-4260-82BF-FBB45BDC79BC}" type="presParOf" srcId="{69133331-9B3B-42DB-A3D4-B739B08C2832}" destId="{5F675747-E8CA-4210-A16E-360FDB276E6E}" srcOrd="0" destOrd="0" presId="urn:microsoft.com/office/officeart/2005/8/layout/orgChart1"/>
    <dgm:cxn modelId="{434B9AA9-0202-4DB6-9513-5E48800AEFE6}" type="presParOf" srcId="{69133331-9B3B-42DB-A3D4-B739B08C2832}" destId="{C011BE37-6E80-495F-BC30-C2DF3E8CC725}" srcOrd="1" destOrd="0" presId="urn:microsoft.com/office/officeart/2005/8/layout/orgChart1"/>
    <dgm:cxn modelId="{DF42EE0B-B38D-43F0-B360-F16BD28B34AB}" type="presParOf" srcId="{A63A1D6F-1DFC-4382-AD97-D78565C8E46D}" destId="{CDBFD5C4-0C19-4950-B726-681111165B56}" srcOrd="1" destOrd="0" presId="urn:microsoft.com/office/officeart/2005/8/layout/orgChart1"/>
    <dgm:cxn modelId="{EE33F83D-2745-4D15-9B47-277CAC646277}" type="presParOf" srcId="{CDBFD5C4-0C19-4950-B726-681111165B56}" destId="{3F38F712-3771-4990-BD8A-CFAD840AB500}" srcOrd="0" destOrd="0" presId="urn:microsoft.com/office/officeart/2005/8/layout/orgChart1"/>
    <dgm:cxn modelId="{53B38E5F-D06A-46F3-91FD-1B12A02D7B97}" type="presParOf" srcId="{CDBFD5C4-0C19-4950-B726-681111165B56}" destId="{B3F8126D-4070-46F8-BFD8-D1928E220F9F}" srcOrd="1" destOrd="0" presId="urn:microsoft.com/office/officeart/2005/8/layout/orgChart1"/>
    <dgm:cxn modelId="{4A2B98E0-7188-46BA-BF6F-5801BD3F7521}" type="presParOf" srcId="{B3F8126D-4070-46F8-BFD8-D1928E220F9F}" destId="{CB3C87AD-10FB-438D-A3A7-3AE6C3F8B805}" srcOrd="0" destOrd="0" presId="urn:microsoft.com/office/officeart/2005/8/layout/orgChart1"/>
    <dgm:cxn modelId="{C765232A-7EEE-4831-ABA3-52C2F2C1F8D7}" type="presParOf" srcId="{CB3C87AD-10FB-438D-A3A7-3AE6C3F8B805}" destId="{B5323495-0141-4A6F-975E-AAADF3F60BE4}" srcOrd="0" destOrd="0" presId="urn:microsoft.com/office/officeart/2005/8/layout/orgChart1"/>
    <dgm:cxn modelId="{60E7893E-89B7-44DF-9946-B20D96FF6C1F}" type="presParOf" srcId="{CB3C87AD-10FB-438D-A3A7-3AE6C3F8B805}" destId="{53468A12-1A21-4571-B29A-CDB04B0068B0}" srcOrd="1" destOrd="0" presId="urn:microsoft.com/office/officeart/2005/8/layout/orgChart1"/>
    <dgm:cxn modelId="{8502D578-025C-4FA8-99D3-9C89D160E833}" type="presParOf" srcId="{B3F8126D-4070-46F8-BFD8-D1928E220F9F}" destId="{C8E24B99-6398-4945-B4F3-71FB1FF22C4C}" srcOrd="1" destOrd="0" presId="urn:microsoft.com/office/officeart/2005/8/layout/orgChart1"/>
    <dgm:cxn modelId="{F07FBEF0-4C64-4535-95FD-E6850221AA08}" type="presParOf" srcId="{B3F8126D-4070-46F8-BFD8-D1928E220F9F}" destId="{E3078FE8-5BDA-4691-92FA-069B34565263}" srcOrd="2" destOrd="0" presId="urn:microsoft.com/office/officeart/2005/8/layout/orgChart1"/>
    <dgm:cxn modelId="{B5CEDA20-DCCA-4CE4-9EBF-E453AA25BB50}" type="presParOf" srcId="{CDBFD5C4-0C19-4950-B726-681111165B56}" destId="{DC821436-B023-476B-97CA-94F087C60794}" srcOrd="2" destOrd="0" presId="urn:microsoft.com/office/officeart/2005/8/layout/orgChart1"/>
    <dgm:cxn modelId="{6C02164B-7C98-4CCC-B807-077840E5427B}" type="presParOf" srcId="{CDBFD5C4-0C19-4950-B726-681111165B56}" destId="{19A59FB3-A333-4DF2-A793-2197C853CAC8}" srcOrd="3" destOrd="0" presId="urn:microsoft.com/office/officeart/2005/8/layout/orgChart1"/>
    <dgm:cxn modelId="{0250F2BC-0D3D-4318-930A-77008B886A80}" type="presParOf" srcId="{19A59FB3-A333-4DF2-A793-2197C853CAC8}" destId="{4707E63A-5CBC-4D8E-9A72-2E0D2F0469DD}" srcOrd="0" destOrd="0" presId="urn:microsoft.com/office/officeart/2005/8/layout/orgChart1"/>
    <dgm:cxn modelId="{FACA89C7-78BE-4ACF-9095-E9D5FC68FF27}" type="presParOf" srcId="{4707E63A-5CBC-4D8E-9A72-2E0D2F0469DD}" destId="{5AB47FBC-1142-4DD3-8657-3C161D74F013}" srcOrd="0" destOrd="0" presId="urn:microsoft.com/office/officeart/2005/8/layout/orgChart1"/>
    <dgm:cxn modelId="{D393E2A9-65EC-4880-91E2-C205246E1114}" type="presParOf" srcId="{4707E63A-5CBC-4D8E-9A72-2E0D2F0469DD}" destId="{BE16141A-664F-4681-A142-40E58C4EAA65}" srcOrd="1" destOrd="0" presId="urn:microsoft.com/office/officeart/2005/8/layout/orgChart1"/>
    <dgm:cxn modelId="{57857187-2DAA-4083-9D39-D609B42FD2B7}" type="presParOf" srcId="{19A59FB3-A333-4DF2-A793-2197C853CAC8}" destId="{D910FD23-29A9-425C-8815-DE026B5EFBA5}" srcOrd="1" destOrd="0" presId="urn:microsoft.com/office/officeart/2005/8/layout/orgChart1"/>
    <dgm:cxn modelId="{F27C3841-570A-4340-A18B-F74D82CDDD84}" type="presParOf" srcId="{19A59FB3-A333-4DF2-A793-2197C853CAC8}" destId="{0FFD5A9F-A72A-46CC-BF7D-719AAF9D5B9F}" srcOrd="2" destOrd="0" presId="urn:microsoft.com/office/officeart/2005/8/layout/orgChart1"/>
    <dgm:cxn modelId="{2229D016-29D3-429F-AB0D-94E4B3B169AC}" type="presParOf" srcId="{A63A1D6F-1DFC-4382-AD97-D78565C8E46D}" destId="{BF70D50A-E432-49C7-8487-EEF434FC0B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3BE55-D982-43CF-BA9D-902ABBC9FABF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C12D4-4BE1-4383-9F71-8210259E72C5}">
      <dgm:prSet phldrT="[Text]"/>
      <dgm:spPr/>
      <dgm:t>
        <a:bodyPr/>
        <a:lstStyle/>
        <a:p>
          <a:r>
            <a:rPr lang="en-US" dirty="0" smtClean="0"/>
            <a:t>Other method</a:t>
          </a:r>
          <a:endParaRPr lang="en-US" dirty="0"/>
        </a:p>
      </dgm:t>
    </dgm:pt>
    <dgm:pt modelId="{4F26C247-98C8-42F4-BF58-B703B7D4B475}" type="parTrans" cxnId="{0E1A0EA0-425B-4BC0-8FEB-90C76F847FBC}">
      <dgm:prSet/>
      <dgm:spPr/>
      <dgm:t>
        <a:bodyPr/>
        <a:lstStyle/>
        <a:p>
          <a:endParaRPr lang="en-US"/>
        </a:p>
      </dgm:t>
    </dgm:pt>
    <dgm:pt modelId="{213376CB-D703-4453-B43B-2CA00945A6E9}" type="sibTrans" cxnId="{0E1A0EA0-425B-4BC0-8FEB-90C76F847FBC}">
      <dgm:prSet/>
      <dgm:spPr/>
      <dgm:t>
        <a:bodyPr/>
        <a:lstStyle/>
        <a:p>
          <a:endParaRPr lang="en-US"/>
        </a:p>
      </dgm:t>
    </dgm:pt>
    <dgm:pt modelId="{7EFC2992-198A-4267-B8A6-26D26CA4B18A}">
      <dgm:prSet phldrT="[Text]"/>
      <dgm:spPr/>
      <dgm:t>
        <a:bodyPr/>
        <a:lstStyle/>
        <a:p>
          <a:r>
            <a:rPr lang="en-US" dirty="0" smtClean="0"/>
            <a:t>Mid ordinate rule</a:t>
          </a:r>
        </a:p>
      </dgm:t>
    </dgm:pt>
    <dgm:pt modelId="{E6C3F7AB-C2DA-4CC9-8390-A614FF9C30A4}" type="parTrans" cxnId="{324F1129-E890-4579-841D-8C93C805F948}">
      <dgm:prSet/>
      <dgm:spPr/>
      <dgm:t>
        <a:bodyPr/>
        <a:lstStyle/>
        <a:p>
          <a:endParaRPr lang="en-US"/>
        </a:p>
      </dgm:t>
    </dgm:pt>
    <dgm:pt modelId="{9FB5CF73-3572-4768-A9A9-DA824B8C365A}" type="sibTrans" cxnId="{324F1129-E890-4579-841D-8C93C805F948}">
      <dgm:prSet/>
      <dgm:spPr/>
      <dgm:t>
        <a:bodyPr/>
        <a:lstStyle/>
        <a:p>
          <a:endParaRPr lang="en-US"/>
        </a:p>
      </dgm:t>
    </dgm:pt>
    <dgm:pt modelId="{20121A37-D463-4BE9-BBA1-1E9A32FE6AB5}">
      <dgm:prSet phldrT="[Text]"/>
      <dgm:spPr/>
      <dgm:t>
        <a:bodyPr/>
        <a:lstStyle/>
        <a:p>
          <a:r>
            <a:rPr lang="en-US" dirty="0" smtClean="0"/>
            <a:t>Average ordinate rule</a:t>
          </a:r>
          <a:endParaRPr lang="en-US" dirty="0"/>
        </a:p>
      </dgm:t>
    </dgm:pt>
    <dgm:pt modelId="{23F245FE-E9A6-468F-8A43-96ADA3D46470}" type="parTrans" cxnId="{687795DE-C053-4E5E-BC2A-72C4C0CD9312}">
      <dgm:prSet/>
      <dgm:spPr/>
      <dgm:t>
        <a:bodyPr/>
        <a:lstStyle/>
        <a:p>
          <a:endParaRPr lang="en-US"/>
        </a:p>
      </dgm:t>
    </dgm:pt>
    <dgm:pt modelId="{57E9269F-A9D1-4259-AEBE-133979CF5C4C}" type="sibTrans" cxnId="{687795DE-C053-4E5E-BC2A-72C4C0CD9312}">
      <dgm:prSet/>
      <dgm:spPr/>
      <dgm:t>
        <a:bodyPr/>
        <a:lstStyle/>
        <a:p>
          <a:endParaRPr lang="en-US"/>
        </a:p>
      </dgm:t>
    </dgm:pt>
    <dgm:pt modelId="{415774EB-E0B7-4672-929E-12AAACBDC475}">
      <dgm:prSet phldrT="[Text]"/>
      <dgm:spPr/>
      <dgm:t>
        <a:bodyPr/>
        <a:lstStyle/>
        <a:p>
          <a:r>
            <a:rPr lang="en-US" dirty="0" err="1" smtClean="0"/>
            <a:t>Poncelent’s</a:t>
          </a:r>
          <a:endParaRPr lang="en-US" dirty="0" smtClean="0"/>
        </a:p>
        <a:p>
          <a:r>
            <a:rPr lang="en-US" dirty="0" smtClean="0"/>
            <a:t>rule </a:t>
          </a:r>
          <a:endParaRPr lang="en-US" dirty="0"/>
        </a:p>
      </dgm:t>
    </dgm:pt>
    <dgm:pt modelId="{1FBCC9B2-E0E1-47A0-BF5A-8428250E9CA1}" type="parTrans" cxnId="{FA7FE07F-A7A0-4131-8BDC-821FD722215F}">
      <dgm:prSet/>
      <dgm:spPr/>
      <dgm:t>
        <a:bodyPr/>
        <a:lstStyle/>
        <a:p>
          <a:endParaRPr lang="en-US"/>
        </a:p>
      </dgm:t>
    </dgm:pt>
    <dgm:pt modelId="{B5EB2E07-9064-4999-A7E7-D3C90B76CDA9}" type="sibTrans" cxnId="{FA7FE07F-A7A0-4131-8BDC-821FD722215F}">
      <dgm:prSet/>
      <dgm:spPr/>
      <dgm:t>
        <a:bodyPr/>
        <a:lstStyle/>
        <a:p>
          <a:endParaRPr lang="en-US"/>
        </a:p>
      </dgm:t>
    </dgm:pt>
    <dgm:pt modelId="{CE9E2A53-0E63-46F8-B234-DEBB860DEF99}">
      <dgm:prSet phldrT="[Text]"/>
      <dgm:spPr/>
      <dgm:t>
        <a:bodyPr/>
        <a:lstStyle/>
        <a:p>
          <a:r>
            <a:rPr lang="en-US" dirty="0" err="1" smtClean="0"/>
            <a:t>Francke’s</a:t>
          </a:r>
          <a:r>
            <a:rPr lang="en-US" dirty="0" smtClean="0"/>
            <a:t> rule</a:t>
          </a:r>
          <a:endParaRPr lang="en-US" dirty="0"/>
        </a:p>
      </dgm:t>
    </dgm:pt>
    <dgm:pt modelId="{FED88B6C-D2F2-4A68-9961-25432ECF829C}" type="parTrans" cxnId="{4FAFB8DE-8C65-4CB8-8C68-4F8FCD98D8DE}">
      <dgm:prSet/>
      <dgm:spPr/>
      <dgm:t>
        <a:bodyPr/>
        <a:lstStyle/>
        <a:p>
          <a:endParaRPr lang="en-US"/>
        </a:p>
      </dgm:t>
    </dgm:pt>
    <dgm:pt modelId="{B0E237AA-E165-4035-867C-9BF7DFA6F9C6}" type="sibTrans" cxnId="{4FAFB8DE-8C65-4CB8-8C68-4F8FCD98D8DE}">
      <dgm:prSet/>
      <dgm:spPr/>
      <dgm:t>
        <a:bodyPr/>
        <a:lstStyle/>
        <a:p>
          <a:endParaRPr lang="en-US"/>
        </a:p>
      </dgm:t>
    </dgm:pt>
    <dgm:pt modelId="{0BEE1343-B795-4409-A553-449846C49102}" type="pres">
      <dgm:prSet presAssocID="{1203BE55-D982-43CF-BA9D-902ABBC9FA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AB298-AC86-4394-A62E-DB4F28E7CFB1}" type="pres">
      <dgm:prSet presAssocID="{2A5C12D4-4BE1-4383-9F71-8210259E72C5}" presName="centerShape" presStyleLbl="node0" presStyleIdx="0" presStyleCnt="1"/>
      <dgm:spPr/>
      <dgm:t>
        <a:bodyPr/>
        <a:lstStyle/>
        <a:p>
          <a:endParaRPr lang="en-US"/>
        </a:p>
      </dgm:t>
    </dgm:pt>
    <dgm:pt modelId="{C1BDC316-5D54-449D-8C36-14E5F122F9C6}" type="pres">
      <dgm:prSet presAssocID="{E6C3F7AB-C2DA-4CC9-8390-A614FF9C30A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C4FCDEF-CC33-4394-8F2B-E59B70D84D37}" type="pres">
      <dgm:prSet presAssocID="{7EFC2992-198A-4267-B8A6-26D26CA4B1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2AE48-72F1-4AE9-B7C2-0B4C940E8C5C}" type="pres">
      <dgm:prSet presAssocID="{23F245FE-E9A6-468F-8A43-96ADA3D46470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271417A5-5056-41F0-9DDB-1C1DF340592A}" type="pres">
      <dgm:prSet presAssocID="{20121A37-D463-4BE9-BBA1-1E9A32FE6A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9B324-D699-4F84-9D4C-274645235B57}" type="pres">
      <dgm:prSet presAssocID="{1FBCC9B2-E0E1-47A0-BF5A-8428250E9CA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1421B1A-7C3D-4863-9B38-6BEAC874D6BA}" type="pres">
      <dgm:prSet presAssocID="{415774EB-E0B7-4672-929E-12AAACBDC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55A90-C0E7-473C-A0CD-EEADA10932D5}" type="pres">
      <dgm:prSet presAssocID="{FED88B6C-D2F2-4A68-9961-25432ECF829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46C0F1A-7731-47D6-8DD2-EE84E8C8DA0D}" type="pres">
      <dgm:prSet presAssocID="{CE9E2A53-0E63-46F8-B234-DEBB860DEF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51355E-20F1-46CE-9131-42C8E6840607}" type="presOf" srcId="{1203BE55-D982-43CF-BA9D-902ABBC9FABF}" destId="{0BEE1343-B795-4409-A553-449846C49102}" srcOrd="0" destOrd="0" presId="urn:microsoft.com/office/officeart/2005/8/layout/radial4"/>
    <dgm:cxn modelId="{DB1B2ABA-278B-49C4-97BD-39E4BD10AEE2}" type="presOf" srcId="{2A5C12D4-4BE1-4383-9F71-8210259E72C5}" destId="{04AAB298-AC86-4394-A62E-DB4F28E7CFB1}" srcOrd="0" destOrd="0" presId="urn:microsoft.com/office/officeart/2005/8/layout/radial4"/>
    <dgm:cxn modelId="{BACEB2FC-4958-4F95-AE72-EF9E12CD8880}" type="presOf" srcId="{415774EB-E0B7-4672-929E-12AAACBDC475}" destId="{01421B1A-7C3D-4863-9B38-6BEAC874D6BA}" srcOrd="0" destOrd="0" presId="urn:microsoft.com/office/officeart/2005/8/layout/radial4"/>
    <dgm:cxn modelId="{4FAFB8DE-8C65-4CB8-8C68-4F8FCD98D8DE}" srcId="{2A5C12D4-4BE1-4383-9F71-8210259E72C5}" destId="{CE9E2A53-0E63-46F8-B234-DEBB860DEF99}" srcOrd="3" destOrd="0" parTransId="{FED88B6C-D2F2-4A68-9961-25432ECF829C}" sibTransId="{B0E237AA-E165-4035-867C-9BF7DFA6F9C6}"/>
    <dgm:cxn modelId="{324F1129-E890-4579-841D-8C93C805F948}" srcId="{2A5C12D4-4BE1-4383-9F71-8210259E72C5}" destId="{7EFC2992-198A-4267-B8A6-26D26CA4B18A}" srcOrd="0" destOrd="0" parTransId="{E6C3F7AB-C2DA-4CC9-8390-A614FF9C30A4}" sibTransId="{9FB5CF73-3572-4768-A9A9-DA824B8C365A}"/>
    <dgm:cxn modelId="{B8D659CE-F122-4E39-9D2E-555F22076333}" type="presOf" srcId="{E6C3F7AB-C2DA-4CC9-8390-A614FF9C30A4}" destId="{C1BDC316-5D54-449D-8C36-14E5F122F9C6}" srcOrd="0" destOrd="0" presId="urn:microsoft.com/office/officeart/2005/8/layout/radial4"/>
    <dgm:cxn modelId="{C9FB37AA-0214-4B08-9B77-AEBBA60153C8}" type="presOf" srcId="{23F245FE-E9A6-468F-8A43-96ADA3D46470}" destId="{0DA2AE48-72F1-4AE9-B7C2-0B4C940E8C5C}" srcOrd="0" destOrd="0" presId="urn:microsoft.com/office/officeart/2005/8/layout/radial4"/>
    <dgm:cxn modelId="{8D0539D1-B181-44FD-8EE6-10003FC18ABA}" type="presOf" srcId="{1FBCC9B2-E0E1-47A0-BF5A-8428250E9CA1}" destId="{3129B324-D699-4F84-9D4C-274645235B57}" srcOrd="0" destOrd="0" presId="urn:microsoft.com/office/officeart/2005/8/layout/radial4"/>
    <dgm:cxn modelId="{8A92B357-3F59-43A9-A7ED-19F843A4BF2C}" type="presOf" srcId="{FED88B6C-D2F2-4A68-9961-25432ECF829C}" destId="{28A55A90-C0E7-473C-A0CD-EEADA10932D5}" srcOrd="0" destOrd="0" presId="urn:microsoft.com/office/officeart/2005/8/layout/radial4"/>
    <dgm:cxn modelId="{8C055666-5B7B-4D4E-8743-47008D0261A6}" type="presOf" srcId="{CE9E2A53-0E63-46F8-B234-DEBB860DEF99}" destId="{D46C0F1A-7731-47D6-8DD2-EE84E8C8DA0D}" srcOrd="0" destOrd="0" presId="urn:microsoft.com/office/officeart/2005/8/layout/radial4"/>
    <dgm:cxn modelId="{FA7FE07F-A7A0-4131-8BDC-821FD722215F}" srcId="{2A5C12D4-4BE1-4383-9F71-8210259E72C5}" destId="{415774EB-E0B7-4672-929E-12AAACBDC475}" srcOrd="2" destOrd="0" parTransId="{1FBCC9B2-E0E1-47A0-BF5A-8428250E9CA1}" sibTransId="{B5EB2E07-9064-4999-A7E7-D3C90B76CDA9}"/>
    <dgm:cxn modelId="{0E1A0EA0-425B-4BC0-8FEB-90C76F847FBC}" srcId="{1203BE55-D982-43CF-BA9D-902ABBC9FABF}" destId="{2A5C12D4-4BE1-4383-9F71-8210259E72C5}" srcOrd="0" destOrd="0" parTransId="{4F26C247-98C8-42F4-BF58-B703B7D4B475}" sibTransId="{213376CB-D703-4453-B43B-2CA00945A6E9}"/>
    <dgm:cxn modelId="{8324DE8B-4C90-48AE-A5CE-A55FD5DFDDF8}" type="presOf" srcId="{7EFC2992-198A-4267-B8A6-26D26CA4B18A}" destId="{FC4FCDEF-CC33-4394-8F2B-E59B70D84D37}" srcOrd="0" destOrd="0" presId="urn:microsoft.com/office/officeart/2005/8/layout/radial4"/>
    <dgm:cxn modelId="{687795DE-C053-4E5E-BC2A-72C4C0CD9312}" srcId="{2A5C12D4-4BE1-4383-9F71-8210259E72C5}" destId="{20121A37-D463-4BE9-BBA1-1E9A32FE6AB5}" srcOrd="1" destOrd="0" parTransId="{23F245FE-E9A6-468F-8A43-96ADA3D46470}" sibTransId="{57E9269F-A9D1-4259-AEBE-133979CF5C4C}"/>
    <dgm:cxn modelId="{AB6473A5-E02D-4325-8EA6-9AE1BCE46941}" type="presOf" srcId="{20121A37-D463-4BE9-BBA1-1E9A32FE6AB5}" destId="{271417A5-5056-41F0-9DDB-1C1DF340592A}" srcOrd="0" destOrd="0" presId="urn:microsoft.com/office/officeart/2005/8/layout/radial4"/>
    <dgm:cxn modelId="{0767EAD6-C9C6-47B7-922F-4A29051483DA}" type="presParOf" srcId="{0BEE1343-B795-4409-A553-449846C49102}" destId="{04AAB298-AC86-4394-A62E-DB4F28E7CFB1}" srcOrd="0" destOrd="0" presId="urn:microsoft.com/office/officeart/2005/8/layout/radial4"/>
    <dgm:cxn modelId="{A08C7138-27D1-4BF4-B364-2138941F1516}" type="presParOf" srcId="{0BEE1343-B795-4409-A553-449846C49102}" destId="{C1BDC316-5D54-449D-8C36-14E5F122F9C6}" srcOrd="1" destOrd="0" presId="urn:microsoft.com/office/officeart/2005/8/layout/radial4"/>
    <dgm:cxn modelId="{9EAB3734-83D0-412F-B6C3-50A7320C596D}" type="presParOf" srcId="{0BEE1343-B795-4409-A553-449846C49102}" destId="{FC4FCDEF-CC33-4394-8F2B-E59B70D84D37}" srcOrd="2" destOrd="0" presId="urn:microsoft.com/office/officeart/2005/8/layout/radial4"/>
    <dgm:cxn modelId="{18795178-5F1C-402D-BC79-5B5D68EFC5A8}" type="presParOf" srcId="{0BEE1343-B795-4409-A553-449846C49102}" destId="{0DA2AE48-72F1-4AE9-B7C2-0B4C940E8C5C}" srcOrd="3" destOrd="0" presId="urn:microsoft.com/office/officeart/2005/8/layout/radial4"/>
    <dgm:cxn modelId="{E2A7BCE5-89E3-4AC8-B1AB-7D61D339441B}" type="presParOf" srcId="{0BEE1343-B795-4409-A553-449846C49102}" destId="{271417A5-5056-41F0-9DDB-1C1DF340592A}" srcOrd="4" destOrd="0" presId="urn:microsoft.com/office/officeart/2005/8/layout/radial4"/>
    <dgm:cxn modelId="{CCF5250D-CD57-48A1-8E07-3462CA2348CA}" type="presParOf" srcId="{0BEE1343-B795-4409-A553-449846C49102}" destId="{3129B324-D699-4F84-9D4C-274645235B57}" srcOrd="5" destOrd="0" presId="urn:microsoft.com/office/officeart/2005/8/layout/radial4"/>
    <dgm:cxn modelId="{0226D963-67D3-459D-A07F-E9D91A4491B1}" type="presParOf" srcId="{0BEE1343-B795-4409-A553-449846C49102}" destId="{01421B1A-7C3D-4863-9B38-6BEAC874D6BA}" srcOrd="6" destOrd="0" presId="urn:microsoft.com/office/officeart/2005/8/layout/radial4"/>
    <dgm:cxn modelId="{E21BC698-D24E-471E-87C7-2996F0963277}" type="presParOf" srcId="{0BEE1343-B795-4409-A553-449846C49102}" destId="{28A55A90-C0E7-473C-A0CD-EEADA10932D5}" srcOrd="7" destOrd="0" presId="urn:microsoft.com/office/officeart/2005/8/layout/radial4"/>
    <dgm:cxn modelId="{52A3309D-5A90-4F74-9B08-B4B37FD16008}" type="presParOf" srcId="{0BEE1343-B795-4409-A553-449846C49102}" destId="{D46C0F1A-7731-47D6-8DD2-EE84E8C8DA0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21436-B023-476B-97CA-94F087C60794}">
      <dsp:nvSpPr>
        <dsp:cNvPr id="0" name=""/>
        <dsp:cNvSpPr/>
      </dsp:nvSpPr>
      <dsp:spPr>
        <a:xfrm>
          <a:off x="4076700" y="1121120"/>
          <a:ext cx="1356341" cy="470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98"/>
              </a:lnTo>
              <a:lnTo>
                <a:pt x="1356341" y="235398"/>
              </a:lnTo>
              <a:lnTo>
                <a:pt x="1356341" y="47079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8F712-3771-4990-BD8A-CFAD840AB500}">
      <dsp:nvSpPr>
        <dsp:cNvPr id="0" name=""/>
        <dsp:cNvSpPr/>
      </dsp:nvSpPr>
      <dsp:spPr>
        <a:xfrm>
          <a:off x="2720358" y="1121120"/>
          <a:ext cx="1356341" cy="470796"/>
        </a:xfrm>
        <a:custGeom>
          <a:avLst/>
          <a:gdLst/>
          <a:ahLst/>
          <a:cxnLst/>
          <a:rect l="0" t="0" r="0" b="0"/>
          <a:pathLst>
            <a:path>
              <a:moveTo>
                <a:pt x="1356341" y="0"/>
              </a:moveTo>
              <a:lnTo>
                <a:pt x="1356341" y="235398"/>
              </a:lnTo>
              <a:lnTo>
                <a:pt x="0" y="235398"/>
              </a:lnTo>
              <a:lnTo>
                <a:pt x="0" y="47079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75747-E8CA-4210-A16E-360FDB276E6E}">
      <dsp:nvSpPr>
        <dsp:cNvPr id="0" name=""/>
        <dsp:cNvSpPr/>
      </dsp:nvSpPr>
      <dsp:spPr>
        <a:xfrm>
          <a:off x="2955756" y="177"/>
          <a:ext cx="2241886" cy="1120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AREA</a:t>
          </a:r>
          <a:endParaRPr lang="en-US" sz="4400" kern="1200" dirty="0"/>
        </a:p>
      </dsp:txBody>
      <dsp:txXfrm>
        <a:off x="2955756" y="177"/>
        <a:ext cx="2241886" cy="1120943"/>
      </dsp:txXfrm>
    </dsp:sp>
    <dsp:sp modelId="{B5323495-0141-4A6F-975E-AAADF3F60BE4}">
      <dsp:nvSpPr>
        <dsp:cNvPr id="0" name=""/>
        <dsp:cNvSpPr/>
      </dsp:nvSpPr>
      <dsp:spPr>
        <a:xfrm>
          <a:off x="1599415" y="1591917"/>
          <a:ext cx="2241886" cy="1120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Regular</a:t>
          </a:r>
          <a:endParaRPr lang="en-US" sz="4400" kern="1200" dirty="0"/>
        </a:p>
      </dsp:txBody>
      <dsp:txXfrm>
        <a:off x="1599415" y="1591917"/>
        <a:ext cx="2241886" cy="1120943"/>
      </dsp:txXfrm>
    </dsp:sp>
    <dsp:sp modelId="{5AB47FBC-1142-4DD3-8657-3C161D74F013}">
      <dsp:nvSpPr>
        <dsp:cNvPr id="0" name=""/>
        <dsp:cNvSpPr/>
      </dsp:nvSpPr>
      <dsp:spPr>
        <a:xfrm>
          <a:off x="4312098" y="1591917"/>
          <a:ext cx="2241886" cy="1120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Irregular</a:t>
          </a:r>
          <a:endParaRPr lang="en-US" sz="4400" kern="1200" dirty="0"/>
        </a:p>
      </dsp:txBody>
      <dsp:txXfrm>
        <a:off x="4312098" y="1591917"/>
        <a:ext cx="2241886" cy="112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AB298-AC86-4394-A62E-DB4F28E7CFB1}">
      <dsp:nvSpPr>
        <dsp:cNvPr id="0" name=""/>
        <dsp:cNvSpPr/>
      </dsp:nvSpPr>
      <dsp:spPr>
        <a:xfrm>
          <a:off x="2920364" y="3042513"/>
          <a:ext cx="2160270" cy="216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Other method</a:t>
          </a:r>
          <a:endParaRPr lang="en-US" sz="3400" kern="1200" dirty="0"/>
        </a:p>
      </dsp:txBody>
      <dsp:txXfrm>
        <a:off x="3236728" y="3358877"/>
        <a:ext cx="1527542" cy="1527542"/>
      </dsp:txXfrm>
    </dsp:sp>
    <dsp:sp modelId="{C1BDC316-5D54-449D-8C36-14E5F122F9C6}">
      <dsp:nvSpPr>
        <dsp:cNvPr id="0" name=""/>
        <dsp:cNvSpPr/>
      </dsp:nvSpPr>
      <dsp:spPr>
        <a:xfrm rot="11700000">
          <a:off x="995307" y="3262500"/>
          <a:ext cx="1887892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FCDEF-CC33-4394-8F2B-E59B70D84D37}">
      <dsp:nvSpPr>
        <dsp:cNvPr id="0" name=""/>
        <dsp:cNvSpPr/>
      </dsp:nvSpPr>
      <dsp:spPr>
        <a:xfrm>
          <a:off x="1343" y="2505125"/>
          <a:ext cx="2052256" cy="164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Mid ordinate rule</a:t>
          </a:r>
        </a:p>
      </dsp:txBody>
      <dsp:txXfrm>
        <a:off x="49430" y="2553212"/>
        <a:ext cx="1956082" cy="1545631"/>
      </dsp:txXfrm>
    </dsp:sp>
    <dsp:sp modelId="{0DA2AE48-72F1-4AE9-B7C2-0B4C940E8C5C}">
      <dsp:nvSpPr>
        <dsp:cNvPr id="0" name=""/>
        <dsp:cNvSpPr/>
      </dsp:nvSpPr>
      <dsp:spPr>
        <a:xfrm rot="14700000">
          <a:off x="2154703" y="1880786"/>
          <a:ext cx="1887892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417A5-5056-41F0-9DDB-1C1DF340592A}">
      <dsp:nvSpPr>
        <dsp:cNvPr id="0" name=""/>
        <dsp:cNvSpPr/>
      </dsp:nvSpPr>
      <dsp:spPr>
        <a:xfrm>
          <a:off x="1673592" y="512216"/>
          <a:ext cx="2052256" cy="164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Average ordinate rule</a:t>
          </a:r>
          <a:endParaRPr lang="en-US" sz="2800" kern="1200" dirty="0"/>
        </a:p>
      </dsp:txBody>
      <dsp:txXfrm>
        <a:off x="1721679" y="560303"/>
        <a:ext cx="1956082" cy="1545631"/>
      </dsp:txXfrm>
    </dsp:sp>
    <dsp:sp modelId="{3129B324-D699-4F84-9D4C-274645235B57}">
      <dsp:nvSpPr>
        <dsp:cNvPr id="0" name=""/>
        <dsp:cNvSpPr/>
      </dsp:nvSpPr>
      <dsp:spPr>
        <a:xfrm rot="17700000">
          <a:off x="3958403" y="1880786"/>
          <a:ext cx="1887892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21B1A-7C3D-4863-9B38-6BEAC874D6BA}">
      <dsp:nvSpPr>
        <dsp:cNvPr id="0" name=""/>
        <dsp:cNvSpPr/>
      </dsp:nvSpPr>
      <dsp:spPr>
        <a:xfrm>
          <a:off x="4275150" y="512216"/>
          <a:ext cx="2052256" cy="164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Poncelent’s</a:t>
          </a: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rule </a:t>
          </a:r>
          <a:endParaRPr lang="en-US" sz="2800" kern="1200" dirty="0"/>
        </a:p>
      </dsp:txBody>
      <dsp:txXfrm>
        <a:off x="4323237" y="560303"/>
        <a:ext cx="1956082" cy="1545631"/>
      </dsp:txXfrm>
    </dsp:sp>
    <dsp:sp modelId="{28A55A90-C0E7-473C-A0CD-EEADA10932D5}">
      <dsp:nvSpPr>
        <dsp:cNvPr id="0" name=""/>
        <dsp:cNvSpPr/>
      </dsp:nvSpPr>
      <dsp:spPr>
        <a:xfrm rot="20700000">
          <a:off x="5117799" y="3262500"/>
          <a:ext cx="1887892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C0F1A-7731-47D6-8DD2-EE84E8C8DA0D}">
      <dsp:nvSpPr>
        <dsp:cNvPr id="0" name=""/>
        <dsp:cNvSpPr/>
      </dsp:nvSpPr>
      <dsp:spPr>
        <a:xfrm>
          <a:off x="5947399" y="2505125"/>
          <a:ext cx="2052256" cy="164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Francke’s</a:t>
          </a:r>
          <a:r>
            <a:rPr lang="en-US" sz="2800" kern="1200" dirty="0" smtClean="0"/>
            <a:t> rule</a:t>
          </a:r>
          <a:endParaRPr lang="en-US" sz="2800" kern="1200" dirty="0"/>
        </a:p>
      </dsp:txBody>
      <dsp:txXfrm>
        <a:off x="5995486" y="2553212"/>
        <a:ext cx="1956082" cy="154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C20F54-4F92-4791-B3B5-5DD0377C01CC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D19C19-8CC8-4582-A820-2072266E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848600" cy="2590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Chapter 6</a:t>
            </a:r>
            <a:b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Construction </a:t>
            </a: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Quantity Measurement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4038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Mohd</a:t>
            </a:r>
            <a:r>
              <a:rPr lang="en-US" dirty="0" smtClean="0">
                <a:solidFill>
                  <a:schemeClr val="bg1"/>
                </a:solidFill>
              </a:rPr>
              <a:t> Arif </a:t>
            </a:r>
            <a:r>
              <a:rPr lang="en-US" dirty="0" err="1" smtClean="0">
                <a:solidFill>
                  <a:schemeClr val="bg1"/>
                </a:solidFill>
              </a:rPr>
              <a:t>Sulaiman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Faculty of Civil Engineering &amp; Earth Resources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mdarif@ump.edu</a:t>
            </a: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382"/>
            <a:ext cx="879523" cy="195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2935" y="6652991"/>
            <a:ext cx="3029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Construction Quantity Measurement, </a:t>
            </a:r>
            <a:r>
              <a:rPr lang="en-GB" sz="800" dirty="0"/>
              <a:t>by </a:t>
            </a:r>
            <a:r>
              <a:rPr lang="en-GB" sz="800" dirty="0" err="1"/>
              <a:t>Mohd</a:t>
            </a:r>
            <a:r>
              <a:rPr lang="en-GB" sz="800" dirty="0"/>
              <a:t> </a:t>
            </a:r>
            <a:r>
              <a:rPr lang="en-GB" sz="800" dirty="0" smtClean="0"/>
              <a:t>Arif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165215"/>
              </p:ext>
            </p:extLst>
          </p:nvPr>
        </p:nvGraphicFramePr>
        <p:xfrm>
          <a:off x="838200" y="1295400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016"/>
            <a:ext cx="7239000" cy="1057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Q1. The following perpendicular offset were taken from a chain line to the irregular boundary.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58268"/>
              </p:ext>
            </p:extLst>
          </p:nvPr>
        </p:nvGraphicFramePr>
        <p:xfrm>
          <a:off x="457200" y="3276600"/>
          <a:ext cx="8458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838200"/>
                <a:gridCol w="838200"/>
                <a:gridCol w="914400"/>
                <a:gridCol w="838200"/>
                <a:gridCol w="914399"/>
                <a:gridCol w="939800"/>
                <a:gridCol w="939800"/>
                <a:gridCol w="939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Chainage</a:t>
                      </a:r>
                      <a:r>
                        <a:rPr lang="en-US" baseline="0" dirty="0" smtClean="0"/>
                        <a:t> (m)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90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120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150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180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210</a:t>
                      </a:r>
                      <a:endParaRPr lang="en-US" baseline="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Offset</a:t>
                      </a:r>
                    </a:p>
                    <a:p>
                      <a:pPr algn="ctr"/>
                      <a:r>
                        <a:rPr lang="en-US" baseline="0" dirty="0" smtClean="0"/>
                        <a:t> (m)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2.65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3.80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3.75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4.65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3.60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5.00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5.80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9816"/>
            <a:ext cx="7239000" cy="10575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the area between the chain line and the irregular boundary by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)trapezoidal rule,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ii) Simpson’s rule.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3579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/>
              <a:t>i</a:t>
            </a:r>
            <a:r>
              <a:rPr lang="en-US" b="1" i="1" dirty="0" smtClean="0"/>
              <a:t>) 790.5 m2 ii)781 m2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67196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Food of Mind</a:t>
            </a:r>
            <a:endParaRPr lang="en-US" sz="28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7239000" cy="2200584"/>
          </a:xfrm>
        </p:spPr>
        <p:txBody>
          <a:bodyPr/>
          <a:lstStyle/>
          <a:p>
            <a:pPr lvl="0"/>
            <a:r>
              <a:rPr lang="en-US" dirty="0" smtClean="0"/>
              <a:t>Method of Double-Meridian Distance Refer to Traversing Note</a:t>
            </a:r>
          </a:p>
          <a:p>
            <a:pPr lvl="0"/>
            <a:r>
              <a:rPr lang="en-US" dirty="0" smtClean="0"/>
              <a:t>Method of Double Longitudes</a:t>
            </a:r>
          </a:p>
          <a:p>
            <a:pPr lvl="0"/>
            <a:r>
              <a:rPr lang="en-US" dirty="0" smtClean="0"/>
              <a:t>Method of Total Coordinate Products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Area From Coordinates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12" y="2286000"/>
            <a:ext cx="7239000" cy="39319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other to find the area of any polygon, the following is the sequence of operations: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Find the double longitude and difference in </a:t>
            </a:r>
            <a:r>
              <a:rPr lang="en-US" dirty="0" err="1" smtClean="0"/>
              <a:t>northings</a:t>
            </a:r>
            <a:r>
              <a:rPr lang="en-US" dirty="0" smtClean="0"/>
              <a:t> (</a:t>
            </a:r>
            <a:r>
              <a:rPr lang="el-GR" dirty="0" smtClean="0"/>
              <a:t>Δ</a:t>
            </a:r>
            <a:r>
              <a:rPr lang="en-US" dirty="0" smtClean="0"/>
              <a:t>N) of each line.</a:t>
            </a:r>
          </a:p>
          <a:p>
            <a:pPr lvl="0"/>
            <a:r>
              <a:rPr lang="en-US" dirty="0" smtClean="0"/>
              <a:t>Multiply double longitude by </a:t>
            </a:r>
            <a:r>
              <a:rPr lang="el-GR" dirty="0" smtClean="0"/>
              <a:t>Δ</a:t>
            </a:r>
            <a:r>
              <a:rPr lang="en-US" dirty="0" smtClean="0"/>
              <a:t>North.</a:t>
            </a:r>
          </a:p>
          <a:p>
            <a:pPr lvl="0"/>
            <a:r>
              <a:rPr lang="en-US" dirty="0" smtClean="0"/>
              <a:t>Add these products algebraically.</a:t>
            </a:r>
          </a:p>
          <a:p>
            <a:pPr lvl="0"/>
            <a:r>
              <a:rPr lang="en-US" dirty="0" smtClean="0"/>
              <a:t>Halve the sum.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Method of Double Longitudes</a:t>
            </a: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 descr="mso2A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246" y="502418"/>
            <a:ext cx="3581400" cy="267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3" name="Picture 3" descr="msoBD6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76" y="3200400"/>
            <a:ext cx="8952824" cy="3352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81400" y="4572000"/>
            <a:ext cx="4572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44958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4779818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51054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48006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51054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34200" y="45720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34200" y="51816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0" y="54864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47244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24800" y="5029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24800" y="52578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29400" y="5867400"/>
            <a:ext cx="1066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6019800"/>
            <a:ext cx="1066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6172200"/>
            <a:ext cx="1066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12980"/>
            <a:ext cx="8534400" cy="4216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following is the sequence of operations in the calculation of the area of any polygon:</a:t>
            </a:r>
          </a:p>
          <a:p>
            <a:pPr lvl="0"/>
            <a:r>
              <a:rPr lang="en-US" dirty="0" smtClean="0"/>
              <a:t>Write the array of </a:t>
            </a:r>
            <a:r>
              <a:rPr lang="en-US" dirty="0" err="1" smtClean="0"/>
              <a:t>eastings</a:t>
            </a:r>
            <a:r>
              <a:rPr lang="en-US" dirty="0" smtClean="0"/>
              <a:t> and </a:t>
            </a:r>
            <a:r>
              <a:rPr lang="en-US" dirty="0" err="1" smtClean="0"/>
              <a:t>northings</a:t>
            </a:r>
            <a:r>
              <a:rPr lang="en-US" dirty="0" smtClean="0"/>
              <a:t>.  Note that E1 and N1 are repeated at the bottom of the column.</a:t>
            </a:r>
          </a:p>
          <a:p>
            <a:pPr lvl="0"/>
            <a:r>
              <a:rPr lang="en-US" dirty="0" smtClean="0"/>
              <a:t>Multiply the departure of each station by the latitude of the preceding station and find the sum.</a:t>
            </a:r>
          </a:p>
          <a:p>
            <a:pPr lvl="0"/>
            <a:r>
              <a:rPr lang="en-US" dirty="0" smtClean="0"/>
              <a:t>Multiply the departure of each station by the latitude of the following station and find the sum.</a:t>
            </a:r>
          </a:p>
          <a:p>
            <a:pPr lvl="0"/>
            <a:r>
              <a:rPr lang="en-US" dirty="0" smtClean="0"/>
              <a:t>Find the algebraic difference between operation 2 and 3 above.</a:t>
            </a:r>
          </a:p>
          <a:p>
            <a:pPr lvl="0"/>
            <a:r>
              <a:rPr lang="en-US" dirty="0" smtClean="0"/>
              <a:t>Halve this figure to give the area of the polygon.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574" y="1676400"/>
            <a:ext cx="725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Method of total coordinates product</a:t>
            </a: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 descr="mso2E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26" y="338372"/>
            <a:ext cx="3124200" cy="259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3" name="Picture 3" descr="msoFD8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6324600" cy="394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3276600" y="4419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76800" y="45720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276601" y="4724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352800" y="4953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76800" y="48768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51816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76600" y="4419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096000" y="45720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4724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96000" y="48768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52800" y="4953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96000" y="51816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76800" y="55626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55626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76800" y="58674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86200" y="6248400"/>
            <a:ext cx="11430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81600" y="6248400"/>
            <a:ext cx="11430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7940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Planimeter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62000"/>
          </a:xfrm>
        </p:spPr>
        <p:txBody>
          <a:bodyPr/>
          <a:lstStyle/>
          <a:p>
            <a:pPr algn="ctr"/>
            <a:r>
              <a:rPr lang="en-US" dirty="0" smtClean="0"/>
              <a:t>Food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416"/>
            <a:ext cx="8534400" cy="10771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The following table gives the corrected latitudes and departures (in meters) of the sides of the closed traverse PQRS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2027"/>
              </p:ext>
            </p:extLst>
          </p:nvPr>
        </p:nvGraphicFramePr>
        <p:xfrm>
          <a:off x="762000" y="3067558"/>
          <a:ext cx="6248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/>
                <a:gridCol w="1249680"/>
                <a:gridCol w="1249680"/>
                <a:gridCol w="1249680"/>
                <a:gridCol w="1249680"/>
              </a:tblGrid>
              <a:tr h="3581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Latutude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1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343216"/>
            <a:ext cx="8305800" cy="1590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</a:t>
            </a:r>
            <a:r>
              <a:rPr lang="en-US" sz="2600" dirty="0" smtClean="0"/>
              <a:t>its area using Method of total coordinates product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67196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Food of Mind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577%20Road%20Construction%2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288" r="17288"/>
          <a:stretch>
            <a:fillRect/>
          </a:stretch>
        </p:blipFill>
        <p:spPr>
          <a:xfrm>
            <a:off x="567470" y="1676400"/>
            <a:ext cx="4206240" cy="42062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2460769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1452562" cy="14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86200"/>
            <a:ext cx="1548057" cy="220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77079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all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</a:rPr>
              <a:t>AREA COMPUTATION</a:t>
            </a:r>
            <a:endParaRPr lang="en-MY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Description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98080" cy="44958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dirty="0" smtClean="0"/>
              <a:t>Expected Outcomes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Able to </a:t>
            </a:r>
            <a:r>
              <a:rPr lang="en-US" dirty="0" smtClean="0"/>
              <a:t>calculate the area required.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Able to </a:t>
            </a:r>
            <a:r>
              <a:rPr lang="en-US" dirty="0" smtClean="0"/>
              <a:t>calculate the volume of material to be cut and fill.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References</a:t>
            </a:r>
            <a:endParaRPr lang="en-US" dirty="0"/>
          </a:p>
          <a:p>
            <a:pPr lvl="0"/>
            <a:r>
              <a:rPr lang="en-US" dirty="0"/>
              <a:t>Barry F. Kavanagh, "Surveying with Construction Application", 0-13-048215-3 Pearson, Prentice </a:t>
            </a:r>
            <a:r>
              <a:rPr lang="en-US" dirty="0" err="1"/>
              <a:t>Halll</a:t>
            </a:r>
            <a:r>
              <a:rPr lang="en-US" dirty="0"/>
              <a:t>, 2004.</a:t>
            </a:r>
            <a:endParaRPr lang="en-MY" dirty="0"/>
          </a:p>
          <a:p>
            <a:pPr lvl="0"/>
            <a:r>
              <a:rPr lang="en-US" dirty="0"/>
              <a:t>Bannister, Raymond, Baker,"Surveying",0-582-30249-8, Prentice Hall 1998.</a:t>
            </a:r>
            <a:endParaRPr lang="en-MY" dirty="0"/>
          </a:p>
          <a:p>
            <a:pPr lvl="0"/>
            <a:r>
              <a:rPr lang="en-US" dirty="0"/>
              <a:t>William Irvine</a:t>
            </a:r>
            <a:r>
              <a:rPr lang="en-US" dirty="0" smtClean="0"/>
              <a:t>, "</a:t>
            </a:r>
            <a:r>
              <a:rPr lang="en-US" dirty="0"/>
              <a:t>Surveying for Construction", 4th  Ed.,0-07-707998-1, </a:t>
            </a:r>
            <a:r>
              <a:rPr lang="en-US" dirty="0" smtClean="0"/>
              <a:t>McGraw-Hill,1998.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mso708EF"/>
          <p:cNvPicPr>
            <a:picLocks noChangeAspect="1" noChangeArrowheads="1"/>
          </p:cNvPicPr>
          <p:nvPr/>
        </p:nvPicPr>
        <p:blipFill>
          <a:blip r:embed="rId2" cstate="print"/>
          <a:srcRect l="4745" t="2786" r="1794" b="2786"/>
          <a:stretch>
            <a:fillRect/>
          </a:stretch>
        </p:blipFill>
        <p:spPr bwMode="auto">
          <a:xfrm>
            <a:off x="1219200" y="2234788"/>
            <a:ext cx="7270773" cy="40898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 area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43" y="1447800"/>
            <a:ext cx="7239000" cy="685800"/>
          </a:xfrm>
        </p:spPr>
        <p:txBody>
          <a:bodyPr/>
          <a:lstStyle/>
          <a:p>
            <a:r>
              <a:rPr lang="en-US" dirty="0" smtClean="0"/>
              <a:t>Cuttings (With vertical sides)</a:t>
            </a:r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 descr="msoE0AD7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</a:blip>
          <a:srcRect/>
          <a:stretch>
            <a:fillRect/>
          </a:stretch>
        </p:blipFill>
        <p:spPr bwMode="auto">
          <a:xfrm>
            <a:off x="609600" y="1993257"/>
            <a:ext cx="5486400" cy="361271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638800"/>
            <a:ext cx="8763000" cy="7620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2800" dirty="0" smtClean="0"/>
              <a:t>Given that the trench is to be 0.8 m wide and has vertical sides, calculate the volume of material to be removed to form the excavation.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60285"/>
              </p:ext>
            </p:extLst>
          </p:nvPr>
        </p:nvGraphicFramePr>
        <p:xfrm>
          <a:off x="457200" y="1600200"/>
          <a:ext cx="1828800" cy="259080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23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Century Gothic"/>
                          <a:ea typeface="SimSun"/>
                          <a:cs typeface="Times New Roman"/>
                        </a:rPr>
                        <a:t>Chainage</a:t>
                      </a:r>
                      <a:endParaRPr lang="en-US" sz="1000" b="1" dirty="0" smtClean="0">
                        <a:latin typeface="Century Gothic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entury Gothic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(m)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Depth </a:t>
                      </a:r>
                      <a:endParaRPr lang="en-US" sz="1000" b="1" dirty="0" smtClean="0">
                        <a:latin typeface="Century Gothic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entury Gothic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m)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0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3.71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8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3.44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16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3.40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24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2.85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32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2.52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40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2.25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48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1.72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56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1.45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64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1.47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6002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 1 : Side Area</a:t>
            </a:r>
          </a:p>
          <a:p>
            <a:endParaRPr lang="en-US" dirty="0" smtClean="0"/>
          </a:p>
          <a:p>
            <a:r>
              <a:rPr lang="en-US" dirty="0" smtClean="0"/>
              <a:t>a. Using Simpson’s rule and </a:t>
            </a:r>
            <a:r>
              <a:rPr lang="en-US" dirty="0" err="1" smtClean="0"/>
              <a:t>callling</a:t>
            </a:r>
            <a:r>
              <a:rPr lang="en-US" dirty="0" smtClean="0"/>
              <a:t> the </a:t>
            </a:r>
            <a:r>
              <a:rPr lang="en-US" dirty="0" err="1" smtClean="0"/>
              <a:t>chainage</a:t>
            </a:r>
            <a:r>
              <a:rPr lang="en-US" dirty="0" smtClean="0"/>
              <a:t> interval D, the area A of the side of the trench is found from the formulae:</a:t>
            </a:r>
          </a:p>
          <a:p>
            <a:r>
              <a:rPr lang="en-US" dirty="0" smtClean="0"/>
              <a:t>A	= (D/3)[first + last + 2(odds) + 4(evens)] m</a:t>
            </a:r>
          </a:p>
          <a:p>
            <a:r>
              <a:rPr lang="en-US" dirty="0" smtClean="0"/>
              <a:t>	= (8/3)[(3.71 + 1.47) + 2(3.40 + 2.52 +1.72)    </a:t>
            </a:r>
          </a:p>
          <a:p>
            <a:r>
              <a:rPr lang="en-US" dirty="0" smtClean="0"/>
              <a:t>                  + 4(3.44 + 2.85 + 2.25 + 1.45)]</a:t>
            </a:r>
          </a:p>
          <a:p>
            <a:r>
              <a:rPr lang="en-US" dirty="0" smtClean="0"/>
              <a:t>	= 161.12 m</a:t>
            </a:r>
          </a:p>
          <a:p>
            <a:endParaRPr lang="en-US" dirty="0" smtClean="0"/>
          </a:p>
          <a:p>
            <a:r>
              <a:rPr lang="en-US" dirty="0" smtClean="0"/>
              <a:t>V	= (161.12 x 0.8)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	=128.9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60285"/>
              </p:ext>
            </p:extLst>
          </p:nvPr>
        </p:nvGraphicFramePr>
        <p:xfrm>
          <a:off x="457200" y="1600200"/>
          <a:ext cx="1828800" cy="259080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23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Century Gothic"/>
                          <a:ea typeface="SimSun"/>
                          <a:cs typeface="Times New Roman"/>
                        </a:rPr>
                        <a:t>Chainage</a:t>
                      </a:r>
                      <a:endParaRPr lang="en-US" sz="1000" b="1" dirty="0" smtClean="0">
                        <a:latin typeface="Century Gothic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entury Gothic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(m)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Depth </a:t>
                      </a:r>
                      <a:endParaRPr lang="en-US" sz="1000" b="1" dirty="0" smtClean="0">
                        <a:latin typeface="Century Gothic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entury Gothic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m)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0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3.71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8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3.44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16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3.40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24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2.85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32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2.52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40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2.25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48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1.72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56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1.45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SimSun"/>
                          <a:cs typeface="Times New Roman"/>
                        </a:rPr>
                        <a:t>64</a:t>
                      </a:r>
                      <a:endParaRPr lang="en-US" sz="12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entury Gothic"/>
                          <a:ea typeface="SimSun"/>
                          <a:cs typeface="Times New Roman"/>
                        </a:rPr>
                        <a:t>1.47</a:t>
                      </a:r>
                      <a:endParaRPr lang="en-US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5240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 1 : Side Area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b. Using the trapezoidal rule</a:t>
            </a:r>
          </a:p>
          <a:p>
            <a:r>
              <a:rPr lang="en-US" dirty="0" smtClean="0"/>
              <a:t>A	= D[average of first and last depths + sum </a:t>
            </a:r>
          </a:p>
          <a:p>
            <a:r>
              <a:rPr lang="en-US" dirty="0" smtClean="0"/>
              <a:t>                of others]</a:t>
            </a:r>
          </a:p>
          <a:p>
            <a:r>
              <a:rPr lang="en-US" dirty="0" smtClean="0"/>
              <a:t>	= 8[(3.71 + 1.47)/2 + 3.44 + 3.40 + 2.85 + </a:t>
            </a:r>
          </a:p>
          <a:p>
            <a:r>
              <a:rPr lang="en-US" dirty="0" smtClean="0"/>
              <a:t>                2.52 + 2.25 + 1.72 + 1.45]</a:t>
            </a:r>
          </a:p>
          <a:p>
            <a:r>
              <a:rPr lang="en-US" dirty="0" smtClean="0"/>
              <a:t>	= 161.76 m2</a:t>
            </a:r>
          </a:p>
          <a:p>
            <a:endParaRPr lang="en-US" dirty="0" smtClean="0"/>
          </a:p>
          <a:p>
            <a:r>
              <a:rPr lang="en-US" dirty="0" smtClean="0"/>
              <a:t>V	= (161.76 x 0.8)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	= 129.4 m</a:t>
            </a:r>
            <a:r>
              <a:rPr lang="en-US" baseline="30000" dirty="0" smtClean="0"/>
              <a:t>3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038600"/>
            <a:ext cx="5562600" cy="2362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 = D/3)[A1+A9+2(A3+A5+A7)+4(A2+A4+A6+A8)]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= (8/3) [2.97+1.18+2(2.72+2.02+1.38)</a:t>
            </a:r>
          </a:p>
          <a:p>
            <a:pPr>
              <a:buNone/>
            </a:pPr>
            <a:r>
              <a:rPr lang="en-US" dirty="0" smtClean="0"/>
              <a:t>        +4(2.75+2.28+1.80+1.16)]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= (8/3)[48.35]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= 128.9 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29266"/>
              </p:ext>
            </p:extLst>
          </p:nvPr>
        </p:nvGraphicFramePr>
        <p:xfrm>
          <a:off x="228600" y="1905000"/>
          <a:ext cx="2895600" cy="3505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87942"/>
                <a:gridCol w="870354"/>
                <a:gridCol w="937304"/>
              </a:tblGrid>
              <a:tr h="616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Chainage</a:t>
                      </a:r>
                      <a:r>
                        <a:rPr lang="en-US" sz="1000" dirty="0"/>
                        <a:t> </a:t>
                      </a:r>
                      <a:endParaRPr lang="en-US" sz="10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(</a:t>
                      </a:r>
                      <a:r>
                        <a:rPr lang="en-US" sz="1000" dirty="0"/>
                        <a:t>m)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Depth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 </a:t>
                      </a:r>
                      <a:r>
                        <a:rPr lang="en-US" sz="1000" dirty="0"/>
                        <a:t>(m)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Area </a:t>
                      </a:r>
                      <a:endParaRPr lang="en-US" sz="10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(</a:t>
                      </a:r>
                      <a:r>
                        <a:rPr lang="en-US" sz="1000" dirty="0"/>
                        <a:t>D x 0.8) m2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3.71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2.97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3.44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2.75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16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3.40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2.72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24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2.85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2.28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32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2.52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2.02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2.25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1.80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48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1.72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1.38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56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1.45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1.16</a:t>
                      </a:r>
                      <a:endParaRPr 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0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64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1.47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1.18</a:t>
                      </a: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1828800"/>
            <a:ext cx="5029200" cy="2209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 2 : Cross Sections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cross sectional area at each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chainage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is calculated and the values entered directly into Simpson’s rule to produce the volume.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612727"/>
            <a:ext cx="4724400" cy="25265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V = (L/6)[A1 + 4Am + A2) m3 or ft3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A1 = [(0.75+4.75)/2] x 7 = 19.25 ft2</a:t>
            </a:r>
          </a:p>
          <a:p>
            <a:pPr>
              <a:buNone/>
            </a:pPr>
            <a:r>
              <a:rPr lang="en-US" dirty="0" smtClean="0"/>
              <a:t>Am = [(o.75+3.75)/2] x 5 = 11.25 ft2</a:t>
            </a:r>
          </a:p>
          <a:p>
            <a:pPr>
              <a:buNone/>
            </a:pPr>
            <a:r>
              <a:rPr lang="en-US" dirty="0" smtClean="0"/>
              <a:t>A2 = [(0.75+2.75)/2] x 3 = 5.25ft2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V = (17/6)[19.25 + 4(11.25) + 5.25]</a:t>
            </a:r>
          </a:p>
          <a:p>
            <a:pPr>
              <a:buNone/>
            </a:pPr>
            <a:r>
              <a:rPr lang="en-US" dirty="0" smtClean="0"/>
              <a:t>    = 196.92 ft3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 descr="mso67B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612728"/>
            <a:ext cx="3657600" cy="252658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Prismoidal</a:t>
            </a:r>
            <a:r>
              <a:rPr lang="en-US" sz="2800" b="1" dirty="0" smtClean="0"/>
              <a:t> Formula</a:t>
            </a:r>
            <a:endParaRPr lang="en-US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638"/>
            <a:ext cx="7239000" cy="3687562"/>
          </a:xfrm>
        </p:spPr>
        <p:txBody>
          <a:bodyPr>
            <a:normAutofit/>
          </a:bodyPr>
          <a:lstStyle/>
          <a:p>
            <a:r>
              <a:rPr lang="en-US" dirty="0" smtClean="0"/>
              <a:t>One level section</a:t>
            </a:r>
          </a:p>
          <a:p>
            <a:endParaRPr lang="en-US" dirty="0"/>
          </a:p>
          <a:p>
            <a:r>
              <a:rPr lang="en-US" dirty="0" smtClean="0"/>
              <a:t> Three level section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Cross fall section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786" y="2667000"/>
            <a:ext cx="4450320" cy="55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6586" y="3781425"/>
            <a:ext cx="4450320" cy="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131" y="5029200"/>
            <a:ext cx="4457700" cy="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0574" y="1676400"/>
            <a:ext cx="824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Cutting and embankments (with sloping sides)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3389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level section</a:t>
            </a:r>
            <a:endParaRPr lang="en-US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95600"/>
            <a:ext cx="27908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5"/>
          <p:cNvSpPr/>
          <p:nvPr/>
        </p:nvSpPr>
        <p:spPr>
          <a:xfrm>
            <a:off x="5029200" y="4495800"/>
            <a:ext cx="3657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Trapezium formula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Or ??????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2012-05-09 09.54.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09054"/>
            <a:ext cx="46603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378" y="163954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Three level section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540003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that the roadway is 5.0 m wide and the side slope at gradient 1 to 1.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Ans</a:t>
            </a:r>
            <a:r>
              <a:rPr lang="en-US" dirty="0" smtClean="0"/>
              <a:t> : 32.45 m2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502475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724400" y="1676400"/>
            <a:ext cx="30480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…by coordinate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589765"/>
              </p:ext>
            </p:extLst>
          </p:nvPr>
        </p:nvGraphicFramePr>
        <p:xfrm>
          <a:off x="283698" y="1868620"/>
          <a:ext cx="8153400" cy="27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83698" y="4644338"/>
            <a:ext cx="1524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4800600"/>
            <a:ext cx="1219200" cy="1371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23822" y="5359446"/>
            <a:ext cx="990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67757" y="4756766"/>
            <a:ext cx="1322439" cy="1231490"/>
          </a:xfrm>
          <a:custGeom>
            <a:avLst/>
            <a:gdLst>
              <a:gd name="connsiteX0" fmla="*/ 843116 w 1322439"/>
              <a:gd name="connsiteY0" fmla="*/ 663678 h 1231490"/>
              <a:gd name="connsiteX1" fmla="*/ 725129 w 1322439"/>
              <a:gd name="connsiteY1" fmla="*/ 58994 h 1231490"/>
              <a:gd name="connsiteX2" fmla="*/ 385916 w 1322439"/>
              <a:gd name="connsiteY2" fmla="*/ 309716 h 1231490"/>
              <a:gd name="connsiteX3" fmla="*/ 17206 w 1322439"/>
              <a:gd name="connsiteY3" fmla="*/ 796413 h 1231490"/>
              <a:gd name="connsiteX4" fmla="*/ 489155 w 1322439"/>
              <a:gd name="connsiteY4" fmla="*/ 870155 h 1231490"/>
              <a:gd name="connsiteX5" fmla="*/ 813619 w 1322439"/>
              <a:gd name="connsiteY5" fmla="*/ 1224116 h 1231490"/>
              <a:gd name="connsiteX6" fmla="*/ 1241322 w 1322439"/>
              <a:gd name="connsiteY6" fmla="*/ 914400 h 1231490"/>
              <a:gd name="connsiteX7" fmla="*/ 1256071 w 1322439"/>
              <a:gd name="connsiteY7" fmla="*/ 442452 h 1231490"/>
              <a:gd name="connsiteX8" fmla="*/ 843116 w 1322439"/>
              <a:gd name="connsiteY8" fmla="*/ 663678 h 12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2439" h="1231490">
                <a:moveTo>
                  <a:pt x="843116" y="663678"/>
                </a:moveTo>
                <a:cubicBezTo>
                  <a:pt x="754626" y="599768"/>
                  <a:pt x="801329" y="117988"/>
                  <a:pt x="725129" y="58994"/>
                </a:cubicBezTo>
                <a:cubicBezTo>
                  <a:pt x="648929" y="0"/>
                  <a:pt x="503903" y="186813"/>
                  <a:pt x="385916" y="309716"/>
                </a:cubicBezTo>
                <a:cubicBezTo>
                  <a:pt x="267929" y="432619"/>
                  <a:pt x="0" y="703007"/>
                  <a:pt x="17206" y="796413"/>
                </a:cubicBezTo>
                <a:cubicBezTo>
                  <a:pt x="34413" y="889820"/>
                  <a:pt x="356420" y="798871"/>
                  <a:pt x="489155" y="870155"/>
                </a:cubicBezTo>
                <a:cubicBezTo>
                  <a:pt x="621891" y="941439"/>
                  <a:pt x="688258" y="1216742"/>
                  <a:pt x="813619" y="1224116"/>
                </a:cubicBezTo>
                <a:cubicBezTo>
                  <a:pt x="938980" y="1231490"/>
                  <a:pt x="1167580" y="1044677"/>
                  <a:pt x="1241322" y="914400"/>
                </a:cubicBezTo>
                <a:cubicBezTo>
                  <a:pt x="1315064" y="784123"/>
                  <a:pt x="1322439" y="489155"/>
                  <a:pt x="1256071" y="442452"/>
                </a:cubicBezTo>
                <a:cubicBezTo>
                  <a:pt x="1189703" y="395749"/>
                  <a:pt x="931606" y="727588"/>
                  <a:pt x="843116" y="663678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974551" y="5140868"/>
            <a:ext cx="169114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949969" y="4312500"/>
            <a:ext cx="1715729" cy="538316"/>
          </a:xfrm>
          <a:custGeom>
            <a:avLst/>
            <a:gdLst>
              <a:gd name="connsiteX0" fmla="*/ 0 w 1715729"/>
              <a:gd name="connsiteY0" fmla="*/ 405581 h 538316"/>
              <a:gd name="connsiteX1" fmla="*/ 663678 w 1715729"/>
              <a:gd name="connsiteY1" fmla="*/ 7374 h 538316"/>
              <a:gd name="connsiteX2" fmla="*/ 1548581 w 1715729"/>
              <a:gd name="connsiteY2" fmla="*/ 449826 h 538316"/>
              <a:gd name="connsiteX3" fmla="*/ 1666568 w 1715729"/>
              <a:gd name="connsiteY3" fmla="*/ 538316 h 5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5729" h="538316">
                <a:moveTo>
                  <a:pt x="0" y="405581"/>
                </a:moveTo>
                <a:cubicBezTo>
                  <a:pt x="202790" y="202790"/>
                  <a:pt x="405581" y="0"/>
                  <a:pt x="663678" y="7374"/>
                </a:cubicBezTo>
                <a:cubicBezTo>
                  <a:pt x="921775" y="14748"/>
                  <a:pt x="1381433" y="361336"/>
                  <a:pt x="1548581" y="449826"/>
                </a:cubicBezTo>
                <a:cubicBezTo>
                  <a:pt x="1715729" y="538316"/>
                  <a:pt x="1691148" y="538316"/>
                  <a:pt x="1666568" y="538316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7" idx="0"/>
          </p:cNvCxnSpPr>
          <p:nvPr/>
        </p:nvCxnSpPr>
        <p:spPr>
          <a:xfrm rot="16200000" flipV="1">
            <a:off x="6750867" y="4917184"/>
            <a:ext cx="422787" cy="2458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3"/>
          </p:cNvCxnSpPr>
          <p:nvPr/>
        </p:nvCxnSpPr>
        <p:spPr>
          <a:xfrm rot="16200000" flipV="1">
            <a:off x="8488718" y="4978635"/>
            <a:ext cx="290052" cy="3441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707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AREA COMPUTATION</a:t>
            </a:r>
            <a:endParaRPr lang="en-MY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800600" cy="26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Figure shows a proposed cutting where the following information is known</a:t>
            </a:r>
          </a:p>
          <a:p>
            <a:pPr>
              <a:buNone/>
            </a:pPr>
            <a:r>
              <a:rPr lang="en-US" dirty="0" smtClean="0"/>
              <a:t>		Length of cutting 	= 30 m</a:t>
            </a:r>
          </a:p>
          <a:p>
            <a:pPr>
              <a:buNone/>
            </a:pPr>
            <a:r>
              <a:rPr lang="en-US" dirty="0" smtClean="0"/>
              <a:t>		Formation width		= 8 m</a:t>
            </a:r>
          </a:p>
          <a:p>
            <a:pPr>
              <a:buNone/>
            </a:pPr>
            <a:r>
              <a:rPr lang="en-US" dirty="0" smtClean="0"/>
              <a:t>		Depth at commencement 	= 8 m</a:t>
            </a:r>
          </a:p>
          <a:p>
            <a:pPr>
              <a:buNone/>
            </a:pPr>
            <a:r>
              <a:rPr lang="en-US" dirty="0" smtClean="0"/>
              <a:t>		Depth at end		= 5 m</a:t>
            </a:r>
          </a:p>
          <a:p>
            <a:pPr>
              <a:buNone/>
            </a:pPr>
            <a:r>
              <a:rPr lang="en-US" dirty="0" smtClean="0"/>
              <a:t>		Side slope		= 1 in 1</a:t>
            </a:r>
          </a:p>
          <a:p>
            <a:pPr>
              <a:buNone/>
            </a:pPr>
            <a:r>
              <a:rPr lang="en-US" dirty="0" smtClean="0"/>
              <a:t>Using the </a:t>
            </a:r>
            <a:r>
              <a:rPr lang="en-US" dirty="0" err="1" smtClean="0"/>
              <a:t>prismoidal</a:t>
            </a:r>
            <a:r>
              <a:rPr lang="en-US" dirty="0" smtClean="0"/>
              <a:t> formula, calculate the volume of material to be removed.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77521"/>
            <a:ext cx="34385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43203" y="593589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2850 m3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67196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Food of Mind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76800" y="2209800"/>
            <a:ext cx="4267200" cy="30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of large scale earthworks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05184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b="1" dirty="0" smtClean="0"/>
              <a:t>Volumes from spot levels</a:t>
            </a: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 descr="msoC0D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682657" cy="253216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5410200"/>
            <a:ext cx="81534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of each prism = mean height x area of base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2468880"/>
            <a:ext cx="3962400" cy="271272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r>
              <a:rPr lang="en-US" sz="2800" dirty="0" smtClean="0"/>
              <a:t>Mean height of each truncated prism above 90.00m level is</a:t>
            </a:r>
          </a:p>
          <a:p>
            <a:endParaRPr lang="en-US" sz="2800" dirty="0" smtClean="0"/>
          </a:p>
          <a:p>
            <a:r>
              <a:rPr lang="en-US" sz="2800" dirty="0" smtClean="0"/>
              <a:t>Prism 1 = (1.0+3.0+2.0+2.0) / 4 = 2.0 m</a:t>
            </a:r>
          </a:p>
          <a:p>
            <a:r>
              <a:rPr lang="en-US" sz="2800" dirty="0" smtClean="0"/>
              <a:t>          2 = (3.0+4.0+3.0+2.0) / 4 = 3.0 m</a:t>
            </a:r>
          </a:p>
          <a:p>
            <a:r>
              <a:rPr lang="en-US" sz="2800" dirty="0" smtClean="0"/>
              <a:t>          3 = (2.0+3.0+2.0+1.0) / 4 = 2.0 m</a:t>
            </a:r>
          </a:p>
          <a:p>
            <a:r>
              <a:rPr lang="en-US" sz="2800" dirty="0" smtClean="0"/>
              <a:t>          4 = (2.0+2.0+1.0+3.0) / 4 = 2.0 m</a:t>
            </a:r>
          </a:p>
          <a:p>
            <a:endParaRPr lang="en-US" sz="2800" dirty="0" smtClean="0"/>
          </a:p>
          <a:p>
            <a:r>
              <a:rPr lang="en-US" sz="2800" dirty="0" smtClean="0"/>
              <a:t>Mean height excavation = (2+3+2+2)/4                 </a:t>
            </a:r>
          </a:p>
          <a:p>
            <a:r>
              <a:rPr lang="en-US" sz="2800" dirty="0" smtClean="0"/>
              <a:t>                                    = 2.25m</a:t>
            </a:r>
          </a:p>
          <a:p>
            <a:endParaRPr lang="en-US" sz="2800" dirty="0" smtClean="0"/>
          </a:p>
          <a:p>
            <a:r>
              <a:rPr lang="en-US" sz="2800" dirty="0" smtClean="0"/>
              <a:t>Total Area of site = 20 x 20 = 400m2</a:t>
            </a:r>
          </a:p>
          <a:p>
            <a:r>
              <a:rPr lang="en-US" sz="2800" dirty="0" smtClean="0"/>
              <a:t>Total Volume = 2.25 x 400 = 900 m2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47800"/>
            <a:ext cx="7239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800" b="1" dirty="0" smtClean="0"/>
              <a:t>b.    Volume From Contours</a:t>
            </a:r>
            <a:endParaRPr lang="en-US" sz="2800" dirty="0" smtClean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 descr="mso448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067" y="1946172"/>
            <a:ext cx="3605534" cy="2397228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419600"/>
            <a:ext cx="8229600" cy="1828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800" dirty="0" smtClean="0"/>
              <a:t>Using Simpson’s Rule</a:t>
            </a:r>
          </a:p>
          <a:p>
            <a:r>
              <a:rPr lang="en-US" sz="2800" b="1" dirty="0" smtClean="0"/>
              <a:t>Volume = (h/3) [ First </a:t>
            </a:r>
            <a:r>
              <a:rPr lang="en-US" sz="2800" b="1" dirty="0" err="1" smtClean="0"/>
              <a:t>Area+Last</a:t>
            </a:r>
            <a:r>
              <a:rPr lang="en-US" sz="2800" b="1" dirty="0" smtClean="0"/>
              <a:t> Area+2(Sum of Odd Area)+4(Sum of Even Area)]</a:t>
            </a:r>
            <a:endParaRPr lang="en-US" sz="2800" dirty="0" smtClean="0"/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The part of the solid lying above last area contour is not included in a </a:t>
            </a:r>
            <a:r>
              <a:rPr lang="en-US" sz="2800" dirty="0" err="1" smtClean="0"/>
              <a:t>bove</a:t>
            </a:r>
            <a:r>
              <a:rPr lang="en-US" sz="2800" dirty="0" smtClean="0"/>
              <a:t> calculations. It must calculated separately.  In general,</a:t>
            </a:r>
          </a:p>
          <a:p>
            <a:r>
              <a:rPr lang="en-US" sz="2800" b="1" dirty="0" smtClean="0"/>
              <a:t>Volume = 1/3 [base area x height]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338680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>
                <a:solidFill>
                  <a:schemeClr val="bg1"/>
                </a:solidFill>
              </a:rPr>
              <a:t>Author Information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Dr Idris bin Ali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Dr Cheng Hock Tian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msoD66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29" y="2275821"/>
            <a:ext cx="6795139" cy="4048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 area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798" y="1676400"/>
            <a:ext cx="4648199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eart 4"/>
          <p:cNvSpPr/>
          <p:nvPr/>
        </p:nvSpPr>
        <p:spPr>
          <a:xfrm>
            <a:off x="3886200" y="2199620"/>
            <a:ext cx="3657600" cy="3124200"/>
          </a:xfrm>
          <a:prstGeom prst="hear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574" y="167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Irregular area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2545" y="2831068"/>
            <a:ext cx="5638800" cy="10668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605192">
            <a:off x="2755532" y="2919996"/>
            <a:ext cx="159009" cy="15485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2" name="Group 11"/>
          <p:cNvGrpSpPr/>
          <p:nvPr/>
        </p:nvGrpSpPr>
        <p:grpSpPr>
          <a:xfrm>
            <a:off x="3586655" y="2408027"/>
            <a:ext cx="614855" cy="1905000"/>
            <a:chOff x="4261945" y="2362200"/>
            <a:chExt cx="614855" cy="1905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261945" y="2362200"/>
              <a:ext cx="386255" cy="18288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48200" y="23622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67200" y="41910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63134" y="2640568"/>
            <a:ext cx="614855" cy="1905000"/>
            <a:chOff x="4261945" y="2362200"/>
            <a:chExt cx="614855" cy="19050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261945" y="2362200"/>
              <a:ext cx="386255" cy="18288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648200" y="23622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267200" y="41910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55728" y="2775889"/>
            <a:ext cx="614855" cy="1905000"/>
            <a:chOff x="4261945" y="2362200"/>
            <a:chExt cx="614855" cy="190500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261945" y="2362200"/>
              <a:ext cx="386255" cy="18288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648200" y="23622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267200" y="41910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14600" y="2221468"/>
            <a:ext cx="614855" cy="1905000"/>
            <a:chOff x="4261945" y="2362200"/>
            <a:chExt cx="614855" cy="19050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261945" y="2362200"/>
              <a:ext cx="386255" cy="18288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48200" y="23622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267200" y="41910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42545" y="2069068"/>
            <a:ext cx="614855" cy="1905000"/>
            <a:chOff x="4261945" y="2362200"/>
            <a:chExt cx="614855" cy="1905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4261945" y="2362200"/>
              <a:ext cx="386255" cy="18288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648200" y="23622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67200" y="4191000"/>
              <a:ext cx="228600" cy="762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676400" y="2869168"/>
            <a:ext cx="1066800" cy="190500"/>
          </a:xfrm>
          <a:prstGeom prst="line">
            <a:avLst/>
          </a:prstGeom>
          <a:ln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49568" y="4087211"/>
            <a:ext cx="107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CH50</a:t>
            </a:r>
            <a:endParaRPr lang="en-MY" dirty="0"/>
          </a:p>
        </p:txBody>
      </p:sp>
      <p:sp>
        <p:nvSpPr>
          <p:cNvPr id="33" name="TextBox 32"/>
          <p:cNvSpPr txBox="1"/>
          <p:nvPr/>
        </p:nvSpPr>
        <p:spPr>
          <a:xfrm>
            <a:off x="5453555" y="4812268"/>
            <a:ext cx="107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CH250</a:t>
            </a:r>
            <a:endParaRPr lang="en-MY" dirty="0"/>
          </a:p>
        </p:txBody>
      </p:sp>
      <p:sp>
        <p:nvSpPr>
          <p:cNvPr id="34" name="TextBox 33"/>
          <p:cNvSpPr txBox="1"/>
          <p:nvPr/>
        </p:nvSpPr>
        <p:spPr>
          <a:xfrm>
            <a:off x="4381500" y="4627602"/>
            <a:ext cx="107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CH200</a:t>
            </a:r>
            <a:endParaRPr lang="en-MY" dirty="0"/>
          </a:p>
        </p:txBody>
      </p:sp>
      <p:sp>
        <p:nvSpPr>
          <p:cNvPr id="35" name="TextBox 34"/>
          <p:cNvSpPr txBox="1"/>
          <p:nvPr/>
        </p:nvSpPr>
        <p:spPr>
          <a:xfrm>
            <a:off x="3309445" y="4420023"/>
            <a:ext cx="107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CH150</a:t>
            </a:r>
            <a:endParaRPr lang="en-MY" dirty="0"/>
          </a:p>
        </p:txBody>
      </p:sp>
      <p:sp>
        <p:nvSpPr>
          <p:cNvPr id="36" name="TextBox 35"/>
          <p:cNvSpPr txBox="1"/>
          <p:nvPr/>
        </p:nvSpPr>
        <p:spPr>
          <a:xfrm>
            <a:off x="2299008" y="4186747"/>
            <a:ext cx="107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CH100</a:t>
            </a:r>
            <a:endParaRPr lang="en-MY" dirty="0"/>
          </a:p>
        </p:txBody>
      </p:sp>
      <p:sp>
        <p:nvSpPr>
          <p:cNvPr id="38" name="TextBox 37"/>
          <p:cNvSpPr txBox="1"/>
          <p:nvPr/>
        </p:nvSpPr>
        <p:spPr>
          <a:xfrm>
            <a:off x="7029447" y="3680936"/>
            <a:ext cx="40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MY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199583" y="3581400"/>
            <a:ext cx="0" cy="468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99583" y="4050268"/>
            <a:ext cx="147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39000" y="3680936"/>
            <a:ext cx="11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road</a:t>
            </a:r>
            <a:endParaRPr lang="en-MY" dirty="0"/>
          </a:p>
        </p:txBody>
      </p:sp>
      <p:sp>
        <p:nvSpPr>
          <p:cNvPr id="47" name="TextBox 46"/>
          <p:cNvSpPr txBox="1"/>
          <p:nvPr/>
        </p:nvSpPr>
        <p:spPr>
          <a:xfrm rot="526669">
            <a:off x="1603616" y="2657558"/>
            <a:ext cx="147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Chainage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interval</a:t>
            </a:r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5029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Longitudinal section </a:t>
            </a:r>
            <a:r>
              <a:rPr lang="en-US" dirty="0" smtClean="0"/>
              <a:t>shows the shape of profile of the existing ground surface along the proposed </a:t>
            </a:r>
            <a:r>
              <a:rPr lang="en-US" dirty="0" err="1" smtClean="0"/>
              <a:t>centre</a:t>
            </a:r>
            <a:r>
              <a:rPr lang="en-US" dirty="0" smtClean="0"/>
              <a:t> line of construction</a:t>
            </a:r>
          </a:p>
          <a:p>
            <a:endParaRPr lang="en-US" i="1" dirty="0"/>
          </a:p>
          <a:p>
            <a:r>
              <a:rPr lang="en-US" b="1" i="1" dirty="0" smtClean="0">
                <a:solidFill>
                  <a:srgbClr val="00B0F0"/>
                </a:solidFill>
              </a:rPr>
              <a:t>Cross section</a:t>
            </a:r>
            <a:r>
              <a:rPr lang="en-US" i="1" dirty="0" smtClean="0"/>
              <a:t> </a:t>
            </a:r>
            <a:r>
              <a:rPr lang="en-US" dirty="0" smtClean="0"/>
              <a:t>indicate the shape of existing ground surface perpendicular to the proposed </a:t>
            </a:r>
            <a:r>
              <a:rPr lang="en-US" dirty="0" err="1" smtClean="0"/>
              <a:t>centre</a:t>
            </a:r>
            <a:r>
              <a:rPr lang="en-US" dirty="0" smtClean="0"/>
              <a:t> line</a:t>
            </a:r>
            <a:endParaRPr lang="en-MY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0574" y="1524000"/>
            <a:ext cx="78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Longitudinal section and cross section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2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2883"/>
            <a:ext cx="7239000" cy="752784"/>
          </a:xfrm>
        </p:spPr>
        <p:txBody>
          <a:bodyPr/>
          <a:lstStyle/>
          <a:p>
            <a:r>
              <a:rPr lang="en-US" b="1" dirty="0" smtClean="0"/>
              <a:t>The trapezoidal Rule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 descr="mso66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971675"/>
            <a:ext cx="5334000" cy="16859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810000"/>
            <a:ext cx="7467600" cy="75278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000" dirty="0"/>
              <a:t>Area </a:t>
            </a:r>
            <a:r>
              <a:rPr lang="en-US" sz="3000" dirty="0" smtClean="0"/>
              <a:t>=   </a:t>
            </a:r>
            <a:r>
              <a:rPr lang="en-US" sz="3000" dirty="0"/>
              <a:t>strip </a:t>
            </a:r>
            <a:r>
              <a:rPr lang="en-US" sz="3000" dirty="0" smtClean="0"/>
              <a:t>width </a:t>
            </a:r>
            <a:r>
              <a:rPr lang="en-US" sz="3000" dirty="0"/>
              <a:t>x (average of first and last </a:t>
            </a:r>
            <a:r>
              <a:rPr lang="en-US" sz="3000" dirty="0" smtClean="0"/>
              <a:t>offset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000" dirty="0" smtClean="0"/>
              <a:t>            + </a:t>
            </a:r>
            <a:r>
              <a:rPr lang="en-US" sz="3000" dirty="0"/>
              <a:t>sum of others </a:t>
            </a:r>
            <a:r>
              <a:rPr lang="en-US" sz="3000" dirty="0" smtClean="0"/>
              <a:t>offset)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5029200"/>
            <a:ext cx="8686800" cy="1371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r>
              <a:rPr lang="en-US" sz="3400" dirty="0"/>
              <a:t>Area 	= 10 x [ (4.0 + 4.0)/2 + 4.5 + 5.1 + 6.5 + 6.3 + 5.1</a:t>
            </a:r>
            <a:r>
              <a:rPr lang="en-US" sz="3400" dirty="0" smtClean="0"/>
              <a:t>]</a:t>
            </a:r>
          </a:p>
          <a:p>
            <a:endParaRPr lang="en-US" sz="3400" dirty="0"/>
          </a:p>
          <a:p>
            <a:r>
              <a:rPr lang="en-US" sz="3400" dirty="0"/>
              <a:t>	</a:t>
            </a:r>
            <a:r>
              <a:rPr lang="en-US" sz="3400" dirty="0" smtClean="0"/>
              <a:t>= </a:t>
            </a:r>
            <a:r>
              <a:rPr lang="en-US" sz="3400" dirty="0"/>
              <a:t>315.0 m2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7016"/>
            <a:ext cx="7239000" cy="752784"/>
          </a:xfrm>
        </p:spPr>
        <p:txBody>
          <a:bodyPr/>
          <a:lstStyle/>
          <a:p>
            <a:r>
              <a:rPr lang="en-US" dirty="0" smtClean="0"/>
              <a:t>Simpson’s Rule</a:t>
            </a:r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 descr="mso66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34540"/>
            <a:ext cx="5784591" cy="18288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006340"/>
            <a:ext cx="86868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3800" dirty="0"/>
              <a:t>Area	= 10/3 x [4 + 4 + 2(5.1 + 6.3) + 4(4.5 + 6.5 + 5.1</a:t>
            </a:r>
            <a:r>
              <a:rPr lang="en-US" sz="3800" dirty="0" smtClean="0"/>
              <a:t>)]</a:t>
            </a:r>
          </a:p>
          <a:p>
            <a:endParaRPr lang="en-US" sz="3800" dirty="0"/>
          </a:p>
          <a:p>
            <a:r>
              <a:rPr lang="en-US" sz="3800" dirty="0"/>
              <a:t>	= 317.3 m2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038600"/>
            <a:ext cx="7620000" cy="75278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r>
              <a:rPr lang="en-US" sz="2800" dirty="0"/>
              <a:t>Area	= </a:t>
            </a:r>
            <a:r>
              <a:rPr lang="en-US" sz="2800" dirty="0" smtClean="0"/>
              <a:t>  1/3strip </a:t>
            </a:r>
            <a:r>
              <a:rPr lang="en-US" sz="2800" dirty="0"/>
              <a:t>width [first + last offsets + 2(sum </a:t>
            </a:r>
            <a:r>
              <a:rPr lang="en-US" sz="2800" dirty="0" smtClean="0"/>
              <a:t>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of </a:t>
            </a:r>
            <a:r>
              <a:rPr lang="en-US" sz="2800" dirty="0"/>
              <a:t>odd offsets) + 4(sum of even offsets)]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239000" cy="19659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SIMPSON’S RULE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TRAPIZOIDAL RULE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28" y="4191000"/>
            <a:ext cx="7696200" cy="1667184"/>
          </a:xfrm>
        </p:spPr>
        <p:txBody>
          <a:bodyPr/>
          <a:lstStyle/>
          <a:p>
            <a:pPr algn="ctr"/>
            <a:r>
              <a:rPr lang="en-US" b="1" i="1" dirty="0" smtClean="0"/>
              <a:t>Simpson’s Rule :</a:t>
            </a:r>
            <a:r>
              <a:rPr lang="en-US" dirty="0" smtClean="0"/>
              <a:t> there must be an odd number of offsets and the offsets must be </a:t>
            </a:r>
            <a:r>
              <a:rPr lang="en-US" dirty="0" err="1" smtClean="0"/>
              <a:t>rigalar</a:t>
            </a:r>
            <a:r>
              <a:rPr lang="en-US" dirty="0" smtClean="0"/>
              <a:t> intervals.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467</TotalTime>
  <Words>967</Words>
  <Application>Microsoft Office PowerPoint</Application>
  <PresentationFormat>On-screen Show (4:3)</PresentationFormat>
  <Paragraphs>288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SimSun</vt:lpstr>
      <vt:lpstr>Arial</vt:lpstr>
      <vt:lpstr>Century Gothic</vt:lpstr>
      <vt:lpstr>Gill Sans MT</vt:lpstr>
      <vt:lpstr>Times New Roman</vt:lpstr>
      <vt:lpstr>Trebuchet MS</vt:lpstr>
      <vt:lpstr>Wingdings</vt:lpstr>
      <vt:lpstr>Wingdings 2</vt:lpstr>
      <vt:lpstr>Opulent</vt:lpstr>
      <vt:lpstr>Chapter 6 Construction Quantity Measurement </vt:lpstr>
      <vt:lpstr>Chapter Description</vt:lpstr>
      <vt:lpstr>AREA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SIMPSON’S RULE  VS  TRAPIZOIDAL RULE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of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of large scale earthworks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AND VOLUME</dc:title>
  <dc:creator>User</dc:creator>
  <cp:lastModifiedBy>Arif</cp:lastModifiedBy>
  <cp:revision>20</cp:revision>
  <dcterms:created xsi:type="dcterms:W3CDTF">2010-03-23T03:56:23Z</dcterms:created>
  <dcterms:modified xsi:type="dcterms:W3CDTF">2018-07-23T01:54:53Z</dcterms:modified>
</cp:coreProperties>
</file>