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58" r:id="rId3"/>
    <p:sldId id="259" r:id="rId4"/>
    <p:sldId id="288" r:id="rId5"/>
    <p:sldId id="310" r:id="rId6"/>
    <p:sldId id="309" r:id="rId7"/>
    <p:sldId id="341" r:id="rId8"/>
    <p:sldId id="311" r:id="rId9"/>
    <p:sldId id="342" r:id="rId10"/>
    <p:sldId id="321" r:id="rId11"/>
    <p:sldId id="324" r:id="rId12"/>
    <p:sldId id="343" r:id="rId13"/>
    <p:sldId id="344" r:id="rId14"/>
    <p:sldId id="345" r:id="rId15"/>
    <p:sldId id="291" r:id="rId16"/>
    <p:sldId id="322" r:id="rId17"/>
    <p:sldId id="325" r:id="rId18"/>
    <p:sldId id="326" r:id="rId19"/>
    <p:sldId id="338" r:id="rId20"/>
    <p:sldId id="328" r:id="rId21"/>
    <p:sldId id="346" r:id="rId22"/>
    <p:sldId id="347" r:id="rId23"/>
    <p:sldId id="348" r:id="rId24"/>
    <p:sldId id="349" r:id="rId25"/>
    <p:sldId id="350" r:id="rId26"/>
    <p:sldId id="351" r:id="rId27"/>
    <p:sldId id="329" r:id="rId28"/>
    <p:sldId id="352" r:id="rId29"/>
    <p:sldId id="353" r:id="rId30"/>
    <p:sldId id="331" r:id="rId31"/>
    <p:sldId id="354" r:id="rId32"/>
    <p:sldId id="355" r:id="rId33"/>
    <p:sldId id="356" r:id="rId34"/>
    <p:sldId id="357" r:id="rId35"/>
    <p:sldId id="358" r:id="rId36"/>
    <p:sldId id="359" r:id="rId37"/>
    <p:sldId id="360" r:id="rId38"/>
    <p:sldId id="332" r:id="rId39"/>
    <p:sldId id="334" r:id="rId40"/>
    <p:sldId id="361" r:id="rId41"/>
    <p:sldId id="339" r:id="rId42"/>
    <p:sldId id="362" r:id="rId43"/>
    <p:sldId id="36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8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21859-F1B5-4797-91F6-7D040C07EE12}" type="datetimeFigureOut">
              <a:rPr lang="en-US" smtClean="0"/>
              <a:t>2015-11-03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EF7FE-132F-4583-8C96-93A8D5918FCD}" type="slidenum">
              <a:rPr lang="en-US" smtClean="0"/>
              <a:t>‹#›</a:t>
            </a:fld>
            <a:endParaRPr lang="en-US"/>
          </a:p>
        </p:txBody>
      </p:sp>
    </p:spTree>
    <p:extLst>
      <p:ext uri="{BB962C8B-B14F-4D97-AF65-F5344CB8AC3E}">
        <p14:creationId xmlns:p14="http://schemas.microsoft.com/office/powerpoint/2010/main" val="394201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a:t>
            </a:fld>
            <a:endParaRPr lang="en-US"/>
          </a:p>
        </p:txBody>
      </p:sp>
    </p:spTree>
    <p:extLst>
      <p:ext uri="{BB962C8B-B14F-4D97-AF65-F5344CB8AC3E}">
        <p14:creationId xmlns:p14="http://schemas.microsoft.com/office/powerpoint/2010/main" val="1969535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11</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15</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16</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17</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18</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19</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20</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21</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22</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23</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a:t>
            </a:fld>
            <a:endParaRPr lang="en-US"/>
          </a:p>
        </p:txBody>
      </p:sp>
    </p:spTree>
    <p:extLst>
      <p:ext uri="{BB962C8B-B14F-4D97-AF65-F5344CB8AC3E}">
        <p14:creationId xmlns:p14="http://schemas.microsoft.com/office/powerpoint/2010/main" val="174908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24</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25</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26</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27</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28</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29</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30</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31</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32</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33</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a:t>
            </a:fld>
            <a:endParaRPr lang="en-US"/>
          </a:p>
        </p:txBody>
      </p:sp>
    </p:spTree>
    <p:extLst>
      <p:ext uri="{BB962C8B-B14F-4D97-AF65-F5344CB8AC3E}">
        <p14:creationId xmlns:p14="http://schemas.microsoft.com/office/powerpoint/2010/main" val="138563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34</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35</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36</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37</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38</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39</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40</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41</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42</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43</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a:t>
            </a:fld>
            <a:endParaRPr lang="en-US"/>
          </a:p>
        </p:txBody>
      </p:sp>
    </p:spTree>
    <p:extLst>
      <p:ext uri="{BB962C8B-B14F-4D97-AF65-F5344CB8AC3E}">
        <p14:creationId xmlns:p14="http://schemas.microsoft.com/office/powerpoint/2010/main" val="258664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5</a:t>
            </a:fld>
            <a:endParaRPr lang="en-US"/>
          </a:p>
        </p:txBody>
      </p:sp>
    </p:spTree>
    <p:extLst>
      <p:ext uri="{BB962C8B-B14F-4D97-AF65-F5344CB8AC3E}">
        <p14:creationId xmlns:p14="http://schemas.microsoft.com/office/powerpoint/2010/main" val="256170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6</a:t>
            </a:fld>
            <a:endParaRPr lang="en-US"/>
          </a:p>
        </p:txBody>
      </p:sp>
    </p:spTree>
    <p:extLst>
      <p:ext uri="{BB962C8B-B14F-4D97-AF65-F5344CB8AC3E}">
        <p14:creationId xmlns:p14="http://schemas.microsoft.com/office/powerpoint/2010/main" val="85549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7</a:t>
            </a:fld>
            <a:endParaRPr lang="en-US"/>
          </a:p>
        </p:txBody>
      </p:sp>
    </p:spTree>
    <p:extLst>
      <p:ext uri="{BB962C8B-B14F-4D97-AF65-F5344CB8AC3E}">
        <p14:creationId xmlns:p14="http://schemas.microsoft.com/office/powerpoint/2010/main" val="85549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8</a:t>
            </a:fld>
            <a:endParaRPr lang="en-US"/>
          </a:p>
        </p:txBody>
      </p:sp>
    </p:spTree>
    <p:extLst>
      <p:ext uri="{BB962C8B-B14F-4D97-AF65-F5344CB8AC3E}">
        <p14:creationId xmlns:p14="http://schemas.microsoft.com/office/powerpoint/2010/main" val="321810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9</a:t>
            </a:fld>
            <a:endParaRPr lang="en-US"/>
          </a:p>
        </p:txBody>
      </p:sp>
    </p:spTree>
    <p:extLst>
      <p:ext uri="{BB962C8B-B14F-4D97-AF65-F5344CB8AC3E}">
        <p14:creationId xmlns:p14="http://schemas.microsoft.com/office/powerpoint/2010/main" val="85549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659E9C-7F35-4427-985C-783DF691E5CC}" type="datetime1">
              <a:rPr lang="en-US" smtClean="0"/>
              <a:t>2015-11-03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218725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E5E3D-276B-4EF4-B221-0590F55FEDFA}" type="datetime1">
              <a:rPr lang="en-US" smtClean="0"/>
              <a:t>2015-11-03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245914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7E759-F5BB-4B91-839B-FCE884E14642}" type="datetime1">
              <a:rPr lang="en-US" smtClean="0"/>
              <a:t>2015-11-03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53951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5B9C9-ECDC-43B0-8140-04729EBB10D8}" type="datetime1">
              <a:rPr lang="en-US" smtClean="0"/>
              <a:t>2015-11-03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181625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13B0A-17B4-45C4-B1DF-B8CDBC0C0A73}" type="datetime1">
              <a:rPr lang="en-US" smtClean="0"/>
              <a:t>2015-11-03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112928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7D50F-A3BF-4710-9C01-D8836A6C66FF}" type="datetime1">
              <a:rPr lang="en-US" smtClean="0"/>
              <a:t>2015-11-03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16360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BB0FDB-7732-4A39-9E3F-FD50C79FE2F8}" type="datetime1">
              <a:rPr lang="en-US" smtClean="0"/>
              <a:t>2015-11-03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391035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B66CA-43F8-4ADB-A088-EB3E7FF3E754}" type="datetime1">
              <a:rPr lang="en-US" smtClean="0"/>
              <a:t>2015-11-03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243568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0724E-1098-4E4F-8162-02819F7D79AF}" type="datetime1">
              <a:rPr lang="en-US" smtClean="0"/>
              <a:t>2015-11-03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82934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14900-2FD1-44D3-8AEB-ADED0CA097A5}" type="datetime1">
              <a:rPr lang="en-US" smtClean="0"/>
              <a:t>2015-11-03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12318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CCEFB-ACE7-4BC6-923F-102535EF0262}" type="datetime1">
              <a:rPr lang="en-US" smtClean="0"/>
              <a:t>2015-11-03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240467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B949D-022F-4F6B-8E88-1660CEF3C355}" type="datetime1">
              <a:rPr lang="en-US" smtClean="0"/>
              <a:t>2015-11-03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847B5-FE98-49CF-9B33-84FFD20F5F15}" type="slidenum">
              <a:rPr lang="en-US" smtClean="0"/>
              <a:t>‹#›</a:t>
            </a:fld>
            <a:endParaRPr lang="en-US"/>
          </a:p>
        </p:txBody>
      </p:sp>
    </p:spTree>
    <p:extLst>
      <p:ext uri="{BB962C8B-B14F-4D97-AF65-F5344CB8AC3E}">
        <p14:creationId xmlns:p14="http://schemas.microsoft.com/office/powerpoint/2010/main" val="1700811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ruzi@ump.edu.my"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jihad_ku@yaho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514600"/>
          </a:xfrm>
        </p:spPr>
        <p:txBody>
          <a:bodyPr>
            <a:normAutofit/>
          </a:bodyPr>
          <a:lstStyle/>
          <a:p>
            <a:r>
              <a:rPr lang="en-US" dirty="0" smtClean="0"/>
              <a:t>Mold</a:t>
            </a:r>
            <a:endParaRPr lang="en-US" dirty="0"/>
          </a:p>
        </p:txBody>
      </p:sp>
      <p:sp>
        <p:nvSpPr>
          <p:cNvPr id="3" name="Subtitle 2"/>
          <p:cNvSpPr>
            <a:spLocks noGrp="1"/>
          </p:cNvSpPr>
          <p:nvPr>
            <p:ph type="subTitle" idx="1"/>
          </p:nvPr>
        </p:nvSpPr>
        <p:spPr>
          <a:xfrm>
            <a:off x="4495800" y="4343400"/>
            <a:ext cx="4648200" cy="2514600"/>
          </a:xfrm>
        </p:spPr>
        <p:txBody>
          <a:bodyPr>
            <a:normAutofit fontScale="70000" lnSpcReduction="20000"/>
          </a:bodyPr>
          <a:lstStyle/>
          <a:p>
            <a:pPr algn="r"/>
            <a:r>
              <a:rPr lang="en-US" dirty="0" smtClean="0"/>
              <a:t>Wan </a:t>
            </a:r>
            <a:r>
              <a:rPr lang="en-US" dirty="0" err="1" smtClean="0"/>
              <a:t>Sharuzi</a:t>
            </a:r>
            <a:r>
              <a:rPr lang="en-US" dirty="0" smtClean="0"/>
              <a:t> Wan Harun</a:t>
            </a:r>
          </a:p>
          <a:p>
            <a:pPr algn="r"/>
            <a:r>
              <a:rPr lang="en-US" dirty="0" smtClean="0"/>
              <a:t>Faculty of Mechanical Engineering</a:t>
            </a:r>
            <a:br>
              <a:rPr lang="en-US" dirty="0" smtClean="0"/>
            </a:br>
            <a:r>
              <a:rPr lang="en-US" dirty="0" err="1" smtClean="0"/>
              <a:t>Universiti</a:t>
            </a:r>
            <a:r>
              <a:rPr lang="en-US" dirty="0" smtClean="0"/>
              <a:t> Malaysia Pahang</a:t>
            </a:r>
          </a:p>
          <a:p>
            <a:pPr algn="r"/>
            <a:r>
              <a:rPr lang="en-US" dirty="0" smtClean="0">
                <a:hlinkClick r:id="rId3"/>
              </a:rPr>
              <a:t>sharuzi@ump.edu.my</a:t>
            </a:r>
            <a:endParaRPr lang="en-US" dirty="0" smtClean="0"/>
          </a:p>
          <a:p>
            <a:pPr algn="r"/>
            <a:r>
              <a:rPr lang="en-US" dirty="0" smtClean="0">
                <a:hlinkClick r:id="rId4"/>
              </a:rPr>
              <a:t>jihad_ku@yahoo.com</a:t>
            </a:r>
            <a:endParaRPr lang="en-US" dirty="0" smtClean="0"/>
          </a:p>
          <a:p>
            <a:pPr algn="r"/>
            <a:r>
              <a:rPr lang="en-US" dirty="0" smtClean="0"/>
              <a:t>019 959 0039</a:t>
            </a:r>
          </a:p>
          <a:p>
            <a:pPr algn="r"/>
            <a:r>
              <a:rPr lang="en-US" dirty="0" smtClean="0"/>
              <a:t>09 424 6339</a:t>
            </a:r>
          </a:p>
        </p:txBody>
      </p:sp>
      <p:sp>
        <p:nvSpPr>
          <p:cNvPr id="4" name="Title 1"/>
          <p:cNvSpPr txBox="1">
            <a:spLocks/>
          </p:cNvSpPr>
          <p:nvPr/>
        </p:nvSpPr>
        <p:spPr>
          <a:xfrm>
            <a:off x="0" y="0"/>
            <a:ext cx="77724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t>Plastic Injection Technology</a:t>
            </a:r>
            <a:br>
              <a:rPr lang="en-US" sz="2000" dirty="0" smtClean="0"/>
            </a:br>
            <a:r>
              <a:rPr lang="en-US" sz="2000" dirty="0" smtClean="0"/>
              <a:t>BMM 4843</a:t>
            </a:r>
            <a:endParaRPr lang="en-US" sz="2000" dirty="0"/>
          </a:p>
        </p:txBody>
      </p:sp>
      <p:pic>
        <p:nvPicPr>
          <p:cNvPr id="1026" name="Picture 2" descr="C:\Users\Admin\Desktop\1314\GRAMS lab\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s://webmail.ump.edu.my/desknow/download/QWN0aW9uPVZpZXdJbkF0dGFjaG1lbnQmR3JvdXBOYW1lPU1haWwmRG93bmxvYWRUeXBlPUF0dGFjaG1lbnQmSURBdHRhY2htZW50PTIwNzA3NTAyNCZBdHRhY2htZW50VHlwZT1maWxlJlJuZD0xNDg3NzU2YTUwMyZWcz0xOEE0ODc1JlZpcnR1YWxQYXJhbXM9VFJVRQ==/Logo+MFG+n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data:image/jpeg;base64,/9j/4AAQSkZJRgABAQAAAQABAAD/2wCEAAkGBhQGEBIPEBQSFRUVGBgVFRcVFhAXFRIWFRIhGBYVExoXGygfFxokGhIWHy8gIyg1LCwsFh40NTIqNSgsLCkBCQoKDgwOGg8PGiwlHyA1LSo1NTIsLSwqLyosNTQvLCktLCwpKSwsNC8pLCwwLDQsKSwsLCksLCwsLCwsLSksLP/AABEIAREAuQMBIgACEQEDEQH/xAAcAAEAAgMBAQEAAAAAAAAAAAAABQcCBAYIAwH/xABKEAABAgMDBgoFCgQEBwAAAAABAAIDBBEFBiESMUFRYXEHEyIyNHJzgbGzIzWRssEUFRZCUmKSodHhJDND0kRTgvAXJTZUg5O0/8QAGwEBAAMBAQEBAAAAAAAAAAAAAAQFBgMCAQf/xAAwEQACAQIDBgQGAgMAAAAAAAAAAQIDBBESMQUTITNBcSIyYbFRkaHB0fCB4QYUQv/aAAwDAQACEQMRAD8AvFERAEREAREQBERAEWLn5P7VPgvm6I93NaB1jTvAbWv5IfMT7ItR0tEi54pb2bGDuOXlflRfN1iw4hq8xX9aLGyfwh2T+S+8Dy3Lov36m5Ejtg85zRvIHitN9vy0PAzEAf8Akh/qsW3dlm/4eB3w2E/mFsCzITc0KF+Bn6L7wPD3r0wXzf4NX6TSv/cQfxt/VfSHb0vFNGx4BOrjIdfZVZxLHgRudBgnfDYfELUmLpSkyKGBDHVqz3CF98Pqc3/sLTK/mvySrIgiCrSCNhBWS5CZ4O2QyXysWLBdoxqNwIo4e0qLiW5PXScGzNIrDgC41DurEpWvW1Zl6VNS8rOE72VHjXg0vivEv50a+RYaKPsS3IdvQ+MhHNg5p5zDqP6qQXNrDgyfCcZxUovFMIiL4egiIgCIiAIiIAiLVtO1IVjwnRo7wxjc5P5AAYknQBiV9SbeCDeGptLSmLWhwX8UCXxKV4uGMp4BrQv0Qwck0LyAaZ1z8lNzN9eW3LlJM80jCZmm6wf6MM628o6CK1XSyFnQ7LYIcFjWNqTQaSTUucc7nE4knEnOukoKHCWv7qeFLNxR+w8uJi6jBqHKPeTgN1DvX2AotOatVkthXKOofE6FDzdpvmsK0GofHWqG+21bWuMcc0vgvu+nv6EulbTnx0RMTVrMlsOcdQ+JUYbbiF1cKfZph+qj0WOutu3deWMZZUui+76+3oWMLanFaYnQytsMmMDyTtzdxW+uPWzK2i+UzGo1HEfsrWy/yVrw3Kx9V91+PkcKlmtYHTotCVthkxg7knbm7it9a2hc0riOelJNfvyIE4Sg8JILWtGz2WpCfBiCrXCm46CNoOK2VE3ktr5ohcmror6thMAJc5x0gDEgVr7BpUlJt8CPVlCMG56HFcHRdBnHs0cW7Kpm5LhQ+0/mrLXO3Nu38wwi6J/NiUytOQBmYD347ddF0S6VZKUsUQ9m0JUbdRlrr2x6BERcixCIiAjLzdDmezf7qpqiuW83Q5ns3+6qbU220ZlNvcyHY/KJRfqKSZ4xcQwEnMMSoeCfnaLyua3GmzRXaVJWg0vhPA1eGf8AJRNkTIgPoczhSu3QpVGPglJakujHwSktSdos4I5Td48Vis4PObvHiorIsdUXPNWSyZx5p1j4jSoeasx8riRUax8dS6VFj73YttdeLDLL4r7rR+/qfqlO5nDhqjj0XRzVksmcRyTrHxCizYkQOphT7VcP1WPuth3dCWEY5k+q+66e3qWELmnJa4GgtmVs983zRhrOA/dS8rYzIGLuUdub2KQzK0sv8ak/FcvD0Wv8v8fM4VLxLhA0JWx2QMXco7c3sXn+9bB8vnMB/PjeaV6PXnO9L8mfnKf58bHT/NObUv0TYltSt80aUUlh+4/Eze1akpRi2yMZKgYv5I3DKO4fE4LOLM5YyGjJZqGna46SviTVfi0WXHiyhwxeLPzIGoJkDUF+ovR6xPzIGoJkDUF+ogxL04KBSy4PWi+c5deuR4KfVcHrRfOcuuWUuedPuzU0OXHsiMvN0OZ7N/uqm1cl5uhzPZv91U2u1tozMbe5kOwREUkz4UZOWMIhLodBsObu1KTRe4TlB4o9wqSg8YkNDmI0hg5pI2403ELalrdZlDKDm0IrpGfZj+S31+shiI5tQDiM4B0rpKpCXmj8jtvISfijx9C05bhDkJoVbMwx1w9nvgLaF9JE/wCLlv8A2w/1X0fdOTiYmUlTvgQf7UZdSTh4iUlRugQf7VVPc9M30N8t51w+prxL9SEPPNy3dEYfArBt+pWN/KMeNq4mWm4gO5zYZb+amYMhDluZDht6rWjwC+68Y0/g/n/R6wl8f35kOy24syaQ5OYpofFdAhsOymWYg/AvtCbNTFC8wIX2ms4yMf8AS92QB3sKkkXnMuiPuHqajLOH9Rz4h++RQ72NAYfwrz3eoZM/OAf58XzSvR6843r6fOdvG80qz2Y8ZyKzaXliRSIivCmCIiAIiIC9eCn1XB60XznLrlyPBT6rg9aL5zl1yylxzZd2aihy49kRl5uhzPZv91U2rkvN0OZ7N/uqm12ttGZnb3Mh2CIikmfCIiALODzm7x4rBZwec3ePFGfY6ovRERVJ+lhERAEREAXnG9fT5zt43mlejl5xvX0+c7eN5pVtszzyKvaXliRSIivClCIiAIiIC9eCn1XB60XznLrlyPBT6rg9aL5zl1yylxzZd2aihy49kRl5uhzPZv8AdVNq5LzdDmezf7qptdrbRmZ29zIdgiIpJnwiIgCzg85u8eKwWcHnN3jxRn2OqL0REVSfpYREQBERAF5xvX0+c7eN5pXo5ecb19PnO3jeaVbbM88ir2l5YkUiIrwpQiIgCIiAvXgp9VwetF85y65cjwU+q4PWi+c5dcspcc2XdmoocuPZEZebocz2b/dVNq5LzdDmezf7qptdrbRmZ29zIdgiIpJnwiIgCzg85u8eKwWcHnN3jxRn2OqL0REVSfpYREQBERAF5xvX0+c7eN5pXo5ecb19PnO3jeaVbbM88ir2l5YkUiIrwpQiIgCIiAvXgp9VwetF85y65cjwU+q4PWi+c5dcspcc2XdmoocuPZEZebocz2b/AHVTauS83Q5ns3+6qbXa20ZmdvcyHYIiKSZ8IiIAs4PObvHisFnB5zd48UZ9jqi9ERFUn6WEREAREQBecb19PnO3jeaV6OXnG9fT5zt43mlW2zPPIq9peWJFIiK8KUIiIAiIgL14KfVcHrRfOcuuXI8FPquD1ovnOXXLKXHNl3ZqKHLj2RGXm6HM9m/3VTauS83Q5ns3+6qbXa20ZmdvcyHYIiKSZ8IiIAs4PObvHisFnB5zd48UZ9jqi9ERFUn6WEREAREQBecb19PnO3jeaV6OXnG9fT5zt43mlW2zPPIq9peWJFIiK8KUIiIAiIgL14KfVcHrRfOcuuXI8FPquD1ovnOXXLKXHNl3ZqKHLj2RrWjJ/OMGJBJpltLa56VFK7VR06TZUZ8tMDi4jDQ6WuGhzXfZIxFfFX0uO4RrmfSWDxsIfxEIcjRxrM5hn8y3bqqV0takVLLPR/Qg7RsY3Mcf+kVznRc3Lzj5M0BOGdprT2aFKy1rsjYO5J25vb+qs528o8VxRkKltOGnE30RFHIwX612SQdS/EQFz2FbDbcgNjNwJwc37Dhnb8dxCkFUt0Lw/MUflH0T6Nf93U/u8CditkHKxCrqsMjN5s+8V1SxfmXB/n+T9REXIsAiIgNS1rUZYsGJMRjRjBU6zoDRrJJAA1kLzhac8bTjxY5AaYr3xCBiG5bi6gOmlV2XCne754j/ACSEfRQTyiM0SKMD3NxG/K2LhFobC33cMz1fsUN9XU5ZFovcIiKxK8Ii3Jay3zGJ5I1n4BeZSUVizzKSisWzTUhZ1iRbSc1jWmriANZJ1D9VJS1nMlcQKnWfhqVoXCuz8iaJqKOW4ejBzsYRztjj4byq+ve5F4T5bZrqrkp6dX8F+6E1dSwfo3KQpbKyi2pcfvPcXOpsBNBuUuiKhlJybb6mvjFRSiugREXk9FTcKty/krjaEBvJcfTtH1XE4RQNROfbQ6SRWq9QR4LZlrmPAc1wLXNIqHAihBGkEFUHfm6LrpzBaKmC+roLs+Gljj9pte8UOul7YXWdbuWq0KW+tsr3kdOpBy08+V5pw1HEft3KWlrXZGwdyTtze39VAop86MZ6lJUoQnrqdYi5uWnnyvNOGo4j9u5S0ta7I2DuSdub2/qoM7eUdOJAqW04cVxRvKxOD68XypnySIeUwejJ+swfV3t8NyrtfWUmnST2xGGjmkEHaPhsUSpDOsDpZXTtqqmtOvYvJFH2FbDbcgNjNwJwc37Dhnb8dxCkFWtYcGb6E4zipR0YXHcJV7/o5L8VCNI8YENpnhszOibDoG3HGhXTWtakOxYMSYjGjGCp1nQGjWSSABrIXne3rbfeGYiTMXO84CtQxo5rG7APaanSp9jb72eaWi9yHeXG6hgtWR+ZEW5LWW+Yx5o1n4BaCUlFYszspKKxkzTW5LWW+Yx5o1n4BS0tZzJXECp1n4altKHO66QINS76QNWWs5kriBU6z8NS2kUhYVjPt2M2EzAZ3u0MaM536hrKhTm3xkyLFTrTUVxbJe5N2fniJx0UeiYcxzRH6G7QM57hrVoL4SMkyzobYUMUa0UA+J1knEnavuqypPO8Td2NpG1pZVr1fqERFzJoREQBRd5Lvw7zS75eLpxY7TDeOa9vt7wSNKlEX2MnF4o+NJrBnme1bLiWLGfLxhR7DQ6jqc06QRQg7VqK8OEi5f0kg8dBb/EQhydcVmcwztzlu2owqSqPzLT21wq8MevUzdzQdGeHR6BEXSTtw48hIttFz4JhObDeGh0TjKRS0NBBZSvLFcdedd5TjHBN6nGMJSxcVoQctPPleacNRxH7dylpa12RsHck7c3t/VQsvBMy9rBSrnBormq40Ffap29Nx490WMfHdBcHkgcWXk4CuOU0LjVhTlJRlwbOMrRVU5YadTqLn3h+Yo4yj6KJQP2an91fYTsVsg5WIVOQ+DCfkYZiMfLvAblCGHRSXYVyWgsAyjvC+tl8IkSLIPlWVbGFGMiHEMhuzkacptKDVUasaerbqbzU2n8Sxsqk7KLp1/Lqn9jW4U73fPEf5JCPooJ5RGaJFGB7m4jflbCuQlrLfMY80az8Au5sTgwizEJkZvFDKFW8YX5VNBADSACMRsKxsy7EW1o0WAx0MOhEhxcXUNHZJyaNJzqXG5hShkp9CBdVLirNNQfi0/r+DnpazWSuIFTrPw1LaXWf8NJn7cD8UX+xRltXSj2E0PiBrmZi5hJDSc2VUAjfSijuspviyvq2dyk5zi+BDIiL0QjODBdMOaxgJc4gADOScwVuXYu+278ENwMR1DEcNJ1DYK0HedKhLg3Z+StE3FHLcPRg/VaRzt5H5b12ahV6mLyo12yLDdR3014np6L+/YIiKMXwREQBERAEREAVR8Kty/kTjaEBvIefTtH1Hk4RBscTjtx0mluL5zEu2bY6G8BzXAtc0ioc0ihBGqi729d0Z5kca1FVYZWeYFb94/8ApmF2Mp78NcFfe6brpzBYKmE+roLtbdLHfebUDaCDpoLBunNwL7WULOiODYjIYhubUZQEMji4jQecOSwnaCFc3U1KNOqtE0yptYOMp0nq1gVNZXSIPaM98Kz+G7+RLdd/uLCx+BwyMeHFjTAcyG4PyWwy0vyTUAkuOSKgVz4VzZ1D8L15YdrxYcvBcHtg5Ze5tC0vdQZIOnJDTWml1M4K8upGvcQdPiljieo05UaE1PhiWfPW2yxmygiZo0RsAO0Nc6E5zSdhLA3/AFBc1M8HYfaZjtAECKOMiNwwiB3KaBqeTX8ebBa3DAP+XS3bM/8AniLZu3whNmbNMaKQY8GkJzSRWI8j0b9zgCTta/Uq+NOcaW8h14P7Eq4lSm3TraLCXyOwl7RbHjRIDc8JrC6mYF9aN3gNr3hclcz1hPdZ/nFY8GsZ0y+be8kudxZcTpJLySsrmesJ7rP84rjly5l2Ika+/dCp8XL74Hxt6y7QjzMV0Ax+LLuRkxg0UoMwyxTGqmrQD5Syntm3AxOLIJJBq4nkCukirRXWFzd472zUhNRoUOLkta6jRkQjQZIOctrpXPWlbke16cfEc8DEDkgA66NAFdq6KnKSWOBAqXtChOqo53J4rjhlNFdNcq7PzzE42IPRQzjX+o7OG7tJ7hpURYljvtyM2CzCuLnaGNGdx9vtIVwSEiyzYbYUMUa0UHxJ1knHvXqtUyrBanDZNhv572a8K+rNhERQTYhERAEREAREQBERAEREBFXmu7DvPLvl4mFcWOpUw3gclw9tCNIJGlee7Rs+JYsd8GKMmJDdQ0OY5w5p1EEEHUQvTK4rhKuX9IoPHwW/xEIYAZ4rBiYe8VJbtqNNRY2Nzu5ZJaP6EC8t95HNHVFNxrVjTLch8aM5v2XRIjm+wmi1URaBJLQoXJvUKUsLnP3DxUWpSwuc/cPFcq/LZHuOWyYREVSVAWUKEY7gxoJc4gADOSTQALFWFcC7PydonIo5Th6IH6rSOfvIzbN+Hic1BYkuztZXNVQWnX0RN3Wu8Lvwck0MR2MRw16GjYK+J0qaRFWttvFm9pU40oKEFwQREXw6BERAEREAREQBERAEREAREQFQ8Kly/m95n4DfRvPpmj6kRx5/VcTj97rYV0vT8zLNnGOhxGhzHgtc04hwIoQVQF9bqOunMmHiYT6ugu1tri0/ebUA7wdNFfWF1nW7lqvYpL62yveR0epz6lLC5z9w8VFqUsLnP3DxU6vy2Utxy2TCIt2xrIfbcZsGHpxcdDGjO4/7zkKpbwWLKqEJTkoxWLZL3Lu189xeMiD0MM8r77s4ZuzE7N6tMCi17PkGWZCbBhijWig1nWTtJxWwq2pPO8TeWNnG1pZer1CIi5k4IiIAiIgCIiAIiIAiIgCIiAIiIAoi9N3GXolnS8TA86G+lTDeBg4bMaEaQSpdF6jJxeK1R8klJYM8y2jZ77JivgRhkvYclw8CNYIIIOkELbsLnP3DxVscJly/pBC+UwW+nhDMBjFhjEs6wxI7xpwqawjVz9w8VoY11XoN9eplNo0HRi106E3DhmMQ1oJJIAAzkk0ACtq6l3RYEGhoYj8Yh26GjYPGpUHcC7PFATkUYkeiB0A/X3nRs3rt1S16mPhRN2RYbuO+muL09F/fsERFGL8IiIAiIgCIiAIiIAiIgCIiAIiIAiIgCIiALi5jg4hxLQM02ggvGVFh64gNcPuurU7jrw7RF7hUlDHK9TlVowqrLNYrU/AMnAL9RF4OoREQBERAEREAREQBERAEREAREQBERAEREAREQBERAEREAREQBERAEREAREQBER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583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410200"/>
          </a:xfrm>
        </p:spPr>
        <p:txBody>
          <a:bodyPr>
            <a:normAutofit/>
          </a:bodyPr>
          <a:lstStyle/>
          <a:p>
            <a:r>
              <a:rPr lang="en-US" dirty="0" smtClean="0"/>
              <a:t>The </a:t>
            </a:r>
            <a:r>
              <a:rPr lang="en-US" b="1" i="1" dirty="0" smtClean="0"/>
              <a:t>runner systems</a:t>
            </a:r>
            <a:r>
              <a:rPr lang="en-US" dirty="0" smtClean="0"/>
              <a:t> needed to serve a mold that is making a number of parts in one shot.</a:t>
            </a:r>
          </a:p>
          <a:p>
            <a:r>
              <a:rPr lang="en-US" dirty="0" smtClean="0"/>
              <a:t>Two common designs of runner. </a:t>
            </a:r>
          </a:p>
          <a:p>
            <a:pPr lvl="1"/>
            <a:r>
              <a:rPr lang="en-US" dirty="0" smtClean="0"/>
              <a:t>Circular</a:t>
            </a:r>
          </a:p>
          <a:p>
            <a:pPr lvl="1"/>
            <a:r>
              <a:rPr lang="en-US" dirty="0" smtClean="0"/>
              <a:t>Symmetrical</a:t>
            </a:r>
          </a:p>
          <a:p>
            <a:r>
              <a:rPr lang="en-US" dirty="0" smtClean="0"/>
              <a:t>All designs must be balanced, that is the distance from the sprue to each part has the same length and flow volume.</a:t>
            </a:r>
            <a:endParaRPr lang="en-US" dirty="0"/>
          </a:p>
        </p:txBody>
      </p:sp>
      <p:pic>
        <p:nvPicPr>
          <p:cNvPr id="5" name="Picture 2" descr="C:\Users\Admin\Desktop\1314\GRAMS lab\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76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658092"/>
            <a:ext cx="33528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6420" y="1012019"/>
            <a:ext cx="3930975" cy="4103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334000" y="5334000"/>
            <a:ext cx="3276600" cy="707886"/>
          </a:xfrm>
          <a:prstGeom prst="rect">
            <a:avLst/>
          </a:prstGeom>
        </p:spPr>
        <p:txBody>
          <a:bodyPr wrap="square">
            <a:spAutoFit/>
          </a:bodyPr>
          <a:lstStyle/>
          <a:p>
            <a:pPr marL="12700">
              <a:spcBef>
                <a:spcPts val="55"/>
              </a:spcBef>
            </a:pPr>
            <a:r>
              <a:rPr lang="en-US" sz="2000" i="1" dirty="0">
                <a:solidFill>
                  <a:srgbClr val="050505"/>
                </a:solidFill>
                <a:latin typeface="Times New Roman"/>
                <a:cs typeface="Times New Roman"/>
              </a:rPr>
              <a:t>Figure</a:t>
            </a:r>
            <a:r>
              <a:rPr lang="en-US" sz="2000" i="1" spc="50" dirty="0">
                <a:solidFill>
                  <a:srgbClr val="050505"/>
                </a:solidFill>
                <a:latin typeface="Times New Roman"/>
                <a:cs typeface="Times New Roman"/>
              </a:rPr>
              <a:t> </a:t>
            </a:r>
            <a:r>
              <a:rPr lang="en-US" sz="2000" i="1" dirty="0" smtClean="0">
                <a:solidFill>
                  <a:srgbClr val="050505"/>
                </a:solidFill>
                <a:latin typeface="Times New Roman"/>
                <a:cs typeface="Times New Roman"/>
              </a:rPr>
              <a:t>7.4 </a:t>
            </a:r>
            <a:r>
              <a:rPr lang="en-US" sz="2000" i="1" spc="19" dirty="0" smtClean="0">
                <a:solidFill>
                  <a:srgbClr val="050505"/>
                </a:solidFill>
                <a:latin typeface="Times New Roman"/>
                <a:cs typeface="Times New Roman"/>
              </a:rPr>
              <a:t> </a:t>
            </a:r>
            <a:r>
              <a:rPr lang="en-US" sz="2000" i="1" dirty="0" smtClean="0">
                <a:solidFill>
                  <a:srgbClr val="050505"/>
                </a:solidFill>
                <a:latin typeface="Times New Roman"/>
                <a:cs typeface="Times New Roman"/>
              </a:rPr>
              <a:t>Illustration of two balanced runner systems</a:t>
            </a:r>
            <a:endParaRPr lang="en-US" sz="2000" dirty="0">
              <a:latin typeface="Times New Roman"/>
              <a:cs typeface="Times New Roman"/>
            </a:endParaRPr>
          </a:p>
        </p:txBody>
      </p:sp>
    </p:spTree>
    <p:extLst>
      <p:ext uri="{BB962C8B-B14F-4D97-AF65-F5344CB8AC3E}">
        <p14:creationId xmlns:p14="http://schemas.microsoft.com/office/powerpoint/2010/main" val="3614969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en-US" dirty="0" smtClean="0"/>
              <a:t>Runner &amp; Gate</a:t>
            </a: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53686"/>
            <a:ext cx="5791200" cy="504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609"/>
            <a:ext cx="1349359" cy="101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333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t>Runner Cross Section</a:t>
            </a:r>
          </a:p>
        </p:txBody>
      </p:sp>
      <p:pic>
        <p:nvPicPr>
          <p:cNvPr id="368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73915"/>
            <a:ext cx="6433005" cy="238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799" y="1611455"/>
            <a:ext cx="4515852" cy="461665"/>
          </a:xfrm>
          <a:prstGeom prst="rect">
            <a:avLst/>
          </a:prstGeom>
          <a:noFill/>
        </p:spPr>
        <p:txBody>
          <a:bodyPr wrap="none" rtlCol="0">
            <a:spAutoFit/>
          </a:bodyPr>
          <a:lstStyle/>
          <a:p>
            <a:r>
              <a:rPr lang="en-US" sz="2400" dirty="0" smtClean="0"/>
              <a:t>Three conventional runner profiles</a:t>
            </a:r>
            <a:endParaRPr lang="en-US" sz="2400" dirty="0"/>
          </a:p>
        </p:txBody>
      </p:sp>
      <p:cxnSp>
        <p:nvCxnSpPr>
          <p:cNvPr id="5" name="Straight Arrow Connector 4"/>
          <p:cNvCxnSpPr>
            <a:stCxn id="3" idx="2"/>
          </p:cNvCxnSpPr>
          <p:nvPr/>
        </p:nvCxnSpPr>
        <p:spPr>
          <a:xfrm flipH="1">
            <a:off x="8051921" y="2490937"/>
            <a:ext cx="101479" cy="557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143000" y="3048000"/>
            <a:ext cx="7162800" cy="0"/>
          </a:xfrm>
          <a:prstGeom prst="line">
            <a:avLst/>
          </a:prstGeom>
          <a:ln>
            <a:solidFill>
              <a:srgbClr val="FF0000"/>
            </a:solidFill>
            <a:prstDash val="dash"/>
          </a:ln>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73906"/>
            <a:ext cx="2490451" cy="363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15200" y="2029272"/>
            <a:ext cx="1676400" cy="461665"/>
          </a:xfrm>
          <a:prstGeom prst="rect">
            <a:avLst/>
          </a:prstGeom>
          <a:noFill/>
        </p:spPr>
        <p:txBody>
          <a:bodyPr wrap="square" rtlCol="0">
            <a:spAutoFit/>
          </a:bodyPr>
          <a:lstStyle/>
          <a:p>
            <a:r>
              <a:rPr lang="en-US" sz="2400" dirty="0" smtClean="0">
                <a:solidFill>
                  <a:srgbClr val="C00000"/>
                </a:solidFill>
                <a:effectLst>
                  <a:outerShdw blurRad="38100" dist="38100" dir="2700000" algn="tl">
                    <a:srgbClr val="000000">
                      <a:alpha val="43137"/>
                    </a:srgbClr>
                  </a:outerShdw>
                </a:effectLst>
              </a:rPr>
              <a:t>Parting line</a:t>
            </a:r>
            <a:endParaRPr lang="en-US" sz="2400"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5242730" y="6019800"/>
            <a:ext cx="2072470" cy="461665"/>
          </a:xfrm>
          <a:prstGeom prst="rect">
            <a:avLst/>
          </a:prstGeom>
          <a:noFill/>
        </p:spPr>
        <p:txBody>
          <a:bodyPr wrap="square" rtlCol="0">
            <a:spAutoFit/>
          </a:bodyPr>
          <a:lstStyle/>
          <a:p>
            <a:r>
              <a:rPr lang="en-US" sz="2400" dirty="0" smtClean="0">
                <a:solidFill>
                  <a:srgbClr val="C00000"/>
                </a:solidFill>
                <a:effectLst>
                  <a:outerShdw blurRad="38100" dist="38100" dir="2700000" algn="tl">
                    <a:srgbClr val="000000">
                      <a:alpha val="43137"/>
                    </a:srgbClr>
                  </a:outerShdw>
                </a:effectLst>
              </a:rPr>
              <a:t>Sometime calls </a:t>
            </a:r>
            <a:endParaRPr lang="en-US" sz="2400" dirty="0">
              <a:solidFill>
                <a:srgbClr val="C00000"/>
              </a:solidFill>
              <a:effectLst>
                <a:outerShdw blurRad="38100" dist="38100" dir="2700000" algn="tl">
                  <a:srgbClr val="000000">
                    <a:alpha val="43137"/>
                  </a:srgbClr>
                </a:outerShdw>
              </a:effectLst>
            </a:endParaRPr>
          </a:p>
        </p:txBody>
      </p:sp>
      <p:cxnSp>
        <p:nvCxnSpPr>
          <p:cNvPr id="11" name="Straight Arrow Connector 10"/>
          <p:cNvCxnSpPr/>
          <p:nvPr/>
        </p:nvCxnSpPr>
        <p:spPr>
          <a:xfrm flipV="1">
            <a:off x="6172200" y="5410199"/>
            <a:ext cx="533400" cy="6096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4" name="Picture 2" descr="C:\Users\Admin\Desktop\1314\GRAMS la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6609"/>
            <a:ext cx="1349359" cy="101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86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Runner Cross Section</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smtClean="0"/>
              <a:t>All runner cross sections are focuses on minimize liquid resistance and temperature reduction when molten polymer flows into the cavity.</a:t>
            </a:r>
          </a:p>
          <a:p>
            <a:pPr lvl="1"/>
            <a:r>
              <a:rPr lang="en-US" dirty="0" smtClean="0"/>
              <a:t>Too big</a:t>
            </a:r>
          </a:p>
          <a:p>
            <a:pPr lvl="2"/>
            <a:r>
              <a:rPr lang="en-US" dirty="0" smtClean="0"/>
              <a:t>Longer cooling time, more material, costly</a:t>
            </a:r>
          </a:p>
          <a:p>
            <a:pPr lvl="1"/>
            <a:r>
              <a:rPr lang="en-US" dirty="0"/>
              <a:t>Too </a:t>
            </a:r>
            <a:r>
              <a:rPr lang="en-US" dirty="0" smtClean="0"/>
              <a:t>small</a:t>
            </a:r>
            <a:endParaRPr lang="en-US" dirty="0"/>
          </a:p>
          <a:p>
            <a:pPr lvl="2"/>
            <a:r>
              <a:rPr lang="en-US" dirty="0" smtClean="0"/>
              <a:t>Short shot, sink mark, bad quality</a:t>
            </a:r>
          </a:p>
          <a:p>
            <a:pPr lvl="1"/>
            <a:r>
              <a:rPr lang="en-US" dirty="0"/>
              <a:t>Too </a:t>
            </a:r>
            <a:r>
              <a:rPr lang="en-US" dirty="0" smtClean="0"/>
              <a:t>long</a:t>
            </a:r>
            <a:endParaRPr lang="en-US" dirty="0"/>
          </a:p>
          <a:p>
            <a:pPr lvl="2"/>
            <a:r>
              <a:rPr lang="en-US" dirty="0" smtClean="0"/>
              <a:t>Pressure drop, cooling, waste</a:t>
            </a:r>
            <a:endParaRPr lang="en-US" dirty="0"/>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98D847B5-FE98-49CF-9B33-84FFD20F5F15}" type="slidenum">
              <a:rPr lang="en-US" smtClean="0"/>
              <a:t>14</a:t>
            </a:fld>
            <a:endParaRPr lang="en-US"/>
          </a:p>
        </p:txBody>
      </p:sp>
      <p:pic>
        <p:nvPicPr>
          <p:cNvPr id="6" name="Picture 2" descr="C:\Users\Admin\Desktop\1314\GRAMS lab\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6609"/>
            <a:ext cx="1349359" cy="101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98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989607"/>
            <a:ext cx="8382000" cy="5562600"/>
          </a:xfrm>
        </p:spPr>
        <p:txBody>
          <a:bodyPr>
            <a:normAutofit fontScale="92500" lnSpcReduction="10000"/>
          </a:bodyPr>
          <a:lstStyle/>
          <a:p>
            <a:r>
              <a:rPr lang="en-US" dirty="0" smtClean="0"/>
              <a:t>The </a:t>
            </a:r>
            <a:r>
              <a:rPr lang="en-US" b="1" i="1" dirty="0" smtClean="0"/>
              <a:t>gates</a:t>
            </a:r>
            <a:r>
              <a:rPr lang="en-US" dirty="0" smtClean="0"/>
              <a:t> comes in variety of forms.</a:t>
            </a:r>
          </a:p>
          <a:p>
            <a:pPr lvl="1"/>
            <a:r>
              <a:rPr lang="en-US" dirty="0" smtClean="0"/>
              <a:t>Tab gate</a:t>
            </a:r>
          </a:p>
          <a:p>
            <a:pPr lvl="1"/>
            <a:r>
              <a:rPr lang="en-US" dirty="0" smtClean="0"/>
              <a:t>Fan gate</a:t>
            </a:r>
          </a:p>
          <a:p>
            <a:pPr lvl="1"/>
            <a:r>
              <a:rPr lang="en-US" dirty="0" smtClean="0"/>
              <a:t>Ring gate</a:t>
            </a:r>
          </a:p>
          <a:p>
            <a:pPr lvl="1"/>
            <a:r>
              <a:rPr lang="en-US" dirty="0" smtClean="0"/>
              <a:t>Submarine gate, </a:t>
            </a:r>
            <a:r>
              <a:rPr lang="en-US" dirty="0" err="1" smtClean="0"/>
              <a:t>etc</a:t>
            </a:r>
            <a:endParaRPr lang="en-US" dirty="0" smtClean="0"/>
          </a:p>
          <a:p>
            <a:r>
              <a:rPr lang="en-US" dirty="0" smtClean="0"/>
              <a:t>The gate is always smaller in cross-section than the runner so that the part may detach cleanly and easily.</a:t>
            </a:r>
          </a:p>
          <a:p>
            <a:r>
              <a:rPr lang="en-US" dirty="0" smtClean="0"/>
              <a:t>Because of the small size, gates also impart some shear to the melted plastic as it enters the cavity. </a:t>
            </a:r>
          </a:p>
          <a:p>
            <a:r>
              <a:rPr lang="en-US" dirty="0" smtClean="0"/>
              <a:t>Excessive shear is not desirable and can cause cosmetic and physical imperfections in the part.</a:t>
            </a:r>
          </a:p>
        </p:txBody>
      </p:sp>
    </p:spTree>
    <p:extLst>
      <p:ext uri="{BB962C8B-B14F-4D97-AF65-F5344CB8AC3E}">
        <p14:creationId xmlns:p14="http://schemas.microsoft.com/office/powerpoint/2010/main" val="1034050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143000"/>
            <a:ext cx="8382000" cy="5181600"/>
          </a:xfrm>
        </p:spPr>
        <p:txBody>
          <a:bodyPr>
            <a:normAutofit fontScale="92500" lnSpcReduction="10000"/>
          </a:bodyPr>
          <a:lstStyle/>
          <a:p>
            <a:r>
              <a:rPr lang="en-US" sz="3000" dirty="0" smtClean="0"/>
              <a:t>A closer look into Figure 7.4, a feature called a </a:t>
            </a:r>
            <a:r>
              <a:rPr lang="en-US" sz="3000" b="1" i="1" dirty="0" smtClean="0"/>
              <a:t>slug well</a:t>
            </a:r>
            <a:r>
              <a:rPr lang="en-US" sz="3000" dirty="0" smtClean="0"/>
              <a:t>.</a:t>
            </a:r>
            <a:endParaRPr lang="en-US" sz="3000" dirty="0"/>
          </a:p>
          <a:p>
            <a:r>
              <a:rPr lang="en-US" sz="3000" dirty="0" smtClean="0"/>
              <a:t>Because the initial surge of material will cool as it goes through the sprue and runner, a ”slug” of this cooler material may develop.</a:t>
            </a:r>
          </a:p>
          <a:p>
            <a:r>
              <a:rPr lang="en-US" sz="3000" dirty="0" smtClean="0"/>
              <a:t>The failure to “sidetrack” this slug could cause stresses during injection.</a:t>
            </a:r>
          </a:p>
          <a:p>
            <a:r>
              <a:rPr lang="en-US" sz="3000" dirty="0" smtClean="0"/>
              <a:t>An extension to portions of the runner system, where a corner exists, allows the slug to be “sidetracked” and remain in this slug well.</a:t>
            </a:r>
          </a:p>
          <a:p>
            <a:r>
              <a:rPr lang="en-US" sz="3000" dirty="0" smtClean="0"/>
              <a:t>A large slug well is also designed just below the sprue to accomplish the same purpose.</a:t>
            </a:r>
          </a:p>
        </p:txBody>
      </p:sp>
    </p:spTree>
    <p:extLst>
      <p:ext uri="{BB962C8B-B14F-4D97-AF65-F5344CB8AC3E}">
        <p14:creationId xmlns:p14="http://schemas.microsoft.com/office/powerpoint/2010/main" val="3183016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787169"/>
            <a:ext cx="8382000" cy="5918431"/>
          </a:xfrm>
        </p:spPr>
        <p:txBody>
          <a:bodyPr>
            <a:normAutofit/>
          </a:bodyPr>
          <a:lstStyle/>
          <a:p>
            <a:r>
              <a:rPr lang="en-US" sz="3000" dirty="0" smtClean="0"/>
              <a:t>The runner systems that have been discussed here are “</a:t>
            </a:r>
            <a:r>
              <a:rPr lang="en-US" sz="3000" b="1" i="1" dirty="0" smtClean="0"/>
              <a:t>cold runner systems</a:t>
            </a:r>
            <a:r>
              <a:rPr lang="en-US" sz="3000" dirty="0" smtClean="0"/>
              <a:t>”, meaning that the runner are not heated. </a:t>
            </a:r>
          </a:p>
          <a:p>
            <a:r>
              <a:rPr lang="en-US" sz="3000" dirty="0" smtClean="0"/>
              <a:t>The outer portion of the melted plastic in the runner system develops a “skin” of semi-solidified melt that insulates the center portion of the melt flow in the runner.</a:t>
            </a:r>
          </a:p>
          <a:p>
            <a:r>
              <a:rPr lang="en-US" sz="3000" dirty="0" smtClean="0"/>
              <a:t>The “hot runner systems” are heated by an external means to keep the plastic in the runner in molten form. Theses system involve a different type of mold design.</a:t>
            </a:r>
            <a:endParaRPr lang="en-US" sz="3000" dirty="0"/>
          </a:p>
        </p:txBody>
      </p:sp>
    </p:spTree>
    <p:extLst>
      <p:ext uri="{BB962C8B-B14F-4D97-AF65-F5344CB8AC3E}">
        <p14:creationId xmlns:p14="http://schemas.microsoft.com/office/powerpoint/2010/main" val="3748607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143000"/>
            <a:ext cx="8382000" cy="5181600"/>
          </a:xfrm>
        </p:spPr>
        <p:txBody>
          <a:bodyPr>
            <a:normAutofit fontScale="92500"/>
          </a:bodyPr>
          <a:lstStyle/>
          <a:p>
            <a:r>
              <a:rPr lang="en-US" sz="3000" dirty="0" smtClean="0"/>
              <a:t>The runner system is not heated and solidifies in the same manner as the part.</a:t>
            </a:r>
          </a:p>
          <a:p>
            <a:r>
              <a:rPr lang="en-US" sz="3000" dirty="0" smtClean="0"/>
              <a:t>The runner system is then ejected along with the part.</a:t>
            </a:r>
          </a:p>
          <a:p>
            <a:r>
              <a:rPr lang="en-US" sz="3000" dirty="0" smtClean="0"/>
              <a:t>As shown in Figure 7.1, the two-plate mold requires an external force to separate the parts from the runner system. This type of cold runner mold is ideal for parts requiring large gates.</a:t>
            </a:r>
          </a:p>
          <a:p>
            <a:r>
              <a:rPr lang="en-US" sz="3000" dirty="0" smtClean="0"/>
              <a:t>An alternative cold runner mold design is a </a:t>
            </a:r>
            <a:r>
              <a:rPr lang="en-US" sz="3000" b="1" i="1" dirty="0" smtClean="0"/>
              <a:t>three-plate mold</a:t>
            </a:r>
            <a:r>
              <a:rPr lang="en-US" sz="3000" dirty="0" smtClean="0"/>
              <a:t> which allows top center gating and differs from the two-plate mold by the addition of a third plate referred to as a runner plate.</a:t>
            </a:r>
          </a:p>
          <a:p>
            <a:endParaRPr lang="en-US" sz="3000" dirty="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Cold Runner Molds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1619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33400" y="688944"/>
            <a:ext cx="6683359" cy="605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315200" y="2145774"/>
            <a:ext cx="1638300" cy="3785652"/>
          </a:xfrm>
          <a:prstGeom prst="rect">
            <a:avLst/>
          </a:prstGeom>
        </p:spPr>
        <p:txBody>
          <a:bodyPr wrap="square">
            <a:spAutoFit/>
          </a:bodyPr>
          <a:lstStyle/>
          <a:p>
            <a:pPr marL="12700">
              <a:spcBef>
                <a:spcPts val="55"/>
              </a:spcBef>
            </a:pPr>
            <a:r>
              <a:rPr lang="en-US" sz="2000" i="1" dirty="0">
                <a:solidFill>
                  <a:srgbClr val="050505"/>
                </a:solidFill>
                <a:latin typeface="Times New Roman"/>
                <a:cs typeface="Times New Roman"/>
              </a:rPr>
              <a:t>Figure</a:t>
            </a:r>
            <a:r>
              <a:rPr lang="en-US" sz="2000" i="1" spc="50" dirty="0">
                <a:solidFill>
                  <a:srgbClr val="050505"/>
                </a:solidFill>
                <a:latin typeface="Times New Roman"/>
                <a:cs typeface="Times New Roman"/>
              </a:rPr>
              <a:t> </a:t>
            </a:r>
            <a:r>
              <a:rPr lang="en-US" sz="2000" i="1" dirty="0" smtClean="0">
                <a:solidFill>
                  <a:srgbClr val="050505"/>
                </a:solidFill>
                <a:latin typeface="Times New Roman"/>
                <a:cs typeface="Times New Roman"/>
              </a:rPr>
              <a:t>7.5 </a:t>
            </a:r>
            <a:r>
              <a:rPr lang="en-US" sz="2000" i="1" spc="19" dirty="0" smtClean="0">
                <a:solidFill>
                  <a:srgbClr val="050505"/>
                </a:solidFill>
                <a:latin typeface="Times New Roman"/>
                <a:cs typeface="Times New Roman"/>
              </a:rPr>
              <a:t> </a:t>
            </a:r>
            <a:r>
              <a:rPr lang="en-US" sz="2000" i="1" dirty="0" smtClean="0">
                <a:solidFill>
                  <a:srgbClr val="050505"/>
                </a:solidFill>
                <a:latin typeface="Times New Roman"/>
                <a:cs typeface="Times New Roman"/>
              </a:rPr>
              <a:t>Three-plate mold in a closed position. PL1 is parting line when mold first opens. PL2 and PL3 are second and third parting lines</a:t>
            </a:r>
            <a:endParaRPr lang="en-US" sz="2000" dirty="0">
              <a:latin typeface="Times New Roman"/>
              <a:cs typeface="Times New Roman"/>
            </a:endParaRPr>
          </a:p>
        </p:txBody>
      </p:sp>
    </p:spTree>
    <p:extLst>
      <p:ext uri="{BB962C8B-B14F-4D97-AF65-F5344CB8AC3E}">
        <p14:creationId xmlns:p14="http://schemas.microsoft.com/office/powerpoint/2010/main" val="120385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718" y="1012019"/>
            <a:ext cx="8229600" cy="5080232"/>
          </a:xfrm>
        </p:spPr>
        <p:txBody>
          <a:bodyPr>
            <a:normAutofit/>
          </a:bodyPr>
          <a:lstStyle/>
          <a:p>
            <a:r>
              <a:rPr lang="en-US" dirty="0" smtClean="0"/>
              <a:t>The injection mold is the element of the IM system that</a:t>
            </a:r>
          </a:p>
          <a:p>
            <a:pPr lvl="1"/>
            <a:r>
              <a:rPr lang="en-US" dirty="0" smtClean="0"/>
              <a:t>Receives the molten plastic from injection unit</a:t>
            </a:r>
          </a:p>
          <a:p>
            <a:pPr lvl="1"/>
            <a:r>
              <a:rPr lang="en-US" dirty="0" smtClean="0"/>
              <a:t>Forms the shape of the desired plastic part</a:t>
            </a:r>
          </a:p>
          <a:p>
            <a:pPr lvl="1"/>
            <a:r>
              <a:rPr lang="en-US" dirty="0" smtClean="0"/>
              <a:t>Provides the necessary cooling to solidify the part</a:t>
            </a:r>
          </a:p>
          <a:p>
            <a:pPr lvl="1"/>
            <a:r>
              <a:rPr lang="en-US" dirty="0" smtClean="0"/>
              <a:t>Ejects the par</a:t>
            </a:r>
          </a:p>
          <a:p>
            <a:r>
              <a:rPr lang="en-US" dirty="0" smtClean="0"/>
              <a:t>Regardless the type, molds consist of several components, each of which fulfills a vital function in the molding of parts.</a:t>
            </a:r>
          </a:p>
        </p:txBody>
      </p:sp>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0" y="38100"/>
            <a:ext cx="42672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INTRODUCTION</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328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5918431"/>
          </a:xfrm>
        </p:spPr>
        <p:txBody>
          <a:bodyPr>
            <a:normAutofit fontScale="92500" lnSpcReduction="10000"/>
          </a:bodyPr>
          <a:lstStyle/>
          <a:p>
            <a:r>
              <a:rPr lang="en-US" sz="3000" dirty="0" smtClean="0"/>
              <a:t>Instead of the runner system being located in the “B” plate as shown in Figure 7.1, it is contained in the runner stripper plate, allowing the desired center top fating of the part.</a:t>
            </a:r>
          </a:p>
          <a:p>
            <a:r>
              <a:rPr lang="en-US" sz="3000" dirty="0" smtClean="0"/>
              <a:t>When the mold opens, the part are </a:t>
            </a:r>
            <a:r>
              <a:rPr lang="en-US" sz="3000" dirty="0" err="1" smtClean="0"/>
              <a:t>degated</a:t>
            </a:r>
            <a:r>
              <a:rPr lang="en-US" sz="3000" dirty="0" smtClean="0"/>
              <a:t>, leaving the runner system the runner system in the runner stripper plate.</a:t>
            </a:r>
          </a:p>
          <a:p>
            <a:r>
              <a:rPr lang="en-US" sz="3000" dirty="0" smtClean="0"/>
              <a:t>Continued movement of the core and cavity halves of the mold, combined with some bolts (tie rods and stripper bolts) that restrict the movement of the runner stripper plate, result in stripping the runner system and sprue off of undercut pins (sucker pins) located in the top clamp plate, allowing the runner system and plastic sprue to fall down out of the mold.</a:t>
            </a:r>
            <a:endParaRPr lang="en-US" sz="3000" dirty="0"/>
          </a:p>
          <a:p>
            <a:endParaRPr lang="en-US" sz="3000" dirty="0"/>
          </a:p>
          <a:p>
            <a:pPr marL="0" indent="0">
              <a:buNone/>
            </a:pPr>
            <a:endParaRPr lang="en-US" sz="3000" dirty="0"/>
          </a:p>
        </p:txBody>
      </p:sp>
    </p:spTree>
    <p:extLst>
      <p:ext uri="{BB962C8B-B14F-4D97-AF65-F5344CB8AC3E}">
        <p14:creationId xmlns:p14="http://schemas.microsoft.com/office/powerpoint/2010/main" val="19167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5918431"/>
          </a:xfrm>
        </p:spPr>
        <p:txBody>
          <a:bodyPr>
            <a:normAutofit lnSpcReduction="10000"/>
          </a:bodyPr>
          <a:lstStyle/>
          <a:p>
            <a:r>
              <a:rPr lang="en-US" sz="3000" dirty="0" smtClean="0"/>
              <a:t>The three-plate mold is unique in that it opens in three places</a:t>
            </a:r>
          </a:p>
          <a:p>
            <a:pPr marL="971550" lvl="1" indent="-514350">
              <a:buFont typeface="+mj-lt"/>
              <a:buAutoNum type="arabicPeriod"/>
            </a:pPr>
            <a:r>
              <a:rPr lang="en-US" sz="2600" dirty="0" smtClean="0"/>
              <a:t>PL1 – Between the runner plate and the stripper plate;</a:t>
            </a:r>
          </a:p>
          <a:p>
            <a:pPr marL="971550" lvl="1" indent="-514350">
              <a:buFont typeface="+mj-lt"/>
              <a:buAutoNum type="arabicPeriod"/>
            </a:pPr>
            <a:r>
              <a:rPr lang="en-US" sz="2600" dirty="0" smtClean="0"/>
              <a:t>PL2 – Between the core and the cavity plates;</a:t>
            </a:r>
          </a:p>
          <a:p>
            <a:pPr marL="971550" lvl="1" indent="-514350">
              <a:buFont typeface="+mj-lt"/>
              <a:buAutoNum type="arabicPeriod"/>
            </a:pPr>
            <a:r>
              <a:rPr lang="en-US" sz="2600" dirty="0" smtClean="0"/>
              <a:t>PL3 – Between the top clamping plate and the stripper plate.</a:t>
            </a:r>
          </a:p>
          <a:p>
            <a:r>
              <a:rPr lang="en-US" sz="3000" dirty="0" smtClean="0"/>
              <a:t>The mold opens first at P.L.1, breaking the gate and leaving the runner attached to the stripper plate because of the sucker pins.</a:t>
            </a:r>
          </a:p>
          <a:p>
            <a:r>
              <a:rPr lang="en-US" sz="3000" dirty="0" smtClean="0"/>
              <a:t>The mold then opens at P.L.2, leaving the part on the core awaiting ejection.</a:t>
            </a:r>
          </a:p>
          <a:p>
            <a:r>
              <a:rPr lang="en-US" sz="3000" dirty="0" smtClean="0"/>
              <a:t>The final opening at P.L.3 occurs as the mold opens further, stripping the runner off of the sucker pins.</a:t>
            </a:r>
            <a:endParaRPr lang="en-US" sz="3000" dirty="0"/>
          </a:p>
          <a:p>
            <a:endParaRPr lang="en-US" sz="3000" dirty="0"/>
          </a:p>
          <a:p>
            <a:pPr marL="0" indent="0">
              <a:buNone/>
            </a:pPr>
            <a:endParaRPr lang="en-US" sz="3000" dirty="0"/>
          </a:p>
        </p:txBody>
      </p:sp>
    </p:spTree>
    <p:extLst>
      <p:ext uri="{BB962C8B-B14F-4D97-AF65-F5344CB8AC3E}">
        <p14:creationId xmlns:p14="http://schemas.microsoft.com/office/powerpoint/2010/main" val="1216682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2260831"/>
          </a:xfrm>
        </p:spPr>
        <p:txBody>
          <a:bodyPr>
            <a:normAutofit/>
          </a:bodyPr>
          <a:lstStyle/>
          <a:p>
            <a:r>
              <a:rPr lang="en-US" sz="3000" dirty="0" smtClean="0"/>
              <a:t>The three-plate mold in Figure 7.5 is shown with ejector pins.</a:t>
            </a:r>
          </a:p>
          <a:p>
            <a:r>
              <a:rPr lang="en-US" sz="3000" dirty="0" smtClean="0"/>
              <a:t>A mold of this type would frequently utilize a stripper plate rather than ejector pins.</a:t>
            </a:r>
            <a:endParaRPr lang="en-US" sz="3000" dirty="0"/>
          </a:p>
          <a:p>
            <a:endParaRPr lang="en-US" sz="3000" dirty="0"/>
          </a:p>
          <a:p>
            <a:pPr marL="0" indent="0">
              <a:buNone/>
            </a:pPr>
            <a:endParaRPr lang="en-US" sz="3000" dirty="0"/>
          </a:p>
        </p:txBody>
      </p:sp>
    </p:spTree>
    <p:extLst>
      <p:ext uri="{BB962C8B-B14F-4D97-AF65-F5344CB8AC3E}">
        <p14:creationId xmlns:p14="http://schemas.microsoft.com/office/powerpoint/2010/main" val="2666520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143000"/>
            <a:ext cx="8382000" cy="5181600"/>
          </a:xfrm>
        </p:spPr>
        <p:txBody>
          <a:bodyPr>
            <a:normAutofit/>
          </a:bodyPr>
          <a:lstStyle/>
          <a:p>
            <a:r>
              <a:rPr lang="en-US" sz="3000" dirty="0" smtClean="0"/>
              <a:t>The runners are maintained in a heated condition to keep the molten plastic in a fluid state at all times.</a:t>
            </a:r>
          </a:p>
          <a:p>
            <a:r>
              <a:rPr lang="en-US" sz="3000" dirty="0" smtClean="0"/>
              <a:t>Sometimes the hot runner molds are referred to as “</a:t>
            </a:r>
            <a:r>
              <a:rPr lang="en-US" sz="3000" dirty="0" err="1" smtClean="0"/>
              <a:t>runnerless</a:t>
            </a:r>
            <a:r>
              <a:rPr lang="en-US" sz="3000" dirty="0" smtClean="0"/>
              <a:t>” molds.</a:t>
            </a:r>
          </a:p>
          <a:p>
            <a:r>
              <a:rPr lang="en-US" sz="3000" dirty="0" smtClean="0"/>
              <a:t>Hot-runner molds are similar to three plate molds, except that the runner system is contained in a runner plate that is never opened during the cycle. </a:t>
            </a:r>
          </a:p>
          <a:p>
            <a:r>
              <a:rPr lang="en-US" sz="3000" dirty="0" smtClean="0"/>
              <a:t>This heated runner plate is insulated from the rest of the cooled mold.</a:t>
            </a:r>
            <a:endParaRPr lang="en-US" sz="3000" dirty="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Hot Runner Molds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3749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5537431"/>
          </a:xfrm>
        </p:spPr>
        <p:txBody>
          <a:bodyPr>
            <a:normAutofit fontScale="92500"/>
          </a:bodyPr>
          <a:lstStyle/>
          <a:p>
            <a:r>
              <a:rPr lang="en-US" sz="3000" dirty="0" smtClean="0"/>
              <a:t>Hot runner molds offer several advantages over cold runner molds.</a:t>
            </a:r>
          </a:p>
          <a:p>
            <a:pPr marL="514350" indent="-514350">
              <a:buFont typeface="+mj-lt"/>
              <a:buAutoNum type="alphaLcParenR"/>
            </a:pPr>
            <a:r>
              <a:rPr lang="en-US" sz="3000" dirty="0" smtClean="0"/>
              <a:t>There is no runner system and sprue molded as a by-product the must be ground up and reused.</a:t>
            </a:r>
          </a:p>
          <a:p>
            <a:pPr marL="514350" indent="-514350">
              <a:buFont typeface="+mj-lt"/>
              <a:buAutoNum type="alphaLcParenR"/>
            </a:pPr>
            <a:r>
              <a:rPr lang="en-US" sz="3000" dirty="0" smtClean="0"/>
              <a:t>Sprue pickers or special conveyors that separate the runner system and sprue from the part are not required.</a:t>
            </a:r>
          </a:p>
          <a:p>
            <a:pPr marL="514350" indent="-514350">
              <a:buFont typeface="+mj-lt"/>
              <a:buAutoNum type="alphaLcParenR"/>
            </a:pPr>
            <a:r>
              <a:rPr lang="en-US" sz="3000" dirty="0" smtClean="0"/>
              <a:t>A uniform melt temp can be maintained all the way from the nozzle to the cavity, insuring fewer deviations in part quality due to a melt that is not isothermal.</a:t>
            </a:r>
          </a:p>
          <a:p>
            <a:pPr marL="514350" indent="-514350">
              <a:buFont typeface="+mj-lt"/>
              <a:buAutoNum type="alphaLcParenR"/>
            </a:pPr>
            <a:r>
              <a:rPr lang="en-US" sz="3000" dirty="0" smtClean="0"/>
              <a:t>The shot capacity and clamp tonnage required in the IMM are decreased.</a:t>
            </a:r>
          </a:p>
          <a:p>
            <a:endParaRPr lang="en-US" sz="3000" dirty="0"/>
          </a:p>
          <a:p>
            <a:pPr marL="0" indent="0">
              <a:buNone/>
            </a:pPr>
            <a:endParaRPr lang="en-US" sz="3000" dirty="0"/>
          </a:p>
        </p:txBody>
      </p:sp>
    </p:spTree>
    <p:extLst>
      <p:ext uri="{BB962C8B-B14F-4D97-AF65-F5344CB8AC3E}">
        <p14:creationId xmlns:p14="http://schemas.microsoft.com/office/powerpoint/2010/main" val="1148309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4546831"/>
          </a:xfrm>
        </p:spPr>
        <p:txBody>
          <a:bodyPr>
            <a:normAutofit/>
          </a:bodyPr>
          <a:lstStyle/>
          <a:p>
            <a:r>
              <a:rPr lang="en-US" sz="3000" dirty="0" smtClean="0"/>
              <a:t>Some disadvantages to hot runner molds are</a:t>
            </a:r>
          </a:p>
          <a:p>
            <a:pPr marL="514350" indent="-514350">
              <a:buFont typeface="+mj-lt"/>
              <a:buAutoNum type="alphaLcParenR"/>
            </a:pPr>
            <a:r>
              <a:rPr lang="en-US" sz="3000" dirty="0" smtClean="0"/>
              <a:t>Difficulty in controlling their temp</a:t>
            </a:r>
          </a:p>
          <a:p>
            <a:pPr marL="514350" indent="-514350">
              <a:buFont typeface="+mj-lt"/>
              <a:buAutoNum type="alphaLcParenR"/>
            </a:pPr>
            <a:r>
              <a:rPr lang="en-US" sz="3000" dirty="0" smtClean="0"/>
              <a:t>Inability to purge</a:t>
            </a:r>
          </a:p>
          <a:p>
            <a:pPr marL="514350" indent="-514350">
              <a:buFont typeface="+mj-lt"/>
              <a:buAutoNum type="alphaLcParenR"/>
            </a:pPr>
            <a:r>
              <a:rPr lang="en-US" sz="3000" dirty="0" smtClean="0"/>
              <a:t>Making repair a time consuming process</a:t>
            </a:r>
          </a:p>
          <a:p>
            <a:pPr marL="514350" indent="-514350">
              <a:buFont typeface="+mj-lt"/>
              <a:buAutoNum type="alphaLcParenR"/>
            </a:pPr>
            <a:r>
              <a:rPr lang="en-US" sz="3000" dirty="0" smtClean="0"/>
              <a:t>Not able to change color easily.</a:t>
            </a:r>
          </a:p>
          <a:p>
            <a:r>
              <a:rPr lang="en-US" sz="3000" dirty="0" smtClean="0"/>
              <a:t>Two types of construction for hot runner molds</a:t>
            </a:r>
          </a:p>
          <a:p>
            <a:pPr lvl="1"/>
            <a:r>
              <a:rPr lang="en-US" sz="2600" dirty="0" smtClean="0"/>
              <a:t>Insulated runner molds</a:t>
            </a:r>
          </a:p>
          <a:p>
            <a:pPr lvl="1"/>
            <a:r>
              <a:rPr lang="en-US" sz="2600" dirty="0" smtClean="0"/>
              <a:t>True hot runner molds</a:t>
            </a:r>
            <a:endParaRPr lang="en-US" sz="2600" dirty="0"/>
          </a:p>
        </p:txBody>
      </p:sp>
    </p:spTree>
    <p:extLst>
      <p:ext uri="{BB962C8B-B14F-4D97-AF65-F5344CB8AC3E}">
        <p14:creationId xmlns:p14="http://schemas.microsoft.com/office/powerpoint/2010/main" val="3918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5918431"/>
          </a:xfrm>
        </p:spPr>
        <p:txBody>
          <a:bodyPr>
            <a:normAutofit lnSpcReduction="10000"/>
          </a:bodyPr>
          <a:lstStyle/>
          <a:p>
            <a:r>
              <a:rPr lang="en-US" sz="3000" b="1" i="1" dirty="0" smtClean="0"/>
              <a:t>The insulated runner mold</a:t>
            </a:r>
            <a:r>
              <a:rPr lang="en-US" sz="3000" dirty="0" smtClean="0"/>
              <a:t> has runner that are very thick and are contained partly in the top clamping (or backup plate) and partly in the “A” plate.</a:t>
            </a:r>
          </a:p>
          <a:p>
            <a:r>
              <a:rPr lang="en-US" sz="3000" dirty="0" smtClean="0"/>
              <a:t>The size of the runner allows the development of a thick “skin” of plastic around the outside perimeter of the runners which insulates the molten plastic on the inside of the runner.</a:t>
            </a:r>
          </a:p>
          <a:p>
            <a:r>
              <a:rPr lang="en-US" sz="3000" dirty="0" smtClean="0"/>
              <a:t>These molds are often assisted by heated </a:t>
            </a:r>
            <a:r>
              <a:rPr lang="en-US" sz="3000" dirty="0" err="1" smtClean="0"/>
              <a:t>torpedeos</a:t>
            </a:r>
            <a:r>
              <a:rPr lang="en-US" sz="3000" dirty="0" smtClean="0"/>
              <a:t> that are inserted in each gate and are kept in a continually heated condition.</a:t>
            </a:r>
          </a:p>
          <a:p>
            <a:r>
              <a:rPr lang="en-US" sz="3000" dirty="0" smtClean="0"/>
              <a:t>When started up, the cold runner system is removed by separating the backup plate from the “A” plate and reassembling them.</a:t>
            </a:r>
            <a:endParaRPr lang="en-US" sz="3000" dirty="0"/>
          </a:p>
          <a:p>
            <a:pPr marL="0" indent="0">
              <a:buNone/>
            </a:pPr>
            <a:endParaRPr lang="en-US" sz="3000" dirty="0"/>
          </a:p>
        </p:txBody>
      </p:sp>
    </p:spTree>
    <p:extLst>
      <p:ext uri="{BB962C8B-B14F-4D97-AF65-F5344CB8AC3E}">
        <p14:creationId xmlns:p14="http://schemas.microsoft.com/office/powerpoint/2010/main" val="918471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19100" y="782686"/>
            <a:ext cx="8382000" cy="5770513"/>
          </a:xfrm>
        </p:spPr>
        <p:txBody>
          <a:bodyPr>
            <a:normAutofit lnSpcReduction="10000"/>
          </a:bodyPr>
          <a:lstStyle/>
          <a:p>
            <a:r>
              <a:rPr lang="en-US" sz="3000" dirty="0" smtClean="0"/>
              <a:t>For the true hot runner mold, the runner system is kept not by heating the runner plate itself or by using a heated manifold through which the runner system moves (</a:t>
            </a:r>
            <a:r>
              <a:rPr lang="en-US" sz="3000" b="1" i="1" dirty="0" smtClean="0"/>
              <a:t>hot manifold mold</a:t>
            </a:r>
            <a:r>
              <a:rPr lang="en-US" sz="3000" dirty="0" smtClean="0"/>
              <a:t>).</a:t>
            </a:r>
          </a:p>
          <a:p>
            <a:r>
              <a:rPr lang="en-US" sz="3000" dirty="0" smtClean="0"/>
              <a:t>The distinction of the hot runner mold is the ability to start up cold without intervention by an operator.</a:t>
            </a:r>
          </a:p>
          <a:p>
            <a:r>
              <a:rPr lang="en-US" sz="3000" dirty="0" smtClean="0"/>
              <a:t>As shown in Figure 7.6, the electrically heated manifold and insulated nozzle that are common to this type of mold.</a:t>
            </a:r>
          </a:p>
          <a:p>
            <a:r>
              <a:rPr lang="en-US" sz="3000" dirty="0" smtClean="0"/>
              <a:t>The heated runner system within the manifold is insulated from the rest of the cooled mold.</a:t>
            </a:r>
            <a:endParaRPr lang="en-US" sz="3000" dirty="0"/>
          </a:p>
        </p:txBody>
      </p:sp>
    </p:spTree>
    <p:extLst>
      <p:ext uri="{BB962C8B-B14F-4D97-AF65-F5344CB8AC3E}">
        <p14:creationId xmlns:p14="http://schemas.microsoft.com/office/powerpoint/2010/main" val="3051091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19100" y="782686"/>
            <a:ext cx="8382000" cy="5770513"/>
          </a:xfrm>
        </p:spPr>
        <p:txBody>
          <a:bodyPr>
            <a:normAutofit/>
          </a:bodyPr>
          <a:lstStyle/>
          <a:p>
            <a:r>
              <a:rPr lang="en-US" sz="3000" dirty="0" smtClean="0"/>
              <a:t>The runner section of the mold does not open during the molding cycle.</a:t>
            </a:r>
          </a:p>
          <a:p>
            <a:r>
              <a:rPr lang="en-US" sz="3000" dirty="0" smtClean="0"/>
              <a:t>The parting line of the mold is noted in the figure and the part is held onto the core by undercuts as the mold opens.</a:t>
            </a:r>
          </a:p>
          <a:p>
            <a:r>
              <a:rPr lang="en-US" sz="3000" dirty="0" smtClean="0"/>
              <a:t>As opening, the part is ejected off of the core by ejector pins, a stripper plate or other ejection mechanism.</a:t>
            </a:r>
            <a:endParaRPr lang="en-US" sz="3000" dirty="0"/>
          </a:p>
        </p:txBody>
      </p:sp>
    </p:spTree>
    <p:extLst>
      <p:ext uri="{BB962C8B-B14F-4D97-AF65-F5344CB8AC3E}">
        <p14:creationId xmlns:p14="http://schemas.microsoft.com/office/powerpoint/2010/main" val="2140790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730682"/>
            <a:ext cx="6477000" cy="583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315200" y="2145774"/>
            <a:ext cx="1638300" cy="1938992"/>
          </a:xfrm>
          <a:prstGeom prst="rect">
            <a:avLst/>
          </a:prstGeom>
        </p:spPr>
        <p:txBody>
          <a:bodyPr wrap="square">
            <a:spAutoFit/>
          </a:bodyPr>
          <a:lstStyle/>
          <a:p>
            <a:pPr marL="12700">
              <a:spcBef>
                <a:spcPts val="55"/>
              </a:spcBef>
            </a:pPr>
            <a:r>
              <a:rPr lang="en-US" sz="2400" i="1" dirty="0">
                <a:solidFill>
                  <a:srgbClr val="050505"/>
                </a:solidFill>
                <a:latin typeface="Times New Roman"/>
                <a:cs typeface="Times New Roman"/>
              </a:rPr>
              <a:t>Figure</a:t>
            </a:r>
            <a:r>
              <a:rPr lang="en-US" sz="2400" i="1" spc="50" dirty="0">
                <a:solidFill>
                  <a:srgbClr val="050505"/>
                </a:solidFill>
                <a:latin typeface="Times New Roman"/>
                <a:cs typeface="Times New Roman"/>
              </a:rPr>
              <a:t> </a:t>
            </a:r>
            <a:r>
              <a:rPr lang="en-US" sz="2400" i="1" dirty="0" smtClean="0">
                <a:solidFill>
                  <a:srgbClr val="050505"/>
                </a:solidFill>
                <a:latin typeface="Times New Roman"/>
                <a:cs typeface="Times New Roman"/>
              </a:rPr>
              <a:t>7.6 </a:t>
            </a:r>
            <a:r>
              <a:rPr lang="en-US" sz="2400" i="1" spc="19" dirty="0" smtClean="0">
                <a:solidFill>
                  <a:srgbClr val="050505"/>
                </a:solidFill>
                <a:latin typeface="Times New Roman"/>
                <a:cs typeface="Times New Roman"/>
              </a:rPr>
              <a:t> </a:t>
            </a:r>
            <a:r>
              <a:rPr lang="en-US" sz="2400" i="1" dirty="0" smtClean="0">
                <a:solidFill>
                  <a:srgbClr val="050505"/>
                </a:solidFill>
                <a:latin typeface="Times New Roman"/>
                <a:cs typeface="Times New Roman"/>
              </a:rPr>
              <a:t>Hot runner mold in a closed position</a:t>
            </a:r>
            <a:endParaRPr lang="en-US" sz="2400" dirty="0">
              <a:latin typeface="Times New Roman"/>
              <a:cs typeface="Times New Roman"/>
            </a:endParaRPr>
          </a:p>
        </p:txBody>
      </p:sp>
    </p:spTree>
    <p:extLst>
      <p:ext uri="{BB962C8B-B14F-4D97-AF65-F5344CB8AC3E}">
        <p14:creationId xmlns:p14="http://schemas.microsoft.com/office/powerpoint/2010/main" val="1400673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1012019"/>
            <a:ext cx="8229600" cy="5464981"/>
          </a:xfrm>
        </p:spPr>
        <p:txBody>
          <a:bodyPr>
            <a:normAutofit fontScale="92500"/>
          </a:bodyPr>
          <a:lstStyle/>
          <a:p>
            <a:r>
              <a:rPr lang="en-US" dirty="0" smtClean="0"/>
              <a:t>Mold consist of 2 halves;</a:t>
            </a:r>
          </a:p>
          <a:p>
            <a:pPr lvl="1"/>
            <a:r>
              <a:rPr lang="en-US" b="1" i="1" dirty="0" smtClean="0"/>
              <a:t>Stationary half </a:t>
            </a:r>
            <a:r>
              <a:rPr lang="en-US" dirty="0" smtClean="0"/>
              <a:t>usually contains the cavities. It clamped to the stationary platen.</a:t>
            </a:r>
          </a:p>
          <a:p>
            <a:pPr lvl="1"/>
            <a:r>
              <a:rPr lang="en-US" b="1" i="1" dirty="0" smtClean="0"/>
              <a:t>Movable half </a:t>
            </a:r>
            <a:r>
              <a:rPr lang="en-US" dirty="0" smtClean="0"/>
              <a:t>(the cores) which clamped to the movable platen.</a:t>
            </a:r>
          </a:p>
          <a:p>
            <a:r>
              <a:rPr lang="en-US" dirty="0" smtClean="0"/>
              <a:t>The separation between the cores and the cavities, where the mold comes apart, is called </a:t>
            </a:r>
            <a:r>
              <a:rPr lang="en-US" b="1" i="1" dirty="0" smtClean="0"/>
              <a:t>parting line</a:t>
            </a:r>
            <a:r>
              <a:rPr lang="en-US" dirty="0" smtClean="0"/>
              <a:t>.</a:t>
            </a:r>
          </a:p>
          <a:p>
            <a:r>
              <a:rPr lang="en-US" dirty="0" smtClean="0"/>
              <a:t>The flat steel sections that comprise a mold are referred to as </a:t>
            </a:r>
            <a:r>
              <a:rPr lang="en-US" b="1" i="1" dirty="0" smtClean="0"/>
              <a:t>plates</a:t>
            </a:r>
            <a:r>
              <a:rPr lang="en-US" dirty="0" smtClean="0"/>
              <a:t>, hence maybe referred to as a </a:t>
            </a:r>
            <a:r>
              <a:rPr lang="en-US" b="1" i="1" dirty="0" smtClean="0"/>
              <a:t>two-plate mold</a:t>
            </a:r>
            <a:r>
              <a:rPr lang="en-US" dirty="0" smtClean="0"/>
              <a:t> or a </a:t>
            </a:r>
            <a:r>
              <a:rPr lang="en-US" b="1" i="1" dirty="0" smtClean="0"/>
              <a:t>three-plate mold</a:t>
            </a:r>
            <a:r>
              <a:rPr lang="en-US" dirty="0" smtClean="0"/>
              <a:t>.</a:t>
            </a:r>
            <a:endParaRPr lang="en-US" dirty="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Components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685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012019"/>
            <a:ext cx="8382000" cy="5464981"/>
          </a:xfrm>
        </p:spPr>
        <p:txBody>
          <a:bodyPr>
            <a:normAutofit/>
          </a:bodyPr>
          <a:lstStyle/>
          <a:p>
            <a:r>
              <a:rPr lang="en-US" sz="3000" dirty="0" smtClean="0"/>
              <a:t>The type of ejection discussed in the earlier sections is described as </a:t>
            </a:r>
            <a:r>
              <a:rPr lang="en-US" sz="3000" b="1" i="1" dirty="0" smtClean="0"/>
              <a:t>hydraulic ejection</a:t>
            </a:r>
            <a:r>
              <a:rPr lang="en-US" sz="3000" dirty="0" smtClean="0"/>
              <a:t>.</a:t>
            </a:r>
          </a:p>
          <a:p>
            <a:r>
              <a:rPr lang="en-US" sz="3000" dirty="0" smtClean="0"/>
              <a:t>It offers several advantages;</a:t>
            </a:r>
          </a:p>
          <a:p>
            <a:pPr marL="1028700" lvl="1" indent="-571500">
              <a:buFont typeface="+mj-lt"/>
              <a:buAutoNum type="romanLcPeriod"/>
            </a:pPr>
            <a:r>
              <a:rPr lang="en-US" sz="2600" dirty="0" smtClean="0"/>
              <a:t>It can be actuated at any point in the mold opening stroke;</a:t>
            </a:r>
          </a:p>
          <a:p>
            <a:pPr marL="1028700" lvl="1" indent="-571500">
              <a:buFont typeface="+mj-lt"/>
              <a:buAutoNum type="romanLcPeriod"/>
            </a:pPr>
            <a:r>
              <a:rPr lang="en-US" sz="2600" dirty="0" smtClean="0"/>
              <a:t>It offers the possibility of multiple ejection when operating in the automatic mode to insure complete ejection of the molded parts;</a:t>
            </a:r>
          </a:p>
          <a:p>
            <a:pPr marL="1028700" lvl="1" indent="-571500">
              <a:buFont typeface="+mj-lt"/>
              <a:buAutoNum type="romanLcPeriod"/>
            </a:pPr>
            <a:r>
              <a:rPr lang="en-US" sz="2600" dirty="0" smtClean="0"/>
              <a:t>It allows for the sequencing of core pulls which may require ejection before and after the core pull action;</a:t>
            </a:r>
          </a:p>
          <a:p>
            <a:pPr marL="1028700" lvl="1" indent="-571500">
              <a:buFont typeface="+mj-lt"/>
              <a:buAutoNum type="romanLcPeriod"/>
            </a:pPr>
            <a:r>
              <a:rPr lang="en-US" sz="2600" dirty="0" smtClean="0"/>
              <a:t>The length, velocity and pressure of the ejection stroke can be regulated.</a:t>
            </a:r>
          </a:p>
          <a:p>
            <a:endParaRPr lang="en-US" sz="3000"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Ejection</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6465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012019"/>
            <a:ext cx="8382000" cy="5464981"/>
          </a:xfrm>
        </p:spPr>
        <p:txBody>
          <a:bodyPr>
            <a:normAutofit/>
          </a:bodyPr>
          <a:lstStyle/>
          <a:p>
            <a:r>
              <a:rPr lang="en-US" sz="3000" b="1" i="1" dirty="0" smtClean="0"/>
              <a:t>Air cylinder ejection</a:t>
            </a:r>
            <a:r>
              <a:rPr lang="en-US" sz="3000" dirty="0" smtClean="0"/>
              <a:t> is used to “blow” the part off of the core. </a:t>
            </a:r>
          </a:p>
          <a:p>
            <a:r>
              <a:rPr lang="en-US" sz="3000" dirty="0" smtClean="0"/>
              <a:t>Find more information regarding Air cylinder ejection system. The information should covers;</a:t>
            </a:r>
          </a:p>
          <a:p>
            <a:pPr lvl="1"/>
            <a:r>
              <a:rPr lang="en-US" sz="2600" dirty="0" smtClean="0"/>
              <a:t>Working principle</a:t>
            </a:r>
          </a:p>
          <a:p>
            <a:pPr lvl="1"/>
            <a:r>
              <a:rPr lang="en-US" sz="2600" dirty="0" smtClean="0"/>
              <a:t>Schematic diagram</a:t>
            </a:r>
          </a:p>
          <a:p>
            <a:pPr lvl="1"/>
            <a:r>
              <a:rPr lang="en-US" sz="2600" dirty="0" smtClean="0"/>
              <a:t>Applications (where and why to use this system)</a:t>
            </a:r>
            <a:endParaRPr lang="en-US" sz="2600" dirty="0"/>
          </a:p>
        </p:txBody>
      </p:sp>
      <p:sp>
        <p:nvSpPr>
          <p:cNvPr id="9"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Assignment</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154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lnSpcReduction="10000"/>
          </a:bodyPr>
          <a:lstStyle/>
          <a:p>
            <a:r>
              <a:rPr lang="en-US" sz="3000" dirty="0" smtClean="0"/>
              <a:t>Is the area in the mold that will be filled with plastic at the mold’s parting line.</a:t>
            </a:r>
          </a:p>
          <a:p>
            <a:r>
              <a:rPr lang="en-US" sz="3000" dirty="0" smtClean="0"/>
              <a:t>The </a:t>
            </a:r>
            <a:r>
              <a:rPr lang="en-US" sz="3000" b="1" i="1" dirty="0" smtClean="0"/>
              <a:t>parting line</a:t>
            </a:r>
            <a:r>
              <a:rPr lang="en-US" sz="3000" dirty="0" smtClean="0"/>
              <a:t> of a mold is the primary opening of the mold where the core and cavity halves separate, allowing the parts to be ejected</a:t>
            </a:r>
            <a:r>
              <a:rPr lang="en-US" sz="3000" dirty="0"/>
              <a:t>.</a:t>
            </a:r>
          </a:p>
          <a:p>
            <a:r>
              <a:rPr lang="en-US" sz="3000" dirty="0"/>
              <a:t>The </a:t>
            </a:r>
            <a:r>
              <a:rPr lang="en-US" sz="3000" b="1" i="1" dirty="0"/>
              <a:t>projected area</a:t>
            </a:r>
            <a:r>
              <a:rPr lang="en-US" sz="3000" dirty="0"/>
              <a:t> has also been defined as the area of the shadow cast by the molded shot… on a plane surface parallel to the parting line</a:t>
            </a:r>
            <a:r>
              <a:rPr lang="en-US" sz="3000" dirty="0" smtClean="0"/>
              <a:t>.</a:t>
            </a:r>
          </a:p>
          <a:p>
            <a:r>
              <a:rPr lang="en-US" sz="3000" dirty="0" smtClean="0"/>
              <a:t>This includes the runner system.</a:t>
            </a:r>
          </a:p>
          <a:p>
            <a:r>
              <a:rPr lang="en-US" sz="3000" dirty="0" smtClean="0"/>
              <a:t>The projected area of the mold is used to establish the tonnage of an IMM that is required to run a particular mold.</a:t>
            </a:r>
            <a:endParaRPr lang="en-US" sz="3000" dirty="0"/>
          </a:p>
          <a:p>
            <a:endParaRPr lang="en-US"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Projected Area</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253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a:bodyPr>
          <a:lstStyle/>
          <a:p>
            <a:r>
              <a:rPr lang="en-US" dirty="0" smtClean="0"/>
              <a:t>Its important to understand how to calculate the projected area of a mold.</a:t>
            </a:r>
            <a:endParaRPr lang="en-US"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Projected Area</a:t>
            </a:r>
            <a:endParaRPr lang="en-US" b="1" spc="300" dirty="0">
              <a:effectLst>
                <a:outerShdw blurRad="38100" dist="38100" dir="2700000" algn="tl">
                  <a:srgbClr val="000000">
                    <a:alpha val="43137"/>
                  </a:srgbClr>
                </a:outerShdw>
              </a:effectLst>
            </a:endParaRPr>
          </a:p>
        </p:txBody>
      </p:sp>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731" y="2057400"/>
            <a:ext cx="567634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036558" y="2404408"/>
            <a:ext cx="1638300" cy="1938992"/>
          </a:xfrm>
          <a:prstGeom prst="rect">
            <a:avLst/>
          </a:prstGeom>
        </p:spPr>
        <p:txBody>
          <a:bodyPr wrap="square">
            <a:spAutoFit/>
          </a:bodyPr>
          <a:lstStyle/>
          <a:p>
            <a:pPr marL="12700">
              <a:spcBef>
                <a:spcPts val="55"/>
              </a:spcBef>
            </a:pPr>
            <a:r>
              <a:rPr lang="en-US" sz="2400" i="1" dirty="0">
                <a:solidFill>
                  <a:srgbClr val="050505"/>
                </a:solidFill>
                <a:latin typeface="Times New Roman"/>
                <a:cs typeface="Times New Roman"/>
              </a:rPr>
              <a:t>Figure</a:t>
            </a:r>
            <a:r>
              <a:rPr lang="en-US" sz="2400" i="1" spc="50" dirty="0">
                <a:solidFill>
                  <a:srgbClr val="050505"/>
                </a:solidFill>
                <a:latin typeface="Times New Roman"/>
                <a:cs typeface="Times New Roman"/>
              </a:rPr>
              <a:t> </a:t>
            </a:r>
            <a:r>
              <a:rPr lang="en-US" sz="2400" i="1" dirty="0" smtClean="0">
                <a:solidFill>
                  <a:srgbClr val="050505"/>
                </a:solidFill>
                <a:latin typeface="Times New Roman"/>
                <a:cs typeface="Times New Roman"/>
              </a:rPr>
              <a:t>7.7 </a:t>
            </a:r>
            <a:r>
              <a:rPr lang="en-US" sz="2400" i="1" spc="19" dirty="0" smtClean="0">
                <a:solidFill>
                  <a:srgbClr val="050505"/>
                </a:solidFill>
                <a:latin typeface="Times New Roman"/>
                <a:cs typeface="Times New Roman"/>
              </a:rPr>
              <a:t> </a:t>
            </a:r>
            <a:r>
              <a:rPr lang="en-US" sz="2400" i="1" dirty="0" smtClean="0">
                <a:solidFill>
                  <a:srgbClr val="050505"/>
                </a:solidFill>
                <a:latin typeface="Times New Roman"/>
                <a:cs typeface="Times New Roman"/>
              </a:rPr>
              <a:t>Projected area for a four cavity mold</a:t>
            </a:r>
            <a:endParaRPr lang="en-US" sz="2400" dirty="0">
              <a:latin typeface="Times New Roman"/>
              <a:cs typeface="Times New Roman"/>
            </a:endParaRPr>
          </a:p>
        </p:txBody>
      </p:sp>
    </p:spTree>
    <p:extLst>
      <p:ext uri="{BB962C8B-B14F-4D97-AF65-F5344CB8AC3E}">
        <p14:creationId xmlns:p14="http://schemas.microsoft.com/office/powerpoint/2010/main" val="1923352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fontScale="92500" lnSpcReduction="10000"/>
          </a:bodyPr>
          <a:lstStyle/>
          <a:p>
            <a:r>
              <a:rPr lang="en-US" dirty="0" smtClean="0"/>
              <a:t>Assuming;</a:t>
            </a:r>
          </a:p>
          <a:p>
            <a:pPr lvl="1"/>
            <a:r>
              <a:rPr lang="en-US" dirty="0" smtClean="0"/>
              <a:t>Runner system occupies =  4 in</a:t>
            </a:r>
            <a:r>
              <a:rPr lang="en-US" baseline="30000" dirty="0"/>
              <a:t>2</a:t>
            </a:r>
            <a:r>
              <a:rPr lang="en-US" dirty="0" smtClean="0"/>
              <a:t> </a:t>
            </a:r>
            <a:r>
              <a:rPr lang="en-US" dirty="0"/>
              <a:t>(</a:t>
            </a:r>
            <a:r>
              <a:rPr lang="en-US" dirty="0" smtClean="0"/>
              <a:t>2580.64 mm</a:t>
            </a:r>
            <a:r>
              <a:rPr lang="en-US" baseline="30000" dirty="0" smtClean="0"/>
              <a:t>2</a:t>
            </a:r>
            <a:r>
              <a:rPr lang="en-US" dirty="0" smtClean="0"/>
              <a:t>)</a:t>
            </a:r>
          </a:p>
          <a:p>
            <a:pPr lvl="1"/>
            <a:r>
              <a:rPr lang="en-US" dirty="0"/>
              <a:t>Each part covers = </a:t>
            </a:r>
            <a:r>
              <a:rPr lang="en-US" dirty="0" smtClean="0"/>
              <a:t>24 in</a:t>
            </a:r>
            <a:r>
              <a:rPr lang="en-US" baseline="30000" dirty="0"/>
              <a:t>2</a:t>
            </a:r>
            <a:r>
              <a:rPr lang="en-US" dirty="0" smtClean="0"/>
              <a:t> </a:t>
            </a:r>
            <a:r>
              <a:rPr lang="en-US" dirty="0"/>
              <a:t>(</a:t>
            </a:r>
            <a:r>
              <a:rPr lang="en-US" dirty="0" smtClean="0"/>
              <a:t>15483.84 mm</a:t>
            </a:r>
            <a:r>
              <a:rPr lang="en-US" baseline="30000" dirty="0" smtClean="0"/>
              <a:t>2</a:t>
            </a:r>
            <a:r>
              <a:rPr lang="en-US" dirty="0" smtClean="0"/>
              <a:t>)</a:t>
            </a:r>
          </a:p>
          <a:p>
            <a:pPr lvl="1"/>
            <a:r>
              <a:rPr lang="en-US" dirty="0" smtClean="0"/>
              <a:t>Thus, total projected area = (4 + 96 = </a:t>
            </a:r>
            <a:r>
              <a:rPr lang="en-US" dirty="0"/>
              <a:t>100</a:t>
            </a:r>
            <a:r>
              <a:rPr lang="en-US" dirty="0" smtClean="0"/>
              <a:t>) in</a:t>
            </a:r>
            <a:r>
              <a:rPr lang="en-US" baseline="30000" dirty="0"/>
              <a:t>2</a:t>
            </a:r>
            <a:r>
              <a:rPr lang="en-US" dirty="0" smtClean="0"/>
              <a:t> </a:t>
            </a:r>
            <a:r>
              <a:rPr lang="en-US" dirty="0"/>
              <a:t>or </a:t>
            </a:r>
            <a:r>
              <a:rPr lang="en-US" dirty="0" smtClean="0"/>
              <a:t>64,516 mm</a:t>
            </a:r>
            <a:r>
              <a:rPr lang="en-US" baseline="30000" dirty="0" smtClean="0"/>
              <a:t>2</a:t>
            </a:r>
            <a:r>
              <a:rPr lang="en-US" dirty="0" smtClean="0"/>
              <a:t>)</a:t>
            </a:r>
            <a:endParaRPr lang="en-US" dirty="0"/>
          </a:p>
          <a:p>
            <a:r>
              <a:rPr lang="en-US" dirty="0" smtClean="0"/>
              <a:t>In general, every 1 in</a:t>
            </a:r>
            <a:r>
              <a:rPr lang="en-US" baseline="30000" dirty="0"/>
              <a:t>2</a:t>
            </a:r>
            <a:r>
              <a:rPr lang="en-US" dirty="0" smtClean="0"/>
              <a:t> requires 2.5 to 3 tons clamp force.</a:t>
            </a:r>
          </a:p>
          <a:p>
            <a:r>
              <a:rPr lang="en-US" dirty="0" smtClean="0"/>
              <a:t>Accordingly, the projected are of the mold in this illustration should require 250 to 300 tons of clamp force.</a:t>
            </a:r>
          </a:p>
          <a:p>
            <a:r>
              <a:rPr lang="en-US" dirty="0" smtClean="0"/>
              <a:t>Thinner parts typically require greater clamping force that thick-walled parts.</a:t>
            </a:r>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Projected Area</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9699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a:bodyPr>
          <a:lstStyle/>
          <a:p>
            <a:r>
              <a:rPr lang="en-US" dirty="0" smtClean="0"/>
              <a:t>A higher clamping force is required when;</a:t>
            </a:r>
          </a:p>
          <a:p>
            <a:pPr lvl="1"/>
            <a:r>
              <a:rPr lang="en-US" dirty="0" smtClean="0"/>
              <a:t>Molding with a higher temp. melt</a:t>
            </a:r>
          </a:p>
          <a:p>
            <a:pPr lvl="1"/>
            <a:r>
              <a:rPr lang="en-US" dirty="0" smtClean="0"/>
              <a:t>A hotter mold</a:t>
            </a:r>
          </a:p>
          <a:p>
            <a:pPr lvl="1"/>
            <a:r>
              <a:rPr lang="en-US" dirty="0" smtClean="0"/>
              <a:t>Larger gates</a:t>
            </a:r>
          </a:p>
          <a:p>
            <a:pPr lvl="1"/>
            <a:r>
              <a:rPr lang="en-US" dirty="0" smtClean="0"/>
              <a:t>Faster rate of injection</a:t>
            </a:r>
            <a:endParaRPr lang="en-US" dirty="0"/>
          </a:p>
          <a:p>
            <a:r>
              <a:rPr lang="en-US" dirty="0" smtClean="0"/>
              <a:t>The steel molds can be crushed by too much clamp pressure. </a:t>
            </a:r>
          </a:p>
          <a:p>
            <a:r>
              <a:rPr lang="en-US" dirty="0" smtClean="0"/>
              <a:t>Some authorities estimate that mold destruction requires only 10 tons/in</a:t>
            </a:r>
            <a:r>
              <a:rPr lang="en-US" baseline="30000" dirty="0" smtClean="0"/>
              <a:t>2</a:t>
            </a:r>
            <a:r>
              <a:rPr lang="en-US" dirty="0" smtClean="0"/>
              <a:t>.</a:t>
            </a:r>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Projected Area</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147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fontScale="92500" lnSpcReduction="10000"/>
          </a:bodyPr>
          <a:lstStyle/>
          <a:p>
            <a:r>
              <a:rPr lang="en-US" dirty="0" smtClean="0"/>
              <a:t>Venting is the method of allowing the air that is trapped inside the cavity space (and the runner system) to escape.</a:t>
            </a:r>
          </a:p>
          <a:p>
            <a:r>
              <a:rPr lang="en-US" dirty="0" smtClean="0"/>
              <a:t>As plastic injected into the closed mold, it traps any air that is in the cavity.</a:t>
            </a:r>
          </a:p>
          <a:p>
            <a:r>
              <a:rPr lang="en-US" dirty="0" smtClean="0"/>
              <a:t>If the air has no place to escape;</a:t>
            </a:r>
          </a:p>
          <a:p>
            <a:pPr lvl="1"/>
            <a:r>
              <a:rPr lang="en-US" dirty="0" smtClean="0"/>
              <a:t>It will be compressed and heated to a temp sufficient to burn the plastic.</a:t>
            </a:r>
          </a:p>
          <a:p>
            <a:pPr lvl="1"/>
            <a:r>
              <a:rPr lang="en-US" dirty="0" smtClean="0"/>
              <a:t>Black and brown spots/streaks in the molded part.</a:t>
            </a:r>
          </a:p>
          <a:p>
            <a:r>
              <a:rPr lang="en-US" dirty="0" smtClean="0"/>
              <a:t>If there is sufficient air trapped in the cavity, the air may prevent the part from being completely filled, causing a rejected part.</a:t>
            </a:r>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Venting</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147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fontScale="92500" lnSpcReduction="10000"/>
          </a:bodyPr>
          <a:lstStyle/>
          <a:p>
            <a:r>
              <a:rPr lang="en-US" dirty="0" smtClean="0"/>
              <a:t>Venting is accomplished by creating a very small gap or opening at the edges of the cavity.</a:t>
            </a:r>
          </a:p>
          <a:p>
            <a:r>
              <a:rPr lang="en-US" dirty="0" smtClean="0"/>
              <a:t>The opening are small enough (0.00013 to 0.00038 mm) deep and (0.01 to 0.305 mm) long, to allow the air to escape but not the molten plastic.</a:t>
            </a:r>
          </a:p>
          <a:p>
            <a:r>
              <a:rPr lang="en-US" dirty="0" smtClean="0"/>
              <a:t>In addition to vent gaps, there are vent grooves into which the vents exhaust.</a:t>
            </a:r>
          </a:p>
          <a:p>
            <a:r>
              <a:rPr lang="en-US" dirty="0" smtClean="0"/>
              <a:t>The grooves are deeper than the gaps, 0.762 mm deep, and 6.35 to 12.70 mm wide, and must connected to atmosphere to permit release of the trapped air.</a:t>
            </a:r>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Venting</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2989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61999" y="5781466"/>
            <a:ext cx="7543800" cy="461665"/>
          </a:xfrm>
          <a:prstGeom prst="rect">
            <a:avLst/>
          </a:prstGeom>
        </p:spPr>
        <p:txBody>
          <a:bodyPr wrap="square">
            <a:spAutoFit/>
          </a:bodyPr>
          <a:lstStyle/>
          <a:p>
            <a:r>
              <a:rPr lang="en-US" sz="2400" i="1" dirty="0">
                <a:solidFill>
                  <a:srgbClr val="212121"/>
                </a:solidFill>
                <a:latin typeface="Times New Roman"/>
                <a:cs typeface="Times New Roman"/>
              </a:rPr>
              <a:t>Figure</a:t>
            </a:r>
            <a:r>
              <a:rPr lang="en-US" sz="2400" i="1" spc="75" dirty="0">
                <a:solidFill>
                  <a:srgbClr val="212121"/>
                </a:solidFill>
                <a:latin typeface="Times New Roman"/>
                <a:cs typeface="Times New Roman"/>
              </a:rPr>
              <a:t> </a:t>
            </a:r>
            <a:r>
              <a:rPr lang="en-US" sz="2400" i="1" dirty="0" smtClean="0">
                <a:solidFill>
                  <a:srgbClr val="212121"/>
                </a:solidFill>
                <a:latin typeface="Times New Roman"/>
                <a:cs typeface="Times New Roman"/>
              </a:rPr>
              <a:t>7.8</a:t>
            </a:r>
            <a:r>
              <a:rPr lang="en-US" sz="2400" i="1" spc="50" dirty="0" smtClean="0">
                <a:solidFill>
                  <a:srgbClr val="212121"/>
                </a:solidFill>
                <a:latin typeface="Times New Roman"/>
                <a:cs typeface="Times New Roman"/>
              </a:rPr>
              <a:t> </a:t>
            </a:r>
            <a:r>
              <a:rPr lang="en-US" sz="2400" i="1" dirty="0" smtClean="0">
                <a:solidFill>
                  <a:srgbClr val="212121"/>
                </a:solidFill>
                <a:latin typeface="Times New Roman"/>
                <a:cs typeface="Times New Roman"/>
              </a:rPr>
              <a:t>Illustration of typical venting of a mold cavity.</a:t>
            </a:r>
            <a:endParaRPr lang="en-US" sz="24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242" y="1288473"/>
            <a:ext cx="685846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486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fontScale="85000" lnSpcReduction="10000"/>
          </a:bodyPr>
          <a:lstStyle/>
          <a:p>
            <a:r>
              <a:rPr lang="en-US" sz="3000" dirty="0" smtClean="0"/>
              <a:t>The function that is not controlled by the IMM, but rather by an external source.</a:t>
            </a:r>
          </a:p>
          <a:p>
            <a:r>
              <a:rPr lang="en-US" sz="3000" dirty="0" smtClean="0"/>
              <a:t>It accomplished by the proper construction of cooling channels in the mold itself and a </a:t>
            </a:r>
            <a:r>
              <a:rPr lang="en-US" sz="3000" b="1" dirty="0" smtClean="0"/>
              <a:t>Mold Temp. Controller (MTC)</a:t>
            </a:r>
            <a:r>
              <a:rPr lang="en-US" sz="3000" dirty="0" smtClean="0"/>
              <a:t>.</a:t>
            </a:r>
          </a:p>
          <a:p>
            <a:r>
              <a:rPr lang="en-US" dirty="0" smtClean="0"/>
              <a:t>The MTC is connected to the mold water lines and also to either a chiller or water source.</a:t>
            </a:r>
          </a:p>
          <a:p>
            <a:r>
              <a:rPr lang="en-US" dirty="0" smtClean="0"/>
              <a:t>Its controls the </a:t>
            </a:r>
            <a:r>
              <a:rPr lang="en-US" b="1" dirty="0" smtClean="0"/>
              <a:t>temp.</a:t>
            </a:r>
            <a:r>
              <a:rPr lang="en-US" dirty="0" smtClean="0"/>
              <a:t> and </a:t>
            </a:r>
            <a:r>
              <a:rPr lang="en-US" b="1" dirty="0" smtClean="0"/>
              <a:t>velocity</a:t>
            </a:r>
            <a:r>
              <a:rPr lang="en-US" dirty="0" smtClean="0"/>
              <a:t> of the water that flows through the mold.</a:t>
            </a:r>
          </a:p>
          <a:p>
            <a:r>
              <a:rPr lang="en-US" dirty="0" smtClean="0"/>
              <a:t>One of considerations in selection of the type of material for a mold is the thermal conductivity (</a:t>
            </a:r>
            <a:r>
              <a:rPr lang="en-US" dirty="0" err="1" smtClean="0"/>
              <a:t>tc</a:t>
            </a:r>
            <a:r>
              <a:rPr lang="en-US" dirty="0" smtClean="0"/>
              <a:t>).</a:t>
            </a:r>
          </a:p>
          <a:p>
            <a:r>
              <a:rPr lang="en-US" dirty="0" smtClean="0"/>
              <a:t>Tool steel is twice the </a:t>
            </a:r>
            <a:r>
              <a:rPr lang="en-US" dirty="0" err="1" smtClean="0"/>
              <a:t>tc</a:t>
            </a:r>
            <a:r>
              <a:rPr lang="en-US" dirty="0" smtClean="0"/>
              <a:t> of stainless steel</a:t>
            </a:r>
          </a:p>
          <a:p>
            <a:r>
              <a:rPr lang="en-US" dirty="0" smtClean="0"/>
              <a:t>Beryllium copper is twice the </a:t>
            </a:r>
            <a:r>
              <a:rPr lang="en-US" dirty="0" err="1" smtClean="0"/>
              <a:t>tc</a:t>
            </a:r>
            <a:r>
              <a:rPr lang="en-US" dirty="0" smtClean="0"/>
              <a:t> of tool steel.</a:t>
            </a:r>
          </a:p>
          <a:p>
            <a:endParaRPr lang="en-US"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Cooling</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2717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787169"/>
            <a:ext cx="8229600" cy="5842231"/>
          </a:xfrm>
        </p:spPr>
        <p:txBody>
          <a:bodyPr>
            <a:normAutofit/>
          </a:bodyPr>
          <a:lstStyle/>
          <a:p>
            <a:r>
              <a:rPr lang="en-US" dirty="0" smtClean="0"/>
              <a:t>Indicating that the core sections, cavity sections, and the runner system is contained within two plates or three plates in the mold.</a:t>
            </a:r>
          </a:p>
          <a:p>
            <a:r>
              <a:rPr lang="en-US" dirty="0" smtClean="0"/>
              <a:t>The runner system includes the </a:t>
            </a:r>
            <a:r>
              <a:rPr lang="en-US" b="1" i="1" dirty="0" smtClean="0"/>
              <a:t>sprue</a:t>
            </a:r>
            <a:r>
              <a:rPr lang="en-US" dirty="0" smtClean="0"/>
              <a:t> (main channel through which the molten plastic enters the mold) and the </a:t>
            </a:r>
            <a:r>
              <a:rPr lang="en-US" b="1" i="1" dirty="0" smtClean="0"/>
              <a:t>runners</a:t>
            </a:r>
            <a:r>
              <a:rPr lang="en-US" dirty="0" smtClean="0"/>
              <a:t> (smaller channels that carry the plastic from the sprue to the cavities and cores).</a:t>
            </a:r>
          </a:p>
          <a:p>
            <a:r>
              <a:rPr lang="en-US" dirty="0" smtClean="0"/>
              <a:t>As the molten plastic between the cores and cavities cool and solidify, so does the plastic in the sprue and runners.</a:t>
            </a:r>
          </a:p>
        </p:txBody>
      </p:sp>
    </p:spTree>
    <p:extLst>
      <p:ext uri="{BB962C8B-B14F-4D97-AF65-F5344CB8AC3E}">
        <p14:creationId xmlns:p14="http://schemas.microsoft.com/office/powerpoint/2010/main" val="3541326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a:bodyPr>
          <a:lstStyle/>
          <a:p>
            <a:r>
              <a:rPr lang="en-US" sz="3000" dirty="0" smtClean="0"/>
              <a:t>Cooling channels are holes drilled through the cores and cavities and they should be as close as possible to the surface of the plastic.</a:t>
            </a:r>
          </a:p>
          <a:p>
            <a:r>
              <a:rPr lang="en-US" sz="3000" dirty="0" smtClean="0"/>
              <a:t>Typical channel diameter at least 6.35mm and 9.53mm is preferable.</a:t>
            </a:r>
          </a:p>
          <a:p>
            <a:r>
              <a:rPr lang="en-US" sz="3000" dirty="0" smtClean="0"/>
              <a:t>A well designed mold should have several cooling channels that surround the cavities and intrude into the cores to provide uniform and effective cooling.</a:t>
            </a:r>
            <a:endParaRPr lang="en-US"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Cooling</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182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299363" y="787169"/>
            <a:ext cx="6469071" cy="443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61999" y="5486400"/>
            <a:ext cx="7543800" cy="830997"/>
          </a:xfrm>
          <a:prstGeom prst="rect">
            <a:avLst/>
          </a:prstGeom>
        </p:spPr>
        <p:txBody>
          <a:bodyPr wrap="square">
            <a:spAutoFit/>
          </a:bodyPr>
          <a:lstStyle/>
          <a:p>
            <a:pPr algn="ctr"/>
            <a:r>
              <a:rPr lang="en-US" sz="2400" i="1" dirty="0">
                <a:solidFill>
                  <a:srgbClr val="212121"/>
                </a:solidFill>
                <a:latin typeface="Times New Roman"/>
                <a:cs typeface="Times New Roman"/>
              </a:rPr>
              <a:t>Figure</a:t>
            </a:r>
            <a:r>
              <a:rPr lang="en-US" sz="2400" i="1" spc="75" dirty="0">
                <a:solidFill>
                  <a:srgbClr val="212121"/>
                </a:solidFill>
                <a:latin typeface="Times New Roman"/>
                <a:cs typeface="Times New Roman"/>
              </a:rPr>
              <a:t> </a:t>
            </a:r>
            <a:r>
              <a:rPr lang="en-US" sz="2400" i="1" dirty="0" smtClean="0">
                <a:solidFill>
                  <a:srgbClr val="212121"/>
                </a:solidFill>
                <a:latin typeface="Times New Roman"/>
                <a:cs typeface="Times New Roman"/>
              </a:rPr>
              <a:t>7.9</a:t>
            </a:r>
            <a:r>
              <a:rPr lang="en-US" sz="2400" i="1" spc="50" dirty="0" smtClean="0">
                <a:solidFill>
                  <a:srgbClr val="212121"/>
                </a:solidFill>
                <a:latin typeface="Times New Roman"/>
                <a:cs typeface="Times New Roman"/>
              </a:rPr>
              <a:t> </a:t>
            </a:r>
            <a:r>
              <a:rPr lang="en-US" sz="2400" i="1" dirty="0" smtClean="0">
                <a:solidFill>
                  <a:srgbClr val="212121"/>
                </a:solidFill>
                <a:latin typeface="Times New Roman"/>
                <a:cs typeface="Times New Roman"/>
              </a:rPr>
              <a:t>Illustration of the incorrect looping of mold cooling lines.</a:t>
            </a:r>
            <a:endParaRPr lang="en-US" sz="2400" dirty="0"/>
          </a:p>
        </p:txBody>
      </p:sp>
    </p:spTree>
    <p:extLst>
      <p:ext uri="{BB962C8B-B14F-4D97-AF65-F5344CB8AC3E}">
        <p14:creationId xmlns:p14="http://schemas.microsoft.com/office/powerpoint/2010/main" val="656377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a:bodyPr>
          <a:lstStyle/>
          <a:p>
            <a:r>
              <a:rPr lang="en-US" dirty="0" smtClean="0"/>
              <a:t>Multiple loops off of the same inlet source decrease the cooling effect of the water because of its repeated exposure to warm cavities without a new cool water source.</a:t>
            </a:r>
          </a:p>
          <a:p>
            <a:r>
              <a:rPr lang="en-US" dirty="0" smtClean="0"/>
              <a:t>It is important that temp. of the water coming out of the mold be no more than (2</a:t>
            </a:r>
            <a:r>
              <a:rPr lang="en-US" baseline="30000" dirty="0" smtClean="0">
                <a:latin typeface="Calibri"/>
              </a:rPr>
              <a:t>o</a:t>
            </a:r>
            <a:r>
              <a:rPr lang="en-US" dirty="0" smtClean="0">
                <a:latin typeface="Calibri"/>
              </a:rPr>
              <a:t>C) greater than the temp of the water coming in.</a:t>
            </a:r>
          </a:p>
          <a:p>
            <a:endParaRPr lang="en-US"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Cooling</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0838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61999" y="5486400"/>
            <a:ext cx="7543800" cy="830997"/>
          </a:xfrm>
          <a:prstGeom prst="rect">
            <a:avLst/>
          </a:prstGeom>
        </p:spPr>
        <p:txBody>
          <a:bodyPr wrap="square">
            <a:spAutoFit/>
          </a:bodyPr>
          <a:lstStyle/>
          <a:p>
            <a:pPr algn="ctr"/>
            <a:r>
              <a:rPr lang="en-US" sz="2400" i="1" dirty="0">
                <a:solidFill>
                  <a:srgbClr val="212121"/>
                </a:solidFill>
                <a:latin typeface="Times New Roman"/>
                <a:cs typeface="Times New Roman"/>
              </a:rPr>
              <a:t>Figure</a:t>
            </a:r>
            <a:r>
              <a:rPr lang="en-US" sz="2400" i="1" spc="75" dirty="0">
                <a:solidFill>
                  <a:srgbClr val="212121"/>
                </a:solidFill>
                <a:latin typeface="Times New Roman"/>
                <a:cs typeface="Times New Roman"/>
              </a:rPr>
              <a:t> </a:t>
            </a:r>
            <a:r>
              <a:rPr lang="en-US" sz="2400" i="1" dirty="0" smtClean="0">
                <a:solidFill>
                  <a:srgbClr val="212121"/>
                </a:solidFill>
                <a:latin typeface="Times New Roman"/>
                <a:cs typeface="Times New Roman"/>
              </a:rPr>
              <a:t>7.10</a:t>
            </a:r>
            <a:r>
              <a:rPr lang="en-US" sz="2400" i="1" spc="50" dirty="0" smtClean="0">
                <a:solidFill>
                  <a:srgbClr val="212121"/>
                </a:solidFill>
                <a:latin typeface="Times New Roman"/>
                <a:cs typeface="Times New Roman"/>
              </a:rPr>
              <a:t> </a:t>
            </a:r>
            <a:r>
              <a:rPr lang="en-US" sz="2400" i="1" dirty="0" smtClean="0">
                <a:solidFill>
                  <a:srgbClr val="212121"/>
                </a:solidFill>
                <a:latin typeface="Times New Roman"/>
                <a:cs typeface="Times New Roman"/>
              </a:rPr>
              <a:t>Illustration of </a:t>
            </a:r>
            <a:r>
              <a:rPr lang="en-US" sz="2400" i="1" dirty="0" smtClean="0">
                <a:solidFill>
                  <a:srgbClr val="212121"/>
                </a:solidFill>
                <a:latin typeface="Times New Roman"/>
                <a:cs typeface="Times New Roman"/>
              </a:rPr>
              <a:t>preferred configuration </a:t>
            </a:r>
            <a:r>
              <a:rPr lang="en-US" sz="2400" i="1" dirty="0" smtClean="0">
                <a:solidFill>
                  <a:srgbClr val="212121"/>
                </a:solidFill>
                <a:latin typeface="Times New Roman"/>
                <a:cs typeface="Times New Roman"/>
              </a:rPr>
              <a:t>of mold cooling lines.</a:t>
            </a:r>
            <a:endParaRPr lang="en-US" sz="2400" dirty="0"/>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787169"/>
            <a:ext cx="634365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04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http://www.injectionmoldingplastic.com/image/silver-strea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Silver Strea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828800" y="6305490"/>
            <a:ext cx="5127626" cy="400110"/>
          </a:xfrm>
          <a:prstGeom prst="rect">
            <a:avLst/>
          </a:prstGeom>
        </p:spPr>
        <p:txBody>
          <a:bodyPr wrap="square">
            <a:spAutoFit/>
          </a:bodyPr>
          <a:lstStyle/>
          <a:p>
            <a:pPr marL="12700">
              <a:spcBef>
                <a:spcPts val="55"/>
              </a:spcBef>
            </a:pPr>
            <a:r>
              <a:rPr lang="en-US" sz="2000" i="1" dirty="0">
                <a:solidFill>
                  <a:srgbClr val="050505"/>
                </a:solidFill>
                <a:latin typeface="Times New Roman"/>
                <a:cs typeface="Times New Roman"/>
              </a:rPr>
              <a:t>Figure</a:t>
            </a:r>
            <a:r>
              <a:rPr lang="en-US" sz="2000" i="1" spc="50" dirty="0">
                <a:solidFill>
                  <a:srgbClr val="050505"/>
                </a:solidFill>
                <a:latin typeface="Times New Roman"/>
                <a:cs typeface="Times New Roman"/>
              </a:rPr>
              <a:t> </a:t>
            </a:r>
            <a:r>
              <a:rPr lang="en-US" sz="2000" i="1" dirty="0" smtClean="0">
                <a:solidFill>
                  <a:srgbClr val="050505"/>
                </a:solidFill>
                <a:latin typeface="Times New Roman"/>
                <a:cs typeface="Times New Roman"/>
              </a:rPr>
              <a:t>7.1 </a:t>
            </a:r>
            <a:r>
              <a:rPr lang="en-US" sz="2000" i="1" spc="19" dirty="0" smtClean="0">
                <a:solidFill>
                  <a:srgbClr val="050505"/>
                </a:solidFill>
                <a:latin typeface="Times New Roman"/>
                <a:cs typeface="Times New Roman"/>
              </a:rPr>
              <a:t> </a:t>
            </a:r>
            <a:r>
              <a:rPr lang="en-US" sz="2000" i="1" dirty="0" smtClean="0">
                <a:solidFill>
                  <a:srgbClr val="050505"/>
                </a:solidFill>
                <a:latin typeface="Times New Roman"/>
                <a:cs typeface="Times New Roman"/>
              </a:rPr>
              <a:t>Two plate mold in a closed position</a:t>
            </a:r>
            <a:endParaRPr lang="en-US" sz="2000" dirty="0">
              <a:latin typeface="Times New Roman"/>
              <a:cs typeface="Times New Roman"/>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787169"/>
            <a:ext cx="7115626" cy="54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93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787169"/>
            <a:ext cx="8229600" cy="5842231"/>
          </a:xfrm>
        </p:spPr>
        <p:txBody>
          <a:bodyPr>
            <a:normAutofit/>
          </a:bodyPr>
          <a:lstStyle/>
          <a:p>
            <a:r>
              <a:rPr lang="en-US" dirty="0" smtClean="0"/>
              <a:t>As shown in figure 7.1, its referred to as a two plate mold because the parts and the runner system are all contained within two plates, The A plate and B plate.</a:t>
            </a:r>
          </a:p>
          <a:p>
            <a:r>
              <a:rPr lang="en-US" dirty="0" smtClean="0"/>
              <a:t>Two plate mold is the most common types of mold in use.</a:t>
            </a:r>
          </a:p>
          <a:p>
            <a:r>
              <a:rPr lang="en-US" dirty="0" smtClean="0"/>
              <a:t>Besides the two plates referred to as the A and B plates, there are three other plated that comprise the main element of the mold. All of these plates, are referred to as the </a:t>
            </a:r>
            <a:r>
              <a:rPr lang="en-US" b="1" i="1" dirty="0" smtClean="0"/>
              <a:t>mold base</a:t>
            </a:r>
            <a:r>
              <a:rPr lang="en-US" dirty="0" smtClean="0"/>
              <a:t>.</a:t>
            </a:r>
          </a:p>
        </p:txBody>
      </p:sp>
    </p:spTree>
    <p:extLst>
      <p:ext uri="{BB962C8B-B14F-4D97-AF65-F5344CB8AC3E}">
        <p14:creationId xmlns:p14="http://schemas.microsoft.com/office/powerpoint/2010/main" val="2405442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787169"/>
            <a:ext cx="8229600" cy="1117831"/>
          </a:xfrm>
        </p:spPr>
        <p:txBody>
          <a:bodyPr>
            <a:normAutofit fontScale="85000" lnSpcReduction="10000"/>
          </a:bodyPr>
          <a:lstStyle/>
          <a:p>
            <a:r>
              <a:rPr lang="en-US" dirty="0" smtClean="0"/>
              <a:t>The </a:t>
            </a:r>
            <a:r>
              <a:rPr lang="en-US" b="1" i="1" dirty="0" smtClean="0"/>
              <a:t>gate</a:t>
            </a:r>
            <a:r>
              <a:rPr lang="en-US" dirty="0" smtClean="0"/>
              <a:t> is a small opening where the molten plastic moves from the runner system into the part.</a:t>
            </a:r>
          </a:p>
        </p:txBody>
      </p:sp>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737" y="1752600"/>
            <a:ext cx="5945463" cy="451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769862" y="1905000"/>
            <a:ext cx="2171692" cy="1015663"/>
          </a:xfrm>
          <a:prstGeom prst="rect">
            <a:avLst/>
          </a:prstGeom>
        </p:spPr>
        <p:txBody>
          <a:bodyPr wrap="square">
            <a:spAutoFit/>
          </a:bodyPr>
          <a:lstStyle/>
          <a:p>
            <a:pPr marL="12700">
              <a:spcBef>
                <a:spcPts val="55"/>
              </a:spcBef>
            </a:pPr>
            <a:r>
              <a:rPr lang="en-US" sz="2000" i="1" dirty="0">
                <a:solidFill>
                  <a:srgbClr val="050505"/>
                </a:solidFill>
                <a:latin typeface="Times New Roman"/>
                <a:cs typeface="Times New Roman"/>
              </a:rPr>
              <a:t>Figure</a:t>
            </a:r>
            <a:r>
              <a:rPr lang="en-US" sz="2000" i="1" spc="50" dirty="0">
                <a:solidFill>
                  <a:srgbClr val="050505"/>
                </a:solidFill>
                <a:latin typeface="Times New Roman"/>
                <a:cs typeface="Times New Roman"/>
              </a:rPr>
              <a:t> </a:t>
            </a:r>
            <a:r>
              <a:rPr lang="en-US" sz="2000" i="1" dirty="0" smtClean="0">
                <a:solidFill>
                  <a:srgbClr val="050505"/>
                </a:solidFill>
                <a:latin typeface="Times New Roman"/>
                <a:cs typeface="Times New Roman"/>
              </a:rPr>
              <a:t>7.2 </a:t>
            </a:r>
            <a:r>
              <a:rPr lang="en-US" sz="2000" i="1" spc="19" dirty="0" smtClean="0">
                <a:solidFill>
                  <a:srgbClr val="050505"/>
                </a:solidFill>
                <a:latin typeface="Times New Roman"/>
                <a:cs typeface="Times New Roman"/>
              </a:rPr>
              <a:t> </a:t>
            </a:r>
            <a:r>
              <a:rPr lang="en-US" sz="2000" i="1" dirty="0" smtClean="0">
                <a:solidFill>
                  <a:srgbClr val="050505"/>
                </a:solidFill>
                <a:latin typeface="Times New Roman"/>
                <a:cs typeface="Times New Roman"/>
              </a:rPr>
              <a:t>Two plate mold in an open.</a:t>
            </a:r>
            <a:endParaRPr lang="en-US" sz="2000" dirty="0">
              <a:latin typeface="Times New Roman"/>
              <a:cs typeface="Times New Roman"/>
            </a:endParaRPr>
          </a:p>
        </p:txBody>
      </p:sp>
    </p:spTree>
    <p:extLst>
      <p:ext uri="{BB962C8B-B14F-4D97-AF65-F5344CB8AC3E}">
        <p14:creationId xmlns:p14="http://schemas.microsoft.com/office/powerpoint/2010/main" val="3883035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33400" y="12419"/>
            <a:ext cx="4970349" cy="674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738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576" y="2667000"/>
            <a:ext cx="50292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787169"/>
            <a:ext cx="8229600" cy="2032231"/>
          </a:xfrm>
        </p:spPr>
        <p:txBody>
          <a:bodyPr>
            <a:normAutofit fontScale="92500"/>
          </a:bodyPr>
          <a:lstStyle/>
          <a:p>
            <a:r>
              <a:rPr lang="en-US" dirty="0" smtClean="0"/>
              <a:t>When the mold opens, where the movable platen retracts, the parts and runner system stay on the core half of the mold. The </a:t>
            </a:r>
            <a:r>
              <a:rPr lang="en-US" b="1" i="1" dirty="0" smtClean="0"/>
              <a:t>sprue puller</a:t>
            </a:r>
            <a:r>
              <a:rPr lang="en-US" dirty="0" smtClean="0"/>
              <a:t> pulls the sprue out of the </a:t>
            </a:r>
            <a:r>
              <a:rPr lang="en-US" b="1" i="1" dirty="0" smtClean="0"/>
              <a:t>sprue bushing</a:t>
            </a:r>
            <a:r>
              <a:rPr lang="en-US" dirty="0" smtClean="0"/>
              <a:t>.</a:t>
            </a:r>
          </a:p>
        </p:txBody>
      </p:sp>
      <p:sp>
        <p:nvSpPr>
          <p:cNvPr id="8" name="Rectangle 7"/>
          <p:cNvSpPr/>
          <p:nvPr/>
        </p:nvSpPr>
        <p:spPr>
          <a:xfrm>
            <a:off x="6542079" y="2667000"/>
            <a:ext cx="2171692" cy="1015663"/>
          </a:xfrm>
          <a:prstGeom prst="rect">
            <a:avLst/>
          </a:prstGeom>
        </p:spPr>
        <p:txBody>
          <a:bodyPr wrap="square">
            <a:spAutoFit/>
          </a:bodyPr>
          <a:lstStyle/>
          <a:p>
            <a:pPr marL="12700">
              <a:spcBef>
                <a:spcPts val="55"/>
              </a:spcBef>
            </a:pPr>
            <a:r>
              <a:rPr lang="en-US" sz="2000" i="1" dirty="0">
                <a:solidFill>
                  <a:srgbClr val="050505"/>
                </a:solidFill>
                <a:latin typeface="Times New Roman"/>
                <a:cs typeface="Times New Roman"/>
              </a:rPr>
              <a:t>Figure</a:t>
            </a:r>
            <a:r>
              <a:rPr lang="en-US" sz="2000" i="1" spc="50" dirty="0">
                <a:solidFill>
                  <a:srgbClr val="050505"/>
                </a:solidFill>
                <a:latin typeface="Times New Roman"/>
                <a:cs typeface="Times New Roman"/>
              </a:rPr>
              <a:t> </a:t>
            </a:r>
            <a:r>
              <a:rPr lang="en-US" sz="2000" i="1" dirty="0" smtClean="0">
                <a:solidFill>
                  <a:srgbClr val="050505"/>
                </a:solidFill>
                <a:latin typeface="Times New Roman"/>
                <a:cs typeface="Times New Roman"/>
              </a:rPr>
              <a:t>7.3 </a:t>
            </a:r>
            <a:r>
              <a:rPr lang="en-US" sz="2000" i="1" spc="19" dirty="0" smtClean="0">
                <a:solidFill>
                  <a:srgbClr val="050505"/>
                </a:solidFill>
                <a:latin typeface="Times New Roman"/>
                <a:cs typeface="Times New Roman"/>
              </a:rPr>
              <a:t> </a:t>
            </a:r>
            <a:r>
              <a:rPr lang="en-US" sz="2000" i="1" dirty="0" smtClean="0">
                <a:solidFill>
                  <a:srgbClr val="050505"/>
                </a:solidFill>
                <a:latin typeface="Times New Roman"/>
                <a:cs typeface="Times New Roman"/>
              </a:rPr>
              <a:t>Two plate mold shown at ejection</a:t>
            </a:r>
            <a:endParaRPr lang="en-US" sz="2000" dirty="0">
              <a:latin typeface="Times New Roman"/>
              <a:cs typeface="Times New Roman"/>
            </a:endParaRPr>
          </a:p>
        </p:txBody>
      </p:sp>
    </p:spTree>
    <p:extLst>
      <p:ext uri="{BB962C8B-B14F-4D97-AF65-F5344CB8AC3E}">
        <p14:creationId xmlns:p14="http://schemas.microsoft.com/office/powerpoint/2010/main" val="1250578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6566</TotalTime>
  <Words>2616</Words>
  <Application>Microsoft Office PowerPoint</Application>
  <PresentationFormat>On-screen Show (4:3)</PresentationFormat>
  <Paragraphs>223</Paragraphs>
  <Slides>43</Slides>
  <Notes>39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Mold</vt:lpstr>
      <vt:lpstr>INTRODUCTION</vt:lpstr>
      <vt:lpstr>Mold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Runner &amp; Gate</vt:lpstr>
      <vt:lpstr>Runner Cross Section</vt:lpstr>
      <vt:lpstr>Runner Cross Section</vt:lpstr>
      <vt:lpstr>PowerPoint Presentation</vt:lpstr>
      <vt:lpstr>PowerPoint Presentation</vt:lpstr>
      <vt:lpstr>PowerPoint Presentation</vt:lpstr>
      <vt:lpstr>Cold Runner Molds</vt:lpstr>
      <vt:lpstr>PowerPoint Presentation</vt:lpstr>
      <vt:lpstr>PowerPoint Presentation</vt:lpstr>
      <vt:lpstr>PowerPoint Presentation</vt:lpstr>
      <vt:lpstr>PowerPoint Presentation</vt:lpstr>
      <vt:lpstr>Hot Runner Molds</vt:lpstr>
      <vt:lpstr>PowerPoint Presentation</vt:lpstr>
      <vt:lpstr>PowerPoint Presentation</vt:lpstr>
      <vt:lpstr>PowerPoint Presentation</vt:lpstr>
      <vt:lpstr>PowerPoint Presentation</vt:lpstr>
      <vt:lpstr>PowerPoint Presentation</vt:lpstr>
      <vt:lpstr>PowerPoint Presentation</vt:lpstr>
      <vt:lpstr>Ejection</vt:lpstr>
      <vt:lpstr>Assignment</vt:lpstr>
      <vt:lpstr>Projected Area</vt:lpstr>
      <vt:lpstr>Projected Area</vt:lpstr>
      <vt:lpstr>Projected Area</vt:lpstr>
      <vt:lpstr>Projected Area</vt:lpstr>
      <vt:lpstr>Mold Venting</vt:lpstr>
      <vt:lpstr>Mold Venting</vt:lpstr>
      <vt:lpstr>PowerPoint Presentation</vt:lpstr>
      <vt:lpstr>Mold Cooling</vt:lpstr>
      <vt:lpstr>Mold Cooling</vt:lpstr>
      <vt:lpstr>PowerPoint Presentation</vt:lpstr>
      <vt:lpstr>Mold Cooling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Plastic Materials</dc:title>
  <dc:creator>Admin</dc:creator>
  <cp:lastModifiedBy>Admin</cp:lastModifiedBy>
  <cp:revision>419</cp:revision>
  <dcterms:created xsi:type="dcterms:W3CDTF">2014-09-15T03:14:42Z</dcterms:created>
  <dcterms:modified xsi:type="dcterms:W3CDTF">2015-11-03T01:54:19Z</dcterms:modified>
</cp:coreProperties>
</file>