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9" r:id="rId2"/>
    <p:sldId id="360" r:id="rId3"/>
    <p:sldId id="363" r:id="rId4"/>
    <p:sldId id="364" r:id="rId5"/>
    <p:sldId id="365" r:id="rId6"/>
    <p:sldId id="361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43" r:id="rId18"/>
    <p:sldId id="362" r:id="rId19"/>
    <p:sldId id="345" r:id="rId20"/>
  </p:sldIdLst>
  <p:sldSz cx="9144000" cy="6858000" type="screen4x3"/>
  <p:notesSz cx="6797675" cy="9926638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 varScale="1">
        <p:scale>
          <a:sx n="74" d="100"/>
          <a:sy n="74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UHE3062: Malaysia: The Impact of Globalization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hapter 1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dirty="0" smtClean="0"/>
              <a:t>The </a:t>
            </a:r>
            <a:r>
              <a:rPr lang="en-US" altLang="en-US" dirty="0"/>
              <a:t>Concept of Globalization</a:t>
            </a:r>
            <a:br>
              <a:rPr lang="en-US" altLang="en-US" dirty="0"/>
            </a:b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75656" y="4293096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Azam Bin Muhamad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Akhir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of Modern Languages &amp; Human Sciences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azam@ump.edu.my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Robertson (sociologist)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Globalization is a process by which we come to experience, or become aware of, the world as a single place.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3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Steger (political theorist)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Globalization refers to a multidimensional set of social processes that create, multiply , stretch, and intensify worldwide social interdependencies and exchanges while at the same time fostering in people a growing awareness of deepening connections between the local and the distant.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7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Stiglitz (economist)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Globalization is the removal of barriers to free trade and the closer integration of national economies.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2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zh-CN" dirty="0"/>
              <a:t>Lodge (1993) </a:t>
            </a:r>
            <a:br>
              <a:rPr lang="sv-SE" altLang="zh-C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Globalisation</a:t>
            </a:r>
            <a:r>
              <a:rPr lang="en-US" altLang="en-US" dirty="0"/>
              <a:t> refers to the increasing integration of markets (exchange) and production, to include the mobility of resources (capital, </a:t>
            </a:r>
            <a:r>
              <a:rPr lang="en-US" altLang="en-US" dirty="0" err="1"/>
              <a:t>labour</a:t>
            </a:r>
            <a:r>
              <a:rPr lang="en-US" altLang="en-US" dirty="0"/>
              <a:t>, ‘organization and knowledge’).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8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866" y="1600200"/>
            <a:ext cx="61102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2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$0$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4758"/>
            <a:ext cx="8229600" cy="435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2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Write a journal reflection title</a:t>
            </a:r>
            <a:r>
              <a:rPr lang="en-US" altLang="en-US" dirty="0" smtClean="0"/>
              <a:t>:</a:t>
            </a:r>
          </a:p>
          <a:p>
            <a:pPr marL="0" indent="0" algn="ctr">
              <a:buNone/>
            </a:pPr>
            <a:endParaRPr lang="en-US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en-US" sz="6000" dirty="0"/>
              <a:t>“A day in my globalized life”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altLang="en-US" dirty="0"/>
          </a:p>
          <a:p>
            <a:pPr algn="just">
              <a:buFont typeface="Wingdings 2" panose="05020102010507070707" pitchFamily="18" charset="2"/>
              <a:buNone/>
            </a:pPr>
            <a:r>
              <a:rPr lang="en-US" altLang="en-US" dirty="0"/>
              <a:t>	Identify global connections of any sort- what you hear, eat, drink, wear, see, use and so on.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7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3347864" y="3023672"/>
            <a:ext cx="2460132" cy="2342982"/>
          </a:xfrm>
          <a:prstGeom prst="pentagon">
            <a:avLst/>
          </a:prstGeom>
          <a:noFill/>
          <a:ln w="76200" cmpd="sng">
            <a:solidFill>
              <a:srgbClr val="F5A73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81138" y="3822571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AF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Diagram X</a:t>
            </a:r>
            <a:endParaRPr lang="en-US" sz="3200" b="1" dirty="0">
              <a:solidFill>
                <a:srgbClr val="00AF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cxnSp>
        <p:nvCxnSpPr>
          <p:cNvPr id="21" name="Straight Connector 20"/>
          <p:cNvCxnSpPr>
            <a:stCxn id="4" idx="0"/>
          </p:cNvCxnSpPr>
          <p:nvPr/>
        </p:nvCxnSpPr>
        <p:spPr>
          <a:xfrm flipV="1">
            <a:off x="4577930" y="1921822"/>
            <a:ext cx="3059" cy="1101850"/>
          </a:xfrm>
          <a:prstGeom prst="line">
            <a:avLst/>
          </a:prstGeom>
          <a:ln>
            <a:solidFill>
              <a:srgbClr val="F5A7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90753" y="1385968"/>
            <a:ext cx="256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LT Std Light"/>
              </a:rPr>
              <a:t>To maintain…….</a:t>
            </a:r>
            <a:endParaRPr lang="en-US" sz="2000" dirty="0">
              <a:latin typeface="Helvetica LT Std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1661" y="3358547"/>
            <a:ext cx="21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LT Std Light"/>
              </a:rPr>
              <a:t>To identify…….</a:t>
            </a:r>
            <a:endParaRPr lang="en-US" sz="2000" dirty="0">
              <a:latin typeface="Helvetica LT Std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5751" y="5492501"/>
            <a:ext cx="1722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T Std Light"/>
              </a:rPr>
              <a:t>To assess ….</a:t>
            </a:r>
            <a:endParaRPr lang="en-US" sz="2000" dirty="0">
              <a:latin typeface="Helvetica LT Std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2464" y="5524629"/>
            <a:ext cx="193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LT Std Light"/>
              </a:rPr>
              <a:t>To calculate…..</a:t>
            </a:r>
            <a:endParaRPr lang="en-US" sz="2000" dirty="0">
              <a:latin typeface="Helvetica LT Std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2464" y="3186354"/>
            <a:ext cx="209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 LT Std Light"/>
              </a:rPr>
              <a:t>To improve……</a:t>
            </a:r>
            <a:endParaRPr lang="en-US" sz="2000" dirty="0">
              <a:latin typeface="Helvetica LT Std Ligh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811760" y="3897734"/>
            <a:ext cx="2467301" cy="0"/>
          </a:xfrm>
          <a:prstGeom prst="line">
            <a:avLst/>
          </a:prstGeom>
          <a:ln>
            <a:solidFill>
              <a:srgbClr val="F5A7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55576" y="3897734"/>
            <a:ext cx="2586358" cy="0"/>
          </a:xfrm>
          <a:prstGeom prst="line">
            <a:avLst/>
          </a:prstGeom>
          <a:ln>
            <a:solidFill>
              <a:srgbClr val="F5A7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Freeform 72"/>
          <p:cNvSpPr/>
          <p:nvPr/>
        </p:nvSpPr>
        <p:spPr>
          <a:xfrm>
            <a:off x="5324559" y="5317886"/>
            <a:ext cx="2536495" cy="671639"/>
          </a:xfrm>
          <a:custGeom>
            <a:avLst/>
            <a:gdLst>
              <a:gd name="connsiteX0" fmla="*/ 0 w 1958273"/>
              <a:gd name="connsiteY0" fmla="*/ 0 h 671639"/>
              <a:gd name="connsiteX1" fmla="*/ 436970 w 1958273"/>
              <a:gd name="connsiteY1" fmla="*/ 655455 h 671639"/>
              <a:gd name="connsiteX2" fmla="*/ 1958273 w 1958273"/>
              <a:gd name="connsiteY2" fmla="*/ 671639 h 67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273" h="671639">
                <a:moveTo>
                  <a:pt x="0" y="0"/>
                </a:moveTo>
                <a:lnTo>
                  <a:pt x="436970" y="655455"/>
                </a:lnTo>
                <a:lnTo>
                  <a:pt x="1958273" y="671639"/>
                </a:lnTo>
              </a:path>
            </a:pathLst>
          </a:custGeom>
          <a:noFill/>
          <a:ln w="25400">
            <a:solidFill>
              <a:srgbClr val="F5A7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flipH="1">
            <a:off x="1259631" y="5326365"/>
            <a:ext cx="2553691" cy="671639"/>
          </a:xfrm>
          <a:custGeom>
            <a:avLst/>
            <a:gdLst>
              <a:gd name="connsiteX0" fmla="*/ 0 w 1958273"/>
              <a:gd name="connsiteY0" fmla="*/ 0 h 671639"/>
              <a:gd name="connsiteX1" fmla="*/ 436970 w 1958273"/>
              <a:gd name="connsiteY1" fmla="*/ 655455 h 671639"/>
              <a:gd name="connsiteX2" fmla="*/ 1958273 w 1958273"/>
              <a:gd name="connsiteY2" fmla="*/ 671639 h 67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273" h="671639">
                <a:moveTo>
                  <a:pt x="0" y="0"/>
                </a:moveTo>
                <a:lnTo>
                  <a:pt x="436970" y="655455"/>
                </a:lnTo>
                <a:lnTo>
                  <a:pt x="1958273" y="671639"/>
                </a:lnTo>
              </a:path>
            </a:pathLst>
          </a:custGeom>
          <a:noFill/>
          <a:ln w="25400">
            <a:solidFill>
              <a:srgbClr val="F5A7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157472" y="2711706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1</a:t>
            </a:r>
            <a:endParaRPr lang="en-US" sz="5000" dirty="0"/>
          </a:p>
        </p:txBody>
      </p:sp>
      <p:sp>
        <p:nvSpPr>
          <p:cNvPr id="81" name="TextBox 80"/>
          <p:cNvSpPr txBox="1"/>
          <p:nvPr/>
        </p:nvSpPr>
        <p:spPr>
          <a:xfrm>
            <a:off x="5841320" y="4741965"/>
            <a:ext cx="5405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Helvetica LT Std Light"/>
              </a:rPr>
              <a:t>2</a:t>
            </a:r>
            <a:endParaRPr lang="en-US" sz="5000" dirty="0">
              <a:latin typeface="Helvetica LT Std Ligh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14485" y="4765301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55963" y="2708922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4</a:t>
            </a:r>
            <a:endParaRPr lang="en-US" sz="5000" dirty="0"/>
          </a:p>
        </p:txBody>
      </p:sp>
      <p:sp>
        <p:nvSpPr>
          <p:cNvPr id="84" name="TextBox 83"/>
          <p:cNvSpPr txBox="1"/>
          <p:nvPr/>
        </p:nvSpPr>
        <p:spPr>
          <a:xfrm>
            <a:off x="3638311" y="2041860"/>
            <a:ext cx="51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5</a:t>
            </a:r>
            <a:endParaRPr lang="en-US" sz="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42" y="5517312"/>
            <a:ext cx="720000" cy="7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05" y="3490760"/>
            <a:ext cx="720000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41" y="2066610"/>
            <a:ext cx="720000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73" y="3490760"/>
            <a:ext cx="720000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51" y="5510142"/>
            <a:ext cx="720000" cy="720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Title #x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2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of The 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#1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….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….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#2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….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…..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….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#x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……..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……..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……..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55" y="2348880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Author Information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Other relevant information (if any)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200" dirty="0" smtClean="0"/>
              <a:t>#author may apply your own creativity and innovation where it is appropriate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55" y="2348880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Aims:</a:t>
            </a:r>
          </a:p>
          <a:p>
            <a:pPr marL="0" indent="0">
              <a:buNone/>
            </a:pPr>
            <a:r>
              <a:rPr lang="en-US" dirty="0" smtClean="0"/>
              <a:t>Definition of globalization</a:t>
            </a:r>
          </a:p>
          <a:p>
            <a:pPr marL="0" indent="0">
              <a:buNone/>
            </a:pPr>
            <a:r>
              <a:rPr lang="en-US" dirty="0" smtClean="0"/>
              <a:t>Causes of globalization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Expected outcomes</a:t>
            </a:r>
          </a:p>
          <a:p>
            <a:r>
              <a:rPr lang="en-US" dirty="0"/>
              <a:t>Define the meaning of globalization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Discuss </a:t>
            </a:r>
            <a:r>
              <a:rPr lang="en-US" dirty="0"/>
              <a:t>the </a:t>
            </a:r>
            <a:r>
              <a:rPr lang="en-US" dirty="0" smtClean="0"/>
              <a:t> </a:t>
            </a:r>
            <a:r>
              <a:rPr lang="en-US" dirty="0"/>
              <a:t>causes of globalization to the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Define </a:t>
            </a:r>
            <a:r>
              <a:rPr lang="en-US" dirty="0"/>
              <a:t>the terminology of countries, and territory,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8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Other related </a:t>
            </a:r>
            <a:r>
              <a:rPr lang="en-US" dirty="0" err="1" smtClean="0"/>
              <a:t>informations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altLang="en-US" dirty="0"/>
              <a:t>Article: Students are badly prepared for globalization, IBM study shows. (by </a:t>
            </a:r>
            <a:r>
              <a:rPr lang="en-US" altLang="en-US" dirty="0" err="1"/>
              <a:t>Emmnuel</a:t>
            </a:r>
            <a:r>
              <a:rPr lang="en-US" altLang="en-US" dirty="0"/>
              <a:t> </a:t>
            </a:r>
            <a:r>
              <a:rPr lang="en-US" altLang="en-US" dirty="0" err="1"/>
              <a:t>Ogala</a:t>
            </a:r>
            <a:r>
              <a:rPr lang="en-US" alt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1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References:</a:t>
            </a:r>
          </a:p>
          <a:p>
            <a:pPr marL="0" indent="0" algn="just">
              <a:buNone/>
            </a:pPr>
            <a:r>
              <a:rPr lang="en-US" sz="2600" dirty="0" err="1" smtClean="0"/>
              <a:t>Gopinath</a:t>
            </a:r>
            <a:r>
              <a:rPr lang="en-US" sz="2600" dirty="0" smtClean="0"/>
              <a:t>. C. 2008. Globalization a multidimensional system. USA. SAGE Publication, Inc.</a:t>
            </a:r>
            <a:r>
              <a:rPr lang="en-US" sz="2600" dirty="0" smtClean="0"/>
              <a:t> </a:t>
            </a:r>
          </a:p>
          <a:p>
            <a:pPr marL="0" indent="0" algn="just">
              <a:buNone/>
            </a:pPr>
            <a:r>
              <a:rPr lang="en-US" sz="2600" dirty="0" err="1" smtClean="0"/>
              <a:t>Baktiari</a:t>
            </a:r>
            <a:r>
              <a:rPr lang="en-US" sz="2600" dirty="0" smtClean="0"/>
              <a:t>. B. 2008. Globalization and religion. In globalization in the 21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century: how interconnected is the world?. The Emirates Center for Strategic Studies and Research. Abu Dhabi UAE.</a:t>
            </a:r>
          </a:p>
          <a:p>
            <a:pPr marL="0" indent="0" algn="just">
              <a:buNone/>
            </a:pPr>
            <a:r>
              <a:rPr lang="en-US" sz="2600" dirty="0" err="1" smtClean="0"/>
              <a:t>Sernau</a:t>
            </a:r>
            <a:r>
              <a:rPr lang="en-US" sz="2600" dirty="0" smtClean="0"/>
              <a:t>. S.R. 2008. Contemporary readings in globalization. USA. Sage </a:t>
            </a:r>
            <a:r>
              <a:rPr lang="en-US" sz="2600" dirty="0"/>
              <a:t>P</a:t>
            </a:r>
            <a:r>
              <a:rPr lang="en-US" sz="2600" dirty="0" smtClean="0"/>
              <a:t>ublications Ltd.</a:t>
            </a:r>
          </a:p>
          <a:p>
            <a:pPr marL="0" indent="0" algn="just">
              <a:buNone/>
            </a:pPr>
            <a:endParaRPr lang="en-US" sz="2600" dirty="0" smtClean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9490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#1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55" y="2348880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Japanese – </a:t>
            </a:r>
            <a:r>
              <a:rPr lang="en-US" altLang="en-US" dirty="0" err="1"/>
              <a:t>gurobaruka</a:t>
            </a:r>
            <a:r>
              <a:rPr lang="en-US" altLang="en-US" dirty="0"/>
              <a:t> = globalization</a:t>
            </a:r>
          </a:p>
          <a:p>
            <a:pPr lvl="4">
              <a:buNone/>
            </a:pPr>
            <a:r>
              <a:rPr lang="en-US" altLang="en-US" dirty="0"/>
              <a:t>    </a:t>
            </a:r>
            <a:r>
              <a:rPr lang="en-US" altLang="en-US" sz="3200" dirty="0" err="1"/>
              <a:t>kokusaika</a:t>
            </a:r>
            <a:r>
              <a:rPr lang="en-US" altLang="en-US" sz="3200" dirty="0"/>
              <a:t>   = internationalization</a:t>
            </a:r>
          </a:p>
          <a:p>
            <a:r>
              <a:rPr lang="en-US" altLang="en-US" dirty="0"/>
              <a:t>Thais – </a:t>
            </a:r>
            <a:r>
              <a:rPr lang="en-US" altLang="en-US" dirty="0" err="1"/>
              <a:t>lokapiwat</a:t>
            </a:r>
            <a:r>
              <a:rPr lang="en-US" altLang="en-US" dirty="0"/>
              <a:t>= expanding globally or conquering the world</a:t>
            </a:r>
          </a:p>
          <a:p>
            <a:r>
              <a:rPr lang="en-US" altLang="en-US" dirty="0" err="1"/>
              <a:t>Lokanuwat</a:t>
            </a:r>
            <a:r>
              <a:rPr lang="en-US" altLang="en-US" dirty="0"/>
              <a:t>= meaning to act according to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Dicken (geographer)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Globalization is the umbrella term for the complex set of transformative processes and outcomes that dialectically , and relationally, interact with places and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4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Friedman (columnist)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Globalization is the inexorable integration of markets, nation-states, and technologies to a degree never witnessed before. It is an international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Giddens (sociologist)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Globalization is the intensification of world wide social relations that link distant localities in such a way that local happenings are shaped by events </a:t>
            </a:r>
            <a:r>
              <a:rPr lang="en-US" altLang="en-US" dirty="0" err="1"/>
              <a:t>occuring</a:t>
            </a:r>
            <a:r>
              <a:rPr lang="en-US" altLang="en-US" dirty="0"/>
              <a:t> many miles away and vice-versa.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65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456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Helvetica</vt:lpstr>
      <vt:lpstr>Helvetica LT Std Light</vt:lpstr>
      <vt:lpstr>Wingdings 2</vt:lpstr>
      <vt:lpstr>Office Theme</vt:lpstr>
      <vt:lpstr> UHE3062: Malaysia: The Impact of Globalization  Chapter 1 The Concept of Globalization </vt:lpstr>
      <vt:lpstr>Chapter Description</vt:lpstr>
      <vt:lpstr>PowerPoint Presentation</vt:lpstr>
      <vt:lpstr>PowerPoint Presentation</vt:lpstr>
      <vt:lpstr>PowerPoint Presentation</vt:lpstr>
      <vt:lpstr>Content #1</vt:lpstr>
      <vt:lpstr>Dicken (geographer)</vt:lpstr>
      <vt:lpstr>Friedman (columnist)</vt:lpstr>
      <vt:lpstr>Giddens (sociologist)</vt:lpstr>
      <vt:lpstr>Robertson (sociologist)</vt:lpstr>
      <vt:lpstr>Steger (political theorist)</vt:lpstr>
      <vt:lpstr>Stiglitz (economist)</vt:lpstr>
      <vt:lpstr>Lodge (1993)  </vt:lpstr>
      <vt:lpstr>PowerPoint Presentation</vt:lpstr>
      <vt:lpstr>PowerPoint Presentation</vt:lpstr>
      <vt:lpstr>PowerPoint Presentation</vt:lpstr>
      <vt:lpstr>Title #x</vt:lpstr>
      <vt:lpstr>Conclusion of The Chapter</vt:lpstr>
      <vt:lpstr>Author Information  Other relevant information (if any)  #author may apply your own creativity and innovation where it is appropriate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Dr Azam</cp:lastModifiedBy>
  <cp:revision>206</cp:revision>
  <cp:lastPrinted>2017-07-24T03:54:17Z</cp:lastPrinted>
  <dcterms:created xsi:type="dcterms:W3CDTF">2016-03-03T08:04:10Z</dcterms:created>
  <dcterms:modified xsi:type="dcterms:W3CDTF">2017-08-26T07:27:20Z</dcterms:modified>
</cp:coreProperties>
</file>