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9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</p:sldIdLst>
  <p:sldSz cx="9144000" cy="6858000" type="screen4x3"/>
  <p:notesSz cx="6797675" cy="9926638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74" d="100"/>
          <a:sy n="74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C178B-01B0-F44D-8F00-E20C1BB7A2C4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2A9D20-F558-D246-A51C-D8C1F114142C}">
      <dgm:prSet phldrT="[Text]" custT="1"/>
      <dgm:spPr/>
      <dgm:t>
        <a:bodyPr/>
        <a:lstStyle/>
        <a:p>
          <a:r>
            <a:rPr lang="en-US" sz="2200" dirty="0" smtClean="0">
              <a:solidFill>
                <a:srgbClr val="000000"/>
              </a:solidFill>
              <a:latin typeface="Times New Roman"/>
              <a:cs typeface="Times New Roman"/>
            </a:rPr>
            <a:t>Choice of appropriate color space</a:t>
          </a:r>
          <a:endParaRPr lang="en-US" sz="22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E02052-8F95-5543-81D0-D9B2BE502017}" type="parTrans" cxnId="{5704E867-1324-2E41-A5AC-2F6C73609F89}">
      <dgm:prSet/>
      <dgm:spPr/>
      <dgm:t>
        <a:bodyPr/>
        <a:lstStyle/>
        <a:p>
          <a:endParaRPr lang="en-US"/>
        </a:p>
      </dgm:t>
    </dgm:pt>
    <dgm:pt modelId="{B5ECE367-411F-A246-A31A-165E425F406A}" type="sibTrans" cxnId="{5704E867-1324-2E41-A5AC-2F6C73609F89}">
      <dgm:prSet/>
      <dgm:spPr/>
      <dgm:t>
        <a:bodyPr/>
        <a:lstStyle/>
        <a:p>
          <a:endParaRPr lang="en-US"/>
        </a:p>
      </dgm:t>
    </dgm:pt>
    <dgm:pt modelId="{073FFEF0-F280-FC4E-B434-E948DC7963E9}">
      <dgm:prSet phldrT="[Text]" custT="1"/>
      <dgm:spPr/>
      <dgm:t>
        <a:bodyPr/>
        <a:lstStyle/>
        <a:p>
          <a:r>
            <a:rPr lang="en-US" sz="2200" dirty="0" smtClean="0">
              <a:solidFill>
                <a:srgbClr val="000000"/>
              </a:solidFill>
              <a:latin typeface="Times New Roman"/>
              <a:cs typeface="Times New Roman"/>
            </a:rPr>
            <a:t>Independent channel processing</a:t>
          </a:r>
          <a:endParaRPr lang="en-US" sz="22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58E1580-FBE9-7E40-B54A-6A27D706F099}" type="parTrans" cxnId="{5F2CB11B-E702-A544-9A75-51F72822B46F}">
      <dgm:prSet/>
      <dgm:spPr/>
      <dgm:t>
        <a:bodyPr/>
        <a:lstStyle/>
        <a:p>
          <a:endParaRPr lang="en-US"/>
        </a:p>
      </dgm:t>
    </dgm:pt>
    <dgm:pt modelId="{19607356-FAF9-6E43-AE5D-E7979B2E7055}" type="sibTrans" cxnId="{5F2CB11B-E702-A544-9A75-51F72822B46F}">
      <dgm:prSet/>
      <dgm:spPr/>
      <dgm:t>
        <a:bodyPr/>
        <a:lstStyle/>
        <a:p>
          <a:endParaRPr lang="en-US"/>
        </a:p>
      </dgm:t>
    </dgm:pt>
    <dgm:pt modelId="{980D2100-3831-DE4E-9482-AB6349409354}">
      <dgm:prSet custT="1"/>
      <dgm:spPr/>
      <dgm:t>
        <a:bodyPr/>
        <a:lstStyle/>
        <a:p>
          <a:r>
            <a:rPr lang="en-US" sz="2200" dirty="0" smtClean="0">
              <a:solidFill>
                <a:srgbClr val="000000"/>
              </a:solidFill>
              <a:latin typeface="Times New Roman"/>
              <a:cs typeface="Times New Roman"/>
            </a:rPr>
            <a:t>Multi-channel processing</a:t>
          </a:r>
          <a:endParaRPr lang="en-US" sz="220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07B4FEA-79DD-454C-BD2A-DC2A7FFFC161}" type="parTrans" cxnId="{82E70F4A-6A71-9046-A36C-36C88C859286}">
      <dgm:prSet/>
      <dgm:spPr/>
      <dgm:t>
        <a:bodyPr/>
        <a:lstStyle/>
        <a:p>
          <a:endParaRPr lang="en-US"/>
        </a:p>
      </dgm:t>
    </dgm:pt>
    <dgm:pt modelId="{58338991-D524-A54A-A57F-471D0B283C9C}" type="sibTrans" cxnId="{82E70F4A-6A71-9046-A36C-36C88C859286}">
      <dgm:prSet/>
      <dgm:spPr/>
      <dgm:t>
        <a:bodyPr/>
        <a:lstStyle/>
        <a:p>
          <a:endParaRPr lang="en-US"/>
        </a:p>
      </dgm:t>
    </dgm:pt>
    <dgm:pt modelId="{6D58492A-EE36-1343-9649-495813A3F16D}" type="pres">
      <dgm:prSet presAssocID="{F45C178B-01B0-F44D-8F00-E20C1BB7A2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8FB27EE-8176-9B4C-ADBD-9E5AE9A184F5}" type="pres">
      <dgm:prSet presAssocID="{F45C178B-01B0-F44D-8F00-E20C1BB7A2C4}" presName="Name1" presStyleCnt="0"/>
      <dgm:spPr/>
    </dgm:pt>
    <dgm:pt modelId="{92634717-62FA-4248-942C-2179784827B7}" type="pres">
      <dgm:prSet presAssocID="{F45C178B-01B0-F44D-8F00-E20C1BB7A2C4}" presName="cycle" presStyleCnt="0"/>
      <dgm:spPr/>
    </dgm:pt>
    <dgm:pt modelId="{3997299C-DEB2-CF44-9A90-299D648A99B9}" type="pres">
      <dgm:prSet presAssocID="{F45C178B-01B0-F44D-8F00-E20C1BB7A2C4}" presName="srcNode" presStyleLbl="node1" presStyleIdx="0" presStyleCnt="3"/>
      <dgm:spPr/>
    </dgm:pt>
    <dgm:pt modelId="{96E7F90B-82E2-B845-A594-03CBAEC9CA47}" type="pres">
      <dgm:prSet presAssocID="{F45C178B-01B0-F44D-8F00-E20C1BB7A2C4}" presName="conn" presStyleLbl="parChTrans1D2" presStyleIdx="0" presStyleCnt="1"/>
      <dgm:spPr/>
      <dgm:t>
        <a:bodyPr/>
        <a:lstStyle/>
        <a:p>
          <a:endParaRPr lang="en-US"/>
        </a:p>
      </dgm:t>
    </dgm:pt>
    <dgm:pt modelId="{2B127F23-1D27-1341-BB0B-7C74B52CB995}" type="pres">
      <dgm:prSet presAssocID="{F45C178B-01B0-F44D-8F00-E20C1BB7A2C4}" presName="extraNode" presStyleLbl="node1" presStyleIdx="0" presStyleCnt="3"/>
      <dgm:spPr/>
    </dgm:pt>
    <dgm:pt modelId="{C38B4AEE-BCA5-C446-A232-33723C263D02}" type="pres">
      <dgm:prSet presAssocID="{F45C178B-01B0-F44D-8F00-E20C1BB7A2C4}" presName="dstNode" presStyleLbl="node1" presStyleIdx="0" presStyleCnt="3"/>
      <dgm:spPr/>
    </dgm:pt>
    <dgm:pt modelId="{D320729B-2E1F-E640-BFC7-DBD6275CF197}" type="pres">
      <dgm:prSet presAssocID="{5E2A9D20-F558-D246-A51C-D8C1F114142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C3A5E-D080-D34E-AE0C-8273001634C4}" type="pres">
      <dgm:prSet presAssocID="{5E2A9D20-F558-D246-A51C-D8C1F114142C}" presName="accent_1" presStyleCnt="0"/>
      <dgm:spPr/>
    </dgm:pt>
    <dgm:pt modelId="{8E623CA0-2744-5842-974D-9084057772EB}" type="pres">
      <dgm:prSet presAssocID="{5E2A9D20-F558-D246-A51C-D8C1F114142C}" presName="accentRepeatNode" presStyleLbl="solidFgAcc1" presStyleIdx="0" presStyleCnt="3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1468601-6EFE-164C-B95D-4FAA681997ED}" type="pres">
      <dgm:prSet presAssocID="{073FFEF0-F280-FC4E-B434-E948DC7963E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EB281-9200-BC43-8F42-7E439AAF19F9}" type="pres">
      <dgm:prSet presAssocID="{073FFEF0-F280-FC4E-B434-E948DC7963E9}" presName="accent_2" presStyleCnt="0"/>
      <dgm:spPr/>
    </dgm:pt>
    <dgm:pt modelId="{9C8B7FD3-9B21-D940-B58C-42B7E0047442}" type="pres">
      <dgm:prSet presAssocID="{073FFEF0-F280-FC4E-B434-E948DC7963E9}" presName="accentRepeatNode" presStyleLbl="solidFgAcc1" presStyleIdx="1" presStyleCnt="3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EB13D54-22D1-824F-B6CF-A8D5E4D5030F}" type="pres">
      <dgm:prSet presAssocID="{980D2100-3831-DE4E-9482-AB634940935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9573F-7D63-AF44-9045-E26819DB5320}" type="pres">
      <dgm:prSet presAssocID="{980D2100-3831-DE4E-9482-AB6349409354}" presName="accent_3" presStyleCnt="0"/>
      <dgm:spPr/>
    </dgm:pt>
    <dgm:pt modelId="{D24B2AB7-2987-D042-A86F-EF50C2A94AA0}" type="pres">
      <dgm:prSet presAssocID="{980D2100-3831-DE4E-9482-AB6349409354}" presName="accentRepeatNode" presStyleLbl="solidFgAcc1" presStyleIdx="2" presStyleCnt="3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</dgm:ptLst>
  <dgm:cxnLst>
    <dgm:cxn modelId="{82E70F4A-6A71-9046-A36C-36C88C859286}" srcId="{F45C178B-01B0-F44D-8F00-E20C1BB7A2C4}" destId="{980D2100-3831-DE4E-9482-AB6349409354}" srcOrd="2" destOrd="0" parTransId="{107B4FEA-79DD-454C-BD2A-DC2A7FFFC161}" sibTransId="{58338991-D524-A54A-A57F-471D0B283C9C}"/>
    <dgm:cxn modelId="{F7614F82-EBF1-7D49-8DFE-AB1F4C901232}" type="presOf" srcId="{5E2A9D20-F558-D246-A51C-D8C1F114142C}" destId="{D320729B-2E1F-E640-BFC7-DBD6275CF197}" srcOrd="0" destOrd="0" presId="urn:microsoft.com/office/officeart/2008/layout/VerticalCurvedList"/>
    <dgm:cxn modelId="{03DE4117-E733-4645-82EE-D1FD3F5FE76B}" type="presOf" srcId="{B5ECE367-411F-A246-A31A-165E425F406A}" destId="{96E7F90B-82E2-B845-A594-03CBAEC9CA47}" srcOrd="0" destOrd="0" presId="urn:microsoft.com/office/officeart/2008/layout/VerticalCurvedList"/>
    <dgm:cxn modelId="{B4B1276F-E3D5-344C-B036-DC75335ACD7D}" type="presOf" srcId="{F45C178B-01B0-F44D-8F00-E20C1BB7A2C4}" destId="{6D58492A-EE36-1343-9649-495813A3F16D}" srcOrd="0" destOrd="0" presId="urn:microsoft.com/office/officeart/2008/layout/VerticalCurvedList"/>
    <dgm:cxn modelId="{5704E867-1324-2E41-A5AC-2F6C73609F89}" srcId="{F45C178B-01B0-F44D-8F00-E20C1BB7A2C4}" destId="{5E2A9D20-F558-D246-A51C-D8C1F114142C}" srcOrd="0" destOrd="0" parTransId="{97E02052-8F95-5543-81D0-D9B2BE502017}" sibTransId="{B5ECE367-411F-A246-A31A-165E425F406A}"/>
    <dgm:cxn modelId="{5F2CB11B-E702-A544-9A75-51F72822B46F}" srcId="{F45C178B-01B0-F44D-8F00-E20C1BB7A2C4}" destId="{073FFEF0-F280-FC4E-B434-E948DC7963E9}" srcOrd="1" destOrd="0" parTransId="{058E1580-FBE9-7E40-B54A-6A27D706F099}" sibTransId="{19607356-FAF9-6E43-AE5D-E7979B2E7055}"/>
    <dgm:cxn modelId="{01F2DFAA-B477-254A-95B7-9CBC8D54FD7E}" type="presOf" srcId="{980D2100-3831-DE4E-9482-AB6349409354}" destId="{DEB13D54-22D1-824F-B6CF-A8D5E4D5030F}" srcOrd="0" destOrd="0" presId="urn:microsoft.com/office/officeart/2008/layout/VerticalCurvedList"/>
    <dgm:cxn modelId="{1A0C0C89-E7AA-8241-A660-E6FFD0C01B37}" type="presOf" srcId="{073FFEF0-F280-FC4E-B434-E948DC7963E9}" destId="{71468601-6EFE-164C-B95D-4FAA681997ED}" srcOrd="0" destOrd="0" presId="urn:microsoft.com/office/officeart/2008/layout/VerticalCurvedList"/>
    <dgm:cxn modelId="{A4A1D150-0973-7F4E-A3B6-55167651C6B3}" type="presParOf" srcId="{6D58492A-EE36-1343-9649-495813A3F16D}" destId="{98FB27EE-8176-9B4C-ADBD-9E5AE9A184F5}" srcOrd="0" destOrd="0" presId="urn:microsoft.com/office/officeart/2008/layout/VerticalCurvedList"/>
    <dgm:cxn modelId="{1ACAE118-CC3C-6B49-8715-21AF6EF8B4C6}" type="presParOf" srcId="{98FB27EE-8176-9B4C-ADBD-9E5AE9A184F5}" destId="{92634717-62FA-4248-942C-2179784827B7}" srcOrd="0" destOrd="0" presId="urn:microsoft.com/office/officeart/2008/layout/VerticalCurvedList"/>
    <dgm:cxn modelId="{E7390A01-A786-0D4B-BB23-73B4B4EA7CFA}" type="presParOf" srcId="{92634717-62FA-4248-942C-2179784827B7}" destId="{3997299C-DEB2-CF44-9A90-299D648A99B9}" srcOrd="0" destOrd="0" presId="urn:microsoft.com/office/officeart/2008/layout/VerticalCurvedList"/>
    <dgm:cxn modelId="{20B6E156-7FD5-484B-A30F-ECDE66150855}" type="presParOf" srcId="{92634717-62FA-4248-942C-2179784827B7}" destId="{96E7F90B-82E2-B845-A594-03CBAEC9CA47}" srcOrd="1" destOrd="0" presId="urn:microsoft.com/office/officeart/2008/layout/VerticalCurvedList"/>
    <dgm:cxn modelId="{B092F28B-9C42-9747-A144-748ED502C840}" type="presParOf" srcId="{92634717-62FA-4248-942C-2179784827B7}" destId="{2B127F23-1D27-1341-BB0B-7C74B52CB995}" srcOrd="2" destOrd="0" presId="urn:microsoft.com/office/officeart/2008/layout/VerticalCurvedList"/>
    <dgm:cxn modelId="{182FC5D3-F06F-E44F-8048-671570BD97E9}" type="presParOf" srcId="{92634717-62FA-4248-942C-2179784827B7}" destId="{C38B4AEE-BCA5-C446-A232-33723C263D02}" srcOrd="3" destOrd="0" presId="urn:microsoft.com/office/officeart/2008/layout/VerticalCurvedList"/>
    <dgm:cxn modelId="{7C22164F-5464-1C47-82FB-7DF7E4082E86}" type="presParOf" srcId="{98FB27EE-8176-9B4C-ADBD-9E5AE9A184F5}" destId="{D320729B-2E1F-E640-BFC7-DBD6275CF197}" srcOrd="1" destOrd="0" presId="urn:microsoft.com/office/officeart/2008/layout/VerticalCurvedList"/>
    <dgm:cxn modelId="{79A51299-CE02-834E-BCA2-4866573E7572}" type="presParOf" srcId="{98FB27EE-8176-9B4C-ADBD-9E5AE9A184F5}" destId="{40FC3A5E-D080-D34E-AE0C-8273001634C4}" srcOrd="2" destOrd="0" presId="urn:microsoft.com/office/officeart/2008/layout/VerticalCurvedList"/>
    <dgm:cxn modelId="{1DAF1E25-34D5-4540-B6B3-98B178241A22}" type="presParOf" srcId="{40FC3A5E-D080-D34E-AE0C-8273001634C4}" destId="{8E623CA0-2744-5842-974D-9084057772EB}" srcOrd="0" destOrd="0" presId="urn:microsoft.com/office/officeart/2008/layout/VerticalCurvedList"/>
    <dgm:cxn modelId="{55419994-F0FC-F64D-87E4-4CB5FBE020B0}" type="presParOf" srcId="{98FB27EE-8176-9B4C-ADBD-9E5AE9A184F5}" destId="{71468601-6EFE-164C-B95D-4FAA681997ED}" srcOrd="3" destOrd="0" presId="urn:microsoft.com/office/officeart/2008/layout/VerticalCurvedList"/>
    <dgm:cxn modelId="{B7C5788C-87FA-1D46-A470-C0CDBFAFDCAD}" type="presParOf" srcId="{98FB27EE-8176-9B4C-ADBD-9E5AE9A184F5}" destId="{9D3EB281-9200-BC43-8F42-7E439AAF19F9}" srcOrd="4" destOrd="0" presId="urn:microsoft.com/office/officeart/2008/layout/VerticalCurvedList"/>
    <dgm:cxn modelId="{8710677C-2A4A-B94E-9750-50CD43630EEE}" type="presParOf" srcId="{9D3EB281-9200-BC43-8F42-7E439AAF19F9}" destId="{9C8B7FD3-9B21-D940-B58C-42B7E0047442}" srcOrd="0" destOrd="0" presId="urn:microsoft.com/office/officeart/2008/layout/VerticalCurvedList"/>
    <dgm:cxn modelId="{92C98666-4DDF-D949-9EDB-D2ED2DF75B87}" type="presParOf" srcId="{98FB27EE-8176-9B4C-ADBD-9E5AE9A184F5}" destId="{DEB13D54-22D1-824F-B6CF-A8D5E4D5030F}" srcOrd="5" destOrd="0" presId="urn:microsoft.com/office/officeart/2008/layout/VerticalCurvedList"/>
    <dgm:cxn modelId="{7EC11E73-CFFA-2541-90A0-2FEBC50495D7}" type="presParOf" srcId="{98FB27EE-8176-9B4C-ADBD-9E5AE9A184F5}" destId="{CEE9573F-7D63-AF44-9045-E26819DB5320}" srcOrd="6" destOrd="0" presId="urn:microsoft.com/office/officeart/2008/layout/VerticalCurvedList"/>
    <dgm:cxn modelId="{27A6DB6B-6D8E-A64D-B2FC-8B9BB08B950A}" type="presParOf" srcId="{CEE9573F-7D63-AF44-9045-E26819DB5320}" destId="{D24B2AB7-2987-D042-A86F-EF50C2A94A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63683A3E-163B-644E-B89D-09D1DFD7142D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571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BDE9E3D-4E46-454E-A373-F4E656EFCB39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309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RGB-color monitor, video camera</a:t>
            </a:r>
          </a:p>
          <a:p>
            <a:r>
              <a:rPr lang="en-US">
                <a:latin typeface="Calibri" charset="0"/>
                <a:ea typeface="MS PGothic" charset="0"/>
              </a:rPr>
              <a:t>CMY prointing</a:t>
            </a:r>
          </a:p>
          <a:p>
            <a:r>
              <a:rPr lang="en-US">
                <a:latin typeface="Calibri" charset="0"/>
                <a:ea typeface="MS PGothic" charset="0"/>
              </a:rPr>
              <a:t>HIS human describe color</a:t>
            </a:r>
          </a:p>
          <a:p>
            <a:r>
              <a:rPr lang="en-US">
                <a:latin typeface="Calibri" charset="0"/>
                <a:ea typeface="MS PGothic" charset="0"/>
              </a:rPr>
              <a:t>YUV video compression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0C4396F-082C-DE4C-921F-A9521225B979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5594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IMAGE PROCESSING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70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 by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FERDA ERNAWAN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Computer Systems &amp; Software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ferda@ump.edu.my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CIE Chromaticity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75675" cy="2362200"/>
          </a:xfrm>
        </p:spPr>
        <p:txBody>
          <a:bodyPr>
            <a:normAutofit lnSpcReduction="10000"/>
          </a:bodyPr>
          <a:lstStyle/>
          <a:p>
            <a:pPr marL="265113" indent="-265113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CIE chromaticity diagram provides a specific color value.</a:t>
            </a:r>
          </a:p>
          <a:p>
            <a:pPr marL="265113" indent="-265113"/>
            <a:r>
              <a:rPr lang="en-US" sz="2200" dirty="0">
                <a:latin typeface="Times New Roman" charset="0"/>
                <a:ea typeface="MS PGothic" charset="0"/>
              </a:rPr>
              <a:t>There are three things that effect the way a color is perceived</a:t>
            </a:r>
          </a:p>
          <a:p>
            <a:pPr lvl="1"/>
            <a:r>
              <a:rPr lang="en-US" sz="2200" dirty="0">
                <a:latin typeface="Times New Roman" charset="0"/>
                <a:ea typeface="MS PGothic" charset="0"/>
              </a:rPr>
              <a:t>Characteristic illumination</a:t>
            </a:r>
          </a:p>
          <a:p>
            <a:pPr lvl="1"/>
            <a:r>
              <a:rPr lang="en-US" sz="2200" dirty="0">
                <a:latin typeface="Times New Roman" charset="0"/>
                <a:ea typeface="MS PGothic" charset="0"/>
              </a:rPr>
              <a:t>Object </a:t>
            </a:r>
          </a:p>
          <a:p>
            <a:pPr lvl="1"/>
            <a:r>
              <a:rPr lang="en-US" sz="2200" dirty="0">
                <a:latin typeface="Times New Roman" charset="0"/>
                <a:ea typeface="MS PGothic" charset="0"/>
              </a:rPr>
              <a:t>Interpretation information in the human eye.</a:t>
            </a:r>
            <a:r>
              <a:rPr lang="en-US" sz="2200" dirty="0">
                <a:latin typeface="Tahoma" charset="0"/>
                <a:ea typeface="MS PGothic" charset="0"/>
              </a:rPr>
              <a:t/>
            </a:r>
            <a:br>
              <a:rPr lang="en-US" sz="2200" dirty="0">
                <a:latin typeface="Tahoma" charset="0"/>
                <a:ea typeface="MS PGothic" charset="0"/>
              </a:rPr>
            </a:br>
            <a:r>
              <a:rPr lang="en-US" sz="2200" dirty="0">
                <a:latin typeface="Tahoma" charset="0"/>
                <a:ea typeface="MS PGothic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531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12660" y="476672"/>
            <a:ext cx="7772400" cy="735013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CIE Chromaticity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/>
          <a:stretch>
            <a:fillRect/>
          </a:stretch>
        </p:blipFill>
        <p:spPr bwMode="auto">
          <a:xfrm>
            <a:off x="467544" y="1484784"/>
            <a:ext cx="395820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72000" y="1521272"/>
            <a:ext cx="4392488" cy="4283992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Green: 13% blue, 25% red, and </a:t>
            </a:r>
          </a:p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62% green.  </a:t>
            </a:r>
          </a:p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Red: 1% blue, 67% red and 32% green.</a:t>
            </a:r>
          </a:p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The diagram is </a:t>
            </a:r>
            <a:r>
              <a:rPr lang="en-US" sz="2200" dirty="0" err="1">
                <a:latin typeface="Times New Roman" charset="0"/>
                <a:ea typeface="MS PGothic" charset="0"/>
                <a:cs typeface="Times New Roman" charset="0"/>
              </a:rPr>
              <a:t>usefull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 for color mixing.</a:t>
            </a:r>
          </a:p>
          <a:p>
            <a:pPr marL="0" indent="0">
              <a:buFontTx/>
              <a:buNone/>
            </a:pPr>
            <a:r>
              <a:rPr lang="en-US" sz="2200" i="1" dirty="0">
                <a:latin typeface="Times New Roman" charset="0"/>
                <a:ea typeface="MS PGothic" charset="0"/>
                <a:cs typeface="Times New Roman" charset="0"/>
              </a:rPr>
              <a:t>x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-axis shows the red proportion and the </a:t>
            </a:r>
            <a:r>
              <a:rPr lang="en-US" sz="2200" i="1" dirty="0">
                <a:latin typeface="Times New Roman" charset="0"/>
                <a:ea typeface="MS PGothic" charset="0"/>
                <a:cs typeface="Times New Roman" charset="0"/>
              </a:rPr>
              <a:t>y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-axis shows the green proportion used to produce a specific color.</a:t>
            </a:r>
          </a:p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The blue proportion used in a color is defined as: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200" i="1" dirty="0">
                <a:latin typeface="Times New Roman" charset="0"/>
                <a:ea typeface="MS PGothic" charset="0"/>
                <a:cs typeface="Times New Roman" charset="0"/>
              </a:rPr>
              <a:t> z = 1 – 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(</a:t>
            </a:r>
            <a:r>
              <a:rPr lang="en-US" sz="2200" i="1" dirty="0">
                <a:latin typeface="Times New Roman" charset="0"/>
                <a:ea typeface="MS PGothic" charset="0"/>
                <a:cs typeface="Times New Roman" charset="0"/>
              </a:rPr>
              <a:t>x + y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)</a:t>
            </a:r>
          </a:p>
          <a:p>
            <a:pPr marL="0" indent="0">
              <a:buFontTx/>
              <a:buNone/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>
              <a:buFontTx/>
              <a:buNone/>
            </a:pPr>
            <a:endParaRPr lang="en-US" sz="2200" i="1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15365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55721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CIE Chromaticity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957503" y="1511719"/>
            <a:ext cx="3848100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The entire color range can’t be displayed using three colors</a:t>
            </a:r>
          </a:p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The triangle shows the typical color gamut produced by RGB monitors</a:t>
            </a:r>
          </a:p>
          <a:p>
            <a:pPr marL="0" indent="0">
              <a:buFontTx/>
              <a:buNone/>
            </a:pPr>
            <a:endParaRPr lang="en-US" sz="2200" i="1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b="7127"/>
          <a:stretch>
            <a:fillRect/>
          </a:stretch>
        </p:blipFill>
        <p:spPr bwMode="auto">
          <a:xfrm>
            <a:off x="453455" y="1484784"/>
            <a:ext cx="447858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2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Color Models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There are different ways to model color: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RGB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CMY and CMYK 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HIS 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YUV/YCbCr</a:t>
            </a:r>
          </a:p>
        </p:txBody>
      </p:sp>
    </p:spTree>
    <p:extLst>
      <p:ext uri="{BB962C8B-B14F-4D97-AF65-F5344CB8AC3E}">
        <p14:creationId xmlns:p14="http://schemas.microsoft.com/office/powerpoint/2010/main" val="19193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8832" y="55721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RGB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3"/>
          <a:stretch>
            <a:fillRect/>
          </a:stretch>
        </p:blipFill>
        <p:spPr bwMode="auto">
          <a:xfrm>
            <a:off x="4191000" y="1484784"/>
            <a:ext cx="434657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6FE"/>
              </a:clrFrom>
              <a:clrTo>
                <a:srgbClr val="FD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7" r="30013" b="13933"/>
          <a:stretch>
            <a:fillRect/>
          </a:stretch>
        </p:blipFill>
        <p:spPr bwMode="auto">
          <a:xfrm>
            <a:off x="827584" y="2204864"/>
            <a:ext cx="2616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RGB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The color spectra from red, green and blue light beams are summed at the surface of the projection screen.</a:t>
            </a:r>
          </a:p>
          <a:p>
            <a:pPr marL="0" indent="0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A color image is represented by a two dimensional array  of three variate vectors which are comprised of the pixel’s red, green and blue values. </a:t>
            </a:r>
          </a:p>
          <a:p>
            <a:pPr marL="0" indent="0" algn="just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A true color image 24-bits consists 16,777,216 colors.</a:t>
            </a:r>
          </a:p>
          <a:p>
            <a:pPr marL="0" indent="0" algn="just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RGB colors are widely used in monitor model, LCD screen, television, etc. </a:t>
            </a:r>
          </a:p>
          <a:p>
            <a:pPr marL="0" indent="0" algn="just">
              <a:buFontTx/>
              <a:buNone/>
            </a:pP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5721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RGB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b="31004"/>
          <a:stretch>
            <a:fillRect/>
          </a:stretch>
        </p:blipFill>
        <p:spPr bwMode="auto">
          <a:xfrm>
            <a:off x="422624" y="1412776"/>
            <a:ext cx="62499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CMY Model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marL="457200" lvl="1" indent="0">
              <a:buFontTx/>
              <a:buNone/>
            </a:pPr>
            <a:r>
              <a:rPr lang="en-US" altLang="ko-KR" sz="2200">
                <a:latin typeface="Times New Roman" charset="0"/>
                <a:ea typeface="ＭＳ Ｐゴシック" charset="0"/>
                <a:cs typeface="Times New Roman" charset="0"/>
              </a:rPr>
              <a:t>CMY model is utilized for color printer and color copier. To convert RGB color space to CMY is defined as:</a:t>
            </a:r>
          </a:p>
          <a:p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1905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8985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The HSI Color Model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62000" y="2073275"/>
            <a:ext cx="7696200" cy="4189413"/>
          </a:xfrm>
        </p:spPr>
        <p:txBody>
          <a:bodyPr/>
          <a:lstStyle/>
          <a:p>
            <a:pPr algn="just">
              <a:buFont typeface="Wingdings" charset="0"/>
              <a:buChar char="q"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Practically, RGB colors are not useful for recognition and user specification of colors. </a:t>
            </a:r>
          </a:p>
          <a:p>
            <a:pPr algn="just">
              <a:buFont typeface="Wingdings" charset="0"/>
              <a:buChar char="q"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Intensity, saturation and hue are useful to describe the human color perception. </a:t>
            </a:r>
          </a:p>
          <a:p>
            <a:pPr algn="just">
              <a:buFont typeface="Wingdings" charset="0"/>
              <a:buChar char="q"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HSI is used to specify colors using the artistic notion of tints, shades and tones. </a:t>
            </a:r>
          </a:p>
        </p:txBody>
      </p:sp>
    </p:spTree>
    <p:extLst>
      <p:ext uri="{BB962C8B-B14F-4D97-AF65-F5344CB8AC3E}">
        <p14:creationId xmlns:p14="http://schemas.microsoft.com/office/powerpoint/2010/main" val="2803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YUV / </a:t>
            </a:r>
            <a:r>
              <a:rPr lang="en-US" sz="4000" i="1" dirty="0" err="1">
                <a:latin typeface="Times New Roman" charset="0"/>
                <a:ea typeface="MS PGothic" charset="0"/>
              </a:rPr>
              <a:t>YCbCr</a:t>
            </a:r>
            <a:r>
              <a:rPr lang="en-US" sz="4000" i="1" dirty="0">
                <a:latin typeface="Times New Roman" charset="0"/>
                <a:ea typeface="MS PGothic" charset="0"/>
              </a:rPr>
              <a:t> model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77813" y="1935163"/>
            <a:ext cx="84851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>
                <a:latin typeface="Times New Roman" charset="0"/>
              </a:rPr>
              <a:t>Converstion RGB to YCbCr is defined as: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42719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9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>
                <a:latin typeface="Times New Roman" charset="0"/>
                <a:ea typeface="MS PGothic" charset="0"/>
              </a:rPr>
              <a:t>Today’s </a:t>
            </a:r>
            <a:r>
              <a:rPr lang="en-US" sz="4000" i="1" smtClean="0">
                <a:latin typeface="Times New Roman" charset="0"/>
                <a:ea typeface="MS PGothic" charset="0"/>
              </a:rPr>
              <a:t>Lesson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Color image processing</a:t>
            </a:r>
          </a:p>
          <a:p>
            <a:pPr lvl="1" eaLnBrk="1" hangingPunct="1"/>
            <a:r>
              <a:rPr lang="en-IE" sz="2200" dirty="0">
                <a:latin typeface="Times New Roman" charset="0"/>
                <a:ea typeface="ＭＳ Ｐゴシック" charset="0"/>
                <a:cs typeface="Times New Roman" charset="0"/>
              </a:rPr>
              <a:t>Color Fundamental</a:t>
            </a:r>
          </a:p>
          <a:p>
            <a:pPr lvl="1" eaLnBrk="1" hangingPunct="1"/>
            <a:r>
              <a:rPr lang="en-IE" sz="2200" dirty="0">
                <a:latin typeface="Times New Roman" charset="0"/>
                <a:ea typeface="ＭＳ Ｐゴシック" charset="0"/>
                <a:cs typeface="Times New Roman" charset="0"/>
              </a:rPr>
              <a:t>CIE Chromacity Diagram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Color Models </a:t>
            </a:r>
          </a:p>
          <a:p>
            <a:pPr lvl="1" eaLnBrk="1" hangingPunct="1"/>
            <a:r>
              <a:rPr lang="en-US" sz="2200" dirty="0" err="1">
                <a:latin typeface="Times New Roman" charset="0"/>
                <a:ea typeface="ＭＳ Ｐゴシック" charset="0"/>
                <a:cs typeface="Times New Roman" charset="0"/>
              </a:rPr>
              <a:t>Pseudocolor</a:t>
            </a:r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 Image Processing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Intensity Slicing</a:t>
            </a:r>
          </a:p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Learning Outcomes:</a:t>
            </a:r>
          </a:p>
          <a:p>
            <a:pPr lvl="1" eaLnBrk="1" hangingPunct="1"/>
            <a:r>
              <a:rPr lang="en-US" sz="2200" dirty="0">
                <a:latin typeface="Times New Roman" charset="0"/>
                <a:ea typeface="ＭＳ Ｐゴシック" charset="0"/>
                <a:cs typeface="Times New Roman" charset="0"/>
              </a:rPr>
              <a:t>To understand fundamental of color.</a:t>
            </a:r>
          </a:p>
        </p:txBody>
      </p:sp>
    </p:spTree>
    <p:extLst>
      <p:ext uri="{BB962C8B-B14F-4D97-AF65-F5344CB8AC3E}">
        <p14:creationId xmlns:p14="http://schemas.microsoft.com/office/powerpoint/2010/main" val="14175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0" y="1484785"/>
            <a:ext cx="69544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267744" y="1486467"/>
            <a:ext cx="583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Times New Roman" charset="0"/>
              </a:rPr>
              <a:t>A true color image and its various color-space</a:t>
            </a:r>
          </a:p>
        </p:txBody>
      </p:sp>
    </p:spTree>
    <p:extLst>
      <p:ext uri="{BB962C8B-B14F-4D97-AF65-F5344CB8AC3E}">
        <p14:creationId xmlns:p14="http://schemas.microsoft.com/office/powerpoint/2010/main" val="11296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7461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Example of RGB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2"/>
          <a:stretch>
            <a:fillRect/>
          </a:stretch>
        </p:blipFill>
        <p:spPr bwMode="auto">
          <a:xfrm>
            <a:off x="440463" y="1412777"/>
            <a:ext cx="5105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5637438" y="1628800"/>
            <a:ext cx="2635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AutoNum type="alphaLcParenBoth"/>
            </a:pPr>
            <a:r>
              <a:rPr lang="en-US" sz="2200">
                <a:latin typeface="Times New Roman" charset="0"/>
              </a:rPr>
              <a:t>RGB color image</a:t>
            </a:r>
          </a:p>
          <a:p>
            <a:pPr>
              <a:buFontTx/>
              <a:buAutoNum type="alphaLcParenBoth"/>
            </a:pPr>
            <a:r>
              <a:rPr lang="en-US" sz="2200">
                <a:latin typeface="Times New Roman" charset="0"/>
              </a:rPr>
              <a:t>Red channel</a:t>
            </a:r>
          </a:p>
          <a:p>
            <a:pPr>
              <a:buFontTx/>
              <a:buAutoNum type="alphaLcParenBoth"/>
            </a:pPr>
            <a:r>
              <a:rPr lang="en-US" sz="2200">
                <a:latin typeface="Times New Roman" charset="0"/>
              </a:rPr>
              <a:t>Green channel</a:t>
            </a:r>
          </a:p>
          <a:p>
            <a:pPr>
              <a:buFontTx/>
              <a:buAutoNum type="alphaLcParenBoth"/>
            </a:pPr>
            <a:r>
              <a:rPr lang="en-US" sz="2200">
                <a:latin typeface="Times New Roman" charset="0"/>
              </a:rPr>
              <a:t>Blue channel</a:t>
            </a:r>
          </a:p>
        </p:txBody>
      </p:sp>
    </p:spTree>
    <p:extLst>
      <p:ext uri="{BB962C8B-B14F-4D97-AF65-F5344CB8AC3E}">
        <p14:creationId xmlns:p14="http://schemas.microsoft.com/office/powerpoint/2010/main" val="37484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Example of HSI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3"/>
          <a:stretch>
            <a:fillRect/>
          </a:stretch>
        </p:blipFill>
        <p:spPr bwMode="auto">
          <a:xfrm>
            <a:off x="533400" y="1828800"/>
            <a:ext cx="815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533400" y="4572000"/>
            <a:ext cx="8493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>
                <a:latin typeface="Times New Roman" charset="0"/>
              </a:rPr>
              <a:t>HIS elements of the RGB color image (a) Hue (b) Saturation (c) Intensity</a:t>
            </a:r>
          </a:p>
        </p:txBody>
      </p:sp>
    </p:spTree>
    <p:extLst>
      <p:ext uri="{BB962C8B-B14F-4D97-AF65-F5344CB8AC3E}">
        <p14:creationId xmlns:p14="http://schemas.microsoft.com/office/powerpoint/2010/main" val="23036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14507" y="404664"/>
            <a:ext cx="8516937" cy="822325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 smtClean="0">
                <a:latin typeface="Times New Roman" charset="0"/>
                <a:ea typeface="MS PGothic" charset="0"/>
              </a:rPr>
              <a:t>Pseudo-color Image</a:t>
            </a:r>
            <a:endParaRPr lang="en-US" sz="4000" i="1" dirty="0">
              <a:latin typeface="Times New Roman" charset="0"/>
              <a:ea typeface="MS PGothic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4876800" cy="4838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Pseudo-color (false color) is assigning colors from greyscale values according to a specific criterion.</a:t>
            </a:r>
          </a:p>
          <a:p>
            <a:pPr marL="0" indent="0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Pseudo-color image is used for human visualization.</a:t>
            </a:r>
          </a:p>
        </p:txBody>
      </p:sp>
      <p:pic>
        <p:nvPicPr>
          <p:cNvPr id="29700" name="Picture 4" descr="helicopter_5_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23625"/>
            <a:ext cx="1944688" cy="11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lond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62842"/>
            <a:ext cx="194468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volcan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12777"/>
            <a:ext cx="19446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Intensity Slicing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1848" b="25803"/>
          <a:stretch>
            <a:fillRect/>
          </a:stretch>
        </p:blipFill>
        <p:spPr bwMode="auto">
          <a:xfrm>
            <a:off x="1600200" y="2420888"/>
            <a:ext cx="59182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57200" y="1456931"/>
            <a:ext cx="8443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Times New Roman" charset="0"/>
              </a:rPr>
              <a:t>Intensity slicing adopts pseudo-color image process. </a:t>
            </a:r>
          </a:p>
          <a:p>
            <a:r>
              <a:rPr lang="en-US" sz="2400" dirty="0">
                <a:latin typeface="Times New Roman" charset="0"/>
              </a:rPr>
              <a:t>Each intensity is assigned a color</a:t>
            </a:r>
          </a:p>
          <a:p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Intensity Slicing: Example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b="18565"/>
          <a:stretch>
            <a:fillRect/>
          </a:stretch>
        </p:blipFill>
        <p:spPr bwMode="auto">
          <a:xfrm>
            <a:off x="457200" y="1449698"/>
            <a:ext cx="7445375" cy="435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4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Color Image Processing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06400" y="2133600"/>
          <a:ext cx="73914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0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References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 and R.E. Woods, 2016. Digital Image Processing, Pearson Education India; Third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A.K. Jain, 2015. Fundamentals of Digital Image Processing, Pearson Education India; First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Gonzalez, R.E. Woods and S.L.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Eddins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 Digital Image Processing Using MATLAB. McGraw Hill Education; 2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Jayaraman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T.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Veerakumar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Esakkirajan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2017.Digital Image Processing, McGraw Hill Education; 1 edition.</a:t>
            </a:r>
          </a:p>
        </p:txBody>
      </p:sp>
    </p:spTree>
    <p:extLst>
      <p:ext uri="{BB962C8B-B14F-4D97-AF65-F5344CB8AC3E}">
        <p14:creationId xmlns:p14="http://schemas.microsoft.com/office/powerpoint/2010/main" val="343610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Color Image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Color image is a descriptor that can be used for various tasks, e.g.: segmentation, object detection, tracking and </a:t>
            </a:r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>identification</a:t>
            </a:r>
          </a:p>
          <a:p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Human can distinguish thousands of color intensities.</a:t>
            </a:r>
          </a:p>
        </p:txBody>
      </p:sp>
    </p:spTree>
    <p:extLst>
      <p:ext uri="{BB962C8B-B14F-4D97-AF65-F5344CB8AC3E}">
        <p14:creationId xmlns:p14="http://schemas.microsoft.com/office/powerpoint/2010/main" val="40185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Color Fundamentals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Isaac Newton found that when sunlight passes through a optical prism, the emerging beam is divided into spectrum of colors.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7"/>
          <a:stretch>
            <a:fillRect/>
          </a:stretch>
        </p:blipFill>
        <p:spPr bwMode="auto">
          <a:xfrm>
            <a:off x="364948" y="2420888"/>
            <a:ext cx="743902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Color Fundamentals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Human Visual System can perceive the electromagnetic spectrum about 400 to 700 nm.</a:t>
            </a:r>
          </a:p>
          <a:p>
            <a:pPr marL="0" indent="0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Human eye has 6 to 7 million cones to identify color spectrums.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r="2856" b="22914"/>
          <a:stretch>
            <a:fillRect/>
          </a:stretch>
        </p:blipFill>
        <p:spPr bwMode="auto">
          <a:xfrm>
            <a:off x="429773" y="2780928"/>
            <a:ext cx="8732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Color Fundamentals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90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Human visual system perceives an object by light reflected from the object. </a:t>
            </a:r>
          </a:p>
          <a:p>
            <a:pPr marL="0" indent="0">
              <a:buFontTx/>
              <a:buNone/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A red object </a:t>
            </a:r>
            <a:b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</a:b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reflects light </a:t>
            </a:r>
            <a:b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</a:b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with wave lengths about </a:t>
            </a:r>
          </a:p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600 – 700 nm while</a:t>
            </a:r>
            <a:b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</a:b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absorbing most of the </a:t>
            </a:r>
            <a:b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</a:b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energy at other </a:t>
            </a:r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/>
            </a:r>
            <a:b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</a:br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>wavelengths</a:t>
            </a: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9228" name="Rectangle 18"/>
          <p:cNvSpPr>
            <a:spLocks noChangeArrowheads="1"/>
          </p:cNvSpPr>
          <p:nvPr/>
        </p:nvSpPr>
        <p:spPr bwMode="auto">
          <a:xfrm rot="19426095" flipH="1">
            <a:off x="4659313" y="5129213"/>
            <a:ext cx="1131887" cy="363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IE" sz="1800">
              <a:latin typeface="Arial" charset="0"/>
            </a:endParaRPr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6886506" y="2702223"/>
            <a:ext cx="1012825" cy="2303463"/>
          </a:xfrm>
          <a:prstGeom prst="can">
            <a:avLst>
              <a:gd name="adj" fmla="val 5685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E" sz="1800">
              <a:latin typeface="Arial" charset="0"/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 rot="1190185">
            <a:off x="5051021" y="2944524"/>
            <a:ext cx="1876425" cy="701675"/>
          </a:xfrm>
          <a:prstGeom prst="rightArrow">
            <a:avLst>
              <a:gd name="adj1" fmla="val 50000"/>
              <a:gd name="adj2" fmla="val 6685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IE" sz="1200" dirty="0">
                <a:latin typeface="Arial" charset="0"/>
              </a:rPr>
              <a:t>White </a:t>
            </a:r>
            <a:r>
              <a:rPr lang="en-IE" sz="1200" dirty="0" smtClean="0">
                <a:latin typeface="Arial" charset="0"/>
              </a:rPr>
              <a:t>Light</a:t>
            </a:r>
            <a:endParaRPr lang="en-US" sz="1200" dirty="0">
              <a:latin typeface="Arial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433733" y="3150899"/>
            <a:ext cx="1239838" cy="1239838"/>
          </a:xfrm>
          <a:prstGeom prst="irregularSeal1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IE" sz="1200" dirty="0">
                <a:latin typeface="Arial" charset="0"/>
              </a:rPr>
              <a:t>Colours Absorbed</a:t>
            </a:r>
            <a:endParaRPr lang="en-US" sz="1200" dirty="0">
              <a:latin typeface="Arial" charset="0"/>
            </a:endParaRP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 rot="20833554">
            <a:off x="5039908" y="3919249"/>
            <a:ext cx="1811338" cy="701675"/>
          </a:xfrm>
          <a:prstGeom prst="leftArrow">
            <a:avLst>
              <a:gd name="adj1" fmla="val 50000"/>
              <a:gd name="adj2" fmla="val 6453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IE" sz="1200">
                <a:latin typeface="Arial" charset="0"/>
              </a:rPr>
              <a:t>Green Light</a:t>
            </a:r>
            <a:endParaRPr lang="en-US" sz="1200">
              <a:latin typeface="Arial" charset="0"/>
            </a:endParaRPr>
          </a:p>
        </p:txBody>
      </p:sp>
      <p:sp>
        <p:nvSpPr>
          <p:cNvPr id="40" name="AutoShape 11"/>
          <p:cNvSpPr>
            <a:spLocks noChangeArrowheads="1"/>
          </p:cNvSpPr>
          <p:nvPr/>
        </p:nvSpPr>
        <p:spPr bwMode="auto">
          <a:xfrm rot="21335196">
            <a:off x="4495396" y="2401599"/>
            <a:ext cx="800100" cy="946150"/>
          </a:xfrm>
          <a:prstGeom prst="irregularSeal2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E" sz="1800">
              <a:latin typeface="Arial" charset="0"/>
            </a:endParaRPr>
          </a:p>
        </p:txBody>
      </p:sp>
      <p:sp>
        <p:nvSpPr>
          <p:cNvPr id="41" name="Litebulb"/>
          <p:cNvSpPr>
            <a:spLocks noEditPoints="1" noChangeArrowheads="1"/>
          </p:cNvSpPr>
          <p:nvPr/>
        </p:nvSpPr>
        <p:spPr bwMode="auto">
          <a:xfrm rot="6497275">
            <a:off x="4342995" y="2411125"/>
            <a:ext cx="506413" cy="76041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4438246" y="4231987"/>
            <a:ext cx="5080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4435071" y="4638387"/>
            <a:ext cx="582612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952064" y="4392324"/>
            <a:ext cx="115887" cy="203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IE" sz="1800">
              <a:latin typeface="Arial" charset="0"/>
            </a:endParaRPr>
          </a:p>
        </p:txBody>
      </p:sp>
      <p:sp>
        <p:nvSpPr>
          <p:cNvPr id="13" name="Block Arc 12"/>
          <p:cNvSpPr/>
          <p:nvPr/>
        </p:nvSpPr>
        <p:spPr>
          <a:xfrm rot="4832828">
            <a:off x="4730437" y="4380436"/>
            <a:ext cx="514400" cy="251885"/>
          </a:xfrm>
          <a:prstGeom prst="blockArc">
            <a:avLst/>
          </a:prstGeom>
          <a:ln w="3175" cmpd="sng">
            <a:solidFill>
              <a:srgbClr val="FFFF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Color Fundamentals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7678" b="13176"/>
          <a:stretch>
            <a:fillRect/>
          </a:stretch>
        </p:blipFill>
        <p:spPr bwMode="auto">
          <a:xfrm>
            <a:off x="611560" y="1556792"/>
            <a:ext cx="6834188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14698"/>
            <a:ext cx="7772400" cy="822325"/>
          </a:xfrm>
        </p:spPr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Color Fundamentals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267200" cy="5029200"/>
          </a:xfrm>
        </p:spPr>
        <p:txBody>
          <a:bodyPr/>
          <a:lstStyle/>
          <a:p>
            <a:pPr marL="265113" indent="-265113" algn="just">
              <a:lnSpc>
                <a:spcPct val="90000"/>
              </a:lnSpc>
              <a:defRPr/>
            </a:pPr>
            <a:r>
              <a:rPr lang="en-US" sz="2200" dirty="0" smtClean="0">
                <a:latin typeface="Times New Roman"/>
                <a:ea typeface="ＭＳ Ｐゴシック" pitchFamily="-111" charset="-128"/>
                <a:cs typeface="Times New Roman"/>
              </a:rPr>
              <a:t>The primary color can be merged with another colors to produce the secondary colors.</a:t>
            </a:r>
          </a:p>
          <a:p>
            <a:pPr marL="265113" indent="-265113" algn="just">
              <a:lnSpc>
                <a:spcPct val="90000"/>
              </a:lnSpc>
              <a:defRPr/>
            </a:pPr>
            <a:r>
              <a:rPr lang="en-US" sz="2200" dirty="0" smtClean="0">
                <a:latin typeface="Times New Roman"/>
                <a:ea typeface="ＭＳ Ｐゴシック" pitchFamily="-111" charset="-128"/>
                <a:cs typeface="Times New Roman"/>
              </a:rPr>
              <a:t>Combination of the three primary colors produces white.</a:t>
            </a:r>
          </a:p>
          <a:p>
            <a:pPr marL="265113" indent="-265113" algn="just">
              <a:lnSpc>
                <a:spcPct val="90000"/>
              </a:lnSpc>
              <a:defRPr/>
            </a:pPr>
            <a:r>
              <a:rPr lang="en-US" sz="2200" dirty="0" smtClean="0">
                <a:latin typeface="Times New Roman"/>
                <a:ea typeface="ＭＳ Ｐゴシック" pitchFamily="-111" charset="-128"/>
                <a:cs typeface="Times New Roman"/>
              </a:rPr>
              <a:t>Mixing a secondary with its opposite primary produces white (e.g. </a:t>
            </a:r>
            <a:r>
              <a:rPr lang="en-US" sz="2200" dirty="0" err="1" smtClean="0">
                <a:latin typeface="Times New Roman"/>
                <a:ea typeface="ＭＳ Ｐゴシック" pitchFamily="-111" charset="-128"/>
                <a:cs typeface="Times New Roman"/>
              </a:rPr>
              <a:t>red+cyan</a:t>
            </a:r>
            <a:r>
              <a:rPr lang="en-US" sz="2200" dirty="0" smtClean="0">
                <a:latin typeface="Times New Roman"/>
                <a:ea typeface="ＭＳ Ｐゴシック" pitchFamily="-111" charset="-128"/>
                <a:cs typeface="Times New Roman"/>
              </a:rPr>
              <a:t>).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en-US" sz="2200" dirty="0" smtClean="0">
              <a:latin typeface="Times New Roman"/>
              <a:ea typeface="ＭＳ Ｐゴシック" pitchFamily="-111" charset="-128"/>
              <a:cs typeface="Times New Roman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484785"/>
            <a:ext cx="333692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4"/>
          <p:cNvSpPr>
            <a:spLocks noChangeArrowheads="1"/>
          </p:cNvSpPr>
          <p:nvPr/>
        </p:nvSpPr>
        <p:spPr bwMode="auto">
          <a:xfrm rot="-5400000">
            <a:off x="-1478756" y="3536156"/>
            <a:ext cx="3352800" cy="3952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and Woods, 2016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i="1" dirty="0">
                <a:latin typeface="Times New Roman" charset="0"/>
                <a:ea typeface="MS PGothic" charset="0"/>
              </a:rPr>
              <a:t>Color Fundamentals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536" y="1828800"/>
            <a:ext cx="8291264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200" dirty="0" smtClean="0">
                <a:latin typeface="Times New Roman"/>
                <a:ea typeface="ＭＳ Ｐゴシック" pitchFamily="-112" charset="-128"/>
                <a:cs typeface="Times New Roman"/>
              </a:rPr>
              <a:t>Important difference: </a:t>
            </a:r>
          </a:p>
          <a:p>
            <a:pPr marL="361950" indent="-276225">
              <a:lnSpc>
                <a:spcPct val="90000"/>
              </a:lnSpc>
              <a:defRPr/>
            </a:pPr>
            <a:r>
              <a:rPr lang="en-US" sz="2200" dirty="0" smtClean="0">
                <a:latin typeface="Times New Roman"/>
                <a:ea typeface="ＭＳ Ｐゴシック" pitchFamily="-112" charset="-128"/>
                <a:cs typeface="Times New Roman"/>
              </a:rPr>
              <a:t>Primary colors of light (green, blue, red)</a:t>
            </a:r>
          </a:p>
          <a:p>
            <a:pPr marL="361950" indent="-276225">
              <a:lnSpc>
                <a:spcPct val="90000"/>
              </a:lnSpc>
              <a:defRPr/>
            </a:pPr>
            <a:r>
              <a:rPr lang="en-US" sz="2200" dirty="0" smtClean="0">
                <a:latin typeface="Times New Roman"/>
                <a:ea typeface="ＭＳ Ｐゴシック" pitchFamily="-112" charset="-128"/>
                <a:cs typeface="Times New Roman"/>
              </a:rPr>
              <a:t>Primary colors of pigments </a:t>
            </a:r>
          </a:p>
          <a:p>
            <a:pPr marL="627063" lvl="1" indent="-265113">
              <a:defRPr/>
            </a:pP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A color that absorbs or subtracts a primary color of light and reflects the other two.</a:t>
            </a:r>
          </a:p>
          <a:p>
            <a:pPr marL="627063" lvl="1" indent="-265113">
              <a:defRPr/>
            </a:pP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These are cyan, yellow and </a:t>
            </a:r>
            <a:r>
              <a:rPr lang="en-US" sz="2200" dirty="0">
                <a:latin typeface="Times New Roman"/>
                <a:ea typeface="ＭＳ Ｐゴシック" charset="0"/>
                <a:cs typeface="Times New Roman"/>
              </a:rPr>
              <a:t>magenta </a:t>
            </a: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(CMY).</a:t>
            </a:r>
          </a:p>
          <a:p>
            <a:pPr marL="627063" lvl="1" indent="-265113">
              <a:defRPr/>
            </a:pPr>
            <a:r>
              <a:rPr lang="en-US" sz="2200" dirty="0" smtClean="0">
                <a:latin typeface="Times New Roman"/>
                <a:ea typeface="ＭＳ Ｐゴシック" charset="0"/>
                <a:cs typeface="Times New Roman"/>
              </a:rPr>
              <a:t>A proper combination of pigment primaries produces black.</a:t>
            </a:r>
          </a:p>
        </p:txBody>
      </p:sp>
    </p:spTree>
    <p:extLst>
      <p:ext uri="{BB962C8B-B14F-4D97-AF65-F5344CB8AC3E}">
        <p14:creationId xmlns:p14="http://schemas.microsoft.com/office/powerpoint/2010/main" val="5714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827</Words>
  <Application>Microsoft Office PowerPoint</Application>
  <PresentationFormat>On-screen Show (4:3)</PresentationFormat>
  <Paragraphs>119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Helvetica</vt:lpstr>
      <vt:lpstr>Tahoma</vt:lpstr>
      <vt:lpstr>Times New Roman</vt:lpstr>
      <vt:lpstr>Wingdings</vt:lpstr>
      <vt:lpstr>Office Theme</vt:lpstr>
      <vt:lpstr>IMAGE PROCESSING  COLOR IMAGE PROCESSING</vt:lpstr>
      <vt:lpstr>Today’s Lesson</vt:lpstr>
      <vt:lpstr>Color Image</vt:lpstr>
      <vt:lpstr>Color Fundamentals</vt:lpstr>
      <vt:lpstr>Color Fundamentals </vt:lpstr>
      <vt:lpstr>Color Fundamentals </vt:lpstr>
      <vt:lpstr>Color Fundamentals </vt:lpstr>
      <vt:lpstr>Color Fundamentals </vt:lpstr>
      <vt:lpstr>Color Fundamentals </vt:lpstr>
      <vt:lpstr>CIE Chromaticity</vt:lpstr>
      <vt:lpstr>CIE Chromaticity</vt:lpstr>
      <vt:lpstr>CIE Chromaticity</vt:lpstr>
      <vt:lpstr>Color Models</vt:lpstr>
      <vt:lpstr>RGB</vt:lpstr>
      <vt:lpstr>RGB</vt:lpstr>
      <vt:lpstr>RGB</vt:lpstr>
      <vt:lpstr>CMY Model</vt:lpstr>
      <vt:lpstr>The HSI Color Model</vt:lpstr>
      <vt:lpstr>YUV / YCbCr model</vt:lpstr>
      <vt:lpstr>PowerPoint Presentation</vt:lpstr>
      <vt:lpstr>Example of RGB</vt:lpstr>
      <vt:lpstr>Example of HSI</vt:lpstr>
      <vt:lpstr>Pseudo-color Image</vt:lpstr>
      <vt:lpstr>Intensity Slicing</vt:lpstr>
      <vt:lpstr>Intensity Slicing: Example</vt:lpstr>
      <vt:lpstr>Color Image Processing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cuba</cp:lastModifiedBy>
  <cp:revision>210</cp:revision>
  <cp:lastPrinted>2017-07-24T03:54:17Z</cp:lastPrinted>
  <dcterms:created xsi:type="dcterms:W3CDTF">2016-03-03T08:04:10Z</dcterms:created>
  <dcterms:modified xsi:type="dcterms:W3CDTF">2017-08-22T15:45:45Z</dcterms:modified>
</cp:coreProperties>
</file>