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ppt/embeddings/oleObject2.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Microsoft_Equation3.bin" ContentType="application/vnd.openxmlformats-officedocument.oleObject"/>
  <Override PartName="/ppt/embeddings/Microsoft_Equation4.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Microsoft_Equation9.bin" ContentType="application/vnd.openxmlformats-officedocument.oleObject"/>
  <Override PartName="/ppt/embeddings/Microsoft_Equation1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359" r:id="rId2"/>
    <p:sldId id="394" r:id="rId3"/>
    <p:sldId id="432" r:id="rId4"/>
    <p:sldId id="395" r:id="rId5"/>
    <p:sldId id="396" r:id="rId6"/>
    <p:sldId id="397" r:id="rId7"/>
    <p:sldId id="398" r:id="rId8"/>
    <p:sldId id="399" r:id="rId9"/>
    <p:sldId id="400" r:id="rId10"/>
    <p:sldId id="401" r:id="rId11"/>
    <p:sldId id="402" r:id="rId12"/>
    <p:sldId id="403" r:id="rId13"/>
    <p:sldId id="404" r:id="rId14"/>
    <p:sldId id="433" r:id="rId15"/>
    <p:sldId id="434" r:id="rId16"/>
    <p:sldId id="408" r:id="rId17"/>
    <p:sldId id="409" r:id="rId18"/>
    <p:sldId id="410" r:id="rId19"/>
    <p:sldId id="411" r:id="rId20"/>
    <p:sldId id="412" r:id="rId21"/>
    <p:sldId id="413" r:id="rId22"/>
    <p:sldId id="414" r:id="rId23"/>
    <p:sldId id="415" r:id="rId24"/>
    <p:sldId id="416" r:id="rId25"/>
    <p:sldId id="417" r:id="rId26"/>
    <p:sldId id="435" r:id="rId27"/>
    <p:sldId id="419" r:id="rId28"/>
    <p:sldId id="421" r:id="rId29"/>
    <p:sldId id="422" r:id="rId30"/>
    <p:sldId id="423" r:id="rId31"/>
    <p:sldId id="424" r:id="rId32"/>
    <p:sldId id="426" r:id="rId33"/>
    <p:sldId id="427" r:id="rId34"/>
    <p:sldId id="428" r:id="rId35"/>
    <p:sldId id="429" r:id="rId36"/>
    <p:sldId id="430" r:id="rId37"/>
    <p:sldId id="431" r:id="rId38"/>
  </p:sldIdLst>
  <p:sldSz cx="9144000" cy="6858000" type="screen4x3"/>
  <p:notesSz cx="6797675" cy="9926638"/>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AFA7"/>
    <a:srgbClr val="CCFFFF"/>
    <a:srgbClr val="00FFCC"/>
    <a:srgbClr val="99FFCC"/>
    <a:srgbClr val="33CCCC"/>
    <a:srgbClr val="006699"/>
    <a:srgbClr val="336699"/>
    <a:srgbClr val="33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1" autoAdjust="0"/>
    <p:restoredTop sz="97431"/>
  </p:normalViewPr>
  <p:slideViewPr>
    <p:cSldViewPr snapToObjects="1">
      <p:cViewPr varScale="1">
        <p:scale>
          <a:sx n="93" d="100"/>
          <a:sy n="93" d="100"/>
        </p:scale>
        <p:origin x="-17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tags" Target="tags/tag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FA3FE-169F-6544-AB4B-183C55DAACC0}" type="doc">
      <dgm:prSet loTypeId="urn:microsoft.com/office/officeart/2008/layout/LinedList" loCatId="" qsTypeId="urn:microsoft.com/office/officeart/2005/8/quickstyle/simple4" qsCatId="simple" csTypeId="urn:microsoft.com/office/officeart/2005/8/colors/accent0_2" csCatId="mainScheme" phldr="1"/>
      <dgm:spPr/>
      <dgm:t>
        <a:bodyPr/>
        <a:lstStyle/>
        <a:p>
          <a:endParaRPr lang="en-US"/>
        </a:p>
      </dgm:t>
    </dgm:pt>
    <dgm:pt modelId="{46835F44-11D5-084B-B64D-7A0F5248C2B2}">
      <dgm:prSet phldrT="[Text]" custT="1"/>
      <dgm:spPr/>
      <dgm:t>
        <a:bodyPr/>
        <a:lstStyle/>
        <a:p>
          <a:r>
            <a:rPr lang="en-US" sz="2200" b="1" dirty="0" smtClean="0">
              <a:latin typeface="Times New Roman"/>
              <a:cs typeface="Times New Roman"/>
            </a:rPr>
            <a:t>Three effects make detection of watermarking useless:</a:t>
          </a:r>
          <a:endParaRPr lang="en-US" sz="2200" b="1" dirty="0">
            <a:latin typeface="Times New Roman"/>
            <a:cs typeface="Times New Roman"/>
          </a:endParaRPr>
        </a:p>
      </dgm:t>
    </dgm:pt>
    <dgm:pt modelId="{2A9B66D5-B227-D942-9F06-CC44CF3F75A9}" type="parTrans" cxnId="{0C3A4C8C-806B-3B4C-8A52-9619305F7E80}">
      <dgm:prSet/>
      <dgm:spPr/>
      <dgm:t>
        <a:bodyPr/>
        <a:lstStyle/>
        <a:p>
          <a:endParaRPr lang="en-US"/>
        </a:p>
      </dgm:t>
    </dgm:pt>
    <dgm:pt modelId="{10B7D494-0D40-4345-BF6D-019AA3F51CD1}" type="sibTrans" cxnId="{0C3A4C8C-806B-3B4C-8A52-9619305F7E80}">
      <dgm:prSet/>
      <dgm:spPr/>
      <dgm:t>
        <a:bodyPr/>
        <a:lstStyle/>
        <a:p>
          <a:endParaRPr lang="en-US"/>
        </a:p>
      </dgm:t>
    </dgm:pt>
    <dgm:pt modelId="{EC1D44EC-3903-B64C-BC58-6EA6D4595478}">
      <dgm:prSet phldrT="[Text]" custT="1"/>
      <dgm:spPr/>
      <dgm:t>
        <a:bodyPr/>
        <a:lstStyle/>
        <a:p>
          <a:r>
            <a:rPr lang="en-US" sz="2200" dirty="0" smtClean="0">
              <a:latin typeface="Times New Roman"/>
              <a:cs typeface="Times New Roman"/>
            </a:rPr>
            <a:t>Watermark cannot be detected.</a:t>
          </a:r>
          <a:endParaRPr lang="en-US" sz="2200" dirty="0">
            <a:latin typeface="Times New Roman"/>
            <a:cs typeface="Times New Roman"/>
          </a:endParaRPr>
        </a:p>
      </dgm:t>
    </dgm:pt>
    <dgm:pt modelId="{F2CE816B-1604-6640-9875-B826AF8C7148}" type="parTrans" cxnId="{6CAC7D0D-ADB0-0543-87AE-8CA9257EC21D}">
      <dgm:prSet/>
      <dgm:spPr/>
      <dgm:t>
        <a:bodyPr/>
        <a:lstStyle/>
        <a:p>
          <a:endParaRPr lang="en-US"/>
        </a:p>
      </dgm:t>
    </dgm:pt>
    <dgm:pt modelId="{3603B22C-57F1-1C4F-BAB0-28ED27E09821}" type="sibTrans" cxnId="{6CAC7D0D-ADB0-0543-87AE-8CA9257EC21D}">
      <dgm:prSet/>
      <dgm:spPr/>
      <dgm:t>
        <a:bodyPr/>
        <a:lstStyle/>
        <a:p>
          <a:endParaRPr lang="en-US"/>
        </a:p>
      </dgm:t>
    </dgm:pt>
    <dgm:pt modelId="{9C6D65CC-C4E9-474A-AEE3-4A16EBF05C0F}">
      <dgm:prSet phldrT="[Text]" custT="1"/>
      <dgm:spPr/>
      <dgm:t>
        <a:bodyPr/>
        <a:lstStyle/>
        <a:p>
          <a:r>
            <a:rPr lang="en-US" sz="2200" dirty="0" smtClean="0">
              <a:latin typeface="Times New Roman"/>
              <a:cs typeface="Times New Roman"/>
            </a:rPr>
            <a:t>False watermarks are detected.</a:t>
          </a:r>
          <a:endParaRPr lang="en-US" sz="2200" dirty="0">
            <a:latin typeface="Times New Roman"/>
            <a:cs typeface="Times New Roman"/>
          </a:endParaRPr>
        </a:p>
      </dgm:t>
    </dgm:pt>
    <dgm:pt modelId="{B7A70D13-1D49-184C-8768-7029421D008A}" type="parTrans" cxnId="{5F4DFF0F-BDA2-EA47-8695-AEA324D86032}">
      <dgm:prSet/>
      <dgm:spPr/>
      <dgm:t>
        <a:bodyPr/>
        <a:lstStyle/>
        <a:p>
          <a:endParaRPr lang="en-US"/>
        </a:p>
      </dgm:t>
    </dgm:pt>
    <dgm:pt modelId="{304DE45F-D965-C94C-8100-A4AC4257BBD0}" type="sibTrans" cxnId="{5F4DFF0F-BDA2-EA47-8695-AEA324D86032}">
      <dgm:prSet/>
      <dgm:spPr/>
      <dgm:t>
        <a:bodyPr/>
        <a:lstStyle/>
        <a:p>
          <a:endParaRPr lang="en-US"/>
        </a:p>
      </dgm:t>
    </dgm:pt>
    <dgm:pt modelId="{8CC8FC48-E002-A443-A866-6FB40BF9986D}">
      <dgm:prSet phldrT="[Text]" custT="1"/>
      <dgm:spPr/>
      <dgm:t>
        <a:bodyPr/>
        <a:lstStyle/>
        <a:p>
          <a:r>
            <a:rPr lang="en-US" sz="2200" dirty="0" smtClean="0">
              <a:latin typeface="Times New Roman"/>
              <a:cs typeface="Times New Roman"/>
            </a:rPr>
            <a:t>Unauthorized detection of watermark.</a:t>
          </a:r>
          <a:endParaRPr lang="en-US" sz="2200" dirty="0">
            <a:latin typeface="Times New Roman"/>
            <a:cs typeface="Times New Roman"/>
          </a:endParaRPr>
        </a:p>
      </dgm:t>
    </dgm:pt>
    <dgm:pt modelId="{A899B6FB-E9FC-9140-99FF-B02B3EE0B3E2}" type="parTrans" cxnId="{A7B1F0C4-4277-524C-9D3B-359ACF2DD8AC}">
      <dgm:prSet/>
      <dgm:spPr/>
      <dgm:t>
        <a:bodyPr/>
        <a:lstStyle/>
        <a:p>
          <a:endParaRPr lang="en-US"/>
        </a:p>
      </dgm:t>
    </dgm:pt>
    <dgm:pt modelId="{406B4715-CDF5-6247-B9D1-DFE62462BA24}" type="sibTrans" cxnId="{A7B1F0C4-4277-524C-9D3B-359ACF2DD8AC}">
      <dgm:prSet/>
      <dgm:spPr/>
      <dgm:t>
        <a:bodyPr/>
        <a:lstStyle/>
        <a:p>
          <a:endParaRPr lang="en-US"/>
        </a:p>
      </dgm:t>
    </dgm:pt>
    <dgm:pt modelId="{5A2469BF-BD5D-004F-ABD4-6A7907188866}" type="pres">
      <dgm:prSet presAssocID="{3ECFA3FE-169F-6544-AB4B-183C55DAACC0}" presName="vert0" presStyleCnt="0">
        <dgm:presLayoutVars>
          <dgm:dir/>
          <dgm:animOne val="branch"/>
          <dgm:animLvl val="lvl"/>
        </dgm:presLayoutVars>
      </dgm:prSet>
      <dgm:spPr/>
      <dgm:t>
        <a:bodyPr/>
        <a:lstStyle/>
        <a:p>
          <a:endParaRPr lang="en-US"/>
        </a:p>
      </dgm:t>
    </dgm:pt>
    <dgm:pt modelId="{99F501D7-3DE0-DF40-9B53-2D985052B073}" type="pres">
      <dgm:prSet presAssocID="{46835F44-11D5-084B-B64D-7A0F5248C2B2}" presName="thickLine" presStyleLbl="alignNode1" presStyleIdx="0" presStyleCnt="1"/>
      <dgm:spPr/>
    </dgm:pt>
    <dgm:pt modelId="{F3B71C9F-62F0-C34C-9F0C-33AB1749BCBD}" type="pres">
      <dgm:prSet presAssocID="{46835F44-11D5-084B-B64D-7A0F5248C2B2}" presName="horz1" presStyleCnt="0"/>
      <dgm:spPr/>
    </dgm:pt>
    <dgm:pt modelId="{5B92DA5D-C95A-FC4D-9979-63D9A1852EC9}" type="pres">
      <dgm:prSet presAssocID="{46835F44-11D5-084B-B64D-7A0F5248C2B2}" presName="tx1" presStyleLbl="revTx" presStyleIdx="0" presStyleCnt="4" custScaleX="250000" custScaleY="96250"/>
      <dgm:spPr/>
      <dgm:t>
        <a:bodyPr/>
        <a:lstStyle/>
        <a:p>
          <a:endParaRPr lang="en-US"/>
        </a:p>
      </dgm:t>
    </dgm:pt>
    <dgm:pt modelId="{D5BC2BD1-323D-3243-93C0-810F13D373CB}" type="pres">
      <dgm:prSet presAssocID="{46835F44-11D5-084B-B64D-7A0F5248C2B2}" presName="vert1" presStyleCnt="0"/>
      <dgm:spPr/>
    </dgm:pt>
    <dgm:pt modelId="{D905D6DD-BFF6-2645-8747-C31A58AE5E0E}" type="pres">
      <dgm:prSet presAssocID="{EC1D44EC-3903-B64C-BC58-6EA6D4595478}" presName="vertSpace2a" presStyleCnt="0"/>
      <dgm:spPr/>
    </dgm:pt>
    <dgm:pt modelId="{E88C6926-71DE-4C43-AB6F-020E84BC3DD7}" type="pres">
      <dgm:prSet presAssocID="{EC1D44EC-3903-B64C-BC58-6EA6D4595478}" presName="horz2" presStyleCnt="0"/>
      <dgm:spPr/>
    </dgm:pt>
    <dgm:pt modelId="{6F5CB58D-D736-D24D-B124-B41F142BD204}" type="pres">
      <dgm:prSet presAssocID="{EC1D44EC-3903-B64C-BC58-6EA6D4595478}" presName="horzSpace2" presStyleCnt="0"/>
      <dgm:spPr/>
    </dgm:pt>
    <dgm:pt modelId="{22D8F8C7-B51F-0C43-AF58-4B33C8D5FBD4}" type="pres">
      <dgm:prSet presAssocID="{EC1D44EC-3903-B64C-BC58-6EA6D4595478}" presName="tx2" presStyleLbl="revTx" presStyleIdx="1" presStyleCnt="4"/>
      <dgm:spPr/>
      <dgm:t>
        <a:bodyPr/>
        <a:lstStyle/>
        <a:p>
          <a:endParaRPr lang="en-US"/>
        </a:p>
      </dgm:t>
    </dgm:pt>
    <dgm:pt modelId="{71104587-947C-AF41-A159-1DD4293F1745}" type="pres">
      <dgm:prSet presAssocID="{EC1D44EC-3903-B64C-BC58-6EA6D4595478}" presName="vert2" presStyleCnt="0"/>
      <dgm:spPr/>
    </dgm:pt>
    <dgm:pt modelId="{5411BE12-C50F-694F-AAFF-E216B7B3E89E}" type="pres">
      <dgm:prSet presAssocID="{EC1D44EC-3903-B64C-BC58-6EA6D4595478}" presName="thinLine2b" presStyleLbl="callout" presStyleIdx="0" presStyleCnt="3"/>
      <dgm:spPr/>
    </dgm:pt>
    <dgm:pt modelId="{2C541749-B9BD-6049-BCC7-97C0C726CE4E}" type="pres">
      <dgm:prSet presAssocID="{EC1D44EC-3903-B64C-BC58-6EA6D4595478}" presName="vertSpace2b" presStyleCnt="0"/>
      <dgm:spPr/>
    </dgm:pt>
    <dgm:pt modelId="{CD581164-C9F4-5348-B65B-8149EF7B0757}" type="pres">
      <dgm:prSet presAssocID="{9C6D65CC-C4E9-474A-AEE3-4A16EBF05C0F}" presName="horz2" presStyleCnt="0"/>
      <dgm:spPr/>
    </dgm:pt>
    <dgm:pt modelId="{018ED18F-4437-AE43-BD96-1239BF8552C1}" type="pres">
      <dgm:prSet presAssocID="{9C6D65CC-C4E9-474A-AEE3-4A16EBF05C0F}" presName="horzSpace2" presStyleCnt="0"/>
      <dgm:spPr/>
    </dgm:pt>
    <dgm:pt modelId="{8DEC8AC0-F46F-A44F-AAD7-ED86BD88A5A7}" type="pres">
      <dgm:prSet presAssocID="{9C6D65CC-C4E9-474A-AEE3-4A16EBF05C0F}" presName="tx2" presStyleLbl="revTx" presStyleIdx="2" presStyleCnt="4"/>
      <dgm:spPr/>
      <dgm:t>
        <a:bodyPr/>
        <a:lstStyle/>
        <a:p>
          <a:endParaRPr lang="en-US"/>
        </a:p>
      </dgm:t>
    </dgm:pt>
    <dgm:pt modelId="{C7A61432-F74F-5248-AB7E-B4C323030C28}" type="pres">
      <dgm:prSet presAssocID="{9C6D65CC-C4E9-474A-AEE3-4A16EBF05C0F}" presName="vert2" presStyleCnt="0"/>
      <dgm:spPr/>
    </dgm:pt>
    <dgm:pt modelId="{CBEECA9E-95DC-A545-8566-0FDBF995BF7B}" type="pres">
      <dgm:prSet presAssocID="{9C6D65CC-C4E9-474A-AEE3-4A16EBF05C0F}" presName="thinLine2b" presStyleLbl="callout" presStyleIdx="1" presStyleCnt="3"/>
      <dgm:spPr/>
    </dgm:pt>
    <dgm:pt modelId="{08CDE339-BEC1-714A-A3FE-B5EF6E48E7B6}" type="pres">
      <dgm:prSet presAssocID="{9C6D65CC-C4E9-474A-AEE3-4A16EBF05C0F}" presName="vertSpace2b" presStyleCnt="0"/>
      <dgm:spPr/>
    </dgm:pt>
    <dgm:pt modelId="{C30EEB15-4FDC-B742-93D4-9BBE4AA2FDBB}" type="pres">
      <dgm:prSet presAssocID="{8CC8FC48-E002-A443-A866-6FB40BF9986D}" presName="horz2" presStyleCnt="0"/>
      <dgm:spPr/>
    </dgm:pt>
    <dgm:pt modelId="{23516D2F-5D49-3642-9A14-90F7E9B76A64}" type="pres">
      <dgm:prSet presAssocID="{8CC8FC48-E002-A443-A866-6FB40BF9986D}" presName="horzSpace2" presStyleCnt="0"/>
      <dgm:spPr/>
    </dgm:pt>
    <dgm:pt modelId="{CA1ACEC4-8BE4-CA43-A6A1-DADFE17E08C8}" type="pres">
      <dgm:prSet presAssocID="{8CC8FC48-E002-A443-A866-6FB40BF9986D}" presName="tx2" presStyleLbl="revTx" presStyleIdx="3" presStyleCnt="4"/>
      <dgm:spPr/>
      <dgm:t>
        <a:bodyPr/>
        <a:lstStyle/>
        <a:p>
          <a:endParaRPr lang="en-US"/>
        </a:p>
      </dgm:t>
    </dgm:pt>
    <dgm:pt modelId="{E4E76835-AF0B-B04F-BC87-AE07AAB88AD7}" type="pres">
      <dgm:prSet presAssocID="{8CC8FC48-E002-A443-A866-6FB40BF9986D}" presName="vert2" presStyleCnt="0"/>
      <dgm:spPr/>
    </dgm:pt>
    <dgm:pt modelId="{D6AD36CD-ED63-054B-A7EF-8EF4E4C88381}" type="pres">
      <dgm:prSet presAssocID="{8CC8FC48-E002-A443-A866-6FB40BF9986D}" presName="thinLine2b" presStyleLbl="callout" presStyleIdx="2" presStyleCnt="3"/>
      <dgm:spPr/>
    </dgm:pt>
    <dgm:pt modelId="{83F3D59B-A187-B74F-8D59-376CE345E261}" type="pres">
      <dgm:prSet presAssocID="{8CC8FC48-E002-A443-A866-6FB40BF9986D}" presName="vertSpace2b" presStyleCnt="0"/>
      <dgm:spPr/>
    </dgm:pt>
  </dgm:ptLst>
  <dgm:cxnLst>
    <dgm:cxn modelId="{9876E61E-E629-9B40-B9BA-244FEA684F0B}" type="presOf" srcId="{9C6D65CC-C4E9-474A-AEE3-4A16EBF05C0F}" destId="{8DEC8AC0-F46F-A44F-AAD7-ED86BD88A5A7}" srcOrd="0" destOrd="0" presId="urn:microsoft.com/office/officeart/2008/layout/LinedList"/>
    <dgm:cxn modelId="{2E31BF80-DD46-1041-ADDE-68D6A25A1E41}" type="presOf" srcId="{46835F44-11D5-084B-B64D-7A0F5248C2B2}" destId="{5B92DA5D-C95A-FC4D-9979-63D9A1852EC9}" srcOrd="0" destOrd="0" presId="urn:microsoft.com/office/officeart/2008/layout/LinedList"/>
    <dgm:cxn modelId="{0C3A4C8C-806B-3B4C-8A52-9619305F7E80}" srcId="{3ECFA3FE-169F-6544-AB4B-183C55DAACC0}" destId="{46835F44-11D5-084B-B64D-7A0F5248C2B2}" srcOrd="0" destOrd="0" parTransId="{2A9B66D5-B227-D942-9F06-CC44CF3F75A9}" sibTransId="{10B7D494-0D40-4345-BF6D-019AA3F51CD1}"/>
    <dgm:cxn modelId="{4F8DF678-24B3-374B-ACFF-A0E621DB1AA5}" type="presOf" srcId="{8CC8FC48-E002-A443-A866-6FB40BF9986D}" destId="{CA1ACEC4-8BE4-CA43-A6A1-DADFE17E08C8}" srcOrd="0" destOrd="0" presId="urn:microsoft.com/office/officeart/2008/layout/LinedList"/>
    <dgm:cxn modelId="{6CAC7D0D-ADB0-0543-87AE-8CA9257EC21D}" srcId="{46835F44-11D5-084B-B64D-7A0F5248C2B2}" destId="{EC1D44EC-3903-B64C-BC58-6EA6D4595478}" srcOrd="0" destOrd="0" parTransId="{F2CE816B-1604-6640-9875-B826AF8C7148}" sibTransId="{3603B22C-57F1-1C4F-BAB0-28ED27E09821}"/>
    <dgm:cxn modelId="{A7B1F0C4-4277-524C-9D3B-359ACF2DD8AC}" srcId="{46835F44-11D5-084B-B64D-7A0F5248C2B2}" destId="{8CC8FC48-E002-A443-A866-6FB40BF9986D}" srcOrd="2" destOrd="0" parTransId="{A899B6FB-E9FC-9140-99FF-B02B3EE0B3E2}" sibTransId="{406B4715-CDF5-6247-B9D1-DFE62462BA24}"/>
    <dgm:cxn modelId="{DAC22748-CFFA-2F45-9429-FCB5AB1287B5}" type="presOf" srcId="{EC1D44EC-3903-B64C-BC58-6EA6D4595478}" destId="{22D8F8C7-B51F-0C43-AF58-4B33C8D5FBD4}" srcOrd="0" destOrd="0" presId="urn:microsoft.com/office/officeart/2008/layout/LinedList"/>
    <dgm:cxn modelId="{387AB0B5-A435-C14C-BB67-430780BBC13A}" type="presOf" srcId="{3ECFA3FE-169F-6544-AB4B-183C55DAACC0}" destId="{5A2469BF-BD5D-004F-ABD4-6A7907188866}" srcOrd="0" destOrd="0" presId="urn:microsoft.com/office/officeart/2008/layout/LinedList"/>
    <dgm:cxn modelId="{5F4DFF0F-BDA2-EA47-8695-AEA324D86032}" srcId="{46835F44-11D5-084B-B64D-7A0F5248C2B2}" destId="{9C6D65CC-C4E9-474A-AEE3-4A16EBF05C0F}" srcOrd="1" destOrd="0" parTransId="{B7A70D13-1D49-184C-8768-7029421D008A}" sibTransId="{304DE45F-D965-C94C-8100-A4AC4257BBD0}"/>
    <dgm:cxn modelId="{C6E79B59-D0B9-5540-866F-817B497E9B73}" type="presParOf" srcId="{5A2469BF-BD5D-004F-ABD4-6A7907188866}" destId="{99F501D7-3DE0-DF40-9B53-2D985052B073}" srcOrd="0" destOrd="0" presId="urn:microsoft.com/office/officeart/2008/layout/LinedList"/>
    <dgm:cxn modelId="{E3BF2FF7-5356-4A4D-9AD8-5FA0B26AC4BA}" type="presParOf" srcId="{5A2469BF-BD5D-004F-ABD4-6A7907188866}" destId="{F3B71C9F-62F0-C34C-9F0C-33AB1749BCBD}" srcOrd="1" destOrd="0" presId="urn:microsoft.com/office/officeart/2008/layout/LinedList"/>
    <dgm:cxn modelId="{B7243100-42BC-1648-80EC-B7E87C4F3EC9}" type="presParOf" srcId="{F3B71C9F-62F0-C34C-9F0C-33AB1749BCBD}" destId="{5B92DA5D-C95A-FC4D-9979-63D9A1852EC9}" srcOrd="0" destOrd="0" presId="urn:microsoft.com/office/officeart/2008/layout/LinedList"/>
    <dgm:cxn modelId="{38BEDC13-C127-6341-81BD-4CCF915EA86C}" type="presParOf" srcId="{F3B71C9F-62F0-C34C-9F0C-33AB1749BCBD}" destId="{D5BC2BD1-323D-3243-93C0-810F13D373CB}" srcOrd="1" destOrd="0" presId="urn:microsoft.com/office/officeart/2008/layout/LinedList"/>
    <dgm:cxn modelId="{F4F158D4-C6AE-5348-BAEE-F153C14EDFEF}" type="presParOf" srcId="{D5BC2BD1-323D-3243-93C0-810F13D373CB}" destId="{D905D6DD-BFF6-2645-8747-C31A58AE5E0E}" srcOrd="0" destOrd="0" presId="urn:microsoft.com/office/officeart/2008/layout/LinedList"/>
    <dgm:cxn modelId="{7CDD3B11-10B5-1A44-B5B0-26BAE31113A9}" type="presParOf" srcId="{D5BC2BD1-323D-3243-93C0-810F13D373CB}" destId="{E88C6926-71DE-4C43-AB6F-020E84BC3DD7}" srcOrd="1" destOrd="0" presId="urn:microsoft.com/office/officeart/2008/layout/LinedList"/>
    <dgm:cxn modelId="{D81083A6-C0E6-794E-ADFF-5020A77134B1}" type="presParOf" srcId="{E88C6926-71DE-4C43-AB6F-020E84BC3DD7}" destId="{6F5CB58D-D736-D24D-B124-B41F142BD204}" srcOrd="0" destOrd="0" presId="urn:microsoft.com/office/officeart/2008/layout/LinedList"/>
    <dgm:cxn modelId="{8561A34E-82B8-A545-A5CA-97ED2C62AF38}" type="presParOf" srcId="{E88C6926-71DE-4C43-AB6F-020E84BC3DD7}" destId="{22D8F8C7-B51F-0C43-AF58-4B33C8D5FBD4}" srcOrd="1" destOrd="0" presId="urn:microsoft.com/office/officeart/2008/layout/LinedList"/>
    <dgm:cxn modelId="{6DC07775-08AD-BF4B-B54A-B4E8C372F5A5}" type="presParOf" srcId="{E88C6926-71DE-4C43-AB6F-020E84BC3DD7}" destId="{71104587-947C-AF41-A159-1DD4293F1745}" srcOrd="2" destOrd="0" presId="urn:microsoft.com/office/officeart/2008/layout/LinedList"/>
    <dgm:cxn modelId="{50C93BDF-9A11-414F-8090-D28EFE7426E1}" type="presParOf" srcId="{D5BC2BD1-323D-3243-93C0-810F13D373CB}" destId="{5411BE12-C50F-694F-AAFF-E216B7B3E89E}" srcOrd="2" destOrd="0" presId="urn:microsoft.com/office/officeart/2008/layout/LinedList"/>
    <dgm:cxn modelId="{8AB7E7F7-3B0A-EC45-B1F1-9758FCE98DEF}" type="presParOf" srcId="{D5BC2BD1-323D-3243-93C0-810F13D373CB}" destId="{2C541749-B9BD-6049-BCC7-97C0C726CE4E}" srcOrd="3" destOrd="0" presId="urn:microsoft.com/office/officeart/2008/layout/LinedList"/>
    <dgm:cxn modelId="{4FE3B50C-8FFE-484E-85AC-6A5F9F1486C5}" type="presParOf" srcId="{D5BC2BD1-323D-3243-93C0-810F13D373CB}" destId="{CD581164-C9F4-5348-B65B-8149EF7B0757}" srcOrd="4" destOrd="0" presId="urn:microsoft.com/office/officeart/2008/layout/LinedList"/>
    <dgm:cxn modelId="{E08A7F23-23A9-734B-A310-F5A26A69EA74}" type="presParOf" srcId="{CD581164-C9F4-5348-B65B-8149EF7B0757}" destId="{018ED18F-4437-AE43-BD96-1239BF8552C1}" srcOrd="0" destOrd="0" presId="urn:microsoft.com/office/officeart/2008/layout/LinedList"/>
    <dgm:cxn modelId="{1C9F1BA5-B267-6544-8F6F-BC98F269E4C5}" type="presParOf" srcId="{CD581164-C9F4-5348-B65B-8149EF7B0757}" destId="{8DEC8AC0-F46F-A44F-AAD7-ED86BD88A5A7}" srcOrd="1" destOrd="0" presId="urn:microsoft.com/office/officeart/2008/layout/LinedList"/>
    <dgm:cxn modelId="{DD78C166-043E-AB4F-BF2E-7410EE343602}" type="presParOf" srcId="{CD581164-C9F4-5348-B65B-8149EF7B0757}" destId="{C7A61432-F74F-5248-AB7E-B4C323030C28}" srcOrd="2" destOrd="0" presId="urn:microsoft.com/office/officeart/2008/layout/LinedList"/>
    <dgm:cxn modelId="{A33F54A9-9CEC-814F-BA16-35B69AC37AB8}" type="presParOf" srcId="{D5BC2BD1-323D-3243-93C0-810F13D373CB}" destId="{CBEECA9E-95DC-A545-8566-0FDBF995BF7B}" srcOrd="5" destOrd="0" presId="urn:microsoft.com/office/officeart/2008/layout/LinedList"/>
    <dgm:cxn modelId="{FBC667F2-81F2-B641-80C0-B3107AD9EE51}" type="presParOf" srcId="{D5BC2BD1-323D-3243-93C0-810F13D373CB}" destId="{08CDE339-BEC1-714A-A3FE-B5EF6E48E7B6}" srcOrd="6" destOrd="0" presId="urn:microsoft.com/office/officeart/2008/layout/LinedList"/>
    <dgm:cxn modelId="{F0A7C9F2-DA54-6D47-8174-EB921BF64A0D}" type="presParOf" srcId="{D5BC2BD1-323D-3243-93C0-810F13D373CB}" destId="{C30EEB15-4FDC-B742-93D4-9BBE4AA2FDBB}" srcOrd="7" destOrd="0" presId="urn:microsoft.com/office/officeart/2008/layout/LinedList"/>
    <dgm:cxn modelId="{2C54A2D6-C406-3844-B8FC-D1FA24E10ED9}" type="presParOf" srcId="{C30EEB15-4FDC-B742-93D4-9BBE4AA2FDBB}" destId="{23516D2F-5D49-3642-9A14-90F7E9B76A64}" srcOrd="0" destOrd="0" presId="urn:microsoft.com/office/officeart/2008/layout/LinedList"/>
    <dgm:cxn modelId="{BE78C698-E576-694D-8D04-2728109EEB99}" type="presParOf" srcId="{C30EEB15-4FDC-B742-93D4-9BBE4AA2FDBB}" destId="{CA1ACEC4-8BE4-CA43-A6A1-DADFE17E08C8}" srcOrd="1" destOrd="0" presId="urn:microsoft.com/office/officeart/2008/layout/LinedList"/>
    <dgm:cxn modelId="{AC7EF369-F901-B74A-B748-F088A23DE3A0}" type="presParOf" srcId="{C30EEB15-4FDC-B742-93D4-9BBE4AA2FDBB}" destId="{E4E76835-AF0B-B04F-BC87-AE07AAB88AD7}" srcOrd="2" destOrd="0" presId="urn:microsoft.com/office/officeart/2008/layout/LinedList"/>
    <dgm:cxn modelId="{536A0B25-138A-F442-9520-C37615AD5B9C}" type="presParOf" srcId="{D5BC2BD1-323D-3243-93C0-810F13D373CB}" destId="{D6AD36CD-ED63-054B-A7EF-8EF4E4C88381}" srcOrd="8" destOrd="0" presId="urn:microsoft.com/office/officeart/2008/layout/LinedList"/>
    <dgm:cxn modelId="{45F8D984-E0FE-444A-8B0C-F67BE18E88F9}" type="presParOf" srcId="{D5BC2BD1-323D-3243-93C0-810F13D373CB}" destId="{83F3D59B-A187-B74F-8D59-376CE345E26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01D7-3DE0-DF40-9B53-2D985052B073}">
      <dsp:nvSpPr>
        <dsp:cNvPr id="0" name=""/>
        <dsp:cNvSpPr/>
      </dsp:nvSpPr>
      <dsp:spPr>
        <a:xfrm>
          <a:off x="0" y="0"/>
          <a:ext cx="8305800" cy="0"/>
        </a:xfrm>
        <a:prstGeom prst="lin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B92DA5D-C95A-FC4D-9979-63D9A1852EC9}">
      <dsp:nvSpPr>
        <dsp:cNvPr id="0" name=""/>
        <dsp:cNvSpPr/>
      </dsp:nvSpPr>
      <dsp:spPr>
        <a:xfrm>
          <a:off x="0" y="0"/>
          <a:ext cx="3191730" cy="3300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latin typeface="Times New Roman"/>
              <a:cs typeface="Times New Roman"/>
            </a:rPr>
            <a:t>Three effects make detection of watermarking useless:</a:t>
          </a:r>
          <a:endParaRPr lang="en-US" sz="2200" b="1" kern="1200" dirty="0">
            <a:latin typeface="Times New Roman"/>
            <a:cs typeface="Times New Roman"/>
          </a:endParaRPr>
        </a:p>
      </dsp:txBody>
      <dsp:txXfrm>
        <a:off x="0" y="0"/>
        <a:ext cx="3191730" cy="3300412"/>
      </dsp:txXfrm>
    </dsp:sp>
    <dsp:sp modelId="{22D8F8C7-B51F-0C43-AF58-4B33C8D5FBD4}">
      <dsp:nvSpPr>
        <dsp:cNvPr id="0" name=""/>
        <dsp:cNvSpPr/>
      </dsp:nvSpPr>
      <dsp:spPr>
        <a:xfrm>
          <a:off x="3287482" y="53578"/>
          <a:ext cx="5011017" cy="107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latin typeface="Times New Roman"/>
              <a:cs typeface="Times New Roman"/>
            </a:rPr>
            <a:t>Watermark cannot be detected.</a:t>
          </a:r>
          <a:endParaRPr lang="en-US" sz="2200" kern="1200" dirty="0">
            <a:latin typeface="Times New Roman"/>
            <a:cs typeface="Times New Roman"/>
          </a:endParaRPr>
        </a:p>
      </dsp:txBody>
      <dsp:txXfrm>
        <a:off x="3287482" y="53578"/>
        <a:ext cx="5011017" cy="1071562"/>
      </dsp:txXfrm>
    </dsp:sp>
    <dsp:sp modelId="{5411BE12-C50F-694F-AAFF-E216B7B3E89E}">
      <dsp:nvSpPr>
        <dsp:cNvPr id="0" name=""/>
        <dsp:cNvSpPr/>
      </dsp:nvSpPr>
      <dsp:spPr>
        <a:xfrm>
          <a:off x="3191730" y="1125140"/>
          <a:ext cx="5106769"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DEC8AC0-F46F-A44F-AAD7-ED86BD88A5A7}">
      <dsp:nvSpPr>
        <dsp:cNvPr id="0" name=""/>
        <dsp:cNvSpPr/>
      </dsp:nvSpPr>
      <dsp:spPr>
        <a:xfrm>
          <a:off x="3287482" y="1178718"/>
          <a:ext cx="5011017" cy="107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latin typeface="Times New Roman"/>
              <a:cs typeface="Times New Roman"/>
            </a:rPr>
            <a:t>False watermarks are detected.</a:t>
          </a:r>
          <a:endParaRPr lang="en-US" sz="2200" kern="1200" dirty="0">
            <a:latin typeface="Times New Roman"/>
            <a:cs typeface="Times New Roman"/>
          </a:endParaRPr>
        </a:p>
      </dsp:txBody>
      <dsp:txXfrm>
        <a:off x="3287482" y="1178718"/>
        <a:ext cx="5011017" cy="1071562"/>
      </dsp:txXfrm>
    </dsp:sp>
    <dsp:sp modelId="{CBEECA9E-95DC-A545-8566-0FDBF995BF7B}">
      <dsp:nvSpPr>
        <dsp:cNvPr id="0" name=""/>
        <dsp:cNvSpPr/>
      </dsp:nvSpPr>
      <dsp:spPr>
        <a:xfrm>
          <a:off x="3191730" y="2250281"/>
          <a:ext cx="5106769"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A1ACEC4-8BE4-CA43-A6A1-DADFE17E08C8}">
      <dsp:nvSpPr>
        <dsp:cNvPr id="0" name=""/>
        <dsp:cNvSpPr/>
      </dsp:nvSpPr>
      <dsp:spPr>
        <a:xfrm>
          <a:off x="3287482" y="2303859"/>
          <a:ext cx="5011017" cy="107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latin typeface="Times New Roman"/>
              <a:cs typeface="Times New Roman"/>
            </a:rPr>
            <a:t>Unauthorized detection of watermark.</a:t>
          </a:r>
          <a:endParaRPr lang="en-US" sz="2200" kern="1200" dirty="0">
            <a:latin typeface="Times New Roman"/>
            <a:cs typeface="Times New Roman"/>
          </a:endParaRPr>
        </a:p>
      </dsp:txBody>
      <dsp:txXfrm>
        <a:off x="3287482" y="2303859"/>
        <a:ext cx="5011017" cy="1071562"/>
      </dsp:txXfrm>
    </dsp:sp>
    <dsp:sp modelId="{D6AD36CD-ED63-054B-A7EF-8EF4E4C88381}">
      <dsp:nvSpPr>
        <dsp:cNvPr id="0" name=""/>
        <dsp:cNvSpPr/>
      </dsp:nvSpPr>
      <dsp:spPr>
        <a:xfrm>
          <a:off x="3191730" y="3375421"/>
          <a:ext cx="5106769"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1" Type="http://schemas.openxmlformats.org/officeDocument/2006/relationships/image" Target="../media/image14.wmf"/><Relationship Id="rId2"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wmf"/><Relationship Id="rId3"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1" Type="http://schemas.openxmlformats.org/officeDocument/2006/relationships/image" Target="../media/image28.wmf"/><Relationship Id="rId2"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9C86C0-41C2-A64F-A5D3-65308364D734}" type="datetimeFigureOut">
              <a:rPr lang="en-US" smtClean="0"/>
              <a:t>8/20/17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8377671-060F-9C43-AB6A-16DB37710E09}" type="slidenum">
              <a:rPr lang="en-US" smtClean="0"/>
              <a:t>‹#›</a:t>
            </a:fld>
            <a:endParaRPr lang="en-US"/>
          </a:p>
        </p:txBody>
      </p:sp>
    </p:spTree>
    <p:extLst>
      <p:ext uri="{BB962C8B-B14F-4D97-AF65-F5344CB8AC3E}">
        <p14:creationId xmlns:p14="http://schemas.microsoft.com/office/powerpoint/2010/main" val="37532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2FF5C8C-4E0A-4340-A20C-AFF94B550D4C}" type="datetimeFigureOut">
              <a:t>8/20/17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4A1761-9BDC-1847-AEC4-8F8E20EE702D}" type="slidenum">
              <a:t>‹#›</a:t>
            </a:fld>
            <a:endParaRPr lang="en-US"/>
          </a:p>
        </p:txBody>
      </p:sp>
    </p:spTree>
    <p:extLst>
      <p:ext uri="{BB962C8B-B14F-4D97-AF65-F5344CB8AC3E}">
        <p14:creationId xmlns:p14="http://schemas.microsoft.com/office/powerpoint/2010/main" val="4233617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en.wikipedia.org/wiki/Watermark"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en.wikipedia.org/wiki/Watermar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aoaophoto.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ea typeface="MS PGothic" charset="0"/>
              </a:rPr>
              <a:t>Digital watermarking</a:t>
            </a:r>
            <a:r>
              <a:rPr lang="en-US">
                <a:latin typeface="Arial" charset="0"/>
                <a:ea typeface="MS PGothic" charset="0"/>
              </a:rPr>
              <a:t> is the process of embedding information into a digital signal which may be used to verify its authenticity or the identity of its owners, in the same manner as paper bearing a </a:t>
            </a:r>
            <a:r>
              <a:rPr lang="en-US">
                <a:latin typeface="Arial" charset="0"/>
                <a:ea typeface="MS PGothic" charset="0"/>
                <a:hlinkClick r:id="rId3" tooltip="Watermark"/>
              </a:rPr>
              <a:t>watermark</a:t>
            </a:r>
            <a:r>
              <a:rPr lang="en-US">
                <a:latin typeface="Arial" charset="0"/>
                <a:ea typeface="MS PGothic" charset="0"/>
              </a:rPr>
              <a:t> for visible identification. In digital watermarking, the signal may be audio, pictures, or video. If the signal is copied, then the information also is carried in the copy. A signal may carry several different watermarks at the same time.</a:t>
            </a:r>
          </a:p>
          <a:p>
            <a:r>
              <a:rPr lang="en-US">
                <a:latin typeface="Arial" charset="0"/>
                <a:ea typeface="MS PGothic" charset="0"/>
              </a:rPr>
              <a:t> </a:t>
            </a:r>
          </a:p>
          <a:p>
            <a:endParaRPr lang="en-US">
              <a:latin typeface="Arial" charset="0"/>
              <a:ea typeface="MS PGothic"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CB663ABD-050B-A640-81DB-B83A4407F031}" type="slidenum">
              <a:rPr lang="en-US" sz="1200">
                <a:latin typeface="Arial" charset="0"/>
              </a:rPr>
              <a:pPr/>
              <a:t>2</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ea typeface="MS PGothic" charset="0"/>
              </a:rPr>
              <a:t>Digital watermarking</a:t>
            </a:r>
            <a:r>
              <a:rPr lang="en-US">
                <a:latin typeface="Arial" charset="0"/>
                <a:ea typeface="MS PGothic" charset="0"/>
              </a:rPr>
              <a:t> is the process of embedding information into a digital signal which may be used to verify its authenticity or the identity of its owners, in the same manner as paper bearing a </a:t>
            </a:r>
            <a:r>
              <a:rPr lang="en-US">
                <a:latin typeface="Arial" charset="0"/>
                <a:ea typeface="MS PGothic" charset="0"/>
                <a:hlinkClick r:id="rId3" tooltip="Watermark"/>
              </a:rPr>
              <a:t>watermark</a:t>
            </a:r>
            <a:r>
              <a:rPr lang="en-US">
                <a:latin typeface="Arial" charset="0"/>
                <a:ea typeface="MS PGothic" charset="0"/>
              </a:rPr>
              <a:t> for visible identification. In digital watermarking, the signal may be audio, pictures, or video. If the signal is copied, then the information also is carried in the copy. A signal may carry several different watermarks at the same time.</a:t>
            </a:r>
          </a:p>
          <a:p>
            <a:r>
              <a:rPr lang="en-US">
                <a:latin typeface="Arial" charset="0"/>
                <a:ea typeface="MS PGothic" charset="0"/>
              </a:rPr>
              <a:t> </a:t>
            </a:r>
          </a:p>
          <a:p>
            <a:endParaRPr lang="en-US">
              <a:latin typeface="Arial" charset="0"/>
              <a:ea typeface="MS PGothic"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CB663ABD-050B-A640-81DB-B83A4407F031}" type="slidenum">
              <a:rPr lang="en-US" sz="1200">
                <a:latin typeface="Arial" charset="0"/>
              </a:rPr>
              <a:pPr/>
              <a:t>3</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ea typeface="MS PGothic" charset="0"/>
              </a:rPr>
              <a:t>Excluding the obvious case of visible watermarks, we can classify the watermarks as FRAGILE or ROBUST.  The fragile watermark is used for detecting even the smallest alteration of an image, while the robust one is specially designed to withstand a wide range of “attacks”, which basically are trying to remove the watermark, but without destroying the image/video.</a:t>
            </a:r>
          </a:p>
          <a:p>
            <a:r>
              <a:rPr lang="en-US">
                <a:latin typeface="Arial" charset="0"/>
                <a:ea typeface="MS PGothic" charset="0"/>
              </a:rPr>
              <a:t> </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F3F43736-2F89-9943-A02A-40124926BB8E}" type="slidenum">
              <a:rPr lang="en-US" sz="1200">
                <a:latin typeface="Arial" charset="0"/>
              </a:rPr>
              <a:pPr/>
              <a:t>8</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ea typeface="MS PGothic" charset="0"/>
              </a:rPr>
              <a:t>A visible watermark is a visible translucent image which is overlaid on the primary image. Perhaps consisting of the logo or seal of the organization which holds the rights to the primary image, it allows the primary image to be viewed, but still marks it clearly as the property of the owning organization.</a:t>
            </a:r>
          </a:p>
          <a:p>
            <a:endParaRPr lang="en-US">
              <a:latin typeface="Arial" charset="0"/>
              <a:ea typeface="MS PGothic" charset="0"/>
            </a:endParaRPr>
          </a:p>
          <a:p>
            <a:r>
              <a:rPr lang="en-US">
                <a:latin typeface="Arial" charset="0"/>
                <a:ea typeface="MS PGothic" charset="0"/>
              </a:rPr>
              <a:t>It is important to overlay the watermark in a way which makes it difficult to remove, if the goal of indicating property rights is to be achieved.</a:t>
            </a:r>
          </a:p>
          <a:p>
            <a:endParaRPr lang="en-US">
              <a:latin typeface="Arial" charset="0"/>
              <a:ea typeface="MS PGothic" charset="0"/>
            </a:endParaRPr>
          </a:p>
          <a:p>
            <a:r>
              <a:rPr lang="en-US">
                <a:latin typeface="Arial" charset="0"/>
                <a:ea typeface="MS PGothic" charset="0"/>
              </a:rPr>
              <a:t>An example shows both a watermark and an image with the watermark overlaid.</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27832451-6C00-8A4D-9974-9A3C682C1357}" type="slidenum">
              <a:rPr lang="en-US" sz="1200">
                <a:latin typeface="Arial" charset="0"/>
              </a:rPr>
              <a:pPr/>
              <a:t>9</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ea typeface="MS PGothic" charset="0"/>
              </a:rPr>
              <a:t>An invisible watermark is an overlaid image which </a:t>
            </a:r>
            <a:r>
              <a:rPr lang="en-US" i="1">
                <a:latin typeface="Arial" charset="0"/>
                <a:ea typeface="MS PGothic" charset="0"/>
              </a:rPr>
              <a:t>cannot</a:t>
            </a:r>
            <a:r>
              <a:rPr lang="en-US">
                <a:latin typeface="Arial" charset="0"/>
                <a:ea typeface="MS PGothic" charset="0"/>
              </a:rPr>
              <a:t> be seen, but which </a:t>
            </a:r>
            <a:r>
              <a:rPr lang="en-US" i="1">
                <a:latin typeface="Arial" charset="0"/>
                <a:ea typeface="MS PGothic" charset="0"/>
              </a:rPr>
              <a:t>can</a:t>
            </a:r>
            <a:r>
              <a:rPr lang="en-US">
                <a:latin typeface="Arial" charset="0"/>
                <a:ea typeface="MS PGothic" charset="0"/>
              </a:rPr>
              <a:t> be detected algorithmically. Different applications of this technology call for two very different types of invisible watermarks:</a:t>
            </a:r>
          </a:p>
          <a:p>
            <a:endParaRPr lang="en-US">
              <a:latin typeface="Arial" charset="0"/>
              <a:ea typeface="MS PGothic" charset="0"/>
            </a:endParaRPr>
          </a:p>
          <a:p>
            <a:r>
              <a:rPr lang="en-US">
                <a:latin typeface="Arial" charset="0"/>
                <a:ea typeface="MS PGothic" charset="0"/>
              </a:rPr>
              <a:t>A watermark which is destroyed when the image is manipulated digitally in any way may be useful in proving authenticity of an image. If the watermark is still intact, then the image has not been "doctored." If the watermark has been destroyed, then the image has been tampered with. Such a technology might be important, for example, in admitting digital images as evidence in court.</a:t>
            </a:r>
          </a:p>
          <a:p>
            <a:endParaRPr lang="en-US">
              <a:latin typeface="Arial" charset="0"/>
              <a:ea typeface="MS PGothic" charset="0"/>
            </a:endParaRPr>
          </a:p>
          <a:p>
            <a:r>
              <a:rPr lang="en-US">
                <a:latin typeface="Arial" charset="0"/>
                <a:ea typeface="MS PGothic" charset="0"/>
              </a:rPr>
              <a:t>An invisible watermark which is very resistant to destruction under any image manipulation might be useful in verifying ownership of an image suspected of misappropriation. Digital detection of the watermark would indicate the source of the image.</a:t>
            </a:r>
          </a:p>
          <a:p>
            <a:r>
              <a:rPr lang="en-US">
                <a:latin typeface="Arial" charset="0"/>
                <a:ea typeface="MS PGothic" charset="0"/>
              </a:rPr>
              <a:t> </a:t>
            </a:r>
          </a:p>
          <a:p>
            <a:endParaRPr lang="en-US">
              <a:latin typeface="Arial" charset="0"/>
              <a:ea typeface="MS PGothic"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E64F8BA-D25E-0945-8EFC-D97D64AA1903}" type="slidenum">
              <a:rPr lang="en-US" sz="1200">
                <a:latin typeface="Arial" charset="0"/>
              </a:rPr>
              <a:pPr/>
              <a:t>10</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ea typeface="MS PGothic" charset="0"/>
              </a:rPr>
              <a:t>The aims of such </a:t>
            </a:r>
            <a:r>
              <a:rPr lang="en-US">
                <a:latin typeface="Arial" charset="0"/>
                <a:ea typeface="MS PGothic" charset="0"/>
                <a:hlinkClick r:id="rId3"/>
              </a:rPr>
              <a:t>photo watermarks</a:t>
            </a:r>
            <a:r>
              <a:rPr lang="en-US">
                <a:latin typeface="Arial" charset="0"/>
                <a:ea typeface="MS PGothic" charset="0"/>
              </a:rPr>
              <a:t> are completely different: A (semi-)fragile watermark is a mark which is (highly) sensitive to a modification of the stego-medium. A fragile </a:t>
            </a:r>
            <a:r>
              <a:rPr lang="en-US">
                <a:latin typeface="Arial" charset="0"/>
                <a:ea typeface="MS PGothic" charset="0"/>
                <a:hlinkClick r:id="rId3"/>
              </a:rPr>
              <a:t>watermarking software</a:t>
            </a:r>
            <a:r>
              <a:rPr lang="en-US">
                <a:latin typeface="Arial" charset="0"/>
                <a:ea typeface="MS PGothic" charset="0"/>
              </a:rPr>
              <a:t> scheme should be able to detect any change in the signal and identify where it has taken place and possibly what the signal was before modification. It serves at proving the authenticity of a document. On the opposite, a robust </a:t>
            </a:r>
            <a:r>
              <a:rPr lang="en-US">
                <a:latin typeface="Arial" charset="0"/>
                <a:ea typeface="MS PGothic" charset="0"/>
                <a:hlinkClick r:id="rId3"/>
              </a:rPr>
              <a:t>photo watermark</a:t>
            </a:r>
            <a:r>
              <a:rPr lang="en-US">
                <a:latin typeface="Arial" charset="0"/>
                <a:ea typeface="MS PGothic" charset="0"/>
              </a:rPr>
              <a:t> should be stuck to the document it has been embedded in, in such a way that any signal transform of reasonable strength cannot remove the watermark. </a:t>
            </a:r>
          </a:p>
          <a:p>
            <a:endParaRPr lang="en-US">
              <a:latin typeface="Arial"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CD3CECA-8A95-8349-B4D1-2CF40937BF2B}" type="slidenum">
              <a:rPr lang="en-US" sz="1200">
                <a:latin typeface="Arial" charset="0"/>
              </a:rPr>
              <a:pPr/>
              <a:t>11</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61" y="5897676"/>
            <a:ext cx="1161678" cy="406587"/>
          </a:xfrm>
          <a:prstGeom prst="rect">
            <a:avLst/>
          </a:prstGeom>
        </p:spPr>
      </p:pic>
      <p:sp>
        <p:nvSpPr>
          <p:cNvPr id="8" name="TextBox 7"/>
          <p:cNvSpPr txBox="1"/>
          <p:nvPr userDrawn="1"/>
        </p:nvSpPr>
        <p:spPr>
          <a:xfrm>
            <a:off x="1239286" y="5897676"/>
            <a:ext cx="7797210" cy="461665"/>
          </a:xfrm>
          <a:prstGeom prst="rect">
            <a:avLst/>
          </a:prstGeom>
          <a:noFill/>
        </p:spPr>
        <p:txBody>
          <a:bodyPr wrap="square" rtlCol="0">
            <a:spAutoFit/>
          </a:bodyPr>
          <a:lstStyle/>
          <a:p>
            <a:r>
              <a:rPr lang="en-US" sz="1200" dirty="0" smtClean="0">
                <a:latin typeface="Times New Roman"/>
                <a:ea typeface="MS PGothic" charset="0"/>
                <a:cs typeface="Times New Roman"/>
              </a:rPr>
              <a:t>OER Digital </a:t>
            </a:r>
            <a:r>
              <a:rPr lang="en-US" sz="1200" dirty="0">
                <a:latin typeface="Times New Roman"/>
                <a:ea typeface="MS PGothic" charset="0"/>
                <a:cs typeface="Times New Roman"/>
              </a:rPr>
              <a:t>Image </a:t>
            </a:r>
            <a:r>
              <a:rPr lang="en-US" sz="1200" dirty="0" smtClean="0">
                <a:latin typeface="Times New Roman"/>
                <a:ea typeface="MS PGothic" charset="0"/>
                <a:cs typeface="Times New Roman"/>
              </a:rPr>
              <a:t>Processing by Ferda Ernawan (editor) work is under licensed Creative Commons Attribution-NonCommercial-NoDerivatives</a:t>
            </a:r>
            <a:r>
              <a:rPr lang="en-US" sz="1200" baseline="0" dirty="0" smtClean="0">
                <a:latin typeface="Times New Roman"/>
                <a:ea typeface="MS PGothic" charset="0"/>
                <a:cs typeface="Times New Roman"/>
              </a:rPr>
              <a:t> 4.0 International License</a:t>
            </a:r>
            <a:r>
              <a:rPr lang="en-US" sz="1200" dirty="0" smtClean="0">
                <a:latin typeface="Times New Roman"/>
                <a:ea typeface="MS PGothic" charset="0"/>
                <a:cs typeface="Times New Roman"/>
              </a:rPr>
              <a:t>.</a:t>
            </a:r>
            <a:endParaRPr lang="en-US" sz="1200" dirty="0"/>
          </a:p>
        </p:txBody>
      </p:sp>
    </p:spTree>
    <p:extLst>
      <p:ext uri="{BB962C8B-B14F-4D97-AF65-F5344CB8AC3E}">
        <p14:creationId xmlns:p14="http://schemas.microsoft.com/office/powerpoint/2010/main" val="120325061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894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84629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1FEAAC8-B8D1-874E-AA70-8B4502729C1D}"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61" y="5897676"/>
            <a:ext cx="1161678" cy="406587"/>
          </a:xfrm>
          <a:prstGeom prst="rect">
            <a:avLst/>
          </a:prstGeom>
        </p:spPr>
      </p:pic>
      <p:sp>
        <p:nvSpPr>
          <p:cNvPr id="9" name="TextBox 8"/>
          <p:cNvSpPr txBox="1"/>
          <p:nvPr userDrawn="1"/>
        </p:nvSpPr>
        <p:spPr>
          <a:xfrm>
            <a:off x="1239286" y="5897676"/>
            <a:ext cx="7797210" cy="461665"/>
          </a:xfrm>
          <a:prstGeom prst="rect">
            <a:avLst/>
          </a:prstGeom>
          <a:noFill/>
        </p:spPr>
        <p:txBody>
          <a:bodyPr wrap="square" rtlCol="0">
            <a:spAutoFit/>
          </a:bodyPr>
          <a:lstStyle/>
          <a:p>
            <a:r>
              <a:rPr lang="en-US" sz="1200" dirty="0" smtClean="0">
                <a:latin typeface="Times New Roman"/>
                <a:ea typeface="MS PGothic" charset="0"/>
                <a:cs typeface="Times New Roman"/>
              </a:rPr>
              <a:t>OER Digital </a:t>
            </a:r>
            <a:r>
              <a:rPr lang="en-US" sz="1200" dirty="0">
                <a:latin typeface="Times New Roman"/>
                <a:ea typeface="MS PGothic" charset="0"/>
                <a:cs typeface="Times New Roman"/>
              </a:rPr>
              <a:t>Image </a:t>
            </a:r>
            <a:r>
              <a:rPr lang="en-US" sz="1200" dirty="0" smtClean="0">
                <a:latin typeface="Times New Roman"/>
                <a:ea typeface="MS PGothic" charset="0"/>
                <a:cs typeface="Times New Roman"/>
              </a:rPr>
              <a:t>Processing by Ferda Ernawan (editor) work is under licensed Creative Commons Attribution-NonCommercial-NoDerivatives</a:t>
            </a:r>
            <a:r>
              <a:rPr lang="en-US" sz="1200" baseline="0" dirty="0" smtClean="0">
                <a:latin typeface="Times New Roman"/>
                <a:ea typeface="MS PGothic" charset="0"/>
                <a:cs typeface="Times New Roman"/>
              </a:rPr>
              <a:t> 4.0 International License</a:t>
            </a:r>
            <a:r>
              <a:rPr lang="en-US" sz="1200" dirty="0" smtClean="0">
                <a:latin typeface="Times New Roman"/>
                <a:ea typeface="MS PGothic" charset="0"/>
                <a:cs typeface="Times New Roman"/>
              </a:rPr>
              <a:t>.</a:t>
            </a:r>
            <a:endParaRPr lang="en-US" sz="1200" dirty="0"/>
          </a:p>
        </p:txBody>
      </p:sp>
    </p:spTree>
    <p:extLst>
      <p:ext uri="{BB962C8B-B14F-4D97-AF65-F5344CB8AC3E}">
        <p14:creationId xmlns:p14="http://schemas.microsoft.com/office/powerpoint/2010/main" val="291375457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EAAC8-B8D1-874E-AA70-8B4502729C1D}" type="datetimeFigureOut">
              <a:rPr lang="en-US" smtClean="0"/>
              <a:t>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44955784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EAAC8-B8D1-874E-AA70-8B4502729C1D}" type="datetimeFigureOut">
              <a:rPr lang="en-US" smtClean="0"/>
              <a:t>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83034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EAAC8-B8D1-874E-AA70-8B4502729C1D}" type="datetimeFigureOut">
              <a:rPr lang="en-US" smtClean="0"/>
              <a:t>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75573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EAAC8-B8D1-874E-AA70-8B4502729C1D}" type="datetimeFigureOut">
              <a:rPr lang="en-US" smtClean="0"/>
              <a:t>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80840592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EAAC8-B8D1-874E-AA70-8B4502729C1D}" type="datetimeFigureOut">
              <a:rPr lang="en-US" smtClean="0"/>
              <a:t>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425739472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652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1857566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AAC8-B8D1-874E-AA70-8B4502729C1D}" type="datetimeFigureOut">
              <a:rPr lang="en-US" smtClean="0"/>
              <a:t>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8A7FD-37DA-964E-82C7-C288E5A21FC0}" type="slidenum">
              <a:rPr lang="en-US" smtClean="0"/>
              <a:t>‹#›</a:t>
            </a:fld>
            <a:endParaRPr lang="en-US"/>
          </a:p>
        </p:txBody>
      </p:sp>
    </p:spTree>
    <p:extLst>
      <p:ext uri="{BB962C8B-B14F-4D97-AF65-F5344CB8AC3E}">
        <p14:creationId xmlns:p14="http://schemas.microsoft.com/office/powerpoint/2010/main" val="20479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wmf"/><Relationship Id="rId5" Type="http://schemas.openxmlformats.org/officeDocument/2006/relationships/oleObject" Target="../embeddings/Microsoft_Equation1.bin"/><Relationship Id="rId6" Type="http://schemas.openxmlformats.org/officeDocument/2006/relationships/image" Target="../media/image15.wmf"/><Relationship Id="rId7" Type="http://schemas.openxmlformats.org/officeDocument/2006/relationships/oleObject" Target="../embeddings/Microsoft_Equation2.bin"/><Relationship Id="rId8" Type="http://schemas.openxmlformats.org/officeDocument/2006/relationships/image" Target="../media/image16.wmf"/><Relationship Id="rId9" Type="http://schemas.openxmlformats.org/officeDocument/2006/relationships/oleObject" Target="../embeddings/oleObject2.bin"/><Relationship Id="rId10" Type="http://schemas.openxmlformats.org/officeDocument/2006/relationships/image" Target="../media/image1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image" Target="../media/image26.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quation4.bin"/><Relationship Id="rId4" Type="http://schemas.openxmlformats.org/officeDocument/2006/relationships/image" Target="../media/image27.wmf"/><Relationship Id="rId5" Type="http://schemas.openxmlformats.org/officeDocument/2006/relationships/oleObject" Target="../embeddings/oleObject3.bin"/><Relationship Id="rId6" Type="http://schemas.openxmlformats.org/officeDocument/2006/relationships/image" Target="../media/image28.wmf"/><Relationship Id="rId7" Type="http://schemas.openxmlformats.org/officeDocument/2006/relationships/oleObject" Target="../embeddings/oleObject4.bin"/><Relationship Id="rId8" Type="http://schemas.openxmlformats.org/officeDocument/2006/relationships/image" Target="../media/image2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8.wmf"/><Relationship Id="rId5" Type="http://schemas.openxmlformats.org/officeDocument/2006/relationships/oleObject" Target="../embeddings/oleObject6.bin"/><Relationship Id="rId6" Type="http://schemas.openxmlformats.org/officeDocument/2006/relationships/image" Target="../media/image29.wmf"/><Relationship Id="rId7" Type="http://schemas.openxmlformats.org/officeDocument/2006/relationships/oleObject" Target="../embeddings/Microsoft_Equation5.bin"/><Relationship Id="rId8" Type="http://schemas.openxmlformats.org/officeDocument/2006/relationships/image" Target="../media/image30.wmf"/><Relationship Id="rId9" Type="http://schemas.openxmlformats.org/officeDocument/2006/relationships/oleObject" Target="../embeddings/Microsoft_Equation6.bin"/><Relationship Id="rId10" Type="http://schemas.openxmlformats.org/officeDocument/2006/relationships/image" Target="../media/image31.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image" Target="../media/image32.wmf"/><Relationship Id="rId5" Type="http://schemas.openxmlformats.org/officeDocument/2006/relationships/oleObject" Target="../embeddings/Microsoft_Equation8.bin"/><Relationship Id="rId6" Type="http://schemas.openxmlformats.org/officeDocument/2006/relationships/image" Target="../media/image33.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quation9.bin"/><Relationship Id="rId4" Type="http://schemas.openxmlformats.org/officeDocument/2006/relationships/image" Target="../media/image34.wmf"/><Relationship Id="rId5" Type="http://schemas.openxmlformats.org/officeDocument/2006/relationships/oleObject" Target="../embeddings/Microsoft_Equation10.bin"/><Relationship Id="rId6" Type="http://schemas.openxmlformats.org/officeDocument/2006/relationships/image" Target="../media/image35.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b="1" dirty="0" smtClean="0">
                <a:effectLst>
                  <a:outerShdw blurRad="38100" dist="38100" dir="2700000" algn="tl">
                    <a:srgbClr val="000000">
                      <a:alpha val="43137"/>
                    </a:srgbClr>
                  </a:outerShdw>
                </a:effectLst>
              </a:rPr>
              <a:t>IMAGE PROCESSING</a:t>
            </a:r>
            <a:br>
              <a:rPr lang="en-GB" b="1" dirty="0" smtClean="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
            </a:r>
            <a:br>
              <a:rPr lang="en-GB" b="1" dirty="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IMAGE WATERMARKING</a:t>
            </a:r>
            <a:endParaRPr lang="en-GB"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3886200"/>
            <a:ext cx="6728792" cy="1752600"/>
          </a:xfrm>
        </p:spPr>
        <p:txBody>
          <a:bodyPr>
            <a:normAutofit fontScale="70000" lnSpcReduction="20000"/>
          </a:bodyPr>
          <a:lstStyle/>
          <a:p>
            <a:endParaRPr lang="en-GB" b="1" dirty="0" smtClean="0">
              <a:effectLst>
                <a:outerShdw blurRad="38100" dist="38100" dir="2700000" algn="tl">
                  <a:srgbClr val="000000">
                    <a:alpha val="43137"/>
                  </a:srgbClr>
                </a:outerShdw>
              </a:effectLst>
            </a:endParaRPr>
          </a:p>
          <a:p>
            <a:r>
              <a:rPr lang="en-GB" b="1" smtClean="0">
                <a:effectLst>
                  <a:outerShdw blurRad="38100" dist="38100" dir="2700000" algn="tl">
                    <a:srgbClr val="000000">
                      <a:alpha val="43137"/>
                    </a:srgbClr>
                  </a:outerShdw>
                </a:effectLst>
              </a:rPr>
              <a:t>Editor by</a:t>
            </a:r>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DR. FERDA ERNAWAN</a:t>
            </a:r>
          </a:p>
          <a:p>
            <a:r>
              <a:rPr lang="en-GB" b="1" dirty="0" smtClean="0">
                <a:effectLst>
                  <a:outerShdw blurRad="38100" dist="38100" dir="2700000" algn="tl">
                    <a:srgbClr val="000000">
                      <a:alpha val="43137"/>
                    </a:srgbClr>
                  </a:outerShdw>
                </a:effectLst>
              </a:rPr>
              <a:t>Faculty of Computer Systems &amp; Software Engineering</a:t>
            </a:r>
            <a:br>
              <a:rPr lang="en-GB" b="1" dirty="0" smtClean="0">
                <a:effectLst>
                  <a:outerShdw blurRad="38100" dist="38100" dir="2700000" algn="tl">
                    <a:srgbClr val="000000">
                      <a:alpha val="43137"/>
                    </a:srgbClr>
                  </a:outerShdw>
                </a:effectLst>
              </a:rPr>
            </a:br>
            <a:r>
              <a:rPr lang="en-GB" b="1" dirty="0" err="1" smtClean="0">
                <a:effectLst>
                  <a:outerShdw blurRad="38100" dist="38100" dir="2700000" algn="tl">
                    <a:srgbClr val="000000">
                      <a:alpha val="43137"/>
                    </a:srgbClr>
                  </a:outerShdw>
                </a:effectLst>
              </a:rPr>
              <a:t>ferda@ump.edu.my</a:t>
            </a:r>
            <a:endParaRPr lang="en-GB" b="1" dirty="0" smtClean="0">
              <a:effectLst>
                <a:outerShdw blurRad="38100" dist="38100" dir="2700000" algn="tl">
                  <a:srgbClr val="000000">
                    <a:alpha val="43137"/>
                  </a:srgbClr>
                </a:outerShdw>
              </a:effectLst>
            </a:endParaRPr>
          </a:p>
          <a:p>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5315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51015"/>
            <a:ext cx="7772400" cy="845737"/>
          </a:xfrm>
        </p:spPr>
        <p:txBody>
          <a:bodyPr/>
          <a:lstStyle/>
          <a:p>
            <a:pPr algn="l" eaLnBrk="1" hangingPunct="1"/>
            <a:r>
              <a:rPr lang="en-US" sz="4000" i="1" dirty="0">
                <a:latin typeface="Times New Roman" charset="0"/>
                <a:ea typeface="MS PGothic" charset="0"/>
                <a:cs typeface="Times New Roman" charset="0"/>
              </a:rPr>
              <a:t>Invisible Watermark</a:t>
            </a:r>
          </a:p>
        </p:txBody>
      </p:sp>
      <p:sp>
        <p:nvSpPr>
          <p:cNvPr id="17411" name="Rectangle 3"/>
          <p:cNvSpPr>
            <a:spLocks noGrp="1" noChangeArrowheads="1"/>
          </p:cNvSpPr>
          <p:nvPr>
            <p:ph idx="1"/>
          </p:nvPr>
        </p:nvSpPr>
        <p:spPr>
          <a:xfrm>
            <a:off x="533400" y="1828800"/>
            <a:ext cx="7620000" cy="2971800"/>
          </a:xfrm>
        </p:spPr>
        <p:txBody>
          <a:bodyPr/>
          <a:lstStyle/>
          <a:p>
            <a:pPr eaLnBrk="1" hangingPunct="1"/>
            <a:r>
              <a:rPr lang="en-US" sz="2200">
                <a:latin typeface="Times New Roman" charset="0"/>
                <a:ea typeface="MS PGothic" charset="0"/>
                <a:cs typeface="Times New Roman" charset="0"/>
              </a:rPr>
              <a:t>Distortion of embedded watermark is too small to be noticed.</a:t>
            </a:r>
          </a:p>
          <a:p>
            <a:pPr eaLnBrk="1" hangingPunct="1"/>
            <a:r>
              <a:rPr lang="en-US" sz="2200">
                <a:latin typeface="Times New Roman" charset="0"/>
                <a:ea typeface="MS PGothic" charset="0"/>
                <a:cs typeface="Times New Roman" charset="0"/>
              </a:rPr>
              <a:t>A watermark can be extracted by authorized extraction software</a:t>
            </a:r>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5413" y="3227388"/>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8675" y="3227388"/>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390525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4"/>
          <p:cNvSpPr txBox="1">
            <a:spLocks noChangeArrowheads="1"/>
          </p:cNvSpPr>
          <p:nvPr/>
        </p:nvSpPr>
        <p:spPr bwMode="auto">
          <a:xfrm>
            <a:off x="663575" y="4506913"/>
            <a:ext cx="1431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a:latin typeface="Times New Roman" charset="0"/>
              </a:rPr>
              <a:t>Watermark</a:t>
            </a:r>
          </a:p>
        </p:txBody>
      </p:sp>
      <p:sp>
        <p:nvSpPr>
          <p:cNvPr id="17416" name="TextBox 7"/>
          <p:cNvSpPr txBox="1">
            <a:spLocks noChangeArrowheads="1"/>
          </p:cNvSpPr>
          <p:nvPr/>
        </p:nvSpPr>
        <p:spPr bwMode="auto">
          <a:xfrm>
            <a:off x="2784475" y="5284788"/>
            <a:ext cx="14779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a:latin typeface="Times New Roman" charset="0"/>
              </a:rPr>
              <a:t>Host image</a:t>
            </a:r>
          </a:p>
        </p:txBody>
      </p:sp>
      <p:sp>
        <p:nvSpPr>
          <p:cNvPr id="17417" name="TextBox 8"/>
          <p:cNvSpPr txBox="1">
            <a:spLocks noChangeArrowheads="1"/>
          </p:cNvSpPr>
          <p:nvPr/>
        </p:nvSpPr>
        <p:spPr bwMode="auto">
          <a:xfrm>
            <a:off x="5607050" y="5284788"/>
            <a:ext cx="24701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a:latin typeface="Times New Roman" charset="0"/>
              </a:rPr>
              <a:t>Watermarked image</a:t>
            </a:r>
          </a:p>
        </p:txBody>
      </p:sp>
      <p:sp>
        <p:nvSpPr>
          <p:cNvPr id="17418" name="Right Arrow 5"/>
          <p:cNvSpPr>
            <a:spLocks noChangeArrowheads="1"/>
          </p:cNvSpPr>
          <p:nvPr/>
        </p:nvSpPr>
        <p:spPr bwMode="auto">
          <a:xfrm>
            <a:off x="1946275" y="3989388"/>
            <a:ext cx="304800" cy="266700"/>
          </a:xfrm>
          <a:prstGeom prst="rightArrow">
            <a:avLst>
              <a:gd name="adj1" fmla="val 50000"/>
              <a:gd name="adj2" fmla="val 50000"/>
            </a:avLst>
          </a:prstGeom>
          <a:solidFill>
            <a:schemeClr val="accent1"/>
          </a:solidFill>
          <a:ln w="9525">
            <a:solidFill>
              <a:schemeClr val="tx1"/>
            </a:solidFill>
            <a:round/>
            <a:headEnd/>
            <a:tailEnd/>
          </a:ln>
        </p:spPr>
        <p:txBody>
          <a:bodyPr wrap="none"/>
          <a:lstStyle/>
          <a:p>
            <a:pPr eaLnBrk="1" hangingPunct="1"/>
            <a:endParaRPr lang="en-US"/>
          </a:p>
        </p:txBody>
      </p:sp>
      <p:sp>
        <p:nvSpPr>
          <p:cNvPr id="17419" name="Right Arrow 10"/>
          <p:cNvSpPr>
            <a:spLocks noChangeArrowheads="1"/>
          </p:cNvSpPr>
          <p:nvPr/>
        </p:nvSpPr>
        <p:spPr bwMode="auto">
          <a:xfrm>
            <a:off x="5146675" y="3990975"/>
            <a:ext cx="304800" cy="266700"/>
          </a:xfrm>
          <a:prstGeom prst="rightArrow">
            <a:avLst>
              <a:gd name="adj1" fmla="val 50000"/>
              <a:gd name="adj2" fmla="val 50000"/>
            </a:avLst>
          </a:prstGeom>
          <a:solidFill>
            <a:schemeClr val="accent1"/>
          </a:solidFill>
          <a:ln w="9525">
            <a:solidFill>
              <a:schemeClr val="tx1"/>
            </a:solidFill>
            <a:round/>
            <a:headEnd/>
            <a:tailEnd/>
          </a:ln>
        </p:spPr>
        <p:txBody>
          <a:bodyPr wrap="none"/>
          <a:lstStyle/>
          <a:p>
            <a:pPr eaLnBrk="1" hangingPunct="1"/>
            <a:endParaRPr lang="en-US"/>
          </a:p>
        </p:txBody>
      </p:sp>
    </p:spTree>
    <p:extLst>
      <p:ext uri="{BB962C8B-B14F-4D97-AF65-F5344CB8AC3E}">
        <p14:creationId xmlns:p14="http://schemas.microsoft.com/office/powerpoint/2010/main" val="26926123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10054"/>
            <a:ext cx="7924800" cy="685800"/>
          </a:xfrm>
        </p:spPr>
        <p:txBody>
          <a:bodyPr>
            <a:normAutofit fontScale="90000"/>
          </a:bodyPr>
          <a:lstStyle/>
          <a:p>
            <a:pPr algn="l" eaLnBrk="1" hangingPunct="1"/>
            <a:r>
              <a:rPr lang="en-US" sz="4000" i="1" dirty="0">
                <a:latin typeface="Times New Roman" charset="0"/>
                <a:ea typeface="MS PGothic" charset="0"/>
                <a:cs typeface="Times New Roman" charset="0"/>
              </a:rPr>
              <a:t>Fragile</a:t>
            </a:r>
            <a:r>
              <a:rPr lang="en-US" sz="4000" i="1" dirty="0" smtClean="0">
                <a:latin typeface="Times New Roman" charset="0"/>
                <a:ea typeface="MS PGothic" charset="0"/>
                <a:cs typeface="Times New Roman" charset="0"/>
              </a:rPr>
              <a:t>/ Semi </a:t>
            </a:r>
            <a:r>
              <a:rPr lang="en-US" sz="4000" i="1" dirty="0">
                <a:latin typeface="Times New Roman" charset="0"/>
                <a:ea typeface="MS PGothic" charset="0"/>
                <a:cs typeface="Times New Roman" charset="0"/>
              </a:rPr>
              <a:t>Fragile</a:t>
            </a:r>
            <a:r>
              <a:rPr lang="en-US" sz="4000" i="1" dirty="0" smtClean="0">
                <a:latin typeface="Times New Roman" charset="0"/>
                <a:ea typeface="MS PGothic" charset="0"/>
                <a:cs typeface="Times New Roman" charset="0"/>
              </a:rPr>
              <a:t>/ Robust</a:t>
            </a:r>
            <a:endParaRPr lang="en-US" sz="4000" i="1" dirty="0">
              <a:latin typeface="Times New Roman" charset="0"/>
              <a:ea typeface="MS PGothic" charset="0"/>
              <a:cs typeface="Times New Roman" charset="0"/>
            </a:endParaRPr>
          </a:p>
        </p:txBody>
      </p:sp>
      <p:sp>
        <p:nvSpPr>
          <p:cNvPr id="22531" name="Content Placeholder 2"/>
          <p:cNvSpPr>
            <a:spLocks noGrp="1"/>
          </p:cNvSpPr>
          <p:nvPr>
            <p:ph idx="1"/>
          </p:nvPr>
        </p:nvSpPr>
        <p:spPr>
          <a:xfrm>
            <a:off x="457200" y="2057400"/>
            <a:ext cx="8077200" cy="4114800"/>
          </a:xfrm>
        </p:spPr>
        <p:txBody>
          <a:bodyPr/>
          <a:lstStyle/>
          <a:p>
            <a:pPr algn="just" eaLnBrk="1" hangingPunct="1">
              <a:defRPr/>
            </a:pPr>
            <a:r>
              <a:rPr lang="en-US" sz="2200" dirty="0" smtClean="0">
                <a:latin typeface="Times New Roman"/>
                <a:ea typeface="ＭＳ Ｐゴシック" charset="0"/>
                <a:cs typeface="Times New Roman"/>
              </a:rPr>
              <a:t>Watermark fails to be detected from watermarked image after slightly modification. (Fragile).</a:t>
            </a:r>
          </a:p>
          <a:p>
            <a:pPr marL="0" indent="0" algn="just" eaLnBrk="1" hangingPunct="1">
              <a:buFontTx/>
              <a:buNone/>
              <a:defRPr/>
            </a:pPr>
            <a:endParaRPr lang="en-US" sz="2200" dirty="0" smtClean="0">
              <a:latin typeface="Times New Roman"/>
              <a:ea typeface="ＭＳ Ｐゴシック" charset="0"/>
              <a:cs typeface="Times New Roman"/>
            </a:endParaRPr>
          </a:p>
          <a:p>
            <a:pPr algn="just" eaLnBrk="1" hangingPunct="1">
              <a:defRPr/>
            </a:pPr>
            <a:r>
              <a:rPr lang="en-US" sz="2200" dirty="0" smtClean="0">
                <a:latin typeface="Times New Roman"/>
                <a:ea typeface="ＭＳ Ｐゴシック" charset="0"/>
                <a:cs typeface="Times New Roman"/>
              </a:rPr>
              <a:t>Watermark resists beginning transformation, while a watermark fails to be detected after malignant transformation </a:t>
            </a:r>
            <a:r>
              <a:rPr lang="en-US" sz="2200" dirty="0">
                <a:latin typeface="Times New Roman"/>
                <a:ea typeface="ＭＳ Ｐゴシック" charset="0"/>
                <a:cs typeface="Times New Roman"/>
              </a:rPr>
              <a:t>(Semi-fragile</a:t>
            </a:r>
            <a:r>
              <a:rPr lang="en-US" sz="2200" dirty="0" smtClean="0">
                <a:latin typeface="Times New Roman"/>
                <a:ea typeface="ＭＳ Ｐゴシック" charset="0"/>
                <a:cs typeface="Times New Roman"/>
              </a:rPr>
              <a:t>).</a:t>
            </a:r>
            <a:endParaRPr lang="en-US" sz="2200" dirty="0">
              <a:latin typeface="Times New Roman"/>
              <a:ea typeface="ＭＳ Ｐゴシック" charset="0"/>
              <a:cs typeface="Times New Roman"/>
            </a:endParaRPr>
          </a:p>
          <a:p>
            <a:pPr marL="0" indent="0" algn="just" eaLnBrk="1" hangingPunct="1">
              <a:buFontTx/>
              <a:buNone/>
              <a:defRPr/>
            </a:pPr>
            <a:endParaRPr lang="en-US" sz="2200" dirty="0">
              <a:latin typeface="Times New Roman"/>
              <a:ea typeface="ＭＳ Ｐゴシック" charset="0"/>
              <a:cs typeface="Times New Roman"/>
            </a:endParaRPr>
          </a:p>
          <a:p>
            <a:pPr algn="just" eaLnBrk="1" hangingPunct="1">
              <a:defRPr/>
            </a:pPr>
            <a:r>
              <a:rPr lang="en-US" sz="2200" dirty="0" smtClean="0">
                <a:latin typeface="Times New Roman"/>
                <a:ea typeface="ＭＳ Ｐゴシック" charset="0"/>
                <a:cs typeface="Times New Roman"/>
              </a:rPr>
              <a:t>Watermark resists against different types of attack (Robust). </a:t>
            </a:r>
          </a:p>
        </p:txBody>
      </p:sp>
    </p:spTree>
    <p:extLst>
      <p:ext uri="{BB962C8B-B14F-4D97-AF65-F5344CB8AC3E}">
        <p14:creationId xmlns:p14="http://schemas.microsoft.com/office/powerpoint/2010/main" val="2383460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idx="1"/>
          </p:nvPr>
        </p:nvSpPr>
        <p:spPr>
          <a:xfrm>
            <a:off x="31750" y="4581128"/>
            <a:ext cx="9112250" cy="903722"/>
          </a:xfrm>
        </p:spPr>
        <p:txBody>
          <a:bodyPr>
            <a:noAutofit/>
          </a:bodyPr>
          <a:lstStyle/>
          <a:p>
            <a:pPr marL="0" indent="0" algn="just">
              <a:lnSpc>
                <a:spcPct val="90000"/>
              </a:lnSpc>
              <a:buFontTx/>
              <a:buNone/>
              <a:defRPr/>
            </a:pPr>
            <a:r>
              <a:rPr lang="en-US" altLang="en-US" sz="2200" dirty="0">
                <a:latin typeface="Times New Roman"/>
                <a:ea typeface="+mn-ea"/>
                <a:cs typeface="Times New Roman"/>
              </a:rPr>
              <a:t>Watermarking scheme includes embedding process and watermark extraction. The ideal watermarking is to embed such amount of information into host image that provides tradeoff between robustness and imperceptibility by human visual system.</a:t>
            </a:r>
          </a:p>
        </p:txBody>
      </p:sp>
      <p:sp>
        <p:nvSpPr>
          <p:cNvPr id="21507" name="TextBox 1"/>
          <p:cNvSpPr txBox="1">
            <a:spLocks noChangeArrowheads="1"/>
          </p:cNvSpPr>
          <p:nvPr/>
        </p:nvSpPr>
        <p:spPr bwMode="auto">
          <a:xfrm>
            <a:off x="490633" y="332656"/>
            <a:ext cx="701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4000" i="1" dirty="0">
                <a:solidFill>
                  <a:srgbClr val="FFFFFF"/>
                </a:solidFill>
                <a:latin typeface="Times New Roman" charset="0"/>
              </a:rPr>
              <a:t>Watermarking System</a:t>
            </a:r>
          </a:p>
        </p:txBody>
      </p:sp>
      <p:sp>
        <p:nvSpPr>
          <p:cNvPr id="21508" name="TextBox 1"/>
          <p:cNvSpPr txBox="1">
            <a:spLocks noChangeArrowheads="1"/>
          </p:cNvSpPr>
          <p:nvPr/>
        </p:nvSpPr>
        <p:spPr bwMode="auto">
          <a:xfrm>
            <a:off x="2417763" y="2580481"/>
            <a:ext cx="37925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a:latin typeface="Times New Roman" charset="0"/>
              </a:rPr>
              <a:t>Watermark embedding process</a:t>
            </a:r>
            <a:endParaRPr lang="cs-CZ" sz="2200">
              <a:latin typeface="Times New Roman" charset="0"/>
            </a:endParaRPr>
          </a:p>
        </p:txBody>
      </p:sp>
      <p:sp>
        <p:nvSpPr>
          <p:cNvPr id="21509" name="TextBox 2"/>
          <p:cNvSpPr txBox="1">
            <a:spLocks noChangeArrowheads="1"/>
          </p:cNvSpPr>
          <p:nvPr/>
        </p:nvSpPr>
        <p:spPr bwMode="auto">
          <a:xfrm>
            <a:off x="2492845" y="4207506"/>
            <a:ext cx="34591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dirty="0">
                <a:latin typeface="Times New Roman" charset="0"/>
              </a:rPr>
              <a:t>Watermark recovery process</a:t>
            </a:r>
            <a:endParaRPr lang="cs-CZ" sz="2200" dirty="0">
              <a:latin typeface="Times New Roman" charset="0"/>
            </a:endParaRPr>
          </a:p>
        </p:txBody>
      </p:sp>
      <p:sp>
        <p:nvSpPr>
          <p:cNvPr id="21510" name="Rectangle 1"/>
          <p:cNvSpPr>
            <a:spLocks noChangeArrowheads="1"/>
          </p:cNvSpPr>
          <p:nvPr/>
        </p:nvSpPr>
        <p:spPr bwMode="auto">
          <a:xfrm>
            <a:off x="3171825" y="1525588"/>
            <a:ext cx="2057400" cy="1028700"/>
          </a:xfrm>
          <a:prstGeom prst="rect">
            <a:avLst/>
          </a:prstGeom>
          <a:solidFill>
            <a:schemeClr val="accent1"/>
          </a:solidFill>
          <a:ln w="9525">
            <a:solidFill>
              <a:schemeClr val="tx1"/>
            </a:solidFill>
            <a:round/>
            <a:headEnd/>
            <a:tailEnd/>
          </a:ln>
        </p:spPr>
        <p:txBody>
          <a:bodyPr wrap="none"/>
          <a:lstStyle/>
          <a:p>
            <a:pPr algn="ctr" eaLnBrk="1" hangingPunct="1"/>
            <a:r>
              <a:rPr lang="en-US" sz="2200" dirty="0"/>
              <a:t>Watermark </a:t>
            </a:r>
          </a:p>
          <a:p>
            <a:pPr algn="ctr" eaLnBrk="1" hangingPunct="1"/>
            <a:r>
              <a:rPr lang="en-US" sz="2200" dirty="0"/>
              <a:t>embedding </a:t>
            </a:r>
          </a:p>
          <a:p>
            <a:pPr algn="ctr" eaLnBrk="1" hangingPunct="1"/>
            <a:r>
              <a:rPr lang="en-US" sz="2200" dirty="0"/>
              <a:t>system</a:t>
            </a:r>
          </a:p>
        </p:txBody>
      </p:sp>
      <p:sp>
        <p:nvSpPr>
          <p:cNvPr id="21511" name="Rectangle 14"/>
          <p:cNvSpPr>
            <a:spLocks noChangeArrowheads="1"/>
          </p:cNvSpPr>
          <p:nvPr/>
        </p:nvSpPr>
        <p:spPr bwMode="auto">
          <a:xfrm>
            <a:off x="3179763" y="3143251"/>
            <a:ext cx="2057400" cy="1143000"/>
          </a:xfrm>
          <a:prstGeom prst="rect">
            <a:avLst/>
          </a:prstGeom>
          <a:solidFill>
            <a:schemeClr val="accent1"/>
          </a:solidFill>
          <a:ln w="9525">
            <a:solidFill>
              <a:schemeClr val="tx1"/>
            </a:solidFill>
            <a:round/>
            <a:headEnd/>
            <a:tailEnd/>
          </a:ln>
        </p:spPr>
        <p:txBody>
          <a:bodyPr wrap="none"/>
          <a:lstStyle/>
          <a:p>
            <a:pPr algn="ctr" eaLnBrk="1" hangingPunct="1"/>
            <a:r>
              <a:rPr lang="en-US" sz="2200"/>
              <a:t>Watermark </a:t>
            </a:r>
          </a:p>
          <a:p>
            <a:pPr algn="ctr" eaLnBrk="1" hangingPunct="1"/>
            <a:r>
              <a:rPr lang="en-US" sz="2200"/>
              <a:t>Extraction </a:t>
            </a:r>
          </a:p>
          <a:p>
            <a:pPr algn="ctr" eaLnBrk="1" hangingPunct="1"/>
            <a:r>
              <a:rPr lang="en-US" sz="2200"/>
              <a:t>system</a:t>
            </a:r>
          </a:p>
        </p:txBody>
      </p:sp>
      <p:sp>
        <p:nvSpPr>
          <p:cNvPr id="21512" name="TextBox 2"/>
          <p:cNvSpPr txBox="1">
            <a:spLocks noChangeArrowheads="1"/>
          </p:cNvSpPr>
          <p:nvPr/>
        </p:nvSpPr>
        <p:spPr bwMode="auto">
          <a:xfrm>
            <a:off x="228600" y="2951163"/>
            <a:ext cx="25606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a:latin typeface="Times New Roman" charset="0"/>
              </a:rPr>
              <a:t>Watermarked Image</a:t>
            </a:r>
            <a:endParaRPr lang="en-US" sz="2200" i="1">
              <a:latin typeface="Times New Roman" charset="0"/>
            </a:endParaRPr>
          </a:p>
        </p:txBody>
      </p:sp>
      <p:sp>
        <p:nvSpPr>
          <p:cNvPr id="21513" name="TextBox 16"/>
          <p:cNvSpPr txBox="1">
            <a:spLocks noChangeArrowheads="1"/>
          </p:cNvSpPr>
          <p:nvPr/>
        </p:nvSpPr>
        <p:spPr bwMode="auto">
          <a:xfrm>
            <a:off x="444500" y="1379538"/>
            <a:ext cx="18240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a:latin typeface="Times New Roman" charset="0"/>
              </a:rPr>
              <a:t>Watermark </a:t>
            </a:r>
            <a:r>
              <a:rPr lang="en-US" sz="2200" i="1">
                <a:latin typeface="Times New Roman" charset="0"/>
              </a:rPr>
              <a:t>W</a:t>
            </a:r>
          </a:p>
        </p:txBody>
      </p:sp>
      <p:sp>
        <p:nvSpPr>
          <p:cNvPr id="21514" name="TextBox 17"/>
          <p:cNvSpPr txBox="1">
            <a:spLocks noChangeArrowheads="1"/>
          </p:cNvSpPr>
          <p:nvPr/>
        </p:nvSpPr>
        <p:spPr bwMode="auto">
          <a:xfrm>
            <a:off x="471488" y="1851026"/>
            <a:ext cx="17319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dirty="0">
                <a:latin typeface="Times New Roman" charset="0"/>
              </a:rPr>
              <a:t>Host Image I</a:t>
            </a:r>
            <a:endParaRPr lang="en-US" sz="2200" i="1" dirty="0">
              <a:latin typeface="Times New Roman" charset="0"/>
            </a:endParaRPr>
          </a:p>
        </p:txBody>
      </p:sp>
      <p:sp>
        <p:nvSpPr>
          <p:cNvPr id="21515" name="TextBox 18"/>
          <p:cNvSpPr txBox="1">
            <a:spLocks noChangeArrowheads="1"/>
          </p:cNvSpPr>
          <p:nvPr/>
        </p:nvSpPr>
        <p:spPr bwMode="auto">
          <a:xfrm>
            <a:off x="517525" y="2324101"/>
            <a:ext cx="9128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a:latin typeface="Times New Roman" charset="0"/>
              </a:rPr>
              <a:t>Key </a:t>
            </a:r>
            <a:r>
              <a:rPr lang="en-US" sz="2200" i="1">
                <a:latin typeface="Times New Roman" charset="0"/>
              </a:rPr>
              <a:t>K</a:t>
            </a:r>
          </a:p>
        </p:txBody>
      </p:sp>
      <p:sp>
        <p:nvSpPr>
          <p:cNvPr id="21516" name="TextBox 19"/>
          <p:cNvSpPr txBox="1">
            <a:spLocks noChangeArrowheads="1"/>
          </p:cNvSpPr>
          <p:nvPr/>
        </p:nvSpPr>
        <p:spPr bwMode="auto">
          <a:xfrm>
            <a:off x="466168" y="3966370"/>
            <a:ext cx="9128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dirty="0">
                <a:latin typeface="Times New Roman" charset="0"/>
              </a:rPr>
              <a:t>Key </a:t>
            </a:r>
            <a:r>
              <a:rPr lang="en-US" sz="2200" i="1" dirty="0">
                <a:latin typeface="Times New Roman" charset="0"/>
              </a:rPr>
              <a:t>K</a:t>
            </a:r>
          </a:p>
        </p:txBody>
      </p:sp>
      <p:sp>
        <p:nvSpPr>
          <p:cNvPr id="21517" name="TextBox 20"/>
          <p:cNvSpPr txBox="1">
            <a:spLocks noChangeArrowheads="1"/>
          </p:cNvSpPr>
          <p:nvPr/>
        </p:nvSpPr>
        <p:spPr bwMode="auto">
          <a:xfrm>
            <a:off x="517525" y="3470386"/>
            <a:ext cx="13287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dirty="0">
                <a:latin typeface="Times New Roman" charset="0"/>
              </a:rPr>
              <a:t>Test Data</a:t>
            </a:r>
            <a:endParaRPr lang="en-US" sz="2200" i="1" dirty="0">
              <a:latin typeface="Times New Roman" charset="0"/>
            </a:endParaRPr>
          </a:p>
        </p:txBody>
      </p:sp>
      <p:cxnSp>
        <p:nvCxnSpPr>
          <p:cNvPr id="21518" name="Straight Arrow Connector 4"/>
          <p:cNvCxnSpPr>
            <a:cxnSpLocks noChangeShapeType="1"/>
            <a:stCxn id="21513" idx="3"/>
          </p:cNvCxnSpPr>
          <p:nvPr/>
        </p:nvCxnSpPr>
        <p:spPr bwMode="auto">
          <a:xfrm>
            <a:off x="2268538" y="1595438"/>
            <a:ext cx="903287" cy="190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9" name="Straight Arrow Connector 6"/>
          <p:cNvCxnSpPr>
            <a:cxnSpLocks noChangeShapeType="1"/>
            <a:stCxn id="21514" idx="3"/>
          </p:cNvCxnSpPr>
          <p:nvPr/>
        </p:nvCxnSpPr>
        <p:spPr bwMode="auto">
          <a:xfrm>
            <a:off x="2203450" y="2066926"/>
            <a:ext cx="968375" cy="142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20" name="Straight Arrow Connector 15"/>
          <p:cNvCxnSpPr>
            <a:cxnSpLocks noChangeShapeType="1"/>
            <a:stCxn id="21515" idx="3"/>
          </p:cNvCxnSpPr>
          <p:nvPr/>
        </p:nvCxnSpPr>
        <p:spPr bwMode="auto">
          <a:xfrm>
            <a:off x="1430338" y="2540001"/>
            <a:ext cx="1741487" cy="142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21" name="Straight Arrow Connector 24"/>
          <p:cNvCxnSpPr>
            <a:cxnSpLocks noChangeShapeType="1"/>
            <a:stCxn id="21517" idx="3"/>
            <a:endCxn id="21511" idx="1"/>
          </p:cNvCxnSpPr>
          <p:nvPr/>
        </p:nvCxnSpPr>
        <p:spPr bwMode="auto">
          <a:xfrm>
            <a:off x="1846263" y="3685492"/>
            <a:ext cx="1333500" cy="2925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22" name="Straight Arrow Connector 26"/>
          <p:cNvCxnSpPr>
            <a:cxnSpLocks noChangeShapeType="1"/>
          </p:cNvCxnSpPr>
          <p:nvPr/>
        </p:nvCxnSpPr>
        <p:spPr bwMode="auto">
          <a:xfrm>
            <a:off x="1401763" y="4165601"/>
            <a:ext cx="1770062" cy="158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23" name="Straight Arrow Connector 29"/>
          <p:cNvCxnSpPr>
            <a:cxnSpLocks noChangeShapeType="1"/>
            <a:stCxn id="21512" idx="3"/>
          </p:cNvCxnSpPr>
          <p:nvPr/>
        </p:nvCxnSpPr>
        <p:spPr bwMode="auto">
          <a:xfrm>
            <a:off x="2789238" y="3167063"/>
            <a:ext cx="382587" cy="158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524" name="TextBox 36"/>
          <p:cNvSpPr txBox="1">
            <a:spLocks noChangeArrowheads="1"/>
          </p:cNvSpPr>
          <p:nvPr/>
        </p:nvSpPr>
        <p:spPr bwMode="auto">
          <a:xfrm>
            <a:off x="5788025" y="1862138"/>
            <a:ext cx="25606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dirty="0">
                <a:latin typeface="Times New Roman" charset="0"/>
              </a:rPr>
              <a:t>Watermarked Image</a:t>
            </a:r>
            <a:endParaRPr lang="en-US" sz="2200" i="1" dirty="0">
              <a:latin typeface="Times New Roman" charset="0"/>
            </a:endParaRPr>
          </a:p>
        </p:txBody>
      </p:sp>
      <p:sp>
        <p:nvSpPr>
          <p:cNvPr id="21525" name="TextBox 37"/>
          <p:cNvSpPr txBox="1">
            <a:spLocks noChangeArrowheads="1"/>
          </p:cNvSpPr>
          <p:nvPr/>
        </p:nvSpPr>
        <p:spPr bwMode="auto">
          <a:xfrm>
            <a:off x="5762625" y="3482976"/>
            <a:ext cx="2716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dirty="0">
                <a:latin typeface="Times New Roman" charset="0"/>
              </a:rPr>
              <a:t>Watermark extraction</a:t>
            </a:r>
            <a:endParaRPr lang="en-US" sz="2200" i="1" dirty="0">
              <a:latin typeface="Times New Roman" charset="0"/>
            </a:endParaRPr>
          </a:p>
        </p:txBody>
      </p:sp>
      <p:cxnSp>
        <p:nvCxnSpPr>
          <p:cNvPr id="21526" name="Straight Arrow Connector 33"/>
          <p:cNvCxnSpPr>
            <a:cxnSpLocks noChangeShapeType="1"/>
            <a:stCxn id="21510" idx="3"/>
            <a:endCxn id="21524" idx="1"/>
          </p:cNvCxnSpPr>
          <p:nvPr/>
        </p:nvCxnSpPr>
        <p:spPr bwMode="auto">
          <a:xfrm>
            <a:off x="5229225" y="2039938"/>
            <a:ext cx="558800" cy="3730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27" name="Straight Arrow Connector 35"/>
          <p:cNvCxnSpPr>
            <a:cxnSpLocks noChangeShapeType="1"/>
            <a:stCxn id="21511" idx="3"/>
            <a:endCxn id="21525" idx="1"/>
          </p:cNvCxnSpPr>
          <p:nvPr/>
        </p:nvCxnSpPr>
        <p:spPr bwMode="auto">
          <a:xfrm flipV="1">
            <a:off x="5237163" y="3698876"/>
            <a:ext cx="525462" cy="158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815663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381000" y="1219200"/>
            <a:ext cx="7772400" cy="762000"/>
          </a:xfrm>
        </p:spPr>
        <p:txBody>
          <a:bodyPr/>
          <a:lstStyle/>
          <a:p>
            <a:r>
              <a:rPr lang="cs-CZ" sz="4000">
                <a:latin typeface="Times New Roman" charset="0"/>
                <a:ea typeface="MS PGothic" charset="0"/>
              </a:rPr>
              <a:t>Watermarking </a:t>
            </a:r>
            <a:r>
              <a:rPr lang="en-US" sz="4000">
                <a:latin typeface="Times New Roman" charset="0"/>
                <a:ea typeface="MS PGothic" charset="0"/>
              </a:rPr>
              <a:t>Extraction </a:t>
            </a:r>
            <a:r>
              <a:rPr lang="cs-CZ" sz="4000">
                <a:latin typeface="Times New Roman" charset="0"/>
                <a:ea typeface="MS PGothic" charset="0"/>
              </a:rPr>
              <a:t>Schemes</a:t>
            </a:r>
          </a:p>
        </p:txBody>
      </p:sp>
      <p:sp>
        <p:nvSpPr>
          <p:cNvPr id="22531" name="Rectangle 3"/>
          <p:cNvSpPr>
            <a:spLocks noGrp="1" noChangeArrowheads="1"/>
          </p:cNvSpPr>
          <p:nvPr>
            <p:ph type="body" idx="1"/>
          </p:nvPr>
        </p:nvSpPr>
        <p:spPr>
          <a:xfrm>
            <a:off x="381000" y="1628800"/>
            <a:ext cx="8153400" cy="2971800"/>
          </a:xfrm>
        </p:spPr>
        <p:txBody>
          <a:bodyPr/>
          <a:lstStyle/>
          <a:p>
            <a:pPr marL="0" indent="0" algn="just">
              <a:buFontTx/>
              <a:buNone/>
              <a:tabLst>
                <a:tab pos="190500" algn="l"/>
              </a:tabLst>
            </a:pPr>
            <a:r>
              <a:rPr lang="en-US" sz="2200" dirty="0">
                <a:latin typeface="Times New Roman" charset="0"/>
                <a:ea typeface="MS PGothic" charset="0"/>
                <a:cs typeface="Times New Roman" charset="0"/>
              </a:rPr>
              <a:t>Non-blind watermarking system means that the scheme requires original host image for extraction/detection. The original host image is used to extract the</a:t>
            </a:r>
            <a:r>
              <a:rPr lang="cs-CZ" sz="2200" dirty="0">
                <a:latin typeface="Times New Roman" charset="0"/>
                <a:ea typeface="MS PGothic" charset="0"/>
                <a:cs typeface="Times New Roman" charset="0"/>
              </a:rPr>
              <a:t> </a:t>
            </a:r>
            <a:r>
              <a:rPr lang="en-US" sz="2200" dirty="0">
                <a:latin typeface="Times New Roman" charset="0"/>
                <a:ea typeface="MS PGothic" charset="0"/>
                <a:cs typeface="Times New Roman" charset="0"/>
              </a:rPr>
              <a:t>watermark.</a:t>
            </a:r>
          </a:p>
          <a:p>
            <a:pPr marL="0" indent="0" algn="just">
              <a:buFontTx/>
              <a:buNone/>
              <a:tabLst>
                <a:tab pos="190500" algn="l"/>
              </a:tabLst>
            </a:pPr>
            <a:endParaRPr lang="en-US" sz="2200" dirty="0">
              <a:latin typeface="Times New Roman" charset="0"/>
              <a:ea typeface="MS PGothic" charset="0"/>
              <a:cs typeface="Times New Roman" charset="0"/>
            </a:endParaRPr>
          </a:p>
          <a:p>
            <a:pPr marL="0" indent="0" algn="just">
              <a:buFontTx/>
              <a:buNone/>
              <a:tabLst>
                <a:tab pos="190500" algn="l"/>
              </a:tabLst>
            </a:pPr>
            <a:r>
              <a:rPr lang="en-US" sz="2200" dirty="0">
                <a:latin typeface="Times New Roman" charset="0"/>
                <a:ea typeface="MS PGothic" charset="0"/>
                <a:cs typeface="Times New Roman" charset="0"/>
              </a:rPr>
              <a:t>Blind watermarking scheme means that the scheme does not need the original image to extract the watermark.</a:t>
            </a:r>
          </a:p>
          <a:p>
            <a:pPr marL="0" indent="0" algn="just">
              <a:tabLst>
                <a:tab pos="190500" algn="l"/>
              </a:tabLst>
            </a:pPr>
            <a:endParaRPr lang="cs-CZ" sz="2200" dirty="0">
              <a:latin typeface="Times New Roman" charset="0"/>
              <a:ea typeface="MS PGothic" charset="0"/>
              <a:cs typeface="Times New Roman" charset="0"/>
            </a:endParaRPr>
          </a:p>
          <a:p>
            <a:pPr marL="0" indent="0" algn="just">
              <a:tabLst>
                <a:tab pos="190500" algn="l"/>
              </a:tabLst>
            </a:pPr>
            <a:endParaRPr lang="en-US" sz="2200" dirty="0">
              <a:latin typeface="Times New Roman" charset="0"/>
              <a:ea typeface="MS PGothic" charset="0"/>
              <a:cs typeface="Times New Roman" charset="0"/>
            </a:endParaRPr>
          </a:p>
          <a:p>
            <a:pPr marL="0" indent="0" algn="just">
              <a:tabLst>
                <a:tab pos="190500" algn="l"/>
              </a:tabLst>
            </a:pPr>
            <a:endParaRPr lang="cs-CZ" sz="2200" dirty="0">
              <a:latin typeface="Times New Roman" charset="0"/>
              <a:ea typeface="MS PGothic" charset="0"/>
              <a:cs typeface="Times New Roman" charset="0"/>
            </a:endParaRPr>
          </a:p>
        </p:txBody>
      </p:sp>
      <p:sp>
        <p:nvSpPr>
          <p:cNvPr id="4" name="TextBox 1"/>
          <p:cNvSpPr txBox="1">
            <a:spLocks noChangeArrowheads="1"/>
          </p:cNvSpPr>
          <p:nvPr/>
        </p:nvSpPr>
        <p:spPr bwMode="auto">
          <a:xfrm>
            <a:off x="490633" y="332656"/>
            <a:ext cx="701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4000" i="1" dirty="0" smtClean="0">
                <a:solidFill>
                  <a:srgbClr val="FFFFFF"/>
                </a:solidFill>
                <a:latin typeface="Times New Roman" charset="0"/>
              </a:rPr>
              <a:t>Watermark Extraction Schemes</a:t>
            </a:r>
            <a:endParaRPr lang="en-US" sz="4000" i="1" dirty="0">
              <a:solidFill>
                <a:srgbClr val="FFFFFF"/>
              </a:solidFill>
              <a:latin typeface="Times New Roman" charset="0"/>
            </a:endParaRPr>
          </a:p>
        </p:txBody>
      </p:sp>
    </p:spTree>
    <p:extLst>
      <p:ext uri="{BB962C8B-B14F-4D97-AF65-F5344CB8AC3E}">
        <p14:creationId xmlns:p14="http://schemas.microsoft.com/office/powerpoint/2010/main" val="40513195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490633" y="332656"/>
            <a:ext cx="701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4000" i="1" dirty="0" smtClean="0">
                <a:solidFill>
                  <a:srgbClr val="FFFFFF"/>
                </a:solidFill>
                <a:latin typeface="Times New Roman" charset="0"/>
              </a:rPr>
              <a:t>How It Works?</a:t>
            </a:r>
            <a:endParaRPr lang="en-US" sz="4000" i="1" dirty="0">
              <a:solidFill>
                <a:srgbClr val="FFFFFF"/>
              </a:solidFill>
              <a:latin typeface="Times New Roman" charset="0"/>
            </a:endParaRPr>
          </a:p>
        </p:txBody>
      </p:sp>
      <p:pic>
        <p:nvPicPr>
          <p:cNvPr id="8" name="Picture 3" descr="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1772816"/>
            <a:ext cx="8542337"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6069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490633" y="332656"/>
            <a:ext cx="701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4000" i="1" dirty="0" smtClean="0">
                <a:solidFill>
                  <a:srgbClr val="FFFFFF"/>
                </a:solidFill>
                <a:latin typeface="Times New Roman" charset="0"/>
              </a:rPr>
              <a:t>Watermarking Technique</a:t>
            </a:r>
            <a:endParaRPr lang="en-US" sz="4000" i="1" dirty="0">
              <a:solidFill>
                <a:srgbClr val="FFFFFF"/>
              </a:solidFill>
              <a:latin typeface="Times New Roman" charset="0"/>
            </a:endParaRPr>
          </a:p>
        </p:txBody>
      </p:sp>
      <p:sp>
        <p:nvSpPr>
          <p:cNvPr id="4" name="Content Placeholder 2"/>
          <p:cNvSpPr txBox="1">
            <a:spLocks/>
          </p:cNvSpPr>
          <p:nvPr/>
        </p:nvSpPr>
        <p:spPr>
          <a:xfrm>
            <a:off x="490633" y="1556792"/>
            <a:ext cx="7772400" cy="4114800"/>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SzPct val="75000"/>
              <a:buBlip>
                <a:blip r:embed="rId3"/>
              </a:buBlip>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lgn="just">
              <a:defRPr/>
            </a:pPr>
            <a:r>
              <a:rPr lang="en-US" sz="2200" b="1" kern="0" dirty="0" smtClean="0">
                <a:latin typeface="Times New Roman"/>
                <a:cs typeface="Times New Roman"/>
              </a:rPr>
              <a:t>Spatial Domain</a:t>
            </a:r>
          </a:p>
          <a:p>
            <a:pPr lvl="1" algn="just">
              <a:defRPr/>
            </a:pPr>
            <a:r>
              <a:rPr lang="en-US" sz="2200" kern="0" dirty="0" smtClean="0">
                <a:latin typeface="Times New Roman"/>
                <a:cs typeface="Times New Roman"/>
              </a:rPr>
              <a:t>Digital watermarking manipulates the pixel values for adding watermark information. </a:t>
            </a:r>
            <a:endParaRPr lang="en-US" sz="2200" kern="0" dirty="0" smtClean="0">
              <a:latin typeface="Times New Roman"/>
              <a:cs typeface="Times New Roman"/>
            </a:endParaRPr>
          </a:p>
          <a:p>
            <a:pPr lvl="1" algn="just">
              <a:defRPr/>
            </a:pPr>
            <a:r>
              <a:rPr lang="en-US" sz="2200" kern="0" dirty="0" smtClean="0">
                <a:latin typeface="Times New Roman"/>
                <a:cs typeface="Times New Roman"/>
              </a:rPr>
              <a:t>For </a:t>
            </a:r>
            <a:r>
              <a:rPr lang="en-US" sz="2200" kern="0" dirty="0" smtClean="0">
                <a:latin typeface="Times New Roman"/>
                <a:cs typeface="Times New Roman"/>
              </a:rPr>
              <a:t>example: Least significant bit (LSB)</a:t>
            </a:r>
          </a:p>
          <a:p>
            <a:pPr marL="457200" lvl="1" indent="0" algn="just">
              <a:buFontTx/>
              <a:buNone/>
              <a:defRPr/>
            </a:pPr>
            <a:endParaRPr lang="en-US" sz="2200" kern="0" dirty="0" smtClean="0">
              <a:latin typeface="Times New Roman"/>
              <a:cs typeface="Times New Roman"/>
            </a:endParaRPr>
          </a:p>
          <a:p>
            <a:pPr algn="just">
              <a:defRPr/>
            </a:pPr>
            <a:r>
              <a:rPr lang="en-US" sz="2200" b="1" kern="0" dirty="0" smtClean="0">
                <a:latin typeface="Times New Roman"/>
                <a:cs typeface="Times New Roman"/>
              </a:rPr>
              <a:t>Frequency Domain</a:t>
            </a:r>
          </a:p>
          <a:p>
            <a:pPr lvl="1" algn="just">
              <a:defRPr/>
            </a:pPr>
            <a:r>
              <a:rPr lang="en-US" sz="2200" kern="0" dirty="0" smtClean="0">
                <a:latin typeface="Times New Roman"/>
                <a:cs typeface="Times New Roman"/>
              </a:rPr>
              <a:t>Adding or changing component of digital images can be transferred to other value domains. </a:t>
            </a:r>
            <a:endParaRPr lang="en-US" sz="2200" kern="0" dirty="0" smtClean="0">
              <a:latin typeface="Times New Roman"/>
              <a:cs typeface="Times New Roman"/>
            </a:endParaRPr>
          </a:p>
          <a:p>
            <a:pPr lvl="1" algn="just">
              <a:defRPr/>
            </a:pPr>
            <a:r>
              <a:rPr lang="en-US" sz="2200" kern="0" dirty="0" smtClean="0">
                <a:latin typeface="Times New Roman"/>
                <a:cs typeface="Times New Roman"/>
              </a:rPr>
              <a:t>For </a:t>
            </a:r>
            <a:r>
              <a:rPr lang="en-US" sz="2200" kern="0" dirty="0" smtClean="0">
                <a:latin typeface="Times New Roman"/>
                <a:cs typeface="Times New Roman"/>
              </a:rPr>
              <a:t>example: Spread Spectrum Watermarking</a:t>
            </a:r>
          </a:p>
          <a:p>
            <a:pPr marL="457200" lvl="1" indent="0" algn="just">
              <a:buFontTx/>
              <a:buNone/>
              <a:defRPr/>
            </a:pPr>
            <a:endParaRPr lang="en-US" sz="2200" kern="0" dirty="0" smtClean="0">
              <a:latin typeface="Times New Roman"/>
              <a:cs typeface="Times New Roman"/>
            </a:endParaRPr>
          </a:p>
          <a:p>
            <a:pPr algn="just">
              <a:defRPr/>
            </a:pPr>
            <a:endParaRPr lang="en-US" sz="2200" kern="0" dirty="0" smtClean="0">
              <a:latin typeface="Times New Roman"/>
              <a:cs typeface="Times New Roman"/>
            </a:endParaRPr>
          </a:p>
          <a:p>
            <a:pPr lvl="1" algn="just">
              <a:defRPr/>
            </a:pPr>
            <a:endParaRPr lang="en-US" sz="2200" kern="0" dirty="0" smtClean="0">
              <a:latin typeface="Times New Roman"/>
              <a:cs typeface="Times New Roman"/>
            </a:endParaRPr>
          </a:p>
          <a:p>
            <a:pPr marL="0" indent="0" algn="just">
              <a:buFontTx/>
              <a:buNone/>
              <a:defRPr/>
            </a:pPr>
            <a:endParaRPr lang="en-US" sz="2200" kern="0" dirty="0">
              <a:latin typeface="Times New Roman"/>
              <a:cs typeface="Times New Roman"/>
            </a:endParaRPr>
          </a:p>
        </p:txBody>
      </p:sp>
    </p:spTree>
    <p:extLst>
      <p:ext uri="{BB962C8B-B14F-4D97-AF65-F5344CB8AC3E}">
        <p14:creationId xmlns:p14="http://schemas.microsoft.com/office/powerpoint/2010/main" val="32473352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556792"/>
            <a:ext cx="8229600" cy="4114800"/>
          </a:xfrm>
        </p:spPr>
        <p:txBody>
          <a:bodyPr>
            <a:normAutofit lnSpcReduction="10000"/>
          </a:bodyPr>
          <a:lstStyle/>
          <a:p>
            <a:pPr algn="just"/>
            <a:r>
              <a:rPr lang="en-US" sz="2200" dirty="0">
                <a:latin typeface="Times New Roman" charset="0"/>
                <a:ea typeface="MS PGothic" charset="0"/>
                <a:cs typeface="Times New Roman" charset="0"/>
              </a:rPr>
              <a:t>A true color image consists of three channels : red, green and blue component.  For each pixel has 1 byte / 8 bits, given a bright purple as shown below:</a:t>
            </a:r>
          </a:p>
          <a:p>
            <a:pPr algn="ctr">
              <a:buFontTx/>
              <a:buNone/>
            </a:pPr>
            <a:r>
              <a:rPr lang="en-US" sz="2200" dirty="0">
                <a:latin typeface="Times New Roman" charset="0"/>
                <a:ea typeface="MS PGothic" charset="0"/>
                <a:cs typeface="Times New Roman" charset="0"/>
              </a:rPr>
              <a:t>Y0 = {R=254, G=1, B=254</a:t>
            </a:r>
            <a:r>
              <a:rPr lang="en-US" sz="2200" dirty="0" smtClean="0">
                <a:latin typeface="Times New Roman" charset="0"/>
                <a:ea typeface="MS PGothic" charset="0"/>
                <a:cs typeface="Times New Roman" charset="0"/>
              </a:rPr>
              <a:t>}</a:t>
            </a:r>
            <a:endParaRPr lang="en-US" sz="2200" dirty="0">
              <a:latin typeface="Times New Roman" charset="0"/>
              <a:ea typeface="MS PGothic" charset="0"/>
              <a:cs typeface="Times New Roman" charset="0"/>
            </a:endParaRPr>
          </a:p>
          <a:p>
            <a:pPr algn="just">
              <a:buFontTx/>
              <a:buNone/>
            </a:pPr>
            <a:r>
              <a:rPr lang="en-US" sz="2200" dirty="0">
                <a:latin typeface="Times New Roman" charset="0"/>
                <a:ea typeface="MS PGothic" charset="0"/>
                <a:cs typeface="Times New Roman" charset="0"/>
              </a:rPr>
              <a:t>	Least significant bit is a simple technique, this technique embeds a watermark into the least of bits. The result of watermark embedding based on LSB in Y0 is given as:</a:t>
            </a:r>
          </a:p>
          <a:p>
            <a:pPr marL="0" lvl="1" indent="0" algn="ctr">
              <a:lnSpc>
                <a:spcPct val="90000"/>
              </a:lnSpc>
              <a:buFontTx/>
              <a:buNone/>
            </a:pPr>
            <a:r>
              <a:rPr lang="en-US" sz="2200" dirty="0">
                <a:latin typeface="Times New Roman" charset="0"/>
                <a:ea typeface="ＭＳ Ｐゴシック" charset="0"/>
                <a:cs typeface="Times New Roman" charset="0"/>
              </a:rPr>
              <a:t>Y1 = {R=254, G=1, B=253</a:t>
            </a:r>
            <a:r>
              <a:rPr lang="en-US" sz="2200" dirty="0" smtClean="0">
                <a:latin typeface="Times New Roman" charset="0"/>
                <a:ea typeface="ＭＳ Ｐゴシック" charset="0"/>
                <a:cs typeface="Times New Roman" charset="0"/>
              </a:rPr>
              <a:t>}</a:t>
            </a:r>
            <a:endParaRPr lang="en-US" sz="2200" dirty="0">
              <a:latin typeface="Times New Roman" charset="0"/>
              <a:ea typeface="ＭＳ Ｐゴシック" charset="0"/>
              <a:cs typeface="Times New Roman" charset="0"/>
            </a:endParaRPr>
          </a:p>
          <a:p>
            <a:pPr algn="just">
              <a:lnSpc>
                <a:spcPct val="90000"/>
              </a:lnSpc>
            </a:pPr>
            <a:r>
              <a:rPr lang="en-US" sz="2200" dirty="0">
                <a:latin typeface="Times New Roman" charset="0"/>
                <a:ea typeface="MS PGothic" charset="0"/>
                <a:cs typeface="Times New Roman" charset="0"/>
              </a:rPr>
              <a:t>Human visual system is almost impossible to detect a difference of 1 on a color scale.  </a:t>
            </a:r>
          </a:p>
          <a:p>
            <a:pPr algn="just">
              <a:lnSpc>
                <a:spcPct val="90000"/>
              </a:lnSpc>
            </a:pPr>
            <a:r>
              <a:rPr lang="en-US" sz="2200" dirty="0">
                <a:latin typeface="Times New Roman" charset="0"/>
                <a:ea typeface="MS PGothic" charset="0"/>
                <a:cs typeface="Times New Roman" charset="0"/>
              </a:rPr>
              <a:t>While the watermark can easily be removed when the watermarked image is compressed by JPEG compression. </a:t>
            </a:r>
          </a:p>
        </p:txBody>
      </p:sp>
      <p:sp>
        <p:nvSpPr>
          <p:cNvPr id="27651" name="Title 1"/>
          <p:cNvSpPr txBox="1">
            <a:spLocks/>
          </p:cNvSpPr>
          <p:nvPr/>
        </p:nvSpPr>
        <p:spPr bwMode="auto">
          <a:xfrm>
            <a:off x="457200" y="404664"/>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4000" i="1" dirty="0">
                <a:solidFill>
                  <a:srgbClr val="FFFFFF"/>
                </a:solidFill>
                <a:latin typeface="Times New Roman" charset="0"/>
              </a:rPr>
              <a:t>Least Significant Bit</a:t>
            </a:r>
          </a:p>
        </p:txBody>
      </p:sp>
    </p:spTree>
    <p:extLst>
      <p:ext uri="{BB962C8B-B14F-4D97-AF65-F5344CB8AC3E}">
        <p14:creationId xmlns:p14="http://schemas.microsoft.com/office/powerpoint/2010/main" val="30796041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4293096"/>
            <a:ext cx="8458200" cy="1676400"/>
          </a:xfrm>
        </p:spPr>
        <p:txBody>
          <a:bodyPr/>
          <a:lstStyle/>
          <a:p>
            <a:pPr algn="just"/>
            <a:r>
              <a:rPr lang="en-US" sz="2200" dirty="0">
                <a:latin typeface="Times New Roman" charset="0"/>
                <a:ea typeface="MS PGothic" charset="0"/>
                <a:cs typeface="Times New Roman" charset="0"/>
              </a:rPr>
              <a:t>Random numbers based on a secret key can distribute watermark embedding into the host image.</a:t>
            </a:r>
          </a:p>
          <a:p>
            <a:pPr algn="just"/>
            <a:r>
              <a:rPr lang="en-US" sz="2200" dirty="0">
                <a:latin typeface="Times New Roman" charset="0"/>
                <a:ea typeface="MS PGothic" charset="0"/>
                <a:cs typeface="Times New Roman" charset="0"/>
              </a:rPr>
              <a:t>Increasing the number of bits can give significantly effect to the quality of watermarked image.</a:t>
            </a:r>
            <a:endParaRPr lang="en-GB" sz="2200" b="1" dirty="0">
              <a:latin typeface="Times New Roman" charset="0"/>
              <a:ea typeface="MS PGothic" charset="0"/>
              <a:cs typeface="Times New Roman" charset="0"/>
            </a:endParaRPr>
          </a:p>
        </p:txBody>
      </p:sp>
      <p:pic>
        <p:nvPicPr>
          <p:cNvPr id="286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458" y="1412777"/>
            <a:ext cx="7623175"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itle 1"/>
          <p:cNvSpPr>
            <a:spLocks noGrp="1"/>
          </p:cNvSpPr>
          <p:nvPr>
            <p:ph type="title"/>
          </p:nvPr>
        </p:nvSpPr>
        <p:spPr>
          <a:xfrm>
            <a:off x="457200" y="476672"/>
            <a:ext cx="7772400" cy="701675"/>
          </a:xfrm>
        </p:spPr>
        <p:txBody>
          <a:bodyPr/>
          <a:lstStyle/>
          <a:p>
            <a:pPr algn="l"/>
            <a:r>
              <a:rPr lang="en-US" sz="4000" i="1" dirty="0">
                <a:latin typeface="Times New Roman" charset="0"/>
                <a:ea typeface="MS PGothic" charset="0"/>
              </a:rPr>
              <a:t>Least Significant Bit</a:t>
            </a:r>
          </a:p>
        </p:txBody>
      </p:sp>
    </p:spTree>
    <p:extLst>
      <p:ext uri="{BB962C8B-B14F-4D97-AF65-F5344CB8AC3E}">
        <p14:creationId xmlns:p14="http://schemas.microsoft.com/office/powerpoint/2010/main" val="20097362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133600"/>
            <a:ext cx="8229600" cy="2286000"/>
          </a:xfrm>
          <a:prstGeom prst="rect">
            <a:avLst/>
          </a:prstGeom>
          <a:noFill/>
          <a:ln>
            <a:noFill/>
          </a:ln>
          <a:extLst/>
        </p:spPr>
        <p:txBody>
          <a:bodyPr anchor="ctr"/>
          <a:lstStyle>
            <a:lvl1pPr algn="l" rtl="0" eaLnBrk="0" fontAlgn="base" hangingPunct="0">
              <a:spcBef>
                <a:spcPct val="0"/>
              </a:spcBef>
              <a:spcAft>
                <a:spcPct val="0"/>
              </a:spcAft>
              <a:defRPr sz="4400" i="1">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i="1">
                <a:solidFill>
                  <a:schemeClr val="tx2"/>
                </a:solidFill>
                <a:latin typeface="Times New Roman" pitchFamily="18" charset="0"/>
                <a:ea typeface="MS PGothic" panose="020B0600070205080204" pitchFamily="34" charset="-128"/>
              </a:defRPr>
            </a:lvl2pPr>
            <a:lvl3pPr algn="l" rtl="0" eaLnBrk="0" fontAlgn="base" hangingPunct="0">
              <a:spcBef>
                <a:spcPct val="0"/>
              </a:spcBef>
              <a:spcAft>
                <a:spcPct val="0"/>
              </a:spcAft>
              <a:defRPr sz="4400" i="1">
                <a:solidFill>
                  <a:schemeClr val="tx2"/>
                </a:solidFill>
                <a:latin typeface="Times New Roman" pitchFamily="18" charset="0"/>
                <a:ea typeface="MS PGothic" panose="020B0600070205080204" pitchFamily="34" charset="-128"/>
              </a:defRPr>
            </a:lvl3pPr>
            <a:lvl4pPr algn="l" rtl="0" eaLnBrk="0" fontAlgn="base" hangingPunct="0">
              <a:spcBef>
                <a:spcPct val="0"/>
              </a:spcBef>
              <a:spcAft>
                <a:spcPct val="0"/>
              </a:spcAft>
              <a:defRPr sz="4400" i="1">
                <a:solidFill>
                  <a:schemeClr val="tx2"/>
                </a:solidFill>
                <a:latin typeface="Times New Roman" pitchFamily="18" charset="0"/>
                <a:ea typeface="MS PGothic" panose="020B0600070205080204" pitchFamily="34" charset="-128"/>
              </a:defRPr>
            </a:lvl4pPr>
            <a:lvl5pPr algn="l" rtl="0" eaLnBrk="0" fontAlgn="base" hangingPunct="0">
              <a:spcBef>
                <a:spcPct val="0"/>
              </a:spcBef>
              <a:spcAft>
                <a:spcPct val="0"/>
              </a:spcAft>
              <a:defRPr sz="4400" i="1">
                <a:solidFill>
                  <a:schemeClr val="tx2"/>
                </a:solidFill>
                <a:latin typeface="Times New Roman" pitchFamily="18" charset="0"/>
                <a:ea typeface="MS PGothic" panose="020B0600070205080204" pitchFamily="34" charset="-128"/>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a:lstStyle>
          <a:p>
            <a:pPr algn="ctr">
              <a:defRPr/>
            </a:pPr>
            <a:r>
              <a:rPr lang="en-GB" altLang="en-US" sz="4000" kern="0" dirty="0" smtClean="0"/>
              <a:t>Frequency-Based Techniques</a:t>
            </a:r>
            <a:endParaRPr lang="en-US" altLang="en-US" sz="4000" kern="0" dirty="0" smtClean="0"/>
          </a:p>
        </p:txBody>
      </p:sp>
    </p:spTree>
    <p:extLst>
      <p:ext uri="{BB962C8B-B14F-4D97-AF65-F5344CB8AC3E}">
        <p14:creationId xmlns:p14="http://schemas.microsoft.com/office/powerpoint/2010/main" val="400990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367098" y="1628800"/>
            <a:ext cx="8382000" cy="3810000"/>
          </a:xfrm>
        </p:spPr>
        <p:txBody>
          <a:bodyPr/>
          <a:lstStyle/>
          <a:p>
            <a:pPr algn="just"/>
            <a:r>
              <a:rPr lang="en-US" sz="2200" dirty="0">
                <a:latin typeface="Times New Roman" charset="0"/>
                <a:ea typeface="MS PGothic" charset="0"/>
                <a:cs typeface="Times New Roman" charset="0"/>
              </a:rPr>
              <a:t>Embedding watermark schemes in frequency coefficients will produce higher robustness than embedding watermark schemes in spatial domain.</a:t>
            </a:r>
          </a:p>
          <a:p>
            <a:pPr algn="just"/>
            <a:r>
              <a:rPr lang="en-US" sz="2200" dirty="0">
                <a:latin typeface="Times New Roman" charset="0"/>
                <a:ea typeface="MS PGothic" charset="0"/>
                <a:cs typeface="Times New Roman" charset="0"/>
              </a:rPr>
              <a:t>A watermarking scheme which uses frequency-based should embed a watermark in low frequency order or medium frequencies. </a:t>
            </a:r>
          </a:p>
          <a:p>
            <a:pPr algn="just"/>
            <a:r>
              <a:rPr lang="en-US" sz="2200" dirty="0">
                <a:latin typeface="Times New Roman" charset="0"/>
                <a:ea typeface="MS PGothic" charset="0"/>
                <a:cs typeface="Times New Roman" charset="0"/>
              </a:rPr>
              <a:t>Embedding a watermark in a low frequency can produce a higher quality degradation of the watermarked image.</a:t>
            </a:r>
          </a:p>
          <a:p>
            <a:pPr algn="just"/>
            <a:r>
              <a:rPr lang="en-US" sz="2200" dirty="0">
                <a:latin typeface="Times New Roman" charset="0"/>
                <a:ea typeface="MS PGothic" charset="0"/>
                <a:cs typeface="Times New Roman" charset="0"/>
              </a:rPr>
              <a:t>Embedding a watermark in a high frequency makes less robust and it is higher probability being lost when the watermarked images are compressed.</a:t>
            </a:r>
          </a:p>
        </p:txBody>
      </p:sp>
      <p:sp>
        <p:nvSpPr>
          <p:cNvPr id="30723" name="Title 1"/>
          <p:cNvSpPr>
            <a:spLocks noGrp="1"/>
          </p:cNvSpPr>
          <p:nvPr>
            <p:ph type="title"/>
          </p:nvPr>
        </p:nvSpPr>
        <p:spPr>
          <a:xfrm>
            <a:off x="424717" y="476672"/>
            <a:ext cx="7772400" cy="701675"/>
          </a:xfrm>
        </p:spPr>
        <p:txBody>
          <a:bodyPr/>
          <a:lstStyle/>
          <a:p>
            <a:pPr algn="l"/>
            <a:r>
              <a:rPr lang="en-US" sz="4000" i="1" dirty="0">
                <a:latin typeface="Times New Roman" charset="0"/>
                <a:ea typeface="MS PGothic" charset="0"/>
              </a:rPr>
              <a:t>Frequency-Based Techniques</a:t>
            </a:r>
          </a:p>
        </p:txBody>
      </p:sp>
    </p:spTree>
    <p:extLst>
      <p:ext uri="{BB962C8B-B14F-4D97-AF65-F5344CB8AC3E}">
        <p14:creationId xmlns:p14="http://schemas.microsoft.com/office/powerpoint/2010/main" val="40775075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39230" y="40349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4000" i="1" dirty="0">
                <a:solidFill>
                  <a:schemeClr val="bg1"/>
                </a:solidFill>
                <a:latin typeface="Times New Roman" charset="0"/>
              </a:rPr>
              <a:t>Today’s </a:t>
            </a:r>
            <a:r>
              <a:rPr lang="en-US" sz="4000" i="1" dirty="0" smtClean="0">
                <a:solidFill>
                  <a:schemeClr val="bg1"/>
                </a:solidFill>
                <a:latin typeface="Times New Roman" charset="0"/>
              </a:rPr>
              <a:t>Lesson</a:t>
            </a:r>
            <a:endParaRPr lang="en-US" sz="4000" i="1" dirty="0">
              <a:solidFill>
                <a:schemeClr val="bg1"/>
              </a:solidFill>
              <a:latin typeface="Times New Roman" charset="0"/>
            </a:endParaRPr>
          </a:p>
        </p:txBody>
      </p:sp>
      <p:sp>
        <p:nvSpPr>
          <p:cNvPr id="8" name="Content Placeholder 2"/>
          <p:cNvSpPr>
            <a:spLocks noGrp="1"/>
          </p:cNvSpPr>
          <p:nvPr>
            <p:ph idx="4294967295"/>
          </p:nvPr>
        </p:nvSpPr>
        <p:spPr>
          <a:xfrm>
            <a:off x="304800" y="1340768"/>
            <a:ext cx="8421688" cy="4800600"/>
          </a:xfrm>
        </p:spPr>
        <p:txBody>
          <a:bodyPr/>
          <a:lstStyle/>
          <a:p>
            <a:pPr>
              <a:defRPr/>
            </a:pPr>
            <a:r>
              <a:rPr lang="en-US" altLang="en-US" sz="2200" dirty="0" smtClean="0">
                <a:solidFill>
                  <a:srgbClr val="000000"/>
                </a:solidFill>
                <a:latin typeface="Times New Roman"/>
                <a:cs typeface="Times New Roman"/>
              </a:rPr>
              <a:t>Introduction to digital watermarking</a:t>
            </a:r>
          </a:p>
          <a:p>
            <a:pPr>
              <a:defRPr/>
            </a:pPr>
            <a:r>
              <a:rPr lang="en-US" altLang="en-US" sz="2200" dirty="0" smtClean="0">
                <a:solidFill>
                  <a:srgbClr val="000000"/>
                </a:solidFill>
                <a:latin typeface="Times New Roman"/>
                <a:cs typeface="Times New Roman"/>
              </a:rPr>
              <a:t>Watermarking applications</a:t>
            </a:r>
          </a:p>
          <a:p>
            <a:pPr>
              <a:defRPr/>
            </a:pPr>
            <a:r>
              <a:rPr lang="en-US" altLang="en-US" sz="2200" dirty="0" smtClean="0">
                <a:solidFill>
                  <a:srgbClr val="000000"/>
                </a:solidFill>
                <a:latin typeface="Times New Roman"/>
                <a:cs typeface="Times New Roman"/>
              </a:rPr>
              <a:t>Watermark Classification</a:t>
            </a:r>
          </a:p>
          <a:p>
            <a:pPr>
              <a:defRPr/>
            </a:pPr>
            <a:r>
              <a:rPr lang="en-US" altLang="en-US" sz="2200" dirty="0" smtClean="0">
                <a:solidFill>
                  <a:srgbClr val="000000"/>
                </a:solidFill>
                <a:latin typeface="Times New Roman"/>
                <a:cs typeface="Times New Roman"/>
              </a:rPr>
              <a:t>Watermarking System</a:t>
            </a:r>
          </a:p>
          <a:p>
            <a:pPr>
              <a:defRPr/>
            </a:pPr>
            <a:r>
              <a:rPr lang="en-US" altLang="en-US" sz="2200" dirty="0" smtClean="0">
                <a:solidFill>
                  <a:srgbClr val="000000"/>
                </a:solidFill>
                <a:latin typeface="Times New Roman"/>
                <a:cs typeface="Times New Roman"/>
              </a:rPr>
              <a:t>Watermarking Methods</a:t>
            </a:r>
          </a:p>
          <a:p>
            <a:pPr lvl="1">
              <a:defRPr/>
            </a:pPr>
            <a:r>
              <a:rPr lang="en-US" altLang="en-US" sz="2200" dirty="0" smtClean="0">
                <a:solidFill>
                  <a:srgbClr val="000000"/>
                </a:solidFill>
                <a:latin typeface="Times New Roman"/>
                <a:cs typeface="Times New Roman"/>
              </a:rPr>
              <a:t>Spatial Domain (LSB technique)</a:t>
            </a:r>
          </a:p>
          <a:p>
            <a:pPr lvl="1">
              <a:defRPr/>
            </a:pPr>
            <a:r>
              <a:rPr lang="en-US" altLang="en-US" sz="2200" dirty="0" smtClean="0">
                <a:solidFill>
                  <a:srgbClr val="000000"/>
                </a:solidFill>
                <a:latin typeface="Times New Roman"/>
                <a:cs typeface="Times New Roman"/>
              </a:rPr>
              <a:t>Frequency domain (Spread spectrum technique) </a:t>
            </a:r>
          </a:p>
          <a:p>
            <a:pPr>
              <a:defRPr/>
            </a:pPr>
            <a:r>
              <a:rPr lang="en-US" altLang="en-US" sz="2200" dirty="0" smtClean="0">
                <a:solidFill>
                  <a:srgbClr val="000000"/>
                </a:solidFill>
                <a:latin typeface="Times New Roman"/>
                <a:cs typeface="Times New Roman"/>
              </a:rPr>
              <a:t>Different types of attack</a:t>
            </a:r>
          </a:p>
          <a:p>
            <a:pPr>
              <a:defRPr/>
            </a:pPr>
            <a:r>
              <a:rPr lang="en-US" altLang="en-US" sz="2200" dirty="0" smtClean="0">
                <a:solidFill>
                  <a:srgbClr val="000000"/>
                </a:solidFill>
                <a:latin typeface="Times New Roman"/>
                <a:cs typeface="Times New Roman"/>
              </a:rPr>
              <a:t>Image Watermarking Performance</a:t>
            </a:r>
          </a:p>
          <a:p>
            <a:pPr eaLnBrk="1" hangingPunct="1">
              <a:defRPr/>
            </a:pPr>
            <a:r>
              <a:rPr lang="en-US" altLang="en-US" sz="2200" dirty="0" smtClean="0">
                <a:latin typeface="Times New Roman"/>
                <a:cs typeface="Times New Roman"/>
              </a:rPr>
              <a:t>Learning Outcomes:</a:t>
            </a:r>
          </a:p>
          <a:p>
            <a:pPr marL="457200" lvl="1" indent="0">
              <a:buFontTx/>
              <a:buNone/>
              <a:defRPr/>
            </a:pPr>
            <a:r>
              <a:rPr lang="en-US" altLang="en-US" sz="2200" dirty="0" smtClean="0">
                <a:solidFill>
                  <a:srgbClr val="000000"/>
                </a:solidFill>
                <a:latin typeface="Times New Roman"/>
                <a:cs typeface="Times New Roman"/>
              </a:rPr>
              <a:t>Introduce image watermarking techniques</a:t>
            </a:r>
          </a:p>
        </p:txBody>
      </p:sp>
    </p:spTree>
    <p:extLst>
      <p:ext uri="{BB962C8B-B14F-4D97-AF65-F5344CB8AC3E}">
        <p14:creationId xmlns:p14="http://schemas.microsoft.com/office/powerpoint/2010/main" val="11850378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676400"/>
            <a:ext cx="8229600" cy="4251325"/>
          </a:xfrm>
        </p:spPr>
        <p:txBody>
          <a:bodyPr/>
          <a:lstStyle/>
          <a:p>
            <a:pPr marL="0" indent="0">
              <a:buFontTx/>
              <a:buNone/>
            </a:pPr>
            <a:r>
              <a:rPr lang="en-GB" sz="2200">
                <a:latin typeface="Times New Roman" charset="0"/>
                <a:ea typeface="MS PGothic" charset="0"/>
                <a:cs typeface="Times New Roman" charset="0"/>
              </a:rPr>
              <a:t>DCT </a:t>
            </a:r>
            <a:r>
              <a:rPr lang="en-GB" sz="2200" i="1">
                <a:latin typeface="Times New Roman" charset="0"/>
                <a:ea typeface="MS PGothic" charset="0"/>
                <a:cs typeface="Times New Roman" charset="0"/>
              </a:rPr>
              <a:t>B</a:t>
            </a:r>
            <a:r>
              <a:rPr lang="en-GB" sz="2200">
                <a:latin typeface="Times New Roman" charset="0"/>
                <a:ea typeface="MS PGothic" charset="0"/>
                <a:cs typeface="Times New Roman" charset="0"/>
              </a:rPr>
              <a:t> of an input image </a:t>
            </a:r>
            <a:r>
              <a:rPr lang="en-GB" sz="2200" i="1">
                <a:latin typeface="Times New Roman" charset="0"/>
                <a:ea typeface="MS PGothic" charset="0"/>
                <a:cs typeface="Times New Roman" charset="0"/>
              </a:rPr>
              <a:t>A</a:t>
            </a:r>
            <a:r>
              <a:rPr lang="en-GB" sz="2200">
                <a:latin typeface="Times New Roman" charset="0"/>
                <a:ea typeface="MS PGothic" charset="0"/>
                <a:cs typeface="Times New Roman" charset="0"/>
              </a:rPr>
              <a:t> is defined as:</a:t>
            </a:r>
          </a:p>
          <a:p>
            <a:pPr marL="0" indent="0"/>
            <a:endParaRPr lang="en-GB" sz="2200">
              <a:latin typeface="Times New Roman" charset="0"/>
              <a:ea typeface="MS PGothic" charset="0"/>
              <a:cs typeface="Times New Roman" charset="0"/>
            </a:endParaRPr>
          </a:p>
          <a:p>
            <a:pPr marL="0" indent="0">
              <a:buFontTx/>
              <a:buNone/>
            </a:pPr>
            <a:endParaRPr lang="en-US" sz="2200">
              <a:latin typeface="Times New Roman" charset="0"/>
              <a:ea typeface="MS PGothic" charset="0"/>
              <a:cs typeface="Times New Roman" charset="0"/>
            </a:endParaRPr>
          </a:p>
          <a:p>
            <a:pPr marL="0" indent="0">
              <a:buFontTx/>
              <a:buNone/>
            </a:pPr>
            <a:r>
              <a:rPr lang="en-GB" sz="2200">
                <a:latin typeface="Times New Roman" charset="0"/>
                <a:ea typeface="MS PGothic" charset="0"/>
                <a:cs typeface="Times New Roman" charset="0"/>
              </a:rPr>
              <a:t>for </a:t>
            </a:r>
            <a:r>
              <a:rPr lang="en-GB" sz="2200" i="1">
                <a:latin typeface="Times New Roman" charset="0"/>
                <a:ea typeface="MS PGothic" charset="0"/>
                <a:cs typeface="Times New Roman" charset="0"/>
              </a:rPr>
              <a:t>p </a:t>
            </a:r>
            <a:r>
              <a:rPr lang="en-GB" sz="2200">
                <a:latin typeface="Times New Roman" charset="0"/>
                <a:ea typeface="MS PGothic" charset="0"/>
                <a:cs typeface="Times New Roman" charset="0"/>
              </a:rPr>
              <a:t>= 0, 1, 2, …, </a:t>
            </a:r>
            <a:r>
              <a:rPr lang="en-GB" sz="2200" i="1">
                <a:latin typeface="Times New Roman" charset="0"/>
                <a:ea typeface="MS PGothic" charset="0"/>
                <a:cs typeface="Times New Roman" charset="0"/>
              </a:rPr>
              <a:t>M</a:t>
            </a:r>
            <a:r>
              <a:rPr lang="en-GB" sz="2200">
                <a:latin typeface="Times New Roman" charset="0"/>
                <a:ea typeface="MS PGothic" charset="0"/>
                <a:cs typeface="Times New Roman" charset="0"/>
                <a:sym typeface="Symbol" charset="0"/>
              </a:rPr>
              <a:t></a:t>
            </a:r>
            <a:r>
              <a:rPr lang="en-GB" sz="2200">
                <a:latin typeface="Times New Roman" charset="0"/>
                <a:ea typeface="MS PGothic" charset="0"/>
                <a:cs typeface="Times New Roman" charset="0"/>
              </a:rPr>
              <a:t>1 and </a:t>
            </a:r>
            <a:r>
              <a:rPr lang="en-GB" sz="2200" i="1">
                <a:latin typeface="Times New Roman" charset="0"/>
                <a:ea typeface="MS PGothic" charset="0"/>
                <a:cs typeface="Times New Roman" charset="0"/>
              </a:rPr>
              <a:t>q </a:t>
            </a:r>
            <a:r>
              <a:rPr lang="en-GB" sz="2200">
                <a:latin typeface="Times New Roman" charset="0"/>
                <a:ea typeface="MS PGothic" charset="0"/>
                <a:cs typeface="Times New Roman" charset="0"/>
              </a:rPr>
              <a:t>= 0, 1, 2, …, </a:t>
            </a:r>
            <a:r>
              <a:rPr lang="en-GB" sz="2200" i="1">
                <a:latin typeface="Times New Roman" charset="0"/>
                <a:ea typeface="MS PGothic" charset="0"/>
                <a:cs typeface="Times New Roman" charset="0"/>
              </a:rPr>
              <a:t>N</a:t>
            </a:r>
            <a:r>
              <a:rPr lang="en-GB" sz="2200">
                <a:latin typeface="Times New Roman" charset="0"/>
                <a:ea typeface="MS PGothic" charset="0"/>
                <a:cs typeface="Times New Roman" charset="0"/>
                <a:sym typeface="Symbol" charset="0"/>
              </a:rPr>
              <a:t></a:t>
            </a:r>
            <a:r>
              <a:rPr lang="en-GB" sz="2200">
                <a:latin typeface="Times New Roman" charset="0"/>
                <a:ea typeface="MS PGothic" charset="0"/>
                <a:cs typeface="Times New Roman" charset="0"/>
              </a:rPr>
              <a:t>1 </a:t>
            </a:r>
          </a:p>
          <a:p>
            <a:pPr marL="0" indent="0">
              <a:buFontTx/>
              <a:buNone/>
            </a:pPr>
            <a:r>
              <a:rPr lang="en-GB" sz="2200">
                <a:latin typeface="Times New Roman" charset="0"/>
                <a:ea typeface="MS PGothic" charset="0"/>
                <a:cs typeface="Times New Roman" charset="0"/>
              </a:rPr>
              <a:t>where </a:t>
            </a:r>
            <a:endParaRPr lang="en-US" sz="2200">
              <a:latin typeface="Times New Roman" charset="0"/>
              <a:ea typeface="MS PGothic" charset="0"/>
              <a:cs typeface="Times New Roman" charset="0"/>
            </a:endParaRPr>
          </a:p>
          <a:p>
            <a:pPr marL="0" indent="0">
              <a:buFontTx/>
              <a:buNone/>
            </a:pPr>
            <a:endParaRPr lang="en-GB" sz="2200">
              <a:latin typeface="Times New Roman" charset="0"/>
              <a:ea typeface="MS PGothic" charset="0"/>
              <a:cs typeface="Times New Roman" charset="0"/>
            </a:endParaRPr>
          </a:p>
          <a:p>
            <a:pPr marL="0" indent="0">
              <a:buFontTx/>
              <a:buNone/>
            </a:pPr>
            <a:endParaRPr lang="en-GB" sz="2200">
              <a:latin typeface="Times New Roman" charset="0"/>
              <a:ea typeface="MS PGothic" charset="0"/>
              <a:cs typeface="Times New Roman" charset="0"/>
            </a:endParaRPr>
          </a:p>
          <a:p>
            <a:pPr marL="0" indent="0">
              <a:buFontTx/>
              <a:buNone/>
            </a:pPr>
            <a:endParaRPr lang="en-GB" sz="800">
              <a:latin typeface="Times New Roman" charset="0"/>
              <a:ea typeface="MS PGothic" charset="0"/>
              <a:cs typeface="Times New Roman" charset="0"/>
            </a:endParaRPr>
          </a:p>
          <a:p>
            <a:pPr marL="0" indent="0">
              <a:buFontTx/>
              <a:buNone/>
            </a:pPr>
            <a:r>
              <a:rPr lang="en-GB" sz="2200">
                <a:latin typeface="Times New Roman" charset="0"/>
                <a:ea typeface="MS PGothic" charset="0"/>
                <a:cs typeface="Times New Roman" charset="0"/>
              </a:rPr>
              <a:t>Inverse DCT is calculated by:</a:t>
            </a:r>
            <a:endParaRPr lang="en-US" sz="2200">
              <a:latin typeface="Times New Roman" charset="0"/>
              <a:ea typeface="MS PGothic" charset="0"/>
              <a:cs typeface="Times New Roman" charset="0"/>
            </a:endParaRPr>
          </a:p>
          <a:p>
            <a:pPr marL="0" indent="0">
              <a:buFontTx/>
              <a:buNone/>
            </a:pPr>
            <a:endParaRPr lang="en-US" sz="2200">
              <a:latin typeface="Times New Roman" charset="0"/>
              <a:ea typeface="MS PGothic" charset="0"/>
              <a:cs typeface="Times New Roman" charset="0"/>
            </a:endParaRPr>
          </a:p>
        </p:txBody>
      </p:sp>
      <p:sp>
        <p:nvSpPr>
          <p:cNvPr id="3174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1748" name="Object 2"/>
          <p:cNvGraphicFramePr>
            <a:graphicFrameLocks noChangeAspect="1"/>
          </p:cNvGraphicFramePr>
          <p:nvPr/>
        </p:nvGraphicFramePr>
        <p:xfrm>
          <a:off x="1733550" y="2154238"/>
          <a:ext cx="5218113" cy="836612"/>
        </p:xfrm>
        <a:graphic>
          <a:graphicData uri="http://schemas.openxmlformats.org/presentationml/2006/ole">
            <mc:AlternateContent xmlns:mc="http://schemas.openxmlformats.org/markup-compatibility/2006">
              <mc:Choice xmlns:v="urn:schemas-microsoft-com:vml" Requires="v">
                <p:oleObj spid="_x0000_s28681" r:id="rId3" imgW="2222500" imgH="330200" progId="Equation.DSMT4">
                  <p:embed/>
                </p:oleObj>
              </mc:Choice>
              <mc:Fallback>
                <p:oleObj r:id="rId3" imgW="2222500" imgH="330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2154238"/>
                        <a:ext cx="521811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1750" name="Object 4"/>
          <p:cNvGraphicFramePr>
            <a:graphicFrameLocks noChangeAspect="1"/>
          </p:cNvGraphicFramePr>
          <p:nvPr/>
        </p:nvGraphicFramePr>
        <p:xfrm>
          <a:off x="2049463" y="3368675"/>
          <a:ext cx="2193925" cy="1273175"/>
        </p:xfrm>
        <a:graphic>
          <a:graphicData uri="http://schemas.openxmlformats.org/presentationml/2006/ole">
            <mc:AlternateContent xmlns:mc="http://schemas.openxmlformats.org/markup-compatibility/2006">
              <mc:Choice xmlns:v="urn:schemas-microsoft-com:vml" Requires="v">
                <p:oleObj spid="_x0000_s28682" name="Equation" r:id="rId5" imgW="1295400" imgH="749300" progId="Equation.3">
                  <p:embed/>
                </p:oleObj>
              </mc:Choice>
              <mc:Fallback>
                <p:oleObj name="Equation" r:id="rId5" imgW="1295400" imgH="749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9463" y="3368675"/>
                        <a:ext cx="21939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1" name="Rectangle 10"/>
          <p:cNvSpPr>
            <a:spLocks noChangeArrowheads="1"/>
          </p:cNvSpPr>
          <p:nvPr/>
        </p:nvSpPr>
        <p:spPr bwMode="auto">
          <a:xfrm>
            <a:off x="4876800" y="4491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1752" name="Object 6"/>
          <p:cNvGraphicFramePr>
            <a:graphicFrameLocks noChangeAspect="1"/>
          </p:cNvGraphicFramePr>
          <p:nvPr/>
        </p:nvGraphicFramePr>
        <p:xfrm>
          <a:off x="4343400" y="3341688"/>
          <a:ext cx="2201863" cy="1241425"/>
        </p:xfrm>
        <a:graphic>
          <a:graphicData uri="http://schemas.openxmlformats.org/presentationml/2006/ole">
            <mc:AlternateContent xmlns:mc="http://schemas.openxmlformats.org/markup-compatibility/2006">
              <mc:Choice xmlns:v="urn:schemas-microsoft-com:vml" Requires="v">
                <p:oleObj spid="_x0000_s28683" name="Equation" r:id="rId7" imgW="1244600" imgH="749300" progId="Equation.3">
                  <p:embed/>
                </p:oleObj>
              </mc:Choice>
              <mc:Fallback>
                <p:oleObj name="Equation" r:id="rId7" imgW="1244600" imgH="749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341688"/>
                        <a:ext cx="220186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3" name="Rectangle 12"/>
          <p:cNvSpPr>
            <a:spLocks noChangeArrowheads="1"/>
          </p:cNvSpPr>
          <p:nvPr/>
        </p:nvSpPr>
        <p:spPr bwMode="auto">
          <a:xfrm>
            <a:off x="1790700" y="5767388"/>
            <a:ext cx="1082198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31754" name="Object 8"/>
          <p:cNvGraphicFramePr>
            <a:graphicFrameLocks noChangeAspect="1"/>
          </p:cNvGraphicFramePr>
          <p:nvPr>
            <p:extLst>
              <p:ext uri="{D42A27DB-BD31-4B8C-83A1-F6EECF244321}">
                <p14:modId xmlns:p14="http://schemas.microsoft.com/office/powerpoint/2010/main" val="3721613482"/>
              </p:ext>
            </p:extLst>
          </p:nvPr>
        </p:nvGraphicFramePr>
        <p:xfrm>
          <a:off x="1855788" y="4988065"/>
          <a:ext cx="5346700" cy="849312"/>
        </p:xfrm>
        <a:graphic>
          <a:graphicData uri="http://schemas.openxmlformats.org/presentationml/2006/ole">
            <mc:AlternateContent xmlns:mc="http://schemas.openxmlformats.org/markup-compatibility/2006">
              <mc:Choice xmlns:v="urn:schemas-microsoft-com:vml" Requires="v">
                <p:oleObj spid="_x0000_s28684" name="Equation" r:id="rId9" imgW="2184400" imgH="330200" progId="Equation.3">
                  <p:embed/>
                </p:oleObj>
              </mc:Choice>
              <mc:Fallback>
                <p:oleObj name="Equation" r:id="rId9" imgW="2184400" imgH="330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5788" y="4988065"/>
                        <a:ext cx="53467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5" name="Title 1"/>
          <p:cNvSpPr>
            <a:spLocks noGrp="1"/>
          </p:cNvSpPr>
          <p:nvPr>
            <p:ph type="title"/>
          </p:nvPr>
        </p:nvSpPr>
        <p:spPr>
          <a:xfrm>
            <a:off x="457200" y="476672"/>
            <a:ext cx="7772400" cy="701675"/>
          </a:xfrm>
        </p:spPr>
        <p:txBody>
          <a:bodyPr/>
          <a:lstStyle/>
          <a:p>
            <a:pPr algn="l"/>
            <a:r>
              <a:rPr lang="en-US" sz="4000" i="1" dirty="0">
                <a:latin typeface="Times New Roman" charset="0"/>
                <a:ea typeface="MS PGothic" charset="0"/>
              </a:rPr>
              <a:t>DCT</a:t>
            </a:r>
          </a:p>
        </p:txBody>
      </p:sp>
    </p:spTree>
    <p:extLst>
      <p:ext uri="{BB962C8B-B14F-4D97-AF65-F5344CB8AC3E}">
        <p14:creationId xmlns:p14="http://schemas.microsoft.com/office/powerpoint/2010/main" val="16299295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25"/>
          <a:stretch/>
        </p:blipFill>
        <p:spPr bwMode="auto">
          <a:xfrm>
            <a:off x="430985" y="1412776"/>
            <a:ext cx="7772400"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a:xfrm>
            <a:off x="457200" y="476672"/>
            <a:ext cx="7772400" cy="701675"/>
          </a:xfrm>
        </p:spPr>
        <p:txBody>
          <a:bodyPr/>
          <a:lstStyle/>
          <a:p>
            <a:pPr algn="l"/>
            <a:r>
              <a:rPr lang="en-US" sz="4000" i="1" dirty="0">
                <a:latin typeface="Times New Roman" charset="0"/>
                <a:ea typeface="MS PGothic" charset="0"/>
              </a:rPr>
              <a:t>Frequency-Based Techniques</a:t>
            </a:r>
          </a:p>
        </p:txBody>
      </p:sp>
    </p:spTree>
    <p:extLst>
      <p:ext uri="{BB962C8B-B14F-4D97-AF65-F5344CB8AC3E}">
        <p14:creationId xmlns:p14="http://schemas.microsoft.com/office/powerpoint/2010/main" val="9743349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381000" y="1628800"/>
            <a:ext cx="8382000" cy="3733800"/>
          </a:xfrm>
        </p:spPr>
        <p:txBody>
          <a:bodyPr/>
          <a:lstStyle/>
          <a:p>
            <a:pPr>
              <a:buFontTx/>
              <a:buNone/>
            </a:pPr>
            <a:r>
              <a:rPr lang="en-US" sz="2200" b="1" dirty="0">
                <a:latin typeface="Times New Roman" charset="0"/>
                <a:ea typeface="MS PGothic" charset="0"/>
                <a:cs typeface="Times New Roman" charset="0"/>
              </a:rPr>
              <a:t>Discrete wavelet transform (DWT)</a:t>
            </a:r>
          </a:p>
          <a:p>
            <a:pPr algn="just"/>
            <a:r>
              <a:rPr lang="en-US" sz="2200" dirty="0">
                <a:latin typeface="Times New Roman" charset="0"/>
                <a:ea typeface="MS PGothic" charset="0"/>
                <a:cs typeface="Times New Roman" charset="0"/>
              </a:rPr>
              <a:t>The DWT has been widely implemented in the digital image watermarking because of its </a:t>
            </a:r>
            <a:r>
              <a:rPr lang="en-US" sz="2200" dirty="0" err="1">
                <a:latin typeface="Times New Roman" charset="0"/>
                <a:ea typeface="MS PGothic" charset="0"/>
                <a:cs typeface="Times New Roman" charset="0"/>
              </a:rPr>
              <a:t>multiresolution</a:t>
            </a:r>
            <a:r>
              <a:rPr lang="en-US" sz="2200" dirty="0">
                <a:latin typeface="Times New Roman" charset="0"/>
                <a:ea typeface="MS PGothic" charset="0"/>
                <a:cs typeface="Times New Roman" charset="0"/>
              </a:rPr>
              <a:t> capability. </a:t>
            </a:r>
          </a:p>
          <a:p>
            <a:pPr algn="just"/>
            <a:r>
              <a:rPr lang="en-US" sz="2200" dirty="0">
                <a:latin typeface="Times New Roman" charset="0"/>
                <a:ea typeface="MS PGothic" charset="0"/>
                <a:cs typeface="Times New Roman" charset="0"/>
              </a:rPr>
              <a:t>DWT is a transform to decompose an image into the frequency bands LL, LH, HL, and HH. </a:t>
            </a:r>
          </a:p>
          <a:p>
            <a:pPr algn="just"/>
            <a:r>
              <a:rPr lang="en-US" sz="2200" dirty="0">
                <a:latin typeface="Times New Roman" charset="0"/>
                <a:ea typeface="MS PGothic" charset="0"/>
                <a:cs typeface="Times New Roman" charset="0"/>
              </a:rPr>
              <a:t>The DWT technique performs multi-resolution and excellent localization characteristics. </a:t>
            </a:r>
          </a:p>
        </p:txBody>
      </p:sp>
      <p:sp>
        <p:nvSpPr>
          <p:cNvPr id="33795" name="Title 1"/>
          <p:cNvSpPr>
            <a:spLocks noGrp="1"/>
          </p:cNvSpPr>
          <p:nvPr>
            <p:ph type="title"/>
          </p:nvPr>
        </p:nvSpPr>
        <p:spPr>
          <a:xfrm>
            <a:off x="457200" y="364670"/>
            <a:ext cx="7772400" cy="701675"/>
          </a:xfrm>
        </p:spPr>
        <p:txBody>
          <a:bodyPr/>
          <a:lstStyle/>
          <a:p>
            <a:pPr algn="l"/>
            <a:r>
              <a:rPr lang="en-US" sz="4000" i="1" dirty="0">
                <a:latin typeface="Times New Roman" charset="0"/>
                <a:ea typeface="MS PGothic" charset="0"/>
              </a:rPr>
              <a:t>Wavelet Watermarking Techniques</a:t>
            </a:r>
          </a:p>
        </p:txBody>
      </p:sp>
    </p:spTree>
    <p:extLst>
      <p:ext uri="{BB962C8B-B14F-4D97-AF65-F5344CB8AC3E}">
        <p14:creationId xmlns:p14="http://schemas.microsoft.com/office/powerpoint/2010/main" val="34288947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pload.wikimedia.org/wikipedia/commons/e/e0/Jpeg2000_2-level_wavelet_transform-lichtenste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752600"/>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28194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3352800" y="31242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1" name="Title 1"/>
          <p:cNvSpPr>
            <a:spLocks noGrp="1"/>
          </p:cNvSpPr>
          <p:nvPr>
            <p:ph type="title"/>
          </p:nvPr>
        </p:nvSpPr>
        <p:spPr>
          <a:xfrm>
            <a:off x="457200" y="476672"/>
            <a:ext cx="7772400" cy="701675"/>
          </a:xfrm>
        </p:spPr>
        <p:txBody>
          <a:bodyPr/>
          <a:lstStyle/>
          <a:p>
            <a:pPr algn="l"/>
            <a:r>
              <a:rPr lang="en-US" sz="4000" i="1" dirty="0">
                <a:latin typeface="Times New Roman" charset="0"/>
                <a:ea typeface="MS PGothic" charset="0"/>
              </a:rPr>
              <a:t>Wavelet Watermarking Techniques</a:t>
            </a:r>
          </a:p>
        </p:txBody>
      </p:sp>
    </p:spTree>
    <p:extLst>
      <p:ext uri="{BB962C8B-B14F-4D97-AF65-F5344CB8AC3E}">
        <p14:creationId xmlns:p14="http://schemas.microsoft.com/office/powerpoint/2010/main" val="31887800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676400"/>
            <a:ext cx="177006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
          <p:cNvSpPr>
            <a:spLocks noChangeArrowheads="1"/>
          </p:cNvSpPr>
          <p:nvPr/>
        </p:nvSpPr>
        <p:spPr bwMode="auto">
          <a:xfrm>
            <a:off x="103188" y="3505200"/>
            <a:ext cx="15875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a:solidFill>
                  <a:srgbClr val="000000"/>
                </a:solidFill>
                <a:cs typeface="Times New Roman" charset="0"/>
              </a:rPr>
              <a:t>Host images</a:t>
            </a:r>
            <a:endParaRPr lang="en-US" sz="2200">
              <a:cs typeface="Times New Roman" charset="0"/>
            </a:endParaRPr>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76400"/>
            <a:ext cx="180022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6"/>
          <p:cNvSpPr>
            <a:spLocks noChangeArrowheads="1"/>
          </p:cNvSpPr>
          <p:nvPr/>
        </p:nvSpPr>
        <p:spPr bwMode="auto">
          <a:xfrm>
            <a:off x="2141538" y="3500438"/>
            <a:ext cx="20701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a:solidFill>
                  <a:srgbClr val="000000"/>
                </a:solidFill>
                <a:cs typeface="Times New Roman" charset="0"/>
              </a:rPr>
              <a:t>Multilevel DWT</a:t>
            </a:r>
            <a:endParaRPr lang="en-US" sz="2200">
              <a:cs typeface="Times New Roman" charset="0"/>
            </a:endParaRPr>
          </a:p>
        </p:txBody>
      </p:sp>
      <p:pic>
        <p:nvPicPr>
          <p:cNvPr id="3584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 y="4343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9"/>
          <p:cNvSpPr>
            <a:spLocks noChangeArrowheads="1"/>
          </p:cNvSpPr>
          <p:nvPr/>
        </p:nvSpPr>
        <p:spPr bwMode="auto">
          <a:xfrm>
            <a:off x="319088" y="4950622"/>
            <a:ext cx="14430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dirty="0">
                <a:solidFill>
                  <a:srgbClr val="000000"/>
                </a:solidFill>
                <a:cs typeface="Times New Roman" charset="0"/>
              </a:rPr>
              <a:t>Watermark</a:t>
            </a:r>
            <a:endParaRPr lang="en-US" sz="2200" dirty="0">
              <a:cs typeface="Times New Roman"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87722505"/>
              </p:ext>
            </p:extLst>
          </p:nvPr>
        </p:nvGraphicFramePr>
        <p:xfrm>
          <a:off x="2819400" y="4121150"/>
          <a:ext cx="950914" cy="942975"/>
        </p:xfrm>
        <a:graphic>
          <a:graphicData uri="http://schemas.openxmlformats.org/drawingml/2006/table">
            <a:tbl>
              <a:tblPr firstRow="1" firstCol="1" bandRow="1">
                <a:tableStyleId>{5C22544A-7EE6-4342-B048-85BDC9FD1C3A}</a:tableStyleId>
              </a:tblPr>
              <a:tblGrid>
                <a:gridCol w="475457"/>
                <a:gridCol w="475457"/>
              </a:tblGrid>
              <a:tr h="467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dirty="0" smtClean="0">
                        <a:solidFill>
                          <a:schemeClr val="tx1"/>
                        </a:solidFill>
                        <a:effectLst/>
                        <a:latin typeface="+mn-lt"/>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dirty="0" smtClean="0">
                        <a:solidFill>
                          <a:schemeClr val="tx1"/>
                        </a:solidFill>
                        <a:effectLst/>
                        <a:latin typeface="+mn-lt"/>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dirty="0" smtClean="0">
                          <a:solidFill>
                            <a:schemeClr val="tx1"/>
                          </a:solidFill>
                          <a:effectLst/>
                          <a:latin typeface="+mn-lt"/>
                          <a:ea typeface="+mn-ea"/>
                        </a:rPr>
                        <a:t>LL</a:t>
                      </a:r>
                      <a:endParaRPr lang="en-US" sz="700" b="0" dirty="0" smtClean="0">
                        <a:solidFill>
                          <a:schemeClr val="tx1"/>
                        </a:solidFill>
                        <a:effectLst/>
                        <a:latin typeface="Times New Roman" panose="02020603050405020304" pitchFamily="18" charset="0"/>
                        <a:ea typeface="Times New Roman" panose="02020603050405020304" pitchFamily="18" charset="0"/>
                      </a:endParaRPr>
                    </a:p>
                  </a:txBody>
                  <a:tcPr marL="68557" marR="685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600" b="0" dirty="0" smtClean="0">
                          <a:solidFill>
                            <a:schemeClr val="tx1"/>
                          </a:solidFill>
                          <a:effectLst/>
                        </a:rPr>
                        <a:t>HL</a:t>
                      </a:r>
                      <a:endParaRPr lang="en-US" sz="1000" b="0" dirty="0">
                        <a:solidFill>
                          <a:schemeClr val="tx1"/>
                        </a:solidFill>
                        <a:effectLst/>
                        <a:latin typeface="Times New Roman" panose="02020603050405020304" pitchFamily="18" charset="0"/>
                        <a:ea typeface="Times New Roman" panose="02020603050405020304" pitchFamily="18" charset="0"/>
                      </a:endParaRPr>
                    </a:p>
                  </a:txBody>
                  <a:tcPr marL="68557" marR="685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5935">
                <a:tc>
                  <a:txBody>
                    <a:bodyPr/>
                    <a:lstStyle/>
                    <a:p>
                      <a:pPr marL="0" marR="0" algn="ctr">
                        <a:spcBef>
                          <a:spcPts val="0"/>
                        </a:spcBef>
                        <a:spcAft>
                          <a:spcPts val="600"/>
                        </a:spcAft>
                      </a:pPr>
                      <a:r>
                        <a:rPr lang="en-US" sz="600" b="0" dirty="0">
                          <a:solidFill>
                            <a:schemeClr val="tx1"/>
                          </a:solidFill>
                          <a:effectLst/>
                        </a:rPr>
                        <a:t>LH</a:t>
                      </a:r>
                      <a:endParaRPr lang="en-US" sz="1000" b="0" dirty="0">
                        <a:solidFill>
                          <a:schemeClr val="tx1"/>
                        </a:solidFill>
                        <a:effectLst/>
                        <a:latin typeface="Times New Roman" panose="02020603050405020304" pitchFamily="18" charset="0"/>
                        <a:ea typeface="Times New Roman" panose="02020603050405020304" pitchFamily="18" charset="0"/>
                      </a:endParaRPr>
                    </a:p>
                  </a:txBody>
                  <a:tcPr marL="68557" marR="685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600"/>
                        </a:spcAft>
                      </a:pPr>
                      <a:r>
                        <a:rPr lang="en-US" sz="600" b="0" dirty="0">
                          <a:solidFill>
                            <a:schemeClr val="tx1"/>
                          </a:solidFill>
                          <a:effectLst/>
                        </a:rPr>
                        <a:t>HH</a:t>
                      </a:r>
                      <a:endParaRPr lang="en-US" sz="1000" b="0" dirty="0">
                        <a:solidFill>
                          <a:schemeClr val="tx1"/>
                        </a:solidFill>
                        <a:effectLst/>
                        <a:latin typeface="Times New Roman" panose="02020603050405020304" pitchFamily="18" charset="0"/>
                        <a:ea typeface="Times New Roman" panose="02020603050405020304" pitchFamily="18" charset="0"/>
                      </a:endParaRPr>
                    </a:p>
                  </a:txBody>
                  <a:tcPr marL="68557" marR="685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5859" name="Rectangle 11"/>
          <p:cNvSpPr>
            <a:spLocks noChangeArrowheads="1"/>
          </p:cNvSpPr>
          <p:nvPr/>
        </p:nvSpPr>
        <p:spPr bwMode="auto">
          <a:xfrm>
            <a:off x="2371725" y="5065555"/>
            <a:ext cx="18399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dirty="0">
                <a:solidFill>
                  <a:srgbClr val="000000"/>
                </a:solidFill>
                <a:cs typeface="Times New Roman" charset="0"/>
              </a:rPr>
              <a:t>1st level DWT</a:t>
            </a:r>
            <a:endParaRPr lang="en-US" sz="2200" dirty="0">
              <a:cs typeface="Times New Roman" charset="0"/>
            </a:endParaRPr>
          </a:p>
        </p:txBody>
      </p:sp>
      <p:sp>
        <p:nvSpPr>
          <p:cNvPr id="35860" name="Rectangle 12"/>
          <p:cNvSpPr>
            <a:spLocks noChangeArrowheads="1"/>
          </p:cNvSpPr>
          <p:nvPr/>
        </p:nvSpPr>
        <p:spPr bwMode="auto">
          <a:xfrm>
            <a:off x="3440203" y="5471319"/>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dirty="0">
                <a:solidFill>
                  <a:srgbClr val="000000"/>
                </a:solidFill>
                <a:cs typeface="Times New Roman" charset="0"/>
              </a:rPr>
              <a:t>Key</a:t>
            </a:r>
            <a:endParaRPr lang="en-US" dirty="0">
              <a:cs typeface="Times New Roman" charset="0"/>
            </a:endParaRPr>
          </a:p>
        </p:txBody>
      </p:sp>
      <p:sp>
        <p:nvSpPr>
          <p:cNvPr id="35861" name="Rectangle 7"/>
          <p:cNvSpPr>
            <a:spLocks noChangeArrowheads="1"/>
          </p:cNvSpPr>
          <p:nvPr/>
        </p:nvSpPr>
        <p:spPr bwMode="auto">
          <a:xfrm>
            <a:off x="4813300" y="1689100"/>
            <a:ext cx="1681163" cy="4116164"/>
          </a:xfrm>
          <a:prstGeom prst="rect">
            <a:avLst/>
          </a:prstGeom>
          <a:solidFill>
            <a:schemeClr val="accent1"/>
          </a:solidFill>
          <a:ln w="9525">
            <a:solidFill>
              <a:schemeClr val="tx1"/>
            </a:solidFill>
            <a:round/>
            <a:headEnd/>
            <a:tailEnd/>
          </a:ln>
        </p:spPr>
        <p:txBody>
          <a:bodyPr wrap="none"/>
          <a:lstStyle/>
          <a:p>
            <a:pPr eaLnBrk="1" hangingPunct="1"/>
            <a:endParaRPr lang="en-US"/>
          </a:p>
        </p:txBody>
      </p:sp>
      <p:sp>
        <p:nvSpPr>
          <p:cNvPr id="35862" name="TextBox 10"/>
          <p:cNvSpPr txBox="1">
            <a:spLocks noChangeArrowheads="1"/>
          </p:cNvSpPr>
          <p:nvPr/>
        </p:nvSpPr>
        <p:spPr bwMode="auto">
          <a:xfrm>
            <a:off x="4808538" y="3103563"/>
            <a:ext cx="180816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algn="ctr"/>
            <a:r>
              <a:rPr lang="en-US" sz="2200" dirty="0">
                <a:latin typeface="Times New Roman" charset="0"/>
              </a:rPr>
              <a:t>DWT Coefficients Fusion and IDWT rules</a:t>
            </a:r>
          </a:p>
        </p:txBody>
      </p:sp>
      <p:pic>
        <p:nvPicPr>
          <p:cNvPr id="3586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2743200"/>
            <a:ext cx="1770063"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4" name="Rectangle 17"/>
          <p:cNvSpPr>
            <a:spLocks noChangeArrowheads="1"/>
          </p:cNvSpPr>
          <p:nvPr/>
        </p:nvSpPr>
        <p:spPr bwMode="auto">
          <a:xfrm>
            <a:off x="6983413" y="4484688"/>
            <a:ext cx="18557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200">
                <a:solidFill>
                  <a:srgbClr val="000000"/>
                </a:solidFill>
                <a:cs typeface="Times New Roman" charset="0"/>
              </a:rPr>
              <a:t>Watermarked images</a:t>
            </a:r>
            <a:endParaRPr lang="en-US" sz="2200">
              <a:cs typeface="Times New Roman" charset="0"/>
            </a:endParaRPr>
          </a:p>
        </p:txBody>
      </p:sp>
      <p:sp>
        <p:nvSpPr>
          <p:cNvPr id="35865" name="Right Arrow 13"/>
          <p:cNvSpPr>
            <a:spLocks noChangeArrowheads="1"/>
          </p:cNvSpPr>
          <p:nvPr/>
        </p:nvSpPr>
        <p:spPr bwMode="auto">
          <a:xfrm>
            <a:off x="2051050" y="2362200"/>
            <a:ext cx="311150" cy="225425"/>
          </a:xfrm>
          <a:prstGeom prst="rightArrow">
            <a:avLst>
              <a:gd name="adj1" fmla="val 50000"/>
              <a:gd name="adj2" fmla="val 49984"/>
            </a:avLst>
          </a:prstGeom>
          <a:solidFill>
            <a:schemeClr val="accent1"/>
          </a:solidFill>
          <a:ln w="9525">
            <a:solidFill>
              <a:schemeClr val="tx1"/>
            </a:solidFill>
            <a:round/>
            <a:headEnd/>
            <a:tailEnd/>
          </a:ln>
        </p:spPr>
        <p:txBody>
          <a:bodyPr wrap="none"/>
          <a:lstStyle/>
          <a:p>
            <a:pPr eaLnBrk="1" hangingPunct="1"/>
            <a:endParaRPr lang="en-US"/>
          </a:p>
        </p:txBody>
      </p:sp>
      <p:sp>
        <p:nvSpPr>
          <p:cNvPr id="35866" name="Right Arrow 19"/>
          <p:cNvSpPr>
            <a:spLocks noChangeArrowheads="1"/>
          </p:cNvSpPr>
          <p:nvPr/>
        </p:nvSpPr>
        <p:spPr bwMode="auto">
          <a:xfrm>
            <a:off x="1781969" y="4484688"/>
            <a:ext cx="719138" cy="239713"/>
          </a:xfrm>
          <a:prstGeom prst="rightArrow">
            <a:avLst>
              <a:gd name="adj1" fmla="val 50000"/>
              <a:gd name="adj2" fmla="val 49866"/>
            </a:avLst>
          </a:prstGeom>
          <a:solidFill>
            <a:schemeClr val="accent1"/>
          </a:solidFill>
          <a:ln w="9525">
            <a:solidFill>
              <a:schemeClr val="tx1"/>
            </a:solidFill>
            <a:round/>
            <a:headEnd/>
            <a:tailEnd/>
          </a:ln>
        </p:spPr>
        <p:txBody>
          <a:bodyPr wrap="none"/>
          <a:lstStyle/>
          <a:p>
            <a:pPr eaLnBrk="1" hangingPunct="1"/>
            <a:endParaRPr lang="en-US"/>
          </a:p>
        </p:txBody>
      </p:sp>
      <p:sp>
        <p:nvSpPr>
          <p:cNvPr id="35867" name="Right Arrow 20"/>
          <p:cNvSpPr>
            <a:spLocks noChangeArrowheads="1"/>
          </p:cNvSpPr>
          <p:nvPr/>
        </p:nvSpPr>
        <p:spPr bwMode="auto">
          <a:xfrm>
            <a:off x="4295775" y="2381250"/>
            <a:ext cx="309563" cy="223838"/>
          </a:xfrm>
          <a:prstGeom prst="rightArrow">
            <a:avLst>
              <a:gd name="adj1" fmla="val 50000"/>
              <a:gd name="adj2" fmla="val 50082"/>
            </a:avLst>
          </a:prstGeom>
          <a:solidFill>
            <a:schemeClr val="accent1"/>
          </a:solidFill>
          <a:ln w="9525">
            <a:solidFill>
              <a:schemeClr val="tx1"/>
            </a:solidFill>
            <a:round/>
            <a:headEnd/>
            <a:tailEnd/>
          </a:ln>
        </p:spPr>
        <p:txBody>
          <a:bodyPr wrap="none"/>
          <a:lstStyle/>
          <a:p>
            <a:pPr eaLnBrk="1" hangingPunct="1"/>
            <a:endParaRPr lang="en-US"/>
          </a:p>
        </p:txBody>
      </p:sp>
      <p:sp>
        <p:nvSpPr>
          <p:cNvPr id="35868" name="Right Arrow 21"/>
          <p:cNvSpPr>
            <a:spLocks noChangeArrowheads="1"/>
          </p:cNvSpPr>
          <p:nvPr/>
        </p:nvSpPr>
        <p:spPr bwMode="auto">
          <a:xfrm>
            <a:off x="4071938" y="4484688"/>
            <a:ext cx="614362" cy="239713"/>
          </a:xfrm>
          <a:prstGeom prst="rightArrow">
            <a:avLst>
              <a:gd name="adj1" fmla="val 50000"/>
              <a:gd name="adj2" fmla="val 49905"/>
            </a:avLst>
          </a:prstGeom>
          <a:solidFill>
            <a:schemeClr val="accent1"/>
          </a:solidFill>
          <a:ln w="9525">
            <a:solidFill>
              <a:schemeClr val="tx1"/>
            </a:solidFill>
            <a:round/>
            <a:headEnd/>
            <a:tailEnd/>
          </a:ln>
        </p:spPr>
        <p:txBody>
          <a:bodyPr wrap="none"/>
          <a:lstStyle/>
          <a:p>
            <a:pPr eaLnBrk="1" hangingPunct="1"/>
            <a:endParaRPr lang="en-US"/>
          </a:p>
        </p:txBody>
      </p:sp>
      <p:sp>
        <p:nvSpPr>
          <p:cNvPr id="35869" name="Right Arrow 22"/>
          <p:cNvSpPr>
            <a:spLocks noChangeArrowheads="1"/>
          </p:cNvSpPr>
          <p:nvPr/>
        </p:nvSpPr>
        <p:spPr bwMode="auto">
          <a:xfrm>
            <a:off x="6623050" y="3619500"/>
            <a:ext cx="311150" cy="223838"/>
          </a:xfrm>
          <a:prstGeom prst="rightArrow">
            <a:avLst>
              <a:gd name="adj1" fmla="val 50000"/>
              <a:gd name="adj2" fmla="val 50338"/>
            </a:avLst>
          </a:prstGeom>
          <a:solidFill>
            <a:schemeClr val="accent1"/>
          </a:solidFill>
          <a:ln w="9525">
            <a:solidFill>
              <a:schemeClr val="tx1"/>
            </a:solidFill>
            <a:round/>
            <a:headEnd/>
            <a:tailEnd/>
          </a:ln>
        </p:spPr>
        <p:txBody>
          <a:bodyPr wrap="none"/>
          <a:lstStyle/>
          <a:p>
            <a:pPr eaLnBrk="1" hangingPunct="1"/>
            <a:endParaRPr lang="en-US"/>
          </a:p>
        </p:txBody>
      </p:sp>
      <p:sp>
        <p:nvSpPr>
          <p:cNvPr id="35870" name="Right Arrow 23"/>
          <p:cNvSpPr>
            <a:spLocks noChangeArrowheads="1"/>
          </p:cNvSpPr>
          <p:nvPr/>
        </p:nvSpPr>
        <p:spPr bwMode="auto">
          <a:xfrm>
            <a:off x="4147531" y="5582443"/>
            <a:ext cx="614363" cy="239713"/>
          </a:xfrm>
          <a:prstGeom prst="rightArrow">
            <a:avLst>
              <a:gd name="adj1" fmla="val 50000"/>
              <a:gd name="adj2" fmla="val 49906"/>
            </a:avLst>
          </a:prstGeom>
          <a:solidFill>
            <a:schemeClr val="accent1"/>
          </a:solidFill>
          <a:ln w="9525">
            <a:solidFill>
              <a:schemeClr val="tx1"/>
            </a:solidFill>
            <a:round/>
            <a:headEnd/>
            <a:tailEnd/>
          </a:ln>
        </p:spPr>
        <p:txBody>
          <a:bodyPr wrap="none"/>
          <a:lstStyle/>
          <a:p>
            <a:pPr eaLnBrk="1" hangingPunct="1"/>
            <a:endParaRPr lang="en-US"/>
          </a:p>
        </p:txBody>
      </p:sp>
      <p:sp>
        <p:nvSpPr>
          <p:cNvPr id="35871" name="Title 1"/>
          <p:cNvSpPr>
            <a:spLocks noGrp="1"/>
          </p:cNvSpPr>
          <p:nvPr>
            <p:ph type="title"/>
          </p:nvPr>
        </p:nvSpPr>
        <p:spPr>
          <a:xfrm>
            <a:off x="457200" y="476672"/>
            <a:ext cx="7772400" cy="701675"/>
          </a:xfrm>
        </p:spPr>
        <p:txBody>
          <a:bodyPr/>
          <a:lstStyle/>
          <a:p>
            <a:pPr algn="l"/>
            <a:r>
              <a:rPr lang="en-US" sz="4000" i="1" dirty="0">
                <a:latin typeface="Times New Roman" charset="0"/>
                <a:ea typeface="MS PGothic" charset="0"/>
              </a:rPr>
              <a:t>Wavelet Watermarking Techniques</a:t>
            </a:r>
          </a:p>
        </p:txBody>
      </p:sp>
    </p:spTree>
    <p:extLst>
      <p:ext uri="{BB962C8B-B14F-4D97-AF65-F5344CB8AC3E}">
        <p14:creationId xmlns:p14="http://schemas.microsoft.com/office/powerpoint/2010/main" val="34601681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439"/>
          <a:stretch/>
        </p:blipFill>
        <p:spPr bwMode="auto">
          <a:xfrm>
            <a:off x="457200" y="1412776"/>
            <a:ext cx="7924800" cy="443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title"/>
          </p:nvPr>
        </p:nvSpPr>
        <p:spPr>
          <a:xfrm>
            <a:off x="457200" y="476672"/>
            <a:ext cx="7772400" cy="701675"/>
          </a:xfrm>
        </p:spPr>
        <p:txBody>
          <a:bodyPr/>
          <a:lstStyle/>
          <a:p>
            <a:pPr algn="l"/>
            <a:r>
              <a:rPr lang="en-US" sz="4000" i="1" dirty="0">
                <a:latin typeface="Times New Roman" charset="0"/>
                <a:ea typeface="MS PGothic" charset="0"/>
              </a:rPr>
              <a:t>Spread-Spectrum Techniques</a:t>
            </a:r>
          </a:p>
        </p:txBody>
      </p:sp>
    </p:spTree>
    <p:extLst>
      <p:ext uri="{BB962C8B-B14F-4D97-AF65-F5344CB8AC3E}">
        <p14:creationId xmlns:p14="http://schemas.microsoft.com/office/powerpoint/2010/main" val="40019086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2815" y="548680"/>
            <a:ext cx="7772400" cy="625475"/>
          </a:xfrm>
        </p:spPr>
        <p:txBody>
          <a:bodyPr>
            <a:noAutofit/>
          </a:bodyPr>
          <a:lstStyle/>
          <a:p>
            <a:pPr algn="l"/>
            <a:r>
              <a:rPr lang="en-US" sz="4000" i="1" dirty="0">
                <a:latin typeface="Times New Roman" charset="0"/>
                <a:ea typeface="MS PGothic" charset="0"/>
              </a:rPr>
              <a:t>Foundations of Attacking</a:t>
            </a:r>
          </a:p>
        </p:txBody>
      </p:sp>
      <p:graphicFrame>
        <p:nvGraphicFramePr>
          <p:cNvPr id="2" name="Diagram 1"/>
          <p:cNvGraphicFramePr/>
          <p:nvPr>
            <p:extLst>
              <p:ext uri="{D42A27DB-BD31-4B8C-83A1-F6EECF244321}">
                <p14:modId xmlns:p14="http://schemas.microsoft.com/office/powerpoint/2010/main" val="3602786650"/>
              </p:ext>
            </p:extLst>
          </p:nvPr>
        </p:nvGraphicFramePr>
        <p:xfrm>
          <a:off x="228600" y="2040466"/>
          <a:ext cx="83058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3172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2815" y="548680"/>
            <a:ext cx="7772400" cy="625475"/>
          </a:xfrm>
        </p:spPr>
        <p:txBody>
          <a:bodyPr>
            <a:noAutofit/>
          </a:bodyPr>
          <a:lstStyle/>
          <a:p>
            <a:pPr algn="l"/>
            <a:r>
              <a:rPr lang="en-US" sz="4000" i="1" dirty="0" smtClean="0">
                <a:latin typeface="Times New Roman" charset="0"/>
                <a:ea typeface="MS PGothic" charset="0"/>
              </a:rPr>
              <a:t>Signal Processing Attacks</a:t>
            </a:r>
            <a:endParaRPr lang="en-US" sz="4000" i="1" dirty="0">
              <a:latin typeface="Times New Roman" charset="0"/>
              <a:ea typeface="MS PGothic" charset="0"/>
            </a:endParaRPr>
          </a:p>
        </p:txBody>
      </p:sp>
      <p:sp>
        <p:nvSpPr>
          <p:cNvPr id="4" name="Content Placeholder 5"/>
          <p:cNvSpPr>
            <a:spLocks noGrp="1"/>
          </p:cNvSpPr>
          <p:nvPr>
            <p:ph sz="half" idx="1"/>
          </p:nvPr>
        </p:nvSpPr>
        <p:spPr>
          <a:xfrm>
            <a:off x="457200" y="1600200"/>
            <a:ext cx="4038600" cy="4525963"/>
          </a:xfrm>
        </p:spPr>
        <p:txBody>
          <a:bodyPr/>
          <a:lstStyle/>
          <a:p>
            <a:pPr>
              <a:defRPr/>
            </a:pPr>
            <a:r>
              <a:rPr lang="en-US" sz="2200" dirty="0" smtClean="0">
                <a:latin typeface="Times New Roman"/>
                <a:ea typeface="ＭＳ Ｐゴシック" charset="0"/>
                <a:cs typeface="Times New Roman"/>
              </a:rPr>
              <a:t>Average Filter</a:t>
            </a:r>
          </a:p>
          <a:p>
            <a:pPr>
              <a:defRPr/>
            </a:pPr>
            <a:r>
              <a:rPr lang="en-US" sz="2200" dirty="0">
                <a:latin typeface="Times New Roman"/>
                <a:ea typeface="ＭＳ Ｐゴシック" charset="0"/>
                <a:cs typeface="Times New Roman"/>
              </a:rPr>
              <a:t>Median </a:t>
            </a:r>
            <a:r>
              <a:rPr lang="en-US" sz="2200" dirty="0" smtClean="0">
                <a:latin typeface="Times New Roman"/>
                <a:ea typeface="ＭＳ Ｐゴシック" charset="0"/>
                <a:cs typeface="Times New Roman"/>
              </a:rPr>
              <a:t>Filter</a:t>
            </a:r>
          </a:p>
          <a:p>
            <a:pPr>
              <a:defRPr/>
            </a:pPr>
            <a:r>
              <a:rPr lang="en-US" sz="2200" dirty="0" smtClean="0">
                <a:latin typeface="Times New Roman"/>
                <a:ea typeface="ＭＳ Ｐゴシック" charset="0"/>
                <a:cs typeface="Times New Roman"/>
              </a:rPr>
              <a:t>Wiener Filter</a:t>
            </a:r>
          </a:p>
          <a:p>
            <a:pPr>
              <a:defRPr/>
            </a:pPr>
            <a:r>
              <a:rPr lang="en-US" sz="2200" dirty="0">
                <a:latin typeface="Times New Roman"/>
                <a:ea typeface="ＭＳ Ｐゴシック" charset="0"/>
                <a:cs typeface="Times New Roman"/>
              </a:rPr>
              <a:t>Gaussian Noise</a:t>
            </a:r>
          </a:p>
          <a:p>
            <a:pPr>
              <a:defRPr/>
            </a:pPr>
            <a:r>
              <a:rPr lang="en-US" sz="2200" dirty="0">
                <a:latin typeface="Times New Roman"/>
                <a:ea typeface="ＭＳ Ｐゴシック" charset="0"/>
                <a:cs typeface="Times New Roman"/>
              </a:rPr>
              <a:t>Speckle </a:t>
            </a:r>
            <a:r>
              <a:rPr lang="en-US" sz="2200" dirty="0" smtClean="0">
                <a:latin typeface="Times New Roman"/>
                <a:ea typeface="ＭＳ Ｐゴシック" charset="0"/>
                <a:cs typeface="Times New Roman"/>
              </a:rPr>
              <a:t>Noise</a:t>
            </a:r>
          </a:p>
          <a:p>
            <a:pPr>
              <a:defRPr/>
            </a:pPr>
            <a:r>
              <a:rPr lang="en-US" sz="2200" dirty="0" smtClean="0">
                <a:latin typeface="Times New Roman"/>
                <a:ea typeface="ＭＳ Ｐゴシック" charset="0"/>
                <a:cs typeface="Times New Roman"/>
              </a:rPr>
              <a:t>Gaussian </a:t>
            </a:r>
            <a:r>
              <a:rPr lang="en-US" sz="2200" dirty="0" err="1" smtClean="0">
                <a:latin typeface="Times New Roman"/>
                <a:ea typeface="ＭＳ Ｐゴシック" charset="0"/>
                <a:cs typeface="Times New Roman"/>
              </a:rPr>
              <a:t>Lowpass</a:t>
            </a:r>
            <a:r>
              <a:rPr lang="en-US" sz="2200" dirty="0" smtClean="0">
                <a:latin typeface="Times New Roman"/>
                <a:ea typeface="ＭＳ Ｐゴシック" charset="0"/>
                <a:cs typeface="Times New Roman"/>
              </a:rPr>
              <a:t> Filter</a:t>
            </a:r>
          </a:p>
          <a:p>
            <a:pPr marL="0" indent="0">
              <a:buFontTx/>
              <a:buNone/>
              <a:defRPr/>
            </a:pPr>
            <a:endParaRPr lang="en-US" sz="2200" dirty="0" smtClean="0">
              <a:latin typeface="Times New Roman"/>
              <a:ea typeface="ＭＳ Ｐゴシック" charset="0"/>
              <a:cs typeface="Times New Roman"/>
            </a:endParaRPr>
          </a:p>
          <a:p>
            <a:pPr marL="0" indent="0">
              <a:buFontTx/>
              <a:buNone/>
              <a:defRPr/>
            </a:pPr>
            <a:endParaRPr lang="en-US" sz="2200" dirty="0">
              <a:latin typeface="Times New Roman"/>
              <a:ea typeface="ＭＳ Ｐゴシック" charset="0"/>
              <a:cs typeface="Times New Roman"/>
            </a:endParaRPr>
          </a:p>
        </p:txBody>
      </p:sp>
      <p:sp>
        <p:nvSpPr>
          <p:cNvPr id="5" name="Content Placeholder 1"/>
          <p:cNvSpPr txBox="1">
            <a:spLocks/>
          </p:cNvSpPr>
          <p:nvPr/>
        </p:nvSpPr>
        <p:spPr>
          <a:xfrm>
            <a:off x="4648200" y="1600200"/>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200" smtClean="0">
                <a:latin typeface="Times New Roman"/>
                <a:ea typeface="ＭＳ Ｐゴシック" charset="0"/>
                <a:cs typeface="Times New Roman"/>
              </a:rPr>
              <a:t>Pepper and Salt Noise</a:t>
            </a:r>
          </a:p>
          <a:p>
            <a:pPr>
              <a:defRPr/>
            </a:pPr>
            <a:r>
              <a:rPr lang="en-US" sz="2200" smtClean="0">
                <a:latin typeface="Times New Roman"/>
                <a:ea typeface="ＭＳ Ｐゴシック" charset="0"/>
                <a:cs typeface="Times New Roman"/>
              </a:rPr>
              <a:t>Sharpening</a:t>
            </a:r>
          </a:p>
          <a:p>
            <a:pPr>
              <a:defRPr/>
            </a:pPr>
            <a:r>
              <a:rPr lang="en-US" sz="2200" smtClean="0">
                <a:latin typeface="Times New Roman"/>
                <a:ea typeface="ＭＳ Ｐゴシック" charset="0"/>
                <a:cs typeface="Times New Roman"/>
              </a:rPr>
              <a:t>Poisson Noise</a:t>
            </a:r>
          </a:p>
          <a:p>
            <a:pPr>
              <a:defRPr/>
            </a:pPr>
            <a:r>
              <a:rPr lang="en-US" sz="2200" smtClean="0">
                <a:latin typeface="Times New Roman"/>
                <a:ea typeface="ＭＳ Ｐゴシック" charset="0"/>
                <a:cs typeface="Times New Roman"/>
              </a:rPr>
              <a:t>Adjust Image</a:t>
            </a:r>
          </a:p>
          <a:p>
            <a:pPr>
              <a:defRPr/>
            </a:pPr>
            <a:r>
              <a:rPr lang="en-US" sz="2200" smtClean="0">
                <a:latin typeface="Times New Roman"/>
                <a:ea typeface="ＭＳ Ｐゴシック" charset="0"/>
                <a:cs typeface="Times New Roman"/>
              </a:rPr>
              <a:t>Histogram Equalization </a:t>
            </a:r>
          </a:p>
          <a:p>
            <a:pPr>
              <a:defRPr/>
            </a:pPr>
            <a:r>
              <a:rPr lang="en-US" sz="2200" smtClean="0">
                <a:latin typeface="Times New Roman"/>
                <a:ea typeface="ＭＳ Ｐゴシック" charset="0"/>
                <a:cs typeface="Times New Roman"/>
              </a:rPr>
              <a:t>JPEG image Compression</a:t>
            </a:r>
          </a:p>
          <a:p>
            <a:pPr>
              <a:defRPr/>
            </a:pPr>
            <a:r>
              <a:rPr lang="en-US" sz="2200" smtClean="0">
                <a:latin typeface="Times New Roman"/>
                <a:ea typeface="ＭＳ Ｐゴシック" charset="0"/>
                <a:cs typeface="Times New Roman"/>
              </a:rPr>
              <a:t>JPEG2000, etc.</a:t>
            </a:r>
          </a:p>
          <a:p>
            <a:pPr marL="0" indent="0">
              <a:buFontTx/>
              <a:buNone/>
              <a:defRPr/>
            </a:pPr>
            <a:endParaRPr lang="en-US" sz="2200" dirty="0"/>
          </a:p>
        </p:txBody>
      </p:sp>
    </p:spTree>
    <p:extLst>
      <p:ext uri="{BB962C8B-B14F-4D97-AF65-F5344CB8AC3E}">
        <p14:creationId xmlns:p14="http://schemas.microsoft.com/office/powerpoint/2010/main" val="3701645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609600" y="1752600"/>
            <a:ext cx="7772400" cy="3962400"/>
          </a:xfrm>
        </p:spPr>
        <p:txBody>
          <a:bodyPr/>
          <a:lstStyle/>
          <a:p>
            <a:r>
              <a:rPr lang="en-US" sz="2200">
                <a:latin typeface="Times New Roman" charset="0"/>
                <a:ea typeface="MS PGothic" charset="0"/>
                <a:cs typeface="Times New Roman" charset="0"/>
              </a:rPr>
              <a:t>Rotation</a:t>
            </a:r>
          </a:p>
          <a:p>
            <a:r>
              <a:rPr lang="en-US" sz="2200">
                <a:latin typeface="Times New Roman" charset="0"/>
                <a:ea typeface="MS PGothic" charset="0"/>
                <a:cs typeface="Times New Roman" charset="0"/>
              </a:rPr>
              <a:t>Cropping Attack</a:t>
            </a:r>
          </a:p>
          <a:p>
            <a:r>
              <a:rPr lang="en-US" sz="2200">
                <a:latin typeface="Times New Roman" charset="0"/>
                <a:ea typeface="MS PGothic" charset="0"/>
                <a:cs typeface="Times New Roman" charset="0"/>
              </a:rPr>
              <a:t>Translate Attack</a:t>
            </a:r>
          </a:p>
          <a:p>
            <a:r>
              <a:rPr lang="en-US" sz="2200">
                <a:latin typeface="Times New Roman" charset="0"/>
                <a:ea typeface="MS PGothic" charset="0"/>
                <a:cs typeface="Times New Roman" charset="0"/>
              </a:rPr>
              <a:t>Scaling</a:t>
            </a:r>
          </a:p>
          <a:p>
            <a:r>
              <a:rPr lang="en-US" sz="2200">
                <a:latin typeface="Times New Roman" charset="0"/>
                <a:ea typeface="MS PGothic" charset="0"/>
                <a:cs typeface="Times New Roman" charset="0"/>
              </a:rPr>
              <a:t>Cut attack 100 rows</a:t>
            </a:r>
          </a:p>
          <a:p>
            <a:r>
              <a:rPr lang="en-US" sz="2200">
                <a:latin typeface="Times New Roman" charset="0"/>
                <a:ea typeface="MS PGothic" charset="0"/>
                <a:cs typeface="Times New Roman" charset="0"/>
              </a:rPr>
              <a:t>Cut Attack 100 columns</a:t>
            </a:r>
          </a:p>
          <a:p>
            <a:r>
              <a:rPr lang="en-US" sz="2200">
                <a:latin typeface="Times New Roman" charset="0"/>
                <a:ea typeface="MS PGothic" charset="0"/>
                <a:cs typeface="Times New Roman" charset="0"/>
              </a:rPr>
              <a:t>Shift</a:t>
            </a:r>
          </a:p>
          <a:p>
            <a:r>
              <a:rPr lang="en-US" sz="2200">
                <a:latin typeface="Times New Roman" charset="0"/>
                <a:ea typeface="MS PGothic" charset="0"/>
                <a:cs typeface="Times New Roman" charset="0"/>
              </a:rPr>
              <a:t>Shearing attack</a:t>
            </a:r>
          </a:p>
          <a:p>
            <a:endParaRPr lang="en-US" sz="2200">
              <a:latin typeface="Times New Roman" charset="0"/>
              <a:ea typeface="MS PGothic" charset="0"/>
              <a:cs typeface="Times New Roman" charset="0"/>
            </a:endParaRPr>
          </a:p>
        </p:txBody>
      </p:sp>
      <p:sp>
        <p:nvSpPr>
          <p:cNvPr id="40963" name="Title 1"/>
          <p:cNvSpPr txBox="1">
            <a:spLocks/>
          </p:cNvSpPr>
          <p:nvPr/>
        </p:nvSpPr>
        <p:spPr bwMode="auto">
          <a:xfrm>
            <a:off x="457200" y="476672"/>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4000" i="1" dirty="0">
                <a:solidFill>
                  <a:srgbClr val="FFFFFF"/>
                </a:solidFill>
                <a:latin typeface="Times New Roman" charset="0"/>
              </a:rPr>
              <a:t>Geometrical Attacks</a:t>
            </a:r>
          </a:p>
        </p:txBody>
      </p:sp>
    </p:spTree>
    <p:extLst>
      <p:ext uri="{BB962C8B-B14F-4D97-AF65-F5344CB8AC3E}">
        <p14:creationId xmlns:p14="http://schemas.microsoft.com/office/powerpoint/2010/main" val="546464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685800" y="1905000"/>
            <a:ext cx="7772400" cy="3505200"/>
          </a:xfrm>
        </p:spPr>
        <p:txBody>
          <a:bodyPr/>
          <a:lstStyle/>
          <a:p>
            <a:pPr algn="just"/>
            <a:r>
              <a:rPr lang="en-US" sz="2200">
                <a:latin typeface="Times New Roman" charset="0"/>
                <a:ea typeface="MS PGothic" charset="0"/>
                <a:cs typeface="Times New Roman" charset="0"/>
              </a:rPr>
              <a:t>Collusion Attack</a:t>
            </a:r>
          </a:p>
          <a:p>
            <a:pPr lvl="1" algn="just"/>
            <a:r>
              <a:rPr lang="en-US" sz="2200">
                <a:latin typeface="Times New Roman" charset="0"/>
                <a:ea typeface="ＭＳ Ｐゴシック" charset="0"/>
                <a:cs typeface="Times New Roman" charset="0"/>
              </a:rPr>
              <a:t>Estimate the watermark from different works with same watermark</a:t>
            </a:r>
          </a:p>
          <a:p>
            <a:pPr lvl="1" algn="just"/>
            <a:r>
              <a:rPr lang="en-US" sz="2200">
                <a:latin typeface="Times New Roman" charset="0"/>
                <a:ea typeface="ＭＳ Ｐゴシック" charset="0"/>
                <a:cs typeface="Times New Roman" charset="0"/>
              </a:rPr>
              <a:t>The attackers can obtain an approximation of the watermark by averaging the watermarked works</a:t>
            </a:r>
          </a:p>
        </p:txBody>
      </p:sp>
      <p:sp>
        <p:nvSpPr>
          <p:cNvPr id="41987" name="Title 1"/>
          <p:cNvSpPr txBox="1">
            <a:spLocks/>
          </p:cNvSpPr>
          <p:nvPr/>
        </p:nvSpPr>
        <p:spPr bwMode="auto">
          <a:xfrm>
            <a:off x="457200" y="476672"/>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4000" i="1" dirty="0">
                <a:solidFill>
                  <a:srgbClr val="FFFFFF"/>
                </a:solidFill>
                <a:latin typeface="Times New Roman" charset="0"/>
              </a:rPr>
              <a:t>Some Methods</a:t>
            </a:r>
          </a:p>
        </p:txBody>
      </p:sp>
    </p:spTree>
    <p:extLst>
      <p:ext uri="{BB962C8B-B14F-4D97-AF65-F5344CB8AC3E}">
        <p14:creationId xmlns:p14="http://schemas.microsoft.com/office/powerpoint/2010/main" val="174436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81000" y="1905000"/>
            <a:ext cx="8153400" cy="3810000"/>
          </a:xfrm>
        </p:spPr>
        <p:txBody>
          <a:bodyPr>
            <a:normAutofit/>
          </a:bodyPr>
          <a:lstStyle/>
          <a:p>
            <a:pPr marL="420624" indent="-384048" algn="just" eaLnBrk="1" fontAlgn="auto" hangingPunct="1">
              <a:spcAft>
                <a:spcPts val="0"/>
              </a:spcAft>
              <a:buFont typeface="Wingdings" pitchFamily="2" charset="2"/>
              <a:buChar char="n"/>
              <a:defRPr/>
            </a:pPr>
            <a:r>
              <a:rPr lang="en-US" sz="2200" dirty="0" smtClean="0">
                <a:solidFill>
                  <a:srgbClr val="000000"/>
                </a:solidFill>
                <a:latin typeface="Times New Roman"/>
                <a:ea typeface="+mn-ea"/>
                <a:cs typeface="Times New Roman"/>
              </a:rPr>
              <a:t>Digital </a:t>
            </a:r>
            <a:r>
              <a:rPr lang="en-US" sz="2200" dirty="0">
                <a:solidFill>
                  <a:srgbClr val="000000"/>
                </a:solidFill>
                <a:latin typeface="Times New Roman"/>
                <a:ea typeface="+mn-ea"/>
                <a:cs typeface="Times New Roman"/>
              </a:rPr>
              <a:t>image watermarking can be used to protect a </a:t>
            </a:r>
            <a:r>
              <a:rPr lang="en-US" sz="2200" dirty="0" smtClean="0">
                <a:solidFill>
                  <a:srgbClr val="000000"/>
                </a:solidFill>
                <a:latin typeface="Times New Roman"/>
                <a:ea typeface="+mn-ea"/>
                <a:cs typeface="Times New Roman"/>
              </a:rPr>
              <a:t>copyright, production, illegal distribution, unauthorized manipulation, piracy, forgery, theft </a:t>
            </a:r>
            <a:r>
              <a:rPr lang="en-US" sz="2200" dirty="0">
                <a:solidFill>
                  <a:srgbClr val="000000"/>
                </a:solidFill>
                <a:latin typeface="Times New Roman"/>
                <a:ea typeface="+mn-ea"/>
                <a:cs typeface="Times New Roman"/>
              </a:rPr>
              <a:t>and ownership of digital </a:t>
            </a:r>
            <a:r>
              <a:rPr lang="en-US" sz="2200" dirty="0" smtClean="0">
                <a:solidFill>
                  <a:srgbClr val="000000"/>
                </a:solidFill>
                <a:latin typeface="Times New Roman"/>
                <a:ea typeface="+mn-ea"/>
                <a:cs typeface="Times New Roman"/>
              </a:rPr>
              <a:t>image.</a:t>
            </a:r>
          </a:p>
          <a:p>
            <a:pPr marL="420624" indent="-384048" algn="just" eaLnBrk="1" fontAlgn="auto" hangingPunct="1">
              <a:spcAft>
                <a:spcPts val="0"/>
              </a:spcAft>
              <a:buFont typeface="Wingdings" pitchFamily="2" charset="2"/>
              <a:buChar char="n"/>
              <a:defRPr/>
            </a:pPr>
            <a:r>
              <a:rPr lang="en-US" sz="2200" dirty="0">
                <a:solidFill>
                  <a:srgbClr val="000000"/>
                </a:solidFill>
                <a:latin typeface="Times New Roman"/>
                <a:ea typeface="+mn-ea"/>
                <a:cs typeface="Times New Roman"/>
              </a:rPr>
              <a:t>I</a:t>
            </a:r>
            <a:r>
              <a:rPr lang="en-US" sz="2200" dirty="0" smtClean="0">
                <a:solidFill>
                  <a:srgbClr val="000000"/>
                </a:solidFill>
                <a:latin typeface="Times New Roman"/>
                <a:ea typeface="+mn-ea"/>
                <a:cs typeface="Times New Roman"/>
              </a:rPr>
              <a:t>mage </a:t>
            </a:r>
            <a:r>
              <a:rPr lang="en-US" sz="2200" dirty="0">
                <a:solidFill>
                  <a:srgbClr val="000000"/>
                </a:solidFill>
                <a:latin typeface="Times New Roman"/>
                <a:ea typeface="+mn-ea"/>
                <a:cs typeface="Times New Roman"/>
              </a:rPr>
              <a:t>watermarking </a:t>
            </a:r>
            <a:r>
              <a:rPr lang="en-US" sz="2200" dirty="0" smtClean="0">
                <a:solidFill>
                  <a:srgbClr val="000000"/>
                </a:solidFill>
                <a:latin typeface="Times New Roman"/>
                <a:ea typeface="+mn-ea"/>
                <a:cs typeface="Times New Roman"/>
              </a:rPr>
              <a:t>technique embeds </a:t>
            </a:r>
            <a:r>
              <a:rPr lang="en-US" sz="2200" dirty="0">
                <a:solidFill>
                  <a:srgbClr val="000000"/>
                </a:solidFill>
                <a:latin typeface="Times New Roman"/>
                <a:ea typeface="+mn-ea"/>
                <a:cs typeface="Times New Roman"/>
              </a:rPr>
              <a:t>an authorized mark information in the digital image to protect the ownership of digital </a:t>
            </a:r>
            <a:r>
              <a:rPr lang="en-US" sz="2200" dirty="0" smtClean="0">
                <a:solidFill>
                  <a:srgbClr val="000000"/>
                </a:solidFill>
                <a:latin typeface="Times New Roman"/>
                <a:ea typeface="+mn-ea"/>
                <a:cs typeface="Times New Roman"/>
              </a:rPr>
              <a:t>image (</a:t>
            </a:r>
            <a:r>
              <a:rPr lang="en-US" sz="2200" dirty="0" err="1" smtClean="0">
                <a:solidFill>
                  <a:srgbClr val="000000"/>
                </a:solidFill>
                <a:latin typeface="Times New Roman"/>
                <a:ea typeface="+mn-ea"/>
                <a:cs typeface="Times New Roman"/>
              </a:rPr>
              <a:t>Ernawan</a:t>
            </a:r>
            <a:r>
              <a:rPr lang="en-US" sz="2200" dirty="0" smtClean="0">
                <a:solidFill>
                  <a:srgbClr val="000000"/>
                </a:solidFill>
                <a:latin typeface="Times New Roman"/>
                <a:ea typeface="+mn-ea"/>
                <a:cs typeface="Times New Roman"/>
              </a:rPr>
              <a:t> et al., 2016).</a:t>
            </a:r>
          </a:p>
          <a:p>
            <a:pPr marL="420624" indent="-384048" eaLnBrk="1" fontAlgn="auto" hangingPunct="1">
              <a:spcAft>
                <a:spcPts val="0"/>
              </a:spcAft>
              <a:buFont typeface="Wingdings" pitchFamily="2" charset="2"/>
              <a:buChar char="n"/>
              <a:defRPr/>
            </a:pPr>
            <a:r>
              <a:rPr lang="en-US" sz="2200" dirty="0" smtClean="0">
                <a:solidFill>
                  <a:srgbClr val="000000"/>
                </a:solidFill>
                <a:latin typeface="Times New Roman"/>
                <a:ea typeface="+mn-ea"/>
                <a:cs typeface="Times New Roman"/>
              </a:rPr>
              <a:t>Embedding </a:t>
            </a:r>
            <a:r>
              <a:rPr lang="en-US" sz="2200" dirty="0">
                <a:solidFill>
                  <a:srgbClr val="000000"/>
                </a:solidFill>
                <a:latin typeface="Times New Roman"/>
                <a:ea typeface="+mn-ea"/>
                <a:cs typeface="Times New Roman"/>
              </a:rPr>
              <a:t>a watermark without degrading the perceptual image quality and at the same time making it difficult to </a:t>
            </a:r>
            <a:r>
              <a:rPr lang="en-US" sz="2200" dirty="0" smtClean="0">
                <a:solidFill>
                  <a:srgbClr val="000000"/>
                </a:solidFill>
                <a:latin typeface="Times New Roman"/>
                <a:ea typeface="+mn-ea"/>
                <a:cs typeface="Times New Roman"/>
              </a:rPr>
              <a:t>remove.</a:t>
            </a:r>
          </a:p>
          <a:p>
            <a:pPr marL="420624" indent="-384048" eaLnBrk="1" fontAlgn="auto" hangingPunct="1">
              <a:spcAft>
                <a:spcPts val="0"/>
              </a:spcAft>
              <a:buFont typeface="Wingdings" pitchFamily="2" charset="2"/>
              <a:buChar char="n"/>
              <a:defRPr/>
            </a:pPr>
            <a:r>
              <a:rPr lang="en-MY" sz="2000" dirty="0" smtClean="0"/>
              <a:t>Embedding </a:t>
            </a:r>
            <a:r>
              <a:rPr lang="en-MY" sz="2000" dirty="0"/>
              <a:t>and extracting the watermark image should be limited to authorized users only</a:t>
            </a:r>
            <a:r>
              <a:rPr lang="en-MY" sz="2000" dirty="0" smtClean="0"/>
              <a:t>.</a:t>
            </a:r>
            <a:endParaRPr lang="en-US" sz="2200" dirty="0" smtClean="0">
              <a:solidFill>
                <a:srgbClr val="000000"/>
              </a:solidFill>
              <a:latin typeface="Times New Roman"/>
              <a:ea typeface="+mn-ea"/>
              <a:cs typeface="Times New Roman"/>
            </a:endParaRPr>
          </a:p>
          <a:p>
            <a:pPr marL="420624" indent="-384048" algn="just" eaLnBrk="1" fontAlgn="auto" hangingPunct="1">
              <a:spcAft>
                <a:spcPts val="0"/>
              </a:spcAft>
              <a:buFont typeface="Wingdings" pitchFamily="2" charset="2"/>
              <a:buNone/>
              <a:defRPr/>
            </a:pPr>
            <a:endParaRPr lang="en-US" sz="2200" dirty="0" smtClean="0">
              <a:solidFill>
                <a:srgbClr val="000000"/>
              </a:solidFill>
              <a:latin typeface="Times New Roman"/>
              <a:ea typeface="+mn-ea"/>
              <a:cs typeface="Times New Roman"/>
            </a:endParaRPr>
          </a:p>
          <a:p>
            <a:pPr marL="420624" indent="-384048" eaLnBrk="1" fontAlgn="auto" hangingPunct="1">
              <a:spcAft>
                <a:spcPts val="0"/>
              </a:spcAft>
              <a:buFont typeface="Wingdings" pitchFamily="2" charset="2"/>
              <a:buNone/>
              <a:defRPr/>
            </a:pPr>
            <a:endParaRPr lang="en-US" sz="2200" dirty="0" smtClean="0">
              <a:solidFill>
                <a:srgbClr val="000000"/>
              </a:solidFill>
              <a:latin typeface="Times New Roman"/>
              <a:ea typeface="+mn-ea"/>
              <a:cs typeface="Times New Roman"/>
            </a:endParaRPr>
          </a:p>
        </p:txBody>
      </p:sp>
      <p:sp>
        <p:nvSpPr>
          <p:cNvPr id="7171" name="Title 1"/>
          <p:cNvSpPr>
            <a:spLocks noGrp="1"/>
          </p:cNvSpPr>
          <p:nvPr>
            <p:ph type="title"/>
          </p:nvPr>
        </p:nvSpPr>
        <p:spPr/>
        <p:txBody>
          <a:bodyPr/>
          <a:lstStyle/>
          <a:p>
            <a:pPr algn="l"/>
            <a:r>
              <a:rPr lang="en-US" sz="4000" i="1" dirty="0">
                <a:latin typeface="Times New Roman" charset="0"/>
                <a:ea typeface="MS PGothic" charset="0"/>
              </a:rPr>
              <a:t>Digital Watermarking</a:t>
            </a:r>
          </a:p>
        </p:txBody>
      </p:sp>
    </p:spTree>
    <p:extLst>
      <p:ext uri="{BB962C8B-B14F-4D97-AF65-F5344CB8AC3E}">
        <p14:creationId xmlns:p14="http://schemas.microsoft.com/office/powerpoint/2010/main" val="427465488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57200" y="1412776"/>
            <a:ext cx="8001000" cy="3505200"/>
          </a:xfrm>
        </p:spPr>
        <p:txBody>
          <a:bodyPr/>
          <a:lstStyle/>
          <a:p>
            <a:pPr lvl="1">
              <a:buFontTx/>
              <a:buNone/>
            </a:pPr>
            <a:r>
              <a:rPr lang="en-US" sz="2200" dirty="0" smtClean="0">
                <a:latin typeface="Times New Roman" charset="0"/>
                <a:ea typeface="ＭＳ Ｐゴシック" charset="0"/>
                <a:cs typeface="Times New Roman" charset="0"/>
              </a:rPr>
              <a:t>Damage </a:t>
            </a:r>
            <a:r>
              <a:rPr lang="en-US" sz="2200" dirty="0">
                <a:latin typeface="Times New Roman" charset="0"/>
                <a:ea typeface="ＭＳ Ｐゴシック" charset="0"/>
                <a:cs typeface="Times New Roman" charset="0"/>
              </a:rPr>
              <a:t>watermark base on watermark estimation</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04864"/>
            <a:ext cx="7086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itle 1"/>
          <p:cNvSpPr txBox="1">
            <a:spLocks/>
          </p:cNvSpPr>
          <p:nvPr/>
        </p:nvSpPr>
        <p:spPr bwMode="auto">
          <a:xfrm>
            <a:off x="457200" y="476672"/>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4000" i="1" dirty="0" err="1" smtClean="0">
                <a:solidFill>
                  <a:srgbClr val="FFFFFF"/>
                </a:solidFill>
                <a:latin typeface="Times New Roman" charset="0"/>
              </a:rPr>
              <a:t>Remodulation</a:t>
            </a:r>
            <a:r>
              <a:rPr lang="en-US" sz="4000" i="1" dirty="0" smtClean="0">
                <a:solidFill>
                  <a:srgbClr val="FFFFFF"/>
                </a:solidFill>
                <a:latin typeface="Times New Roman" charset="0"/>
              </a:rPr>
              <a:t> Attack</a:t>
            </a:r>
            <a:endParaRPr lang="en-US" sz="4000" i="1" dirty="0">
              <a:solidFill>
                <a:srgbClr val="FFFFFF"/>
              </a:solidFill>
              <a:latin typeface="Times New Roman" charset="0"/>
            </a:endParaRPr>
          </a:p>
        </p:txBody>
      </p:sp>
    </p:spTree>
    <p:extLst>
      <p:ext uri="{BB962C8B-B14F-4D97-AF65-F5344CB8AC3E}">
        <p14:creationId xmlns:p14="http://schemas.microsoft.com/office/powerpoint/2010/main" val="2841690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476672"/>
            <a:ext cx="7772400" cy="701675"/>
          </a:xfrm>
        </p:spPr>
        <p:txBody>
          <a:bodyPr/>
          <a:lstStyle/>
          <a:p>
            <a:pPr algn="l"/>
            <a:r>
              <a:rPr lang="en-US" sz="4000" i="1" dirty="0" smtClean="0">
                <a:latin typeface="Times New Roman" charset="0"/>
                <a:ea typeface="MS PGothic" charset="0"/>
              </a:rPr>
              <a:t>Copy Attack</a:t>
            </a:r>
            <a:endParaRPr lang="en-US" sz="4000" i="1" dirty="0">
              <a:latin typeface="Times New Roman" charset="0"/>
              <a:ea typeface="MS PGothic" charset="0"/>
            </a:endParaRPr>
          </a:p>
        </p:txBody>
      </p:sp>
      <p:sp>
        <p:nvSpPr>
          <p:cNvPr id="44035" name="Content Placeholder 2"/>
          <p:cNvSpPr>
            <a:spLocks noGrp="1"/>
          </p:cNvSpPr>
          <p:nvPr>
            <p:ph idx="1"/>
          </p:nvPr>
        </p:nvSpPr>
        <p:spPr>
          <a:xfrm>
            <a:off x="457200" y="1371600"/>
            <a:ext cx="7772400" cy="4114800"/>
          </a:xfrm>
        </p:spPr>
        <p:txBody>
          <a:bodyPr/>
          <a:lstStyle/>
          <a:p>
            <a:pPr lvl="1">
              <a:buFontTx/>
              <a:buNone/>
            </a:pPr>
            <a:r>
              <a:rPr lang="en-US" sz="2200" dirty="0">
                <a:latin typeface="Times New Roman" charset="0"/>
                <a:ea typeface="ＭＳ Ｐゴシック" charset="0"/>
                <a:cs typeface="Times New Roman" charset="0"/>
              </a:rPr>
              <a:t>	</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47" y="1556792"/>
            <a:ext cx="7680325" cy="392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8938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24606" y="260648"/>
            <a:ext cx="8440737" cy="1143000"/>
          </a:xfrm>
        </p:spPr>
        <p:txBody>
          <a:bodyPr/>
          <a:lstStyle/>
          <a:p>
            <a:pPr algn="l"/>
            <a:r>
              <a:rPr lang="en-US" sz="4000" i="1" dirty="0">
                <a:latin typeface="Times New Roman" charset="0"/>
                <a:ea typeface="MS PGothic" charset="0"/>
              </a:rPr>
              <a:t>Image Watermarking Performance</a:t>
            </a:r>
          </a:p>
        </p:txBody>
      </p:sp>
      <p:sp>
        <p:nvSpPr>
          <p:cNvPr id="46083" name="Content Placeholder 2"/>
          <p:cNvSpPr>
            <a:spLocks noGrp="1"/>
          </p:cNvSpPr>
          <p:nvPr>
            <p:ph idx="1"/>
          </p:nvPr>
        </p:nvSpPr>
        <p:spPr/>
        <p:txBody>
          <a:bodyPr/>
          <a:lstStyle/>
          <a:p>
            <a:r>
              <a:rPr lang="en-US" sz="2200">
                <a:latin typeface="Times New Roman" charset="0"/>
                <a:ea typeface="MS PGothic" charset="0"/>
                <a:cs typeface="Times New Roman" charset="0"/>
              </a:rPr>
              <a:t>Imperceptibility Measurement</a:t>
            </a:r>
          </a:p>
          <a:p>
            <a:pPr lvl="1"/>
            <a:r>
              <a:rPr lang="en-US" sz="2200">
                <a:latin typeface="Times New Roman" charset="0"/>
                <a:ea typeface="ＭＳ Ｐゴシック" charset="0"/>
                <a:cs typeface="Times New Roman" charset="0"/>
              </a:rPr>
              <a:t>SSIM is utilized to find the perceptual similarity between the original image and the watermarked image.  SSIM is defined by: </a:t>
            </a:r>
          </a:p>
        </p:txBody>
      </p:sp>
      <p:sp>
        <p:nvSpPr>
          <p:cNvPr id="46084" name="Rectangle 5"/>
          <p:cNvSpPr>
            <a:spLocks noChangeArrowheads="1"/>
          </p:cNvSpPr>
          <p:nvPr/>
        </p:nvSpPr>
        <p:spPr bwMode="auto">
          <a:xfrm>
            <a:off x="2590800" y="3733800"/>
            <a:ext cx="107886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46085" name="Object 2"/>
          <p:cNvGraphicFramePr>
            <a:graphicFrameLocks noChangeAspect="1"/>
          </p:cNvGraphicFramePr>
          <p:nvPr/>
        </p:nvGraphicFramePr>
        <p:xfrm>
          <a:off x="2057400" y="3733800"/>
          <a:ext cx="5084763" cy="457200"/>
        </p:xfrm>
        <a:graphic>
          <a:graphicData uri="http://schemas.openxmlformats.org/presentationml/2006/ole">
            <mc:AlternateContent xmlns:mc="http://schemas.openxmlformats.org/markup-compatibility/2006">
              <mc:Choice xmlns:v="urn:schemas-microsoft-com:vml" Requires="v">
                <p:oleObj spid="_x0000_s43010" name="Equation" r:id="rId3" imgW="2679700" imgH="241300" progId="Equation.3">
                  <p:embed/>
                </p:oleObj>
              </mc:Choice>
              <mc:Fallback>
                <p:oleObj name="Equation" r:id="rId3" imgW="26797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733800"/>
                        <a:ext cx="5084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6" name="Rectangle 3"/>
          <p:cNvSpPr>
            <a:spLocks noChangeArrowheads="1"/>
          </p:cNvSpPr>
          <p:nvPr/>
        </p:nvSpPr>
        <p:spPr bwMode="auto">
          <a:xfrm>
            <a:off x="827584" y="4658519"/>
            <a:ext cx="7325816"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200" dirty="0">
                <a:latin typeface="Times New Roman"/>
                <a:ea typeface="Calibri" charset="0"/>
                <a:cs typeface="Times New Roman"/>
              </a:rPr>
              <a:t>where α&gt;0, β&gt;0, </a:t>
            </a:r>
            <a:r>
              <a:rPr lang="en-US" sz="2200" dirty="0" err="1">
                <a:latin typeface="Times New Roman"/>
                <a:ea typeface="Calibri" charset="0"/>
                <a:cs typeface="Times New Roman"/>
              </a:rPr>
              <a:t>γ</a:t>
            </a:r>
            <a:r>
              <a:rPr lang="en-US" sz="2200" dirty="0">
                <a:latin typeface="Times New Roman"/>
                <a:ea typeface="Calibri" charset="0"/>
                <a:cs typeface="Times New Roman"/>
              </a:rPr>
              <a:t>&gt;0, are parameters which can be adjusted to signify their relative importance. </a:t>
            </a:r>
          </a:p>
        </p:txBody>
      </p:sp>
    </p:spTree>
    <p:extLst>
      <p:ext uri="{BB962C8B-B14F-4D97-AF65-F5344CB8AC3E}">
        <p14:creationId xmlns:p14="http://schemas.microsoft.com/office/powerpoint/2010/main" val="2855348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74663" y="116632"/>
            <a:ext cx="8212137" cy="1143000"/>
          </a:xfrm>
        </p:spPr>
        <p:txBody>
          <a:bodyPr/>
          <a:lstStyle/>
          <a:p>
            <a:pPr algn="l"/>
            <a:r>
              <a:rPr lang="en-US" sz="4000" i="1" dirty="0">
                <a:latin typeface="Times New Roman" charset="0"/>
                <a:ea typeface="MS PGothic" charset="0"/>
              </a:rPr>
              <a:t>Image Watermarking Performance</a:t>
            </a:r>
          </a:p>
        </p:txBody>
      </p:sp>
      <p:sp>
        <p:nvSpPr>
          <p:cNvPr id="47107" name="Content Placeholder 2"/>
          <p:cNvSpPr>
            <a:spLocks noGrp="1"/>
          </p:cNvSpPr>
          <p:nvPr>
            <p:ph idx="1"/>
          </p:nvPr>
        </p:nvSpPr>
        <p:spPr/>
        <p:txBody>
          <a:bodyPr/>
          <a:lstStyle/>
          <a:p>
            <a:r>
              <a:rPr lang="en-US" sz="2200">
                <a:latin typeface="Times New Roman" charset="0"/>
                <a:ea typeface="MS PGothic" charset="0"/>
                <a:cs typeface="Times New Roman" charset="0"/>
              </a:rPr>
              <a:t>Imperceptibility Measurement</a:t>
            </a:r>
          </a:p>
          <a:p>
            <a:pPr lvl="1"/>
            <a:r>
              <a:rPr lang="en-GB" sz="2200">
                <a:latin typeface="Times New Roman" charset="0"/>
                <a:ea typeface="ＭＳ Ｐゴシック" charset="0"/>
                <a:cs typeface="Times New Roman" charset="0"/>
              </a:rPr>
              <a:t>Absolute Reconstruction Error (ARE) can be defined as:</a:t>
            </a:r>
            <a:endParaRPr lang="en-US" sz="2200">
              <a:latin typeface="Times New Roman" charset="0"/>
              <a:ea typeface="ＭＳ Ｐゴシック" charset="0"/>
              <a:cs typeface="Times New Roman" charset="0"/>
            </a:endParaRPr>
          </a:p>
        </p:txBody>
      </p:sp>
      <p:sp>
        <p:nvSpPr>
          <p:cNvPr id="47108" name="Rectangle 2"/>
          <p:cNvSpPr>
            <a:spLocks noChangeArrowheads="1"/>
          </p:cNvSpPr>
          <p:nvPr/>
        </p:nvSpPr>
        <p:spPr bwMode="auto">
          <a:xfrm>
            <a:off x="2514600" y="3124200"/>
            <a:ext cx="120888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47109" name="Object 4"/>
          <p:cNvGraphicFramePr>
            <a:graphicFrameLocks noChangeAspect="1"/>
          </p:cNvGraphicFramePr>
          <p:nvPr>
            <p:extLst>
              <p:ext uri="{D42A27DB-BD31-4B8C-83A1-F6EECF244321}">
                <p14:modId xmlns:p14="http://schemas.microsoft.com/office/powerpoint/2010/main" val="3770855230"/>
              </p:ext>
            </p:extLst>
          </p:nvPr>
        </p:nvGraphicFramePr>
        <p:xfrm>
          <a:off x="1879600" y="2732088"/>
          <a:ext cx="4945063" cy="838200"/>
        </p:xfrm>
        <a:graphic>
          <a:graphicData uri="http://schemas.openxmlformats.org/presentationml/2006/ole">
            <mc:AlternateContent xmlns:mc="http://schemas.openxmlformats.org/markup-compatibility/2006">
              <mc:Choice xmlns:v="urn:schemas-microsoft-com:vml" Requires="v">
                <p:oleObj spid="_x0000_s44036" name="Equation" r:id="rId3" imgW="2235200" imgH="381000" progId="Equation.3">
                  <p:embed/>
                </p:oleObj>
              </mc:Choice>
              <mc:Fallback>
                <p:oleObj name="Equation" r:id="rId3" imgW="2235200" imgH="38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600" y="2732088"/>
                        <a:ext cx="49450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0" name="Object 5"/>
          <p:cNvGraphicFramePr>
            <a:graphicFrameLocks noChangeAspect="1"/>
          </p:cNvGraphicFramePr>
          <p:nvPr/>
        </p:nvGraphicFramePr>
        <p:xfrm>
          <a:off x="2362200" y="4005263"/>
          <a:ext cx="1000125" cy="400050"/>
        </p:xfrm>
        <a:graphic>
          <a:graphicData uri="http://schemas.openxmlformats.org/presentationml/2006/ole">
            <mc:AlternateContent xmlns:mc="http://schemas.openxmlformats.org/markup-compatibility/2006">
              <mc:Choice xmlns:v="urn:schemas-microsoft-com:vml" Requires="v">
                <p:oleObj spid="_x0000_s44037" r:id="rId5" imgW="482391" imgH="190417" progId="Equation.DSMT4">
                  <p:embed/>
                </p:oleObj>
              </mc:Choice>
              <mc:Fallback>
                <p:oleObj r:id="rId5" imgW="482391" imgH="19041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005263"/>
                        <a:ext cx="100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1" name="Object 6"/>
          <p:cNvGraphicFramePr>
            <a:graphicFrameLocks noChangeAspect="1"/>
          </p:cNvGraphicFramePr>
          <p:nvPr/>
        </p:nvGraphicFramePr>
        <p:xfrm>
          <a:off x="7408863" y="4006850"/>
          <a:ext cx="1049337" cy="400050"/>
        </p:xfrm>
        <a:graphic>
          <a:graphicData uri="http://schemas.openxmlformats.org/presentationml/2006/ole">
            <mc:AlternateContent xmlns:mc="http://schemas.openxmlformats.org/markup-compatibility/2006">
              <mc:Choice xmlns:v="urn:schemas-microsoft-com:vml" Requires="v">
                <p:oleObj spid="_x0000_s44038" name="Equation" r:id="rId7" imgW="482391" imgH="190417" progId="Equation.3">
                  <p:embed/>
                </p:oleObj>
              </mc:Choice>
              <mc:Fallback>
                <p:oleObj name="Equation" r:id="rId7" imgW="482391" imgH="19041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863" y="4006850"/>
                        <a:ext cx="104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2" name="Rectangle 5"/>
          <p:cNvSpPr>
            <a:spLocks noChangeArrowheads="1"/>
          </p:cNvSpPr>
          <p:nvPr/>
        </p:nvSpPr>
        <p:spPr bwMode="auto">
          <a:xfrm>
            <a:off x="1524000" y="3975556"/>
            <a:ext cx="8866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dirty="0">
                <a:latin typeface="Times New Roman"/>
                <a:cs typeface="Times New Roman"/>
              </a:rPr>
              <a:t>where </a:t>
            </a:r>
          </a:p>
        </p:txBody>
      </p:sp>
      <p:sp>
        <p:nvSpPr>
          <p:cNvPr id="47113" name="Rectangle 6"/>
          <p:cNvSpPr>
            <a:spLocks noChangeArrowheads="1"/>
          </p:cNvSpPr>
          <p:nvPr/>
        </p:nvSpPr>
        <p:spPr bwMode="auto">
          <a:xfrm>
            <a:off x="3341688" y="3959681"/>
            <a:ext cx="41883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dirty="0">
                <a:latin typeface="Times New Roman"/>
                <a:cs typeface="Times New Roman"/>
              </a:rPr>
              <a:t>denotes the original host image and   </a:t>
            </a:r>
          </a:p>
        </p:txBody>
      </p:sp>
      <p:sp>
        <p:nvSpPr>
          <p:cNvPr id="47114" name="Rectangle 7"/>
          <p:cNvSpPr>
            <a:spLocks noChangeArrowheads="1"/>
          </p:cNvSpPr>
          <p:nvPr/>
        </p:nvSpPr>
        <p:spPr bwMode="auto">
          <a:xfrm>
            <a:off x="1446213" y="4318000"/>
            <a:ext cx="39449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dirty="0">
                <a:latin typeface="Times New Roman"/>
                <a:cs typeface="Times New Roman"/>
              </a:rPr>
              <a:t> implies the watermarked image. </a:t>
            </a:r>
          </a:p>
        </p:txBody>
      </p:sp>
    </p:spTree>
    <p:extLst>
      <p:ext uri="{BB962C8B-B14F-4D97-AF65-F5344CB8AC3E}">
        <p14:creationId xmlns:p14="http://schemas.microsoft.com/office/powerpoint/2010/main" val="1869763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76155" y="260648"/>
            <a:ext cx="8212137" cy="1143000"/>
          </a:xfrm>
        </p:spPr>
        <p:txBody>
          <a:bodyPr/>
          <a:lstStyle/>
          <a:p>
            <a:pPr algn="l"/>
            <a:r>
              <a:rPr lang="en-US" sz="4000" i="1" dirty="0">
                <a:latin typeface="Times New Roman" charset="0"/>
                <a:ea typeface="MS PGothic" charset="0"/>
              </a:rPr>
              <a:t>Image Watermarking Performance</a:t>
            </a:r>
          </a:p>
        </p:txBody>
      </p:sp>
      <p:sp>
        <p:nvSpPr>
          <p:cNvPr id="48131" name="Content Placeholder 2"/>
          <p:cNvSpPr>
            <a:spLocks noGrp="1"/>
          </p:cNvSpPr>
          <p:nvPr>
            <p:ph idx="1"/>
          </p:nvPr>
        </p:nvSpPr>
        <p:spPr/>
        <p:txBody>
          <a:bodyPr/>
          <a:lstStyle/>
          <a:p>
            <a:r>
              <a:rPr lang="en-US" sz="2200" dirty="0">
                <a:latin typeface="Times New Roman" charset="0"/>
                <a:ea typeface="MS PGothic" charset="0"/>
                <a:cs typeface="Times New Roman" charset="0"/>
              </a:rPr>
              <a:t>Imperceptibility Measurement</a:t>
            </a:r>
          </a:p>
          <a:p>
            <a:pPr lvl="1"/>
            <a:r>
              <a:rPr lang="en-US" sz="2200" dirty="0">
                <a:latin typeface="Times New Roman" charset="0"/>
                <a:ea typeface="ＭＳ Ｐゴシック" charset="0"/>
                <a:cs typeface="Times New Roman" charset="0"/>
              </a:rPr>
              <a:t>Peak Signal to Noise Ratio (PSNR) </a:t>
            </a:r>
            <a:r>
              <a:rPr lang="en-GB" sz="2200" dirty="0">
                <a:latin typeface="Times New Roman" charset="0"/>
                <a:ea typeface="ＭＳ Ｐゴシック" charset="0"/>
                <a:cs typeface="Times New Roman" charset="0"/>
              </a:rPr>
              <a:t>can be defined as:</a:t>
            </a:r>
            <a:endParaRPr lang="en-US" sz="2200" dirty="0">
              <a:latin typeface="Times New Roman" charset="0"/>
              <a:ea typeface="ＭＳ Ｐゴシック" charset="0"/>
              <a:cs typeface="Times New Roman" charset="0"/>
            </a:endParaRPr>
          </a:p>
        </p:txBody>
      </p:sp>
      <p:sp>
        <p:nvSpPr>
          <p:cNvPr id="48132" name="Rectangle 2"/>
          <p:cNvSpPr>
            <a:spLocks noChangeArrowheads="1"/>
          </p:cNvSpPr>
          <p:nvPr/>
        </p:nvSpPr>
        <p:spPr bwMode="auto">
          <a:xfrm>
            <a:off x="2514600" y="3124200"/>
            <a:ext cx="120888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48133" name="Object 5"/>
          <p:cNvGraphicFramePr>
            <a:graphicFrameLocks noChangeAspect="1"/>
          </p:cNvGraphicFramePr>
          <p:nvPr/>
        </p:nvGraphicFramePr>
        <p:xfrm>
          <a:off x="2362200" y="5122863"/>
          <a:ext cx="1000125" cy="400050"/>
        </p:xfrm>
        <a:graphic>
          <a:graphicData uri="http://schemas.openxmlformats.org/presentationml/2006/ole">
            <mc:AlternateContent xmlns:mc="http://schemas.openxmlformats.org/markup-compatibility/2006">
              <mc:Choice xmlns:v="urn:schemas-microsoft-com:vml" Requires="v">
                <p:oleObj spid="_x0000_s45061" r:id="rId3" imgW="482391" imgH="190417" progId="Equation.DSMT4">
                  <p:embed/>
                </p:oleObj>
              </mc:Choice>
              <mc:Fallback>
                <p:oleObj r:id="rId3" imgW="482391"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122863"/>
                        <a:ext cx="100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34" name="Object 6"/>
          <p:cNvGraphicFramePr>
            <a:graphicFrameLocks noChangeAspect="1"/>
          </p:cNvGraphicFramePr>
          <p:nvPr/>
        </p:nvGraphicFramePr>
        <p:xfrm>
          <a:off x="7408863" y="5124450"/>
          <a:ext cx="1049337" cy="400050"/>
        </p:xfrm>
        <a:graphic>
          <a:graphicData uri="http://schemas.openxmlformats.org/presentationml/2006/ole">
            <mc:AlternateContent xmlns:mc="http://schemas.openxmlformats.org/markup-compatibility/2006">
              <mc:Choice xmlns:v="urn:schemas-microsoft-com:vml" Requires="v">
                <p:oleObj spid="_x0000_s45062" r:id="rId5" imgW="482391" imgH="190417" progId="Equation.DSMT4">
                  <p:embed/>
                </p:oleObj>
              </mc:Choice>
              <mc:Fallback>
                <p:oleObj r:id="rId5" imgW="482391" imgH="19041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8863" y="5124450"/>
                        <a:ext cx="104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5" name="Rectangle 5"/>
          <p:cNvSpPr>
            <a:spLocks noChangeArrowheads="1"/>
          </p:cNvSpPr>
          <p:nvPr/>
        </p:nvSpPr>
        <p:spPr bwMode="auto">
          <a:xfrm>
            <a:off x="1524000" y="5093951"/>
            <a:ext cx="8866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dirty="0">
                <a:latin typeface="Times New Roman"/>
                <a:cs typeface="Times New Roman"/>
              </a:rPr>
              <a:t>where </a:t>
            </a:r>
          </a:p>
        </p:txBody>
      </p:sp>
      <p:sp>
        <p:nvSpPr>
          <p:cNvPr id="48136" name="Rectangle 6"/>
          <p:cNvSpPr>
            <a:spLocks noChangeArrowheads="1"/>
          </p:cNvSpPr>
          <p:nvPr/>
        </p:nvSpPr>
        <p:spPr bwMode="auto">
          <a:xfrm>
            <a:off x="3341688" y="5078076"/>
            <a:ext cx="41883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dirty="0">
                <a:latin typeface="Times New Roman"/>
                <a:cs typeface="Times New Roman"/>
              </a:rPr>
              <a:t>denotes the original host image and   </a:t>
            </a:r>
          </a:p>
        </p:txBody>
      </p:sp>
      <p:sp>
        <p:nvSpPr>
          <p:cNvPr id="48137" name="Rectangle 7"/>
          <p:cNvSpPr>
            <a:spLocks noChangeArrowheads="1"/>
          </p:cNvSpPr>
          <p:nvPr/>
        </p:nvSpPr>
        <p:spPr bwMode="auto">
          <a:xfrm>
            <a:off x="1446213" y="5437188"/>
            <a:ext cx="39449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dirty="0">
                <a:latin typeface="Times New Roman"/>
                <a:cs typeface="Times New Roman"/>
              </a:rPr>
              <a:t> implies the watermarked image. </a:t>
            </a:r>
          </a:p>
        </p:txBody>
      </p:sp>
      <p:sp>
        <p:nvSpPr>
          <p:cNvPr id="48138" name="Rectangle 2"/>
          <p:cNvSpPr>
            <a:spLocks noChangeArrowheads="1"/>
          </p:cNvSpPr>
          <p:nvPr/>
        </p:nvSpPr>
        <p:spPr bwMode="auto">
          <a:xfrm>
            <a:off x="3043238" y="3160713"/>
            <a:ext cx="11390312"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48139" name="Object 11"/>
          <p:cNvGraphicFramePr>
            <a:graphicFrameLocks noChangeAspect="1"/>
          </p:cNvGraphicFramePr>
          <p:nvPr/>
        </p:nvGraphicFramePr>
        <p:xfrm>
          <a:off x="2862263" y="4178300"/>
          <a:ext cx="4313237" cy="815975"/>
        </p:xfrm>
        <a:graphic>
          <a:graphicData uri="http://schemas.openxmlformats.org/presentationml/2006/ole">
            <mc:AlternateContent xmlns:mc="http://schemas.openxmlformats.org/markup-compatibility/2006">
              <mc:Choice xmlns:v="urn:schemas-microsoft-com:vml" Requires="v">
                <p:oleObj spid="_x0000_s45063" name="Equation" r:id="rId7" imgW="2273300" imgH="419100" progId="Equation.3">
                  <p:embed/>
                </p:oleObj>
              </mc:Choice>
              <mc:Fallback>
                <p:oleObj name="Equation" r:id="rId7" imgW="22733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2263" y="4178300"/>
                        <a:ext cx="4313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8141" name="Object 13"/>
          <p:cNvGraphicFramePr>
            <a:graphicFrameLocks noChangeAspect="1"/>
          </p:cNvGraphicFramePr>
          <p:nvPr/>
        </p:nvGraphicFramePr>
        <p:xfrm>
          <a:off x="2784475" y="3205163"/>
          <a:ext cx="4624388" cy="762000"/>
        </p:xfrm>
        <a:graphic>
          <a:graphicData uri="http://schemas.openxmlformats.org/presentationml/2006/ole">
            <mc:AlternateContent xmlns:mc="http://schemas.openxmlformats.org/markup-compatibility/2006">
              <mc:Choice xmlns:v="urn:schemas-microsoft-com:vml" Requires="v">
                <p:oleObj spid="_x0000_s45064" name="Equation" r:id="rId9" imgW="2324100" imgH="381000" progId="Equation.3">
                  <p:embed/>
                </p:oleObj>
              </mc:Choice>
              <mc:Fallback>
                <p:oleObj name="Equation" r:id="rId9" imgW="2324100" imgH="381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4475" y="3205163"/>
                        <a:ext cx="46243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0744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60648"/>
            <a:ext cx="8516937" cy="1143000"/>
          </a:xfrm>
        </p:spPr>
        <p:txBody>
          <a:bodyPr/>
          <a:lstStyle/>
          <a:p>
            <a:pPr algn="l"/>
            <a:r>
              <a:rPr lang="en-US" sz="4000" i="1" dirty="0">
                <a:latin typeface="Times New Roman" charset="0"/>
                <a:ea typeface="MS PGothic" charset="0"/>
              </a:rPr>
              <a:t>Image Watermarking Performance</a:t>
            </a:r>
          </a:p>
        </p:txBody>
      </p:sp>
      <p:sp>
        <p:nvSpPr>
          <p:cNvPr id="49155" name="Content Placeholder 2"/>
          <p:cNvSpPr>
            <a:spLocks noGrp="1"/>
          </p:cNvSpPr>
          <p:nvPr>
            <p:ph idx="1"/>
          </p:nvPr>
        </p:nvSpPr>
        <p:spPr/>
        <p:txBody>
          <a:bodyPr/>
          <a:lstStyle/>
          <a:p>
            <a:pPr algn="just"/>
            <a:r>
              <a:rPr lang="en-US" sz="2200" dirty="0">
                <a:latin typeface="Times New Roman" charset="0"/>
                <a:ea typeface="MS PGothic" charset="0"/>
                <a:cs typeface="Times New Roman" charset="0"/>
              </a:rPr>
              <a:t>Robustness Measurement</a:t>
            </a:r>
          </a:p>
          <a:p>
            <a:pPr lvl="1" algn="just"/>
            <a:r>
              <a:rPr lang="en-US" sz="2200" dirty="0">
                <a:latin typeface="Times New Roman" charset="0"/>
                <a:ea typeface="ＭＳ Ｐゴシック" charset="0"/>
                <a:cs typeface="Times New Roman" charset="0"/>
              </a:rPr>
              <a:t>To measure the robustness property, the extracted watermarks (after applying different types of attack) are evaluated by Normalized Cross-Correlation (NC) and Bit Error Rate (BER). The range of NC values of 0 to 1. NC and BER are given as: </a:t>
            </a:r>
          </a:p>
          <a:p>
            <a:pPr lvl="1" algn="just"/>
            <a:endParaRPr lang="en-US" sz="2200" dirty="0">
              <a:latin typeface="Times New Roman" charset="0"/>
              <a:ea typeface="ＭＳ Ｐゴシック" charset="0"/>
              <a:cs typeface="Times New Roman" charset="0"/>
            </a:endParaRPr>
          </a:p>
        </p:txBody>
      </p:sp>
      <p:sp>
        <p:nvSpPr>
          <p:cNvPr id="4915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9157" name="Object 4"/>
          <p:cNvGraphicFramePr>
            <a:graphicFrameLocks noChangeAspect="1"/>
          </p:cNvGraphicFramePr>
          <p:nvPr>
            <p:extLst>
              <p:ext uri="{D42A27DB-BD31-4B8C-83A1-F6EECF244321}">
                <p14:modId xmlns:p14="http://schemas.microsoft.com/office/powerpoint/2010/main" val="1403178644"/>
              </p:ext>
            </p:extLst>
          </p:nvPr>
        </p:nvGraphicFramePr>
        <p:xfrm>
          <a:off x="1331640" y="3429000"/>
          <a:ext cx="3594100" cy="1447800"/>
        </p:xfrm>
        <a:graphic>
          <a:graphicData uri="http://schemas.openxmlformats.org/presentationml/2006/ole">
            <mc:AlternateContent xmlns:mc="http://schemas.openxmlformats.org/markup-compatibility/2006">
              <mc:Choice xmlns:v="urn:schemas-microsoft-com:vml" Requires="v">
                <p:oleObj spid="_x0000_s46083" name="Equation" r:id="rId3" imgW="2336800" imgH="927100" progId="Equation.3">
                  <p:embed/>
                </p:oleObj>
              </mc:Choice>
              <mc:Fallback>
                <p:oleObj name="Equation" r:id="rId3" imgW="2336800" imgH="927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429000"/>
                        <a:ext cx="35941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9159" name="Object 8"/>
          <p:cNvGraphicFramePr>
            <a:graphicFrameLocks noChangeAspect="1"/>
          </p:cNvGraphicFramePr>
          <p:nvPr>
            <p:extLst>
              <p:ext uri="{D42A27DB-BD31-4B8C-83A1-F6EECF244321}">
                <p14:modId xmlns:p14="http://schemas.microsoft.com/office/powerpoint/2010/main" val="3525788797"/>
              </p:ext>
            </p:extLst>
          </p:nvPr>
        </p:nvGraphicFramePr>
        <p:xfrm>
          <a:off x="2057400" y="5013176"/>
          <a:ext cx="881063" cy="368300"/>
        </p:xfrm>
        <a:graphic>
          <a:graphicData uri="http://schemas.openxmlformats.org/presentationml/2006/ole">
            <mc:AlternateContent xmlns:mc="http://schemas.openxmlformats.org/markup-compatibility/2006">
              <mc:Choice xmlns:v="urn:schemas-microsoft-com:vml" Requires="v">
                <p:oleObj spid="_x0000_s46084" name="Equation" r:id="rId5" imgW="495085" imgH="228501" progId="Equation.3">
                  <p:embed/>
                </p:oleObj>
              </mc:Choice>
              <mc:Fallback>
                <p:oleObj name="Equation" r:id="rId5" imgW="495085"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013176"/>
                        <a:ext cx="881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0" name="Rectangle 7"/>
          <p:cNvSpPr>
            <a:spLocks noChangeArrowheads="1"/>
          </p:cNvSpPr>
          <p:nvPr/>
        </p:nvSpPr>
        <p:spPr bwMode="auto">
          <a:xfrm>
            <a:off x="325438" y="5991225"/>
            <a:ext cx="2555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t> </a:t>
            </a:r>
          </a:p>
        </p:txBody>
      </p:sp>
      <p:sp>
        <p:nvSpPr>
          <p:cNvPr id="49161" name="Rectangle 9"/>
          <p:cNvSpPr>
            <a:spLocks noChangeArrowheads="1"/>
          </p:cNvSpPr>
          <p:nvPr/>
        </p:nvSpPr>
        <p:spPr bwMode="auto">
          <a:xfrm>
            <a:off x="1181100" y="4914639"/>
            <a:ext cx="6972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200" dirty="0">
                <a:latin typeface="Times New Roman"/>
                <a:cs typeface="Times New Roman"/>
              </a:rPr>
              <a:t>Where </a:t>
            </a:r>
            <a:r>
              <a:rPr lang="en-US" sz="2200" dirty="0"/>
              <a:t>             </a:t>
            </a:r>
            <a:r>
              <a:rPr lang="en-US" sz="2200" dirty="0">
                <a:latin typeface="Times New Roman"/>
                <a:cs typeface="Times New Roman"/>
              </a:rPr>
              <a:t>is the extracted watermark and the </a:t>
            </a:r>
            <a:r>
              <a:rPr lang="en-US" sz="2200" i="1" dirty="0">
                <a:latin typeface="Times New Roman"/>
                <a:cs typeface="Times New Roman"/>
              </a:rPr>
              <a:t>W</a:t>
            </a:r>
            <a:r>
              <a:rPr lang="en-US" sz="2200" dirty="0">
                <a:latin typeface="Times New Roman"/>
                <a:cs typeface="Times New Roman"/>
              </a:rPr>
              <a:t>(</a:t>
            </a:r>
            <a:r>
              <a:rPr lang="en-US" sz="2200" i="1" dirty="0" err="1">
                <a:latin typeface="Times New Roman"/>
                <a:cs typeface="Times New Roman"/>
              </a:rPr>
              <a:t>i</a:t>
            </a:r>
            <a:r>
              <a:rPr lang="en-US" sz="2200" dirty="0">
                <a:latin typeface="Times New Roman"/>
                <a:cs typeface="Times New Roman"/>
              </a:rPr>
              <a:t>, </a:t>
            </a:r>
            <a:r>
              <a:rPr lang="en-US" sz="2200" i="1" dirty="0">
                <a:latin typeface="Times New Roman"/>
                <a:cs typeface="Times New Roman"/>
              </a:rPr>
              <a:t>j</a:t>
            </a:r>
            <a:r>
              <a:rPr lang="en-US" sz="2200" dirty="0">
                <a:latin typeface="Times New Roman"/>
                <a:cs typeface="Times New Roman"/>
              </a:rPr>
              <a:t>) is the original watermark. </a:t>
            </a:r>
          </a:p>
        </p:txBody>
      </p:sp>
    </p:spTree>
    <p:extLst>
      <p:ext uri="{BB962C8B-B14F-4D97-AF65-F5344CB8AC3E}">
        <p14:creationId xmlns:p14="http://schemas.microsoft.com/office/powerpoint/2010/main" val="84867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4416" y="188640"/>
            <a:ext cx="8364537" cy="1143000"/>
          </a:xfrm>
        </p:spPr>
        <p:txBody>
          <a:bodyPr/>
          <a:lstStyle/>
          <a:p>
            <a:pPr algn="l"/>
            <a:r>
              <a:rPr lang="en-US" sz="4000" i="1" dirty="0">
                <a:latin typeface="Times New Roman" charset="0"/>
                <a:ea typeface="MS PGothic" charset="0"/>
              </a:rPr>
              <a:t>Image Watermarking Performance</a:t>
            </a:r>
          </a:p>
        </p:txBody>
      </p:sp>
      <p:sp>
        <p:nvSpPr>
          <p:cNvPr id="3" name="Content Placeholder 2"/>
          <p:cNvSpPr>
            <a:spLocks noGrp="1"/>
          </p:cNvSpPr>
          <p:nvPr>
            <p:ph idx="1"/>
          </p:nvPr>
        </p:nvSpPr>
        <p:spPr/>
        <p:txBody>
          <a:bodyPr/>
          <a:lstStyle/>
          <a:p>
            <a:pPr>
              <a:defRPr/>
            </a:pPr>
            <a:r>
              <a:rPr lang="en-US" sz="2200" dirty="0" smtClean="0">
                <a:latin typeface="Times New Roman"/>
                <a:cs typeface="Times New Roman"/>
              </a:rPr>
              <a:t>Robustness Measurement</a:t>
            </a:r>
          </a:p>
          <a:p>
            <a:pPr marL="0" indent="0">
              <a:buFontTx/>
              <a:buNone/>
              <a:defRPr/>
            </a:pPr>
            <a:endParaRPr lang="en-US" sz="2200" dirty="0">
              <a:latin typeface="Times New Roman"/>
              <a:cs typeface="Times New Roman"/>
            </a:endParaRPr>
          </a:p>
        </p:txBody>
      </p:sp>
      <p:graphicFrame>
        <p:nvGraphicFramePr>
          <p:cNvPr id="50180" name="Object 3"/>
          <p:cNvGraphicFramePr>
            <a:graphicFrameLocks noChangeAspect="1"/>
          </p:cNvGraphicFramePr>
          <p:nvPr>
            <p:extLst>
              <p:ext uri="{D42A27DB-BD31-4B8C-83A1-F6EECF244321}">
                <p14:modId xmlns:p14="http://schemas.microsoft.com/office/powerpoint/2010/main" val="1167439267"/>
              </p:ext>
            </p:extLst>
          </p:nvPr>
        </p:nvGraphicFramePr>
        <p:xfrm>
          <a:off x="2799379" y="2132856"/>
          <a:ext cx="3163888" cy="1066800"/>
        </p:xfrm>
        <a:graphic>
          <a:graphicData uri="http://schemas.openxmlformats.org/presentationml/2006/ole">
            <mc:AlternateContent xmlns:mc="http://schemas.openxmlformats.org/markup-compatibility/2006">
              <mc:Choice xmlns:v="urn:schemas-microsoft-com:vml" Requires="v">
                <p:oleObj spid="_x0000_s47107" name="Equation" r:id="rId3" imgW="1930400" imgH="635000" progId="Equation.3">
                  <p:embed/>
                </p:oleObj>
              </mc:Choice>
              <mc:Fallback>
                <p:oleObj name="Equation" r:id="rId3" imgW="1930400" imgH="63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379" y="2132856"/>
                        <a:ext cx="3163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1" name="Object 4"/>
          <p:cNvGraphicFramePr>
            <a:graphicFrameLocks noChangeAspect="1"/>
          </p:cNvGraphicFramePr>
          <p:nvPr>
            <p:extLst>
              <p:ext uri="{D42A27DB-BD31-4B8C-83A1-F6EECF244321}">
                <p14:modId xmlns:p14="http://schemas.microsoft.com/office/powerpoint/2010/main" val="857857454"/>
              </p:ext>
            </p:extLst>
          </p:nvPr>
        </p:nvGraphicFramePr>
        <p:xfrm>
          <a:off x="1981200" y="3429000"/>
          <a:ext cx="401638" cy="447675"/>
        </p:xfrm>
        <a:graphic>
          <a:graphicData uri="http://schemas.openxmlformats.org/presentationml/2006/ole">
            <mc:AlternateContent xmlns:mc="http://schemas.openxmlformats.org/markup-compatibility/2006">
              <mc:Choice xmlns:v="urn:schemas-microsoft-com:vml" Requires="v">
                <p:oleObj spid="_x0000_s47108" name="Equation" r:id="rId5" imgW="164814" imgH="177492" progId="Equation.3">
                  <p:embed/>
                </p:oleObj>
              </mc:Choice>
              <mc:Fallback>
                <p:oleObj name="Equation" r:id="rId5" imgW="164814" imgH="17749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429000"/>
                        <a:ext cx="4016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2" name="Rectangle 8"/>
          <p:cNvSpPr>
            <a:spLocks noChangeArrowheads="1"/>
          </p:cNvSpPr>
          <p:nvPr/>
        </p:nvSpPr>
        <p:spPr bwMode="auto">
          <a:xfrm>
            <a:off x="1142828" y="3429000"/>
            <a:ext cx="731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200" dirty="0">
                <a:latin typeface="Times New Roman"/>
                <a:cs typeface="Times New Roman"/>
              </a:rPr>
              <a:t>where       denotes the exclusive OR operation. </a:t>
            </a:r>
            <a:r>
              <a:rPr lang="en-US" sz="2200" i="1" dirty="0">
                <a:latin typeface="Times New Roman"/>
                <a:cs typeface="Times New Roman"/>
              </a:rPr>
              <a:t>M</a:t>
            </a:r>
            <a:r>
              <a:rPr lang="en-US" sz="2200" dirty="0">
                <a:latin typeface="Times New Roman"/>
                <a:cs typeface="Times New Roman"/>
              </a:rPr>
              <a:t> and </a:t>
            </a:r>
            <a:r>
              <a:rPr lang="en-US" sz="2200" i="1" dirty="0">
                <a:latin typeface="Times New Roman"/>
                <a:cs typeface="Times New Roman"/>
              </a:rPr>
              <a:t>N</a:t>
            </a:r>
            <a:r>
              <a:rPr lang="en-US" sz="2200" dirty="0">
                <a:latin typeface="Times New Roman"/>
                <a:cs typeface="Times New Roman"/>
              </a:rPr>
              <a:t> denote the number of rows and number of columns of the watermark </a:t>
            </a:r>
            <a:r>
              <a:rPr lang="en-US" sz="2200" dirty="0" smtClean="0">
                <a:latin typeface="Times New Roman"/>
                <a:cs typeface="Times New Roman"/>
              </a:rPr>
              <a:t>image </a:t>
            </a:r>
            <a:endParaRPr lang="en-US" sz="2200" dirty="0">
              <a:latin typeface="Times New Roman"/>
              <a:cs typeface="Times New Roman"/>
            </a:endParaRPr>
          </a:p>
        </p:txBody>
      </p:sp>
      <p:sp>
        <p:nvSpPr>
          <p:cNvPr id="50183" name="Rectangle 7"/>
          <p:cNvSpPr>
            <a:spLocks noChangeArrowheads="1"/>
          </p:cNvSpPr>
          <p:nvPr/>
        </p:nvSpPr>
        <p:spPr bwMode="auto">
          <a:xfrm>
            <a:off x="325438" y="5991225"/>
            <a:ext cx="2555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a:t> </a:t>
            </a:r>
          </a:p>
        </p:txBody>
      </p:sp>
    </p:spTree>
    <p:extLst>
      <p:ext uri="{BB962C8B-B14F-4D97-AF65-F5344CB8AC3E}">
        <p14:creationId xmlns:p14="http://schemas.microsoft.com/office/powerpoint/2010/main" val="2044710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54416" y="1143000"/>
            <a:ext cx="8222040" cy="6248400"/>
          </a:xfrm>
        </p:spPr>
        <p:txBody>
          <a:bodyPr/>
          <a:lstStyle/>
          <a:p>
            <a:pPr algn="just">
              <a:buFontTx/>
              <a:buNone/>
            </a:pPr>
            <a:endParaRPr lang="en-US" sz="2200" dirty="0">
              <a:latin typeface="Times New Roman" charset="0"/>
              <a:ea typeface="MS PGothic" charset="0"/>
              <a:cs typeface="Times New Roman" charset="0"/>
            </a:endParaRPr>
          </a:p>
          <a:p>
            <a:pPr algn="just">
              <a:buFontTx/>
              <a:buNone/>
            </a:pPr>
            <a:r>
              <a:rPr lang="en-US" sz="2200" dirty="0">
                <a:latin typeface="Times New Roman" charset="0"/>
                <a:ea typeface="MS PGothic" charset="0"/>
                <a:cs typeface="Times New Roman" charset="0"/>
              </a:rPr>
              <a:t>F. </a:t>
            </a:r>
            <a:r>
              <a:rPr lang="en-US" sz="2200" dirty="0" err="1">
                <a:latin typeface="Times New Roman" charset="0"/>
                <a:ea typeface="MS PGothic" charset="0"/>
                <a:cs typeface="Times New Roman" charset="0"/>
              </a:rPr>
              <a:t>Ernawan</a:t>
            </a:r>
            <a:r>
              <a:rPr lang="en-US" sz="2200" dirty="0">
                <a:latin typeface="Times New Roman" charset="0"/>
                <a:ea typeface="MS PGothic" charset="0"/>
                <a:cs typeface="Times New Roman" charset="0"/>
              </a:rPr>
              <a:t>, M. N. </a:t>
            </a:r>
            <a:r>
              <a:rPr lang="en-US" sz="2200" dirty="0" err="1">
                <a:latin typeface="Times New Roman" charset="0"/>
                <a:ea typeface="MS PGothic" charset="0"/>
                <a:cs typeface="Times New Roman" charset="0"/>
              </a:rPr>
              <a:t>Kabir</a:t>
            </a:r>
            <a:r>
              <a:rPr lang="en-US" sz="2200" dirty="0">
                <a:latin typeface="Times New Roman" charset="0"/>
                <a:ea typeface="MS PGothic" charset="0"/>
                <a:cs typeface="Times New Roman" charset="0"/>
              </a:rPr>
              <a:t>, M. </a:t>
            </a:r>
            <a:r>
              <a:rPr lang="en-US" sz="2200" dirty="0" err="1">
                <a:latin typeface="Times New Roman" charset="0"/>
                <a:ea typeface="MS PGothic" charset="0"/>
                <a:cs typeface="Times New Roman" charset="0"/>
              </a:rPr>
              <a:t>Fadli</a:t>
            </a:r>
            <a:r>
              <a:rPr lang="en-US" sz="2200" dirty="0">
                <a:latin typeface="Times New Roman" charset="0"/>
                <a:ea typeface="MS PGothic" charset="0"/>
                <a:cs typeface="Times New Roman" charset="0"/>
              </a:rPr>
              <a:t>, Z. </a:t>
            </a:r>
            <a:r>
              <a:rPr lang="en-US" sz="2200" dirty="0" err="1">
                <a:latin typeface="Times New Roman" charset="0"/>
                <a:ea typeface="MS PGothic" charset="0"/>
                <a:cs typeface="Times New Roman" charset="0"/>
              </a:rPr>
              <a:t>Mustaffa</a:t>
            </a:r>
            <a:r>
              <a:rPr lang="en-US" sz="2200" dirty="0">
                <a:latin typeface="Times New Roman" charset="0"/>
                <a:ea typeface="MS PGothic" charset="0"/>
                <a:cs typeface="Times New Roman" charset="0"/>
              </a:rPr>
              <a:t>. (2016). Block-based </a:t>
            </a:r>
            <a:r>
              <a:rPr lang="en-US" sz="2200" dirty="0" err="1">
                <a:latin typeface="Times New Roman" charset="0"/>
                <a:ea typeface="MS PGothic" charset="0"/>
                <a:cs typeface="Times New Roman" charset="0"/>
              </a:rPr>
              <a:t>Tchebichef</a:t>
            </a:r>
            <a:r>
              <a:rPr lang="en-US" sz="2200" dirty="0">
                <a:latin typeface="Times New Roman" charset="0"/>
                <a:ea typeface="MS PGothic" charset="0"/>
                <a:cs typeface="Times New Roman" charset="0"/>
              </a:rPr>
              <a:t> image watermarking scheme using </a:t>
            </a:r>
            <a:r>
              <a:rPr lang="en-US" sz="2200" dirty="0" err="1">
                <a:latin typeface="Times New Roman" charset="0"/>
                <a:ea typeface="MS PGothic" charset="0"/>
                <a:cs typeface="Times New Roman" charset="0"/>
              </a:rPr>
              <a:t>psychovisual</a:t>
            </a:r>
            <a:r>
              <a:rPr lang="en-US" sz="2200" dirty="0">
                <a:latin typeface="Times New Roman" charset="0"/>
                <a:ea typeface="MS PGothic" charset="0"/>
                <a:cs typeface="Times New Roman" charset="0"/>
              </a:rPr>
              <a:t> threshold. International Conference on Science and Technology-Computer (ICST), 27-28 Oct. 2016, pp. 6-10.</a:t>
            </a:r>
          </a:p>
          <a:p>
            <a:pPr algn="just">
              <a:buFontTx/>
              <a:buNone/>
            </a:pPr>
            <a:r>
              <a:rPr lang="en-US" sz="2200" dirty="0">
                <a:latin typeface="Times New Roman" charset="0"/>
                <a:ea typeface="MS PGothic" charset="0"/>
                <a:cs typeface="Times New Roman" charset="0"/>
              </a:rPr>
              <a:t>F. </a:t>
            </a:r>
            <a:r>
              <a:rPr lang="en-US" sz="2200" dirty="0" err="1">
                <a:latin typeface="Times New Roman" charset="0"/>
                <a:ea typeface="MS PGothic" charset="0"/>
                <a:cs typeface="Times New Roman" charset="0"/>
              </a:rPr>
              <a:t>Ernawan</a:t>
            </a:r>
            <a:r>
              <a:rPr lang="en-US" sz="2200" dirty="0">
                <a:latin typeface="Times New Roman" charset="0"/>
                <a:ea typeface="MS PGothic" charset="0"/>
                <a:cs typeface="Times New Roman" charset="0"/>
              </a:rPr>
              <a:t>. (2016). Robust Image Watermarking Based on </a:t>
            </a:r>
            <a:r>
              <a:rPr lang="en-US" sz="2200" dirty="0" err="1">
                <a:latin typeface="Times New Roman" charset="0"/>
                <a:ea typeface="MS PGothic" charset="0"/>
                <a:cs typeface="Times New Roman" charset="0"/>
              </a:rPr>
              <a:t>Psychovisual</a:t>
            </a:r>
            <a:r>
              <a:rPr lang="en-US" sz="2200" dirty="0">
                <a:latin typeface="Times New Roman" charset="0"/>
                <a:ea typeface="MS PGothic" charset="0"/>
                <a:cs typeface="Times New Roman" charset="0"/>
              </a:rPr>
              <a:t> Threshold. Journal of ICT Research and Applications, Vol. 10, No. 3, pp. 228-242.</a:t>
            </a:r>
          </a:p>
          <a:p>
            <a:pPr algn="just">
              <a:buFontTx/>
              <a:buNone/>
            </a:pPr>
            <a:r>
              <a:rPr lang="en-US" sz="2200" dirty="0">
                <a:latin typeface="Times New Roman" charset="0"/>
                <a:ea typeface="MS PGothic" charset="0"/>
                <a:cs typeface="Times New Roman" charset="0"/>
              </a:rPr>
              <a:t>N.A. Abu, F. </a:t>
            </a:r>
            <a:r>
              <a:rPr lang="en-US" sz="2200" dirty="0" err="1">
                <a:latin typeface="Times New Roman" charset="0"/>
                <a:ea typeface="MS PGothic" charset="0"/>
                <a:cs typeface="Times New Roman" charset="0"/>
              </a:rPr>
              <a:t>Ernawan</a:t>
            </a:r>
            <a:r>
              <a:rPr lang="en-US" sz="2200" dirty="0">
                <a:latin typeface="Times New Roman" charset="0"/>
                <a:ea typeface="MS PGothic" charset="0"/>
                <a:cs typeface="Times New Roman" charset="0"/>
              </a:rPr>
              <a:t>, N. </a:t>
            </a:r>
            <a:r>
              <a:rPr lang="en-US" sz="2200" dirty="0" err="1">
                <a:latin typeface="Times New Roman" charset="0"/>
                <a:ea typeface="MS PGothic" charset="0"/>
                <a:cs typeface="Times New Roman" charset="0"/>
              </a:rPr>
              <a:t>Suryana</a:t>
            </a:r>
            <a:r>
              <a:rPr lang="en-US" sz="2200" dirty="0">
                <a:latin typeface="Times New Roman" charset="0"/>
                <a:ea typeface="MS PGothic" charset="0"/>
                <a:cs typeface="Times New Roman" charset="0"/>
              </a:rPr>
              <a:t> and S. Sahib, (2013). Image Watermarking Using </a:t>
            </a:r>
            <a:r>
              <a:rPr lang="en-US" sz="2200" dirty="0" err="1">
                <a:latin typeface="Times New Roman" charset="0"/>
                <a:ea typeface="MS PGothic" charset="0"/>
                <a:cs typeface="Times New Roman" charset="0"/>
              </a:rPr>
              <a:t>Psychovisual</a:t>
            </a:r>
            <a:r>
              <a:rPr lang="en-US" sz="2200" dirty="0">
                <a:latin typeface="Times New Roman" charset="0"/>
                <a:ea typeface="MS PGothic" charset="0"/>
                <a:cs typeface="Times New Roman" charset="0"/>
              </a:rPr>
              <a:t> Threshold over the Edge. Information and Communication Technology, Yogyakarta, Indonesia, pp. 519-527.</a:t>
            </a:r>
          </a:p>
        </p:txBody>
      </p:sp>
      <p:sp>
        <p:nvSpPr>
          <p:cNvPr id="3" name="Title 1"/>
          <p:cNvSpPr>
            <a:spLocks noGrp="1"/>
          </p:cNvSpPr>
          <p:nvPr>
            <p:ph type="title"/>
          </p:nvPr>
        </p:nvSpPr>
        <p:spPr>
          <a:xfrm>
            <a:off x="454416" y="188640"/>
            <a:ext cx="8364537" cy="1143000"/>
          </a:xfrm>
        </p:spPr>
        <p:txBody>
          <a:bodyPr/>
          <a:lstStyle/>
          <a:p>
            <a:pPr algn="l"/>
            <a:r>
              <a:rPr lang="en-US" sz="4000" i="1" dirty="0" smtClean="0">
                <a:latin typeface="Times New Roman" charset="0"/>
                <a:ea typeface="MS PGothic" charset="0"/>
              </a:rPr>
              <a:t>References</a:t>
            </a:r>
            <a:endParaRPr lang="en-US" sz="4000" i="1" dirty="0">
              <a:latin typeface="Times New Roman" charset="0"/>
              <a:ea typeface="MS PGothic" charset="0"/>
            </a:endParaRPr>
          </a:p>
        </p:txBody>
      </p:sp>
    </p:spTree>
    <p:extLst>
      <p:ext uri="{BB962C8B-B14F-4D97-AF65-F5344CB8AC3E}">
        <p14:creationId xmlns:p14="http://schemas.microsoft.com/office/powerpoint/2010/main" val="1861582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a:r>
              <a:rPr lang="en-US" sz="4000" i="1" dirty="0">
                <a:latin typeface="Times New Roman" charset="0"/>
                <a:ea typeface="MS PGothic" charset="0"/>
              </a:rPr>
              <a:t>Watermarking Applications</a:t>
            </a:r>
          </a:p>
        </p:txBody>
      </p:sp>
      <p:sp>
        <p:nvSpPr>
          <p:cNvPr id="9219" name="Content Placeholder 2"/>
          <p:cNvSpPr>
            <a:spLocks noGrp="1"/>
          </p:cNvSpPr>
          <p:nvPr>
            <p:ph idx="1"/>
          </p:nvPr>
        </p:nvSpPr>
        <p:spPr/>
        <p:txBody>
          <a:bodyPr/>
          <a:lstStyle/>
          <a:p>
            <a:pPr algn="just"/>
            <a:r>
              <a:rPr lang="en-US" sz="2200" dirty="0">
                <a:latin typeface="Times New Roman" charset="0"/>
                <a:ea typeface="MS PGothic" charset="0"/>
                <a:cs typeface="Times New Roman" charset="0"/>
              </a:rPr>
              <a:t>Copyright Protection and Authentication</a:t>
            </a:r>
          </a:p>
          <a:p>
            <a:pPr lvl="1" algn="just"/>
            <a:r>
              <a:rPr lang="en-US" sz="2200" dirty="0">
                <a:latin typeface="Times New Roman" charset="0"/>
                <a:ea typeface="ＭＳ Ｐゴシック" charset="0"/>
                <a:cs typeface="Times New Roman" charset="0"/>
              </a:rPr>
              <a:t>To protect copyright and intellectual property.</a:t>
            </a:r>
          </a:p>
          <a:p>
            <a:pPr algn="just"/>
            <a:r>
              <a:rPr lang="en-US" sz="2200" dirty="0">
                <a:latin typeface="Times New Roman" charset="0"/>
                <a:ea typeface="MS PGothic" charset="0"/>
                <a:cs typeface="Times New Roman" charset="0"/>
              </a:rPr>
              <a:t>Fingerprinting and Digital Signatures</a:t>
            </a:r>
          </a:p>
          <a:p>
            <a:pPr lvl="1" algn="just"/>
            <a:r>
              <a:rPr lang="en-US" sz="2200" dirty="0">
                <a:latin typeface="Times New Roman" charset="0"/>
                <a:ea typeface="MS PGothic" charset="0"/>
              </a:rPr>
              <a:t>To identify those who make illegal copies or redistribute.</a:t>
            </a:r>
          </a:p>
          <a:p>
            <a:pPr algn="just"/>
            <a:r>
              <a:rPr lang="en-US" sz="2200" dirty="0">
                <a:latin typeface="Times New Roman" charset="0"/>
                <a:ea typeface="MS PGothic" charset="0"/>
                <a:cs typeface="Times New Roman" charset="0"/>
              </a:rPr>
              <a:t>Copy Protection and Device Control</a:t>
            </a:r>
          </a:p>
          <a:p>
            <a:pPr lvl="1" algn="just"/>
            <a:r>
              <a:rPr lang="en-US" sz="2200" dirty="0">
                <a:latin typeface="Times New Roman" charset="0"/>
                <a:ea typeface="MS PGothic" charset="0"/>
              </a:rPr>
              <a:t>To control a hardware device such as enable copy from device scans for an existing watermark, enables record for a specific movie.</a:t>
            </a:r>
          </a:p>
        </p:txBody>
      </p:sp>
    </p:spTree>
    <p:extLst>
      <p:ext uri="{BB962C8B-B14F-4D97-AF65-F5344CB8AC3E}">
        <p14:creationId xmlns:p14="http://schemas.microsoft.com/office/powerpoint/2010/main" val="107376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a:r>
              <a:rPr lang="en-US" sz="4000" i="1" dirty="0">
                <a:latin typeface="Times New Roman" charset="0"/>
                <a:ea typeface="MS PGothic" charset="0"/>
              </a:rPr>
              <a:t>Watermarking Applications</a:t>
            </a:r>
          </a:p>
        </p:txBody>
      </p:sp>
      <p:sp>
        <p:nvSpPr>
          <p:cNvPr id="10243" name="Content Placeholder 2"/>
          <p:cNvSpPr>
            <a:spLocks noGrp="1"/>
          </p:cNvSpPr>
          <p:nvPr>
            <p:ph idx="1"/>
          </p:nvPr>
        </p:nvSpPr>
        <p:spPr/>
        <p:txBody>
          <a:bodyPr/>
          <a:lstStyle/>
          <a:p>
            <a:r>
              <a:rPr lang="en-US" sz="2200">
                <a:latin typeface="Times New Roman" charset="0"/>
                <a:ea typeface="MS PGothic" charset="0"/>
                <a:cs typeface="Times New Roman" charset="0"/>
              </a:rPr>
              <a:t>Broadcast Monitoring</a:t>
            </a:r>
          </a:p>
          <a:p>
            <a:pPr lvl="1"/>
            <a:r>
              <a:rPr lang="en-US" sz="2200">
                <a:latin typeface="Times New Roman" charset="0"/>
                <a:ea typeface="ＭＳ Ｐゴシック" charset="0"/>
                <a:cs typeface="Times New Roman" charset="0"/>
              </a:rPr>
              <a:t>To secure their intellectual property and not permit illegal rebroadcasting activities (news, movies, shows)</a:t>
            </a:r>
          </a:p>
          <a:p>
            <a:r>
              <a:rPr lang="en-US" sz="2200">
                <a:latin typeface="Times New Roman" charset="0"/>
                <a:ea typeface="MS PGothic" charset="0"/>
                <a:cs typeface="Times New Roman" charset="0"/>
              </a:rPr>
              <a:t>Data Authentication</a:t>
            </a:r>
          </a:p>
          <a:p>
            <a:pPr lvl="1"/>
            <a:r>
              <a:rPr lang="en-US" sz="2200">
                <a:latin typeface="Times New Roman" charset="0"/>
                <a:ea typeface="MS PGothic" charset="0"/>
              </a:rPr>
              <a:t>To prove the authenticity in medical images. A watermark is used to validate that the watermarked image has not been modified. </a:t>
            </a:r>
          </a:p>
        </p:txBody>
      </p:sp>
    </p:spTree>
    <p:extLst>
      <p:ext uri="{BB962C8B-B14F-4D97-AF65-F5344CB8AC3E}">
        <p14:creationId xmlns:p14="http://schemas.microsoft.com/office/powerpoint/2010/main" val="344472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US" sz="4000" i="1" dirty="0">
                <a:latin typeface="Times New Roman" charset="0"/>
                <a:ea typeface="MS PGothic" charset="0"/>
              </a:rPr>
              <a:t>Classification and Requirement </a:t>
            </a:r>
          </a:p>
        </p:txBody>
      </p:sp>
      <p:sp>
        <p:nvSpPr>
          <p:cNvPr id="11267" name="Content Placeholder 2"/>
          <p:cNvSpPr>
            <a:spLocks noGrp="1"/>
          </p:cNvSpPr>
          <p:nvPr>
            <p:ph idx="1"/>
          </p:nvPr>
        </p:nvSpPr>
        <p:spPr>
          <a:xfrm>
            <a:off x="529347" y="1628800"/>
            <a:ext cx="7772400" cy="4114800"/>
          </a:xfrm>
        </p:spPr>
        <p:txBody>
          <a:bodyPr/>
          <a:lstStyle/>
          <a:p>
            <a:pPr algn="just"/>
            <a:r>
              <a:rPr lang="en-US" sz="2200" b="1" dirty="0">
                <a:latin typeface="Times New Roman" charset="0"/>
                <a:ea typeface="MS PGothic" charset="0"/>
                <a:cs typeface="Times New Roman" charset="0"/>
              </a:rPr>
              <a:t>Robustness</a:t>
            </a:r>
          </a:p>
          <a:p>
            <a:pPr lvl="1" algn="just"/>
            <a:r>
              <a:rPr lang="en-US" sz="2200" dirty="0">
                <a:latin typeface="Times New Roman" charset="0"/>
                <a:ea typeface="ＭＳ Ｐゴシック" charset="0"/>
                <a:cs typeface="Times New Roman" charset="0"/>
              </a:rPr>
              <a:t>Resistance ability of the watermark against modification made to the original file. The embedded information can survive after different types of attack.</a:t>
            </a:r>
          </a:p>
          <a:p>
            <a:pPr algn="just"/>
            <a:r>
              <a:rPr lang="en-US" sz="2200" b="1" dirty="0">
                <a:latin typeface="Times New Roman" charset="0"/>
                <a:ea typeface="MS PGothic" charset="0"/>
                <a:cs typeface="Times New Roman" charset="0"/>
              </a:rPr>
              <a:t>Imperceptibility</a:t>
            </a:r>
          </a:p>
          <a:p>
            <a:pPr lvl="1" algn="just"/>
            <a:r>
              <a:rPr lang="en-US" sz="2200" dirty="0">
                <a:latin typeface="Times New Roman" charset="0"/>
                <a:ea typeface="MS PGothic" charset="0"/>
              </a:rPr>
              <a:t>The watermarked and original image cannot be distinguished from each other. </a:t>
            </a:r>
          </a:p>
          <a:p>
            <a:pPr algn="just"/>
            <a:r>
              <a:rPr lang="en-US" sz="2200" b="1" dirty="0">
                <a:latin typeface="Times New Roman" charset="0"/>
                <a:ea typeface="MS PGothic" charset="0"/>
                <a:cs typeface="Times New Roman" charset="0"/>
              </a:rPr>
              <a:t>Non-detectable</a:t>
            </a:r>
          </a:p>
          <a:p>
            <a:pPr lvl="1" algn="just"/>
            <a:r>
              <a:rPr lang="en-US" sz="2200" dirty="0">
                <a:latin typeface="Times New Roman" charset="0"/>
                <a:ea typeface="MS PGothic" charset="0"/>
              </a:rPr>
              <a:t>Watermarked image is not detectable, it is consistent with the original data.</a:t>
            </a:r>
          </a:p>
        </p:txBody>
      </p:sp>
    </p:spTree>
    <p:extLst>
      <p:ext uri="{BB962C8B-B14F-4D97-AF65-F5344CB8AC3E}">
        <p14:creationId xmlns:p14="http://schemas.microsoft.com/office/powerpoint/2010/main" val="145195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a:r>
              <a:rPr lang="en-US" sz="4000" i="1" dirty="0">
                <a:latin typeface="Times New Roman" charset="0"/>
                <a:ea typeface="MS PGothic" charset="0"/>
              </a:rPr>
              <a:t>Classification and Requirement </a:t>
            </a:r>
          </a:p>
        </p:txBody>
      </p:sp>
      <p:sp>
        <p:nvSpPr>
          <p:cNvPr id="3" name="Content Placeholder 2"/>
          <p:cNvSpPr>
            <a:spLocks noGrp="1"/>
          </p:cNvSpPr>
          <p:nvPr>
            <p:ph idx="1"/>
          </p:nvPr>
        </p:nvSpPr>
        <p:spPr/>
        <p:txBody>
          <a:bodyPr/>
          <a:lstStyle/>
          <a:p>
            <a:pPr>
              <a:defRPr/>
            </a:pPr>
            <a:r>
              <a:rPr lang="en-US" sz="2200" b="1" dirty="0" smtClean="0">
                <a:latin typeface="Times New Roman"/>
                <a:cs typeface="Times New Roman"/>
              </a:rPr>
              <a:t>Security</a:t>
            </a:r>
          </a:p>
          <a:p>
            <a:pPr lvl="1">
              <a:defRPr/>
            </a:pPr>
            <a:r>
              <a:rPr lang="en-US" sz="2200" dirty="0" smtClean="0">
                <a:latin typeface="Times New Roman"/>
                <a:cs typeface="Times New Roman"/>
              </a:rPr>
              <a:t>Attacker difficult to manipulate the watermark information.</a:t>
            </a:r>
          </a:p>
          <a:p>
            <a:pPr>
              <a:defRPr/>
            </a:pPr>
            <a:r>
              <a:rPr lang="en-US" sz="2200" b="1" dirty="0" smtClean="0">
                <a:latin typeface="Times New Roman"/>
                <a:cs typeface="Times New Roman"/>
              </a:rPr>
              <a:t>Complexity</a:t>
            </a:r>
          </a:p>
          <a:p>
            <a:pPr lvl="1">
              <a:defRPr/>
            </a:pPr>
            <a:r>
              <a:rPr lang="en-US" sz="2200" dirty="0" smtClean="0">
                <a:latin typeface="Times New Roman"/>
                <a:cs typeface="Times New Roman"/>
              </a:rPr>
              <a:t>The expenditure to detect embedded a watermark information.</a:t>
            </a:r>
          </a:p>
          <a:p>
            <a:pPr>
              <a:defRPr/>
            </a:pPr>
            <a:r>
              <a:rPr lang="en-US" sz="2200" b="1" dirty="0" smtClean="0">
                <a:latin typeface="Times New Roman"/>
                <a:cs typeface="Times New Roman"/>
              </a:rPr>
              <a:t>Capacity</a:t>
            </a:r>
          </a:p>
          <a:p>
            <a:pPr lvl="1">
              <a:defRPr/>
            </a:pPr>
            <a:r>
              <a:rPr lang="en-US" sz="2200" dirty="0" smtClean="0">
                <a:latin typeface="Times New Roman"/>
                <a:cs typeface="Times New Roman"/>
              </a:rPr>
              <a:t>Embedding capacity that can be embedded into the host image.</a:t>
            </a:r>
          </a:p>
          <a:p>
            <a:pPr>
              <a:defRPr/>
            </a:pPr>
            <a:r>
              <a:rPr lang="en-US" sz="2200" b="1" dirty="0" smtClean="0">
                <a:latin typeface="Times New Roman"/>
                <a:cs typeface="Times New Roman"/>
              </a:rPr>
              <a:t>Unchanging image size</a:t>
            </a:r>
          </a:p>
          <a:p>
            <a:pPr lvl="1">
              <a:defRPr/>
            </a:pPr>
            <a:r>
              <a:rPr lang="en-US" sz="2200" dirty="0" smtClean="0">
                <a:latin typeface="Times New Roman"/>
                <a:cs typeface="Times New Roman"/>
              </a:rPr>
              <a:t>Image </a:t>
            </a:r>
            <a:r>
              <a:rPr lang="en-US" sz="2200" dirty="0">
                <a:latin typeface="Times New Roman"/>
                <a:cs typeface="Times New Roman"/>
              </a:rPr>
              <a:t>size </a:t>
            </a:r>
            <a:r>
              <a:rPr lang="en-US" sz="2200" dirty="0" smtClean="0">
                <a:latin typeface="Times New Roman"/>
                <a:cs typeface="Times New Roman"/>
              </a:rPr>
              <a:t>is </a:t>
            </a:r>
            <a:r>
              <a:rPr lang="en-US" sz="2200" dirty="0">
                <a:latin typeface="Times New Roman"/>
                <a:cs typeface="Times New Roman"/>
              </a:rPr>
              <a:t>not changed </a:t>
            </a:r>
            <a:r>
              <a:rPr lang="en-US" sz="2200" dirty="0" smtClean="0">
                <a:latin typeface="Times New Roman"/>
                <a:cs typeface="Times New Roman"/>
              </a:rPr>
              <a:t>after </a:t>
            </a:r>
            <a:r>
              <a:rPr lang="en-US" sz="2200" dirty="0">
                <a:latin typeface="Times New Roman"/>
                <a:cs typeface="Times New Roman"/>
              </a:rPr>
              <a:t>embedding </a:t>
            </a:r>
            <a:r>
              <a:rPr lang="en-US" sz="2200" dirty="0" smtClean="0">
                <a:latin typeface="Times New Roman"/>
                <a:cs typeface="Times New Roman"/>
              </a:rPr>
              <a:t>watermark.</a:t>
            </a:r>
            <a:endParaRPr lang="en-US" sz="2200" dirty="0">
              <a:latin typeface="Times New Roman"/>
              <a:cs typeface="Times New Roman"/>
            </a:endParaRPr>
          </a:p>
          <a:p>
            <a:pPr marL="457200" lvl="1" indent="0">
              <a:buFontTx/>
              <a:buNone/>
              <a:defRPr/>
            </a:pPr>
            <a:endParaRPr lang="en-US" sz="2200" dirty="0" smtClean="0">
              <a:latin typeface="Times New Roman"/>
              <a:cs typeface="Times New Roman"/>
            </a:endParaRPr>
          </a:p>
          <a:p>
            <a:pPr>
              <a:defRPr/>
            </a:pPr>
            <a:endParaRPr lang="en-US" sz="2200" dirty="0" smtClean="0">
              <a:latin typeface="Times New Roman"/>
              <a:cs typeface="Times New Roman"/>
            </a:endParaRPr>
          </a:p>
          <a:p>
            <a:pPr lvl="1">
              <a:defRPr/>
            </a:pPr>
            <a:endParaRPr lang="en-US" sz="2200" dirty="0" smtClean="0">
              <a:latin typeface="Times New Roman"/>
              <a:cs typeface="Times New Roman"/>
            </a:endParaRPr>
          </a:p>
          <a:p>
            <a:pPr marL="0" indent="0">
              <a:buFontTx/>
              <a:buNone/>
              <a:defRPr/>
            </a:pPr>
            <a:endParaRPr lang="en-US" sz="2200" dirty="0">
              <a:latin typeface="Times New Roman"/>
              <a:cs typeface="Times New Roman"/>
            </a:endParaRPr>
          </a:p>
        </p:txBody>
      </p:sp>
    </p:spTree>
    <p:extLst>
      <p:ext uri="{BB962C8B-B14F-4D97-AF65-F5344CB8AC3E}">
        <p14:creationId xmlns:p14="http://schemas.microsoft.com/office/powerpoint/2010/main" val="301059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772400" cy="990600"/>
          </a:xfrm>
        </p:spPr>
        <p:txBody>
          <a:bodyPr>
            <a:noAutofit/>
          </a:bodyPr>
          <a:lstStyle/>
          <a:p>
            <a:pPr algn="l" eaLnBrk="1" fontAlgn="auto" hangingPunct="1">
              <a:spcAft>
                <a:spcPts val="0"/>
              </a:spcAft>
              <a:defRPr/>
            </a:pPr>
            <a:r>
              <a:rPr lang="en-US" sz="4000" i="1" dirty="0" smtClean="0">
                <a:latin typeface="Times New Roman"/>
                <a:ea typeface="+mj-ea"/>
                <a:cs typeface="Times New Roman"/>
              </a:rPr>
              <a:t>Watermark Classification</a:t>
            </a:r>
            <a:endParaRPr lang="en-US" sz="4000" i="1" dirty="0">
              <a:latin typeface="Times New Roman"/>
              <a:ea typeface="+mj-ea"/>
              <a:cs typeface="Times New Roman"/>
            </a:endParaRPr>
          </a:p>
        </p:txBody>
      </p:sp>
      <p:pic>
        <p:nvPicPr>
          <p:cNvPr id="133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717" y="1340768"/>
            <a:ext cx="77660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4954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404664"/>
            <a:ext cx="7772400" cy="777875"/>
          </a:xfrm>
        </p:spPr>
        <p:txBody>
          <a:bodyPr/>
          <a:lstStyle/>
          <a:p>
            <a:pPr algn="l" eaLnBrk="1" hangingPunct="1"/>
            <a:r>
              <a:rPr lang="en-US" sz="4000" i="1" dirty="0">
                <a:latin typeface="Times New Roman" charset="0"/>
                <a:ea typeface="MS PGothic" charset="0"/>
                <a:cs typeface="Times New Roman" charset="0"/>
              </a:rPr>
              <a:t>Visible Watermark</a:t>
            </a:r>
          </a:p>
        </p:txBody>
      </p:sp>
      <p:sp>
        <p:nvSpPr>
          <p:cNvPr id="64515" name="Rectangle 3"/>
          <p:cNvSpPr>
            <a:spLocks noGrp="1" noChangeArrowheads="1"/>
          </p:cNvSpPr>
          <p:nvPr>
            <p:ph idx="1"/>
          </p:nvPr>
        </p:nvSpPr>
        <p:spPr>
          <a:xfrm>
            <a:off x="609600" y="1828800"/>
            <a:ext cx="8077200" cy="3733800"/>
          </a:xfrm>
        </p:spPr>
        <p:txBody>
          <a:bodyPr/>
          <a:lstStyle/>
          <a:p>
            <a:pPr algn="just" eaLnBrk="1" hangingPunct="1">
              <a:lnSpc>
                <a:spcPct val="90000"/>
              </a:lnSpc>
            </a:pPr>
            <a:r>
              <a:rPr lang="en-US" sz="2200" dirty="0">
                <a:latin typeface="Times New Roman" charset="0"/>
                <a:ea typeface="MS PGothic" charset="0"/>
                <a:cs typeface="Times New Roman" charset="0"/>
              </a:rPr>
              <a:t>A watermark logo can be viewed as the property of the ownership. </a:t>
            </a:r>
          </a:p>
        </p:txBody>
      </p:sp>
      <p:pic>
        <p:nvPicPr>
          <p:cNvPr id="4" name="Picture 12" descr="h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76800" y="4180393"/>
            <a:ext cx="3429000" cy="870109"/>
          </a:xfrm>
          <a:prstGeom prst="roundRect">
            <a:avLst>
              <a:gd name="adj" fmla="val 0"/>
            </a:avLst>
          </a:prstGeom>
          <a:solidFill>
            <a:srgbClr val="FFFFFF">
              <a:shade val="85000"/>
            </a:srgbClr>
          </a:solidFill>
          <a:effectLst>
            <a:reflection blurRad="12700" stA="38000" endPos="28000" dist="5000" dir="5400000" sy="-100000" algn="bl" rotWithShape="0"/>
          </a:effectLst>
        </p:spPr>
      </p:pic>
      <p:pic>
        <p:nvPicPr>
          <p:cNvPr id="5" name="Content Placeholder 2" descr="stock-photo-5492651-balance-in-blue.jpg"/>
          <p:cNvPicPr>
            <a:picLocks noChangeAspect="1"/>
          </p:cNvPicPr>
          <p:nvPr/>
        </p:nvPicPr>
        <p:blipFill>
          <a:blip r:embed="rId4">
            <a:extLst>
              <a:ext uri="{28A0092B-C50C-407E-A947-70E740481C1C}">
                <a14:useLocalDpi xmlns:a14="http://schemas.microsoft.com/office/drawing/2010/main" val="0"/>
              </a:ext>
            </a:extLst>
          </a:blip>
          <a:srcRect t="9292" b="9292"/>
          <a:stretch>
            <a:fillRect/>
          </a:stretch>
        </p:blipFill>
        <p:spPr>
          <a:xfrm>
            <a:off x="5187512" y="2438400"/>
            <a:ext cx="2807575" cy="1521873"/>
          </a:xfrm>
          <a:prstGeom prst="rect">
            <a:avLst/>
          </a:prstGeom>
          <a:effectLst>
            <a:softEdge rad="112500"/>
          </a:effectLst>
        </p:spPr>
      </p:pic>
      <p:pic>
        <p:nvPicPr>
          <p:cNvPr id="6" name="Picture 5" descr="stock-photo-6546852-unit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601" y="2699937"/>
            <a:ext cx="3251200" cy="2087613"/>
          </a:xfrm>
          <a:prstGeom prst="rect">
            <a:avLst/>
          </a:prstGeom>
          <a:ln>
            <a:noFill/>
          </a:ln>
          <a:effectLst>
            <a:softEdge rad="112500"/>
          </a:effectLst>
        </p:spPr>
      </p:pic>
    </p:spTree>
    <p:extLst>
      <p:ext uri="{BB962C8B-B14F-4D97-AF65-F5344CB8AC3E}">
        <p14:creationId xmlns:p14="http://schemas.microsoft.com/office/powerpoint/2010/main" val="111133446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923678e78673762afb9b6d92d4d24e4a0201ac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1500</Words>
  <Application>Microsoft Macintosh PowerPoint</Application>
  <PresentationFormat>On-screen Show (4:3)</PresentationFormat>
  <Paragraphs>240</Paragraphs>
  <Slides>37</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1" baseType="lpstr">
      <vt:lpstr>Office Theme</vt:lpstr>
      <vt:lpstr>Equation.DSMT4</vt:lpstr>
      <vt:lpstr>Microsoft Equation 3.0</vt:lpstr>
      <vt:lpstr>Microsoft Equation</vt:lpstr>
      <vt:lpstr>IMAGE PROCESSING  IMAGE WATERMARKING</vt:lpstr>
      <vt:lpstr>PowerPoint Presentation</vt:lpstr>
      <vt:lpstr>Digital Watermarking</vt:lpstr>
      <vt:lpstr>Watermarking Applications</vt:lpstr>
      <vt:lpstr>Watermarking Applications</vt:lpstr>
      <vt:lpstr>Classification and Requirement </vt:lpstr>
      <vt:lpstr>Classification and Requirement </vt:lpstr>
      <vt:lpstr>Watermark Classification</vt:lpstr>
      <vt:lpstr>Visible Watermark</vt:lpstr>
      <vt:lpstr>Invisible Watermark</vt:lpstr>
      <vt:lpstr>Fragile/ Semi Fragile/ Robust</vt:lpstr>
      <vt:lpstr>PowerPoint Presentation</vt:lpstr>
      <vt:lpstr>Watermarking Extraction Schemes</vt:lpstr>
      <vt:lpstr>PowerPoint Presentation</vt:lpstr>
      <vt:lpstr>PowerPoint Presentation</vt:lpstr>
      <vt:lpstr>PowerPoint Presentation</vt:lpstr>
      <vt:lpstr>Least Significant Bit</vt:lpstr>
      <vt:lpstr>PowerPoint Presentation</vt:lpstr>
      <vt:lpstr>Frequency-Based Techniques</vt:lpstr>
      <vt:lpstr>DCT</vt:lpstr>
      <vt:lpstr>Frequency-Based Techniques</vt:lpstr>
      <vt:lpstr>Wavelet Watermarking Techniques</vt:lpstr>
      <vt:lpstr>Wavelet Watermarking Techniques</vt:lpstr>
      <vt:lpstr>Wavelet Watermarking Techniques</vt:lpstr>
      <vt:lpstr>Spread-Spectrum Techniques</vt:lpstr>
      <vt:lpstr>Foundations of Attacking</vt:lpstr>
      <vt:lpstr>Signal Processing Attacks</vt:lpstr>
      <vt:lpstr>PowerPoint Presentation</vt:lpstr>
      <vt:lpstr>PowerPoint Presentation</vt:lpstr>
      <vt:lpstr>PowerPoint Presentation</vt:lpstr>
      <vt:lpstr>Copy Attack</vt:lpstr>
      <vt:lpstr>Image Watermarking Performance</vt:lpstr>
      <vt:lpstr>Image Watermarking Performance</vt:lpstr>
      <vt:lpstr>Image Watermarking Performance</vt:lpstr>
      <vt:lpstr>Image Watermarking Performance</vt:lpstr>
      <vt:lpstr>Image Watermarking Performance</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azman</dc:creator>
  <cp:lastModifiedBy>Pingkan Mayosi</cp:lastModifiedBy>
  <cp:revision>204</cp:revision>
  <cp:lastPrinted>2017-07-24T03:54:17Z</cp:lastPrinted>
  <dcterms:created xsi:type="dcterms:W3CDTF">2016-03-03T08:04:10Z</dcterms:created>
  <dcterms:modified xsi:type="dcterms:W3CDTF">2017-08-20T14:26:17Z</dcterms:modified>
</cp:coreProperties>
</file>