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9"/>
  </p:notesMasterIdLst>
  <p:handoutMasterIdLst>
    <p:handoutMasterId r:id="rId30"/>
  </p:handoutMasterIdLst>
  <p:sldIdLst>
    <p:sldId id="359" r:id="rId3"/>
    <p:sldId id="360" r:id="rId4"/>
    <p:sldId id="361" r:id="rId5"/>
    <p:sldId id="363" r:id="rId6"/>
    <p:sldId id="365" r:id="rId7"/>
    <p:sldId id="405" r:id="rId8"/>
    <p:sldId id="406" r:id="rId9"/>
    <p:sldId id="382" r:id="rId10"/>
    <p:sldId id="383" r:id="rId11"/>
    <p:sldId id="386" r:id="rId12"/>
    <p:sldId id="407" r:id="rId13"/>
    <p:sldId id="418" r:id="rId14"/>
    <p:sldId id="419" r:id="rId15"/>
    <p:sldId id="433" r:id="rId16"/>
    <p:sldId id="431" r:id="rId17"/>
    <p:sldId id="432" r:id="rId18"/>
    <p:sldId id="434" r:id="rId19"/>
    <p:sldId id="425" r:id="rId20"/>
    <p:sldId id="427" r:id="rId21"/>
    <p:sldId id="408" r:id="rId22"/>
    <p:sldId id="409" r:id="rId23"/>
    <p:sldId id="410" r:id="rId24"/>
    <p:sldId id="411" r:id="rId25"/>
    <p:sldId id="415" r:id="rId26"/>
    <p:sldId id="362" r:id="rId27"/>
    <p:sldId id="345" r:id="rId28"/>
  </p:sldIdLst>
  <p:sldSz cx="9144000" cy="6858000" type="screen4x3"/>
  <p:notesSz cx="6797675" cy="9926638"/>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A7"/>
    <a:srgbClr val="336699"/>
    <a:srgbClr val="0033CC"/>
    <a:srgbClr val="33CCCC"/>
    <a:srgbClr val="00FFCC"/>
    <a:srgbClr val="006699"/>
    <a:srgbClr val="009999"/>
    <a:srgbClr val="CCFFFF"/>
    <a:srgbClr val="99FFCC"/>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61" autoAdjust="0"/>
    <p:restoredTop sz="93961" autoAdjust="0"/>
  </p:normalViewPr>
  <p:slideViewPr>
    <p:cSldViewPr snapToObjects="1">
      <p:cViewPr>
        <p:scale>
          <a:sx n="60" d="100"/>
          <a:sy n="60" d="100"/>
        </p:scale>
        <p:origin x="-246"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E9C86C0-41C2-A64F-A5D3-65308364D734}" type="datetimeFigureOut">
              <a:rPr lang="en-US" smtClean="0"/>
              <a:t>8/30/2017</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8377671-060F-9C43-AB6A-16DB37710E09}" type="slidenum">
              <a:rPr lang="en-US" smtClean="0"/>
              <a:t>‹#›</a:t>
            </a:fld>
            <a:endParaRPr lang="en-US"/>
          </a:p>
        </p:txBody>
      </p:sp>
    </p:spTree>
    <p:extLst>
      <p:ext uri="{BB962C8B-B14F-4D97-AF65-F5344CB8AC3E}">
        <p14:creationId xmlns:p14="http://schemas.microsoft.com/office/powerpoint/2010/main" val="375321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2FF5C8C-4E0A-4340-A20C-AFF94B550D4C}" type="datetimeFigureOut">
              <a:t>8/30/2017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94A1761-9BDC-1847-AEC4-8F8E20EE702D}" type="slidenum">
              <a:t>‹#›</a:t>
            </a:fld>
            <a:endParaRPr lang="en-US"/>
          </a:p>
        </p:txBody>
      </p:sp>
    </p:spTree>
    <p:extLst>
      <p:ext uri="{BB962C8B-B14F-4D97-AF65-F5344CB8AC3E}">
        <p14:creationId xmlns:p14="http://schemas.microsoft.com/office/powerpoint/2010/main" val="42336176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http://www.thestar.com.my/metro/community/2016/05/30/managing-kls-rubbish-residents-in-the-city-are-more-conscious-of-the-amount-of-waste-they-generate-a/~/media/4e61c86243ae4c128df62ed7825db0d2.ashx/?h=232&amp;w=620 (retrieve</a:t>
            </a:r>
            <a:r>
              <a:rPr lang="en-US" baseline="0" dirty="0" smtClean="0"/>
              <a:t> date 22/08/2017)</a:t>
            </a:r>
            <a:endParaRPr lang="en-US" dirty="0" smtClean="0"/>
          </a:p>
          <a:p>
            <a:endParaRPr lang="en-US" dirty="0"/>
          </a:p>
        </p:txBody>
      </p:sp>
      <p:sp>
        <p:nvSpPr>
          <p:cNvPr id="4" name="Slide Number Placeholder 3"/>
          <p:cNvSpPr>
            <a:spLocks noGrp="1"/>
          </p:cNvSpPr>
          <p:nvPr>
            <p:ph type="sldNum" sz="quarter" idx="10"/>
          </p:nvPr>
        </p:nvSpPr>
        <p:spPr/>
        <p:txBody>
          <a:bodyPr/>
          <a:lstStyle/>
          <a:p>
            <a:fld id="{E94A1761-9BDC-1847-AEC4-8F8E20EE702D}" type="slidenum">
              <a:rPr lang="en-US" smtClean="0"/>
              <a:t>5</a:t>
            </a:fld>
            <a:endParaRPr lang="en-US"/>
          </a:p>
        </p:txBody>
      </p:sp>
    </p:spTree>
    <p:extLst>
      <p:ext uri="{BB962C8B-B14F-4D97-AF65-F5344CB8AC3E}">
        <p14:creationId xmlns:p14="http://schemas.microsoft.com/office/powerpoint/2010/main" val="176606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https://image.slidesharecdn.com/kncttakamatsuspeciallectureoct2013veriipdf-140127184930-phpapp01/95/knct-takamatsu-special-lecture-oct-2013pdf-31-638.jpg?cb=1390848652</a:t>
            </a:r>
            <a:endParaRPr lang="en-US" dirty="0"/>
          </a:p>
        </p:txBody>
      </p:sp>
      <p:sp>
        <p:nvSpPr>
          <p:cNvPr id="4" name="Slide Number Placeholder 3"/>
          <p:cNvSpPr>
            <a:spLocks noGrp="1"/>
          </p:cNvSpPr>
          <p:nvPr>
            <p:ph type="sldNum" sz="quarter" idx="10"/>
          </p:nvPr>
        </p:nvSpPr>
        <p:spPr/>
        <p:txBody>
          <a:bodyPr/>
          <a:lstStyle/>
          <a:p>
            <a:fld id="{E94A1761-9BDC-1847-AEC4-8F8E20EE702D}" type="slidenum">
              <a:rPr lang="en-US" smtClean="0"/>
              <a:t>7</a:t>
            </a:fld>
            <a:endParaRPr lang="en-US"/>
          </a:p>
        </p:txBody>
      </p:sp>
    </p:spTree>
    <p:extLst>
      <p:ext uri="{BB962C8B-B14F-4D97-AF65-F5344CB8AC3E}">
        <p14:creationId xmlns:p14="http://schemas.microsoft.com/office/powerpoint/2010/main" val="1006278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487487"/>
            <a:ext cx="9144000" cy="4225925"/>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defRPr sz="4000">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bg1"/>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032506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28942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846298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9947C-3EE4-4F91-AA98-755B017E9B60}"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FD9DA-AC94-427B-B6EB-9D4DFD2BAF95}" type="slidenum">
              <a:rPr lang="en-US" smtClean="0"/>
              <a:t>‹#›</a:t>
            </a:fld>
            <a:endParaRPr lang="en-US"/>
          </a:p>
        </p:txBody>
      </p:sp>
    </p:spTree>
    <p:extLst>
      <p:ext uri="{BB962C8B-B14F-4D97-AF65-F5344CB8AC3E}">
        <p14:creationId xmlns:p14="http://schemas.microsoft.com/office/powerpoint/2010/main" val="956693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9947C-3EE4-4F91-AA98-755B017E9B60}"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FD9DA-AC94-427B-B6EB-9D4DFD2BAF95}" type="slidenum">
              <a:rPr lang="en-US" smtClean="0"/>
              <a:t>‹#›</a:t>
            </a:fld>
            <a:endParaRPr lang="en-US"/>
          </a:p>
        </p:txBody>
      </p:sp>
    </p:spTree>
    <p:extLst>
      <p:ext uri="{BB962C8B-B14F-4D97-AF65-F5344CB8AC3E}">
        <p14:creationId xmlns:p14="http://schemas.microsoft.com/office/powerpoint/2010/main" val="2489303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29947C-3EE4-4F91-AA98-755B017E9B60}"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FD9DA-AC94-427B-B6EB-9D4DFD2BAF95}" type="slidenum">
              <a:rPr lang="en-US" smtClean="0"/>
              <a:t>‹#›</a:t>
            </a:fld>
            <a:endParaRPr lang="en-US"/>
          </a:p>
        </p:txBody>
      </p:sp>
    </p:spTree>
    <p:extLst>
      <p:ext uri="{BB962C8B-B14F-4D97-AF65-F5344CB8AC3E}">
        <p14:creationId xmlns:p14="http://schemas.microsoft.com/office/powerpoint/2010/main" val="2433841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29947C-3EE4-4F91-AA98-755B017E9B60}"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FD9DA-AC94-427B-B6EB-9D4DFD2BAF95}" type="slidenum">
              <a:rPr lang="en-US" smtClean="0"/>
              <a:t>‹#›</a:t>
            </a:fld>
            <a:endParaRPr lang="en-US"/>
          </a:p>
        </p:txBody>
      </p:sp>
    </p:spTree>
    <p:extLst>
      <p:ext uri="{BB962C8B-B14F-4D97-AF65-F5344CB8AC3E}">
        <p14:creationId xmlns:p14="http://schemas.microsoft.com/office/powerpoint/2010/main" val="2482674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29947C-3EE4-4F91-AA98-755B017E9B60}" type="datetimeFigureOut">
              <a:rPr lang="en-US" smtClean="0"/>
              <a:t>8/30/2017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4FD9DA-AC94-427B-B6EB-9D4DFD2BAF95}" type="slidenum">
              <a:rPr lang="en-US" smtClean="0"/>
              <a:t>‹#›</a:t>
            </a:fld>
            <a:endParaRPr lang="en-US"/>
          </a:p>
        </p:txBody>
      </p:sp>
    </p:spTree>
    <p:extLst>
      <p:ext uri="{BB962C8B-B14F-4D97-AF65-F5344CB8AC3E}">
        <p14:creationId xmlns:p14="http://schemas.microsoft.com/office/powerpoint/2010/main" val="3130441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9947C-3EE4-4F91-AA98-755B017E9B60}" type="datetimeFigureOut">
              <a:rPr lang="en-US" smtClean="0"/>
              <a:t>8/30/2017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4FD9DA-AC94-427B-B6EB-9D4DFD2BAF95}" type="slidenum">
              <a:rPr lang="en-US" smtClean="0"/>
              <a:t>‹#›</a:t>
            </a:fld>
            <a:endParaRPr lang="en-US"/>
          </a:p>
        </p:txBody>
      </p:sp>
    </p:spTree>
    <p:extLst>
      <p:ext uri="{BB962C8B-B14F-4D97-AF65-F5344CB8AC3E}">
        <p14:creationId xmlns:p14="http://schemas.microsoft.com/office/powerpoint/2010/main" val="2207213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9947C-3EE4-4F91-AA98-755B017E9B60}" type="datetimeFigureOut">
              <a:rPr lang="en-US" smtClean="0"/>
              <a:t>8/30/2017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4FD9DA-AC94-427B-B6EB-9D4DFD2BAF95}" type="slidenum">
              <a:rPr lang="en-US" smtClean="0"/>
              <a:t>‹#›</a:t>
            </a:fld>
            <a:endParaRPr lang="en-US"/>
          </a:p>
        </p:txBody>
      </p:sp>
    </p:spTree>
    <p:extLst>
      <p:ext uri="{BB962C8B-B14F-4D97-AF65-F5344CB8AC3E}">
        <p14:creationId xmlns:p14="http://schemas.microsoft.com/office/powerpoint/2010/main" val="3035737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9947C-3EE4-4F91-AA98-755B017E9B60}"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FD9DA-AC94-427B-B6EB-9D4DFD2BAF95}" type="slidenum">
              <a:rPr lang="en-US" smtClean="0"/>
              <a:t>‹#›</a:t>
            </a:fld>
            <a:endParaRPr lang="en-US"/>
          </a:p>
        </p:txBody>
      </p:sp>
    </p:spTree>
    <p:extLst>
      <p:ext uri="{BB962C8B-B14F-4D97-AF65-F5344CB8AC3E}">
        <p14:creationId xmlns:p14="http://schemas.microsoft.com/office/powerpoint/2010/main" val="4209124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57200" y="274638"/>
            <a:ext cx="8229600" cy="1142999"/>
          </a:xfrm>
          <a:prstGeom prst="rect">
            <a:avLst/>
          </a:prstGeom>
        </p:spPr>
      </p:pic>
      <p:sp>
        <p:nvSpPr>
          <p:cNvPr id="2" name="Title 1"/>
          <p:cNvSpPr>
            <a:spLocks noGrp="1"/>
          </p:cNvSpPr>
          <p:nvPr>
            <p:ph type="title"/>
          </p:nvPr>
        </p:nvSpPr>
        <p:spPr/>
        <p:txBody>
          <a:bodyPr>
            <a:normAutofit/>
          </a:bodyPr>
          <a:lstStyle>
            <a:lvl1pPr>
              <a:defRPr sz="3200">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29137545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9947C-3EE4-4F91-AA98-755B017E9B60}"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FD9DA-AC94-427B-B6EB-9D4DFD2BAF95}" type="slidenum">
              <a:rPr lang="en-US" smtClean="0"/>
              <a:t>‹#›</a:t>
            </a:fld>
            <a:endParaRPr lang="en-US"/>
          </a:p>
        </p:txBody>
      </p:sp>
    </p:spTree>
    <p:extLst>
      <p:ext uri="{BB962C8B-B14F-4D97-AF65-F5344CB8AC3E}">
        <p14:creationId xmlns:p14="http://schemas.microsoft.com/office/powerpoint/2010/main" val="2759212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9947C-3EE4-4F91-AA98-755B017E9B60}"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FD9DA-AC94-427B-B6EB-9D4DFD2BAF95}" type="slidenum">
              <a:rPr lang="en-US" smtClean="0"/>
              <a:t>‹#›</a:t>
            </a:fld>
            <a:endParaRPr lang="en-US"/>
          </a:p>
        </p:txBody>
      </p:sp>
    </p:spTree>
    <p:extLst>
      <p:ext uri="{BB962C8B-B14F-4D97-AF65-F5344CB8AC3E}">
        <p14:creationId xmlns:p14="http://schemas.microsoft.com/office/powerpoint/2010/main" val="3088948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9947C-3EE4-4F91-AA98-755B017E9B60}"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FD9DA-AC94-427B-B6EB-9D4DFD2BAF95}" type="slidenum">
              <a:rPr lang="en-US" smtClean="0"/>
              <a:t>‹#›</a:t>
            </a:fld>
            <a:endParaRPr lang="en-US"/>
          </a:p>
        </p:txBody>
      </p:sp>
    </p:spTree>
    <p:extLst>
      <p:ext uri="{BB962C8B-B14F-4D97-AF65-F5344CB8AC3E}">
        <p14:creationId xmlns:p14="http://schemas.microsoft.com/office/powerpoint/2010/main" val="71864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FEAAC8-B8D1-874E-AA70-8B4502729C1D}"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34495578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FEAAC8-B8D1-874E-AA70-8B4502729C1D}"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83034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FEAAC8-B8D1-874E-AA70-8B4502729C1D}" type="datetimeFigureOut">
              <a:rPr lang="en-US" smtClean="0"/>
              <a:t>8/30/2017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755737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FEAAC8-B8D1-874E-AA70-8B4502729C1D}" type="datetimeFigureOut">
              <a:rPr lang="en-US" smtClean="0"/>
              <a:t>8/30/2017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38084059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EAAC8-B8D1-874E-AA70-8B4502729C1D}" type="datetimeFigureOut">
              <a:rPr lang="en-US" smtClean="0"/>
              <a:t>8/30/2017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42573947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EAAC8-B8D1-874E-AA70-8B4502729C1D}"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6526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EAAC8-B8D1-874E-AA70-8B4502729C1D}"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18575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EAAC8-B8D1-874E-AA70-8B4502729C1D}" type="datetimeFigureOut">
              <a:rPr lang="en-US" smtClean="0"/>
              <a:t>8/30/2017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8A7FD-37DA-964E-82C7-C288E5A21FC0}" type="slidenum">
              <a:rPr lang="en-US" smtClean="0"/>
              <a:t>‹#›</a:t>
            </a:fld>
            <a:endParaRPr lang="en-US"/>
          </a:p>
        </p:txBody>
      </p:sp>
    </p:spTree>
    <p:extLst>
      <p:ext uri="{BB962C8B-B14F-4D97-AF65-F5344CB8AC3E}">
        <p14:creationId xmlns:p14="http://schemas.microsoft.com/office/powerpoint/2010/main" val="204799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9947C-3EE4-4F91-AA98-755B017E9B60}" type="datetimeFigureOut">
              <a:rPr lang="en-US" smtClean="0"/>
              <a:t>8/30/2017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4FD9DA-AC94-427B-B6EB-9D4DFD2BAF95}" type="slidenum">
              <a:rPr lang="en-US" smtClean="0"/>
              <a:t>‹#›</a:t>
            </a:fld>
            <a:endParaRPr lang="en-US"/>
          </a:p>
        </p:txBody>
      </p:sp>
    </p:spTree>
    <p:extLst>
      <p:ext uri="{BB962C8B-B14F-4D97-AF65-F5344CB8AC3E}">
        <p14:creationId xmlns:p14="http://schemas.microsoft.com/office/powerpoint/2010/main" val="3747155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ocw.ump.edu.m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b="1" dirty="0" smtClean="0">
                <a:effectLst>
                  <a:outerShdw blurRad="38100" dist="38100" dir="2700000" algn="tl">
                    <a:srgbClr val="000000">
                      <a:alpha val="43137"/>
                    </a:srgbClr>
                  </a:outerShdw>
                </a:effectLst>
              </a:rPr>
              <a:t>GEOTECHNICAL ENGINEERING</a:t>
            </a:r>
            <a:br>
              <a:rPr lang="en-GB" b="1" dirty="0" smtClean="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
            </a:r>
            <a:br>
              <a:rPr lang="en-GB" b="1" dirty="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Environmental Geotechnics</a:t>
            </a:r>
            <a:endParaRPr lang="en-GB"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normAutofit fontScale="55000" lnSpcReduction="20000"/>
          </a:bodyPr>
          <a:lstStyle/>
          <a:p>
            <a:endParaRPr lang="en-GB" b="1" dirty="0" smtClean="0">
              <a:effectLst>
                <a:outerShdw blurRad="38100" dist="38100" dir="2700000" algn="tl">
                  <a:srgbClr val="000000">
                    <a:alpha val="43137"/>
                  </a:srgbClr>
                </a:outerShdw>
              </a:effectLst>
            </a:endParaRPr>
          </a:p>
          <a:p>
            <a:r>
              <a:rPr lang="en-GB" b="1" dirty="0" smtClean="0">
                <a:effectLst>
                  <a:outerShdw blurRad="38100" dist="38100" dir="2700000" algn="tl">
                    <a:srgbClr val="000000">
                      <a:alpha val="43137"/>
                    </a:srgbClr>
                  </a:outerShdw>
                </a:effectLst>
              </a:rPr>
              <a:t>by</a:t>
            </a:r>
          </a:p>
          <a:p>
            <a:pPr>
              <a:lnSpc>
                <a:spcPct val="170000"/>
              </a:lnSpc>
            </a:pPr>
            <a:r>
              <a:rPr lang="en-GB" b="1" dirty="0" err="1" smtClean="0">
                <a:effectLst>
                  <a:outerShdw blurRad="38100" dist="38100" dir="2700000" algn="tl">
                    <a:srgbClr val="000000">
                      <a:alpha val="43137"/>
                    </a:srgbClr>
                  </a:outerShdw>
                </a:effectLst>
              </a:rPr>
              <a:t>Dr.</a:t>
            </a:r>
            <a:r>
              <a:rPr lang="en-GB" b="1" dirty="0" smtClean="0">
                <a:effectLst>
                  <a:outerShdw blurRad="38100" dist="38100" dir="2700000" algn="tl">
                    <a:srgbClr val="000000">
                      <a:alpha val="43137"/>
                    </a:srgbClr>
                  </a:outerShdw>
                </a:effectLst>
              </a:rPr>
              <a:t> </a:t>
            </a:r>
            <a:r>
              <a:rPr lang="en-GB" b="1" dirty="0" err="1" smtClean="0">
                <a:effectLst>
                  <a:outerShdw blurRad="38100" dist="38100" dir="2700000" algn="tl">
                    <a:srgbClr val="000000">
                      <a:alpha val="43137"/>
                    </a:srgbClr>
                  </a:outerShdw>
                </a:effectLst>
              </a:rPr>
              <a:t>Amizatulhani</a:t>
            </a:r>
            <a:r>
              <a:rPr lang="en-GB" b="1" dirty="0" smtClean="0">
                <a:effectLst>
                  <a:outerShdw blurRad="38100" dist="38100" dir="2700000" algn="tl">
                    <a:srgbClr val="000000">
                      <a:alpha val="43137"/>
                    </a:srgbClr>
                  </a:outerShdw>
                </a:effectLst>
              </a:rPr>
              <a:t> Abdullah</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Faculty of Civil Engineering ad </a:t>
            </a:r>
            <a:r>
              <a:rPr lang="en-GB" b="1" smtClean="0">
                <a:effectLst>
                  <a:outerShdw blurRad="38100" dist="38100" dir="2700000" algn="tl">
                    <a:srgbClr val="000000">
                      <a:alpha val="43137"/>
                    </a:srgbClr>
                  </a:outerShdw>
                </a:effectLst>
              </a:rPr>
              <a:t>Earth Resources</a:t>
            </a:r>
            <a:r>
              <a:rPr lang="en-GB" b="1" dirty="0" smtClean="0">
                <a:effectLst>
                  <a:outerShdw blurRad="38100" dist="38100" dir="2700000" algn="tl">
                    <a:srgbClr val="000000">
                      <a:alpha val="43137"/>
                    </a:srgbClr>
                  </a:outerShdw>
                </a:effectLst>
              </a:rPr>
              <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amizatulhani@ump.edu.my</a:t>
            </a:r>
          </a:p>
          <a:p>
            <a:endParaRPr lang="en-GB" b="1" dirty="0">
              <a:effectLst>
                <a:outerShdw blurRad="38100" dist="38100" dir="2700000" algn="tl">
                  <a:srgbClr val="000000">
                    <a:alpha val="43137"/>
                  </a:srgbClr>
                </a:outerShdw>
              </a:effectLst>
            </a:endParaRPr>
          </a:p>
        </p:txBody>
      </p:sp>
      <p:sp>
        <p:nvSpPr>
          <p:cNvPr id="6" name="TextBox 5"/>
          <p:cNvSpPr txBox="1"/>
          <p:nvPr/>
        </p:nvSpPr>
        <p:spPr>
          <a:xfrm>
            <a:off x="147773" y="116632"/>
            <a:ext cx="3632139" cy="738664"/>
          </a:xfrm>
          <a:prstGeom prst="rect">
            <a:avLst/>
          </a:prstGeom>
          <a:solidFill>
            <a:srgbClr val="00ABA3"/>
          </a:solidFill>
          <a:ln>
            <a:solidFill>
              <a:srgbClr val="C00000"/>
            </a:solidFill>
          </a:ln>
        </p:spPr>
        <p:txBody>
          <a:bodyPr wrap="square" rtlCol="0">
            <a:spAutoFit/>
          </a:bodyPr>
          <a:lstStyle/>
          <a:p>
            <a:r>
              <a:rPr lang="en-US" b="1" dirty="0" smtClean="0">
                <a:solidFill>
                  <a:schemeClr val="bg1"/>
                </a:solidFill>
              </a:rPr>
              <a:t>For updated version, please click on  </a:t>
            </a:r>
          </a:p>
          <a:p>
            <a:r>
              <a:rPr lang="en-US" sz="2400" dirty="0" smtClean="0">
                <a:solidFill>
                  <a:schemeClr val="bg1"/>
                </a:solidFill>
                <a:hlinkClick r:id="rId2"/>
              </a:rPr>
              <a:t>http://ocw.ump.edu.my </a:t>
            </a:r>
            <a:endParaRPr lang="en-US" sz="2400" dirty="0">
              <a:solidFill>
                <a:schemeClr val="bg1"/>
              </a:solidFill>
            </a:endParaRPr>
          </a:p>
        </p:txBody>
      </p:sp>
    </p:spTree>
    <p:extLst>
      <p:ext uri="{BB962C8B-B14F-4D97-AF65-F5344CB8AC3E}">
        <p14:creationId xmlns:p14="http://schemas.microsoft.com/office/powerpoint/2010/main" val="547531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552" y="893440"/>
            <a:ext cx="8229600" cy="3327648"/>
          </a:xfrm>
        </p:spPr>
        <p:txBody>
          <a:bodyPr>
            <a:normAutofit/>
          </a:bodyPr>
          <a:lstStyle/>
          <a:p>
            <a:r>
              <a:rPr lang="en-US" sz="2400" dirty="0" smtClean="0"/>
              <a:t>Problem arising from the disposal of solid wastes is not the material itself, but rather the types of pollution that can be released into the environment when air, water come into contact with it. </a:t>
            </a:r>
          </a:p>
          <a:p>
            <a:pPr>
              <a:buNone/>
            </a:pPr>
            <a:endParaRPr lang="en-US" sz="1000" dirty="0" smtClean="0"/>
          </a:p>
          <a:p>
            <a:r>
              <a:rPr lang="en-US" sz="2400" dirty="0" smtClean="0"/>
              <a:t>All types of pollution which are water, gas, air and soil in sanitary landfill must be controlled.</a:t>
            </a:r>
          </a:p>
          <a:p>
            <a:pPr>
              <a:buNone/>
            </a:pPr>
            <a:endParaRPr lang="en-US" dirty="0"/>
          </a:p>
        </p:txBody>
      </p:sp>
      <p:grpSp>
        <p:nvGrpSpPr>
          <p:cNvPr id="4" name="Group 3"/>
          <p:cNvGrpSpPr/>
          <p:nvPr/>
        </p:nvGrpSpPr>
        <p:grpSpPr>
          <a:xfrm>
            <a:off x="-1" y="6669360"/>
            <a:ext cx="5004049" cy="188640"/>
            <a:chOff x="-1" y="6669360"/>
            <a:chExt cx="4211961" cy="18864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6" name="TextBox 5"/>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Environmental Geotechnics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3036168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imbalance</a:t>
            </a:r>
            <a:endParaRPr lang="en-US" dirty="0"/>
          </a:p>
        </p:txBody>
      </p:sp>
      <p:sp>
        <p:nvSpPr>
          <p:cNvPr id="3" name="Content Placeholder 2"/>
          <p:cNvSpPr>
            <a:spLocks noGrp="1"/>
          </p:cNvSpPr>
          <p:nvPr>
            <p:ph idx="1"/>
          </p:nvPr>
        </p:nvSpPr>
        <p:spPr>
          <a:xfrm>
            <a:off x="457200" y="1559768"/>
            <a:ext cx="8229600" cy="5181600"/>
          </a:xfrm>
        </p:spPr>
        <p:txBody>
          <a:bodyPr>
            <a:normAutofit/>
          </a:bodyPr>
          <a:lstStyle/>
          <a:p>
            <a:r>
              <a:rPr lang="en-US" sz="2400" dirty="0" smtClean="0"/>
              <a:t>Solid &amp; liquid wastes</a:t>
            </a:r>
          </a:p>
          <a:p>
            <a:r>
              <a:rPr lang="en-US" sz="2400" dirty="0" smtClean="0"/>
              <a:t>Petroleum contamination</a:t>
            </a:r>
          </a:p>
          <a:p>
            <a:r>
              <a:rPr lang="en-US" sz="2400" dirty="0" smtClean="0"/>
              <a:t>Acid rain &amp; acid drainage</a:t>
            </a:r>
          </a:p>
          <a:p>
            <a:r>
              <a:rPr lang="en-US" sz="2400" dirty="0" smtClean="0"/>
              <a:t>Scrap wastes</a:t>
            </a:r>
          </a:p>
          <a:p>
            <a:r>
              <a:rPr lang="en-US" sz="2400" dirty="0" smtClean="0"/>
              <a:t>Arid lands and deserts</a:t>
            </a:r>
          </a:p>
          <a:p>
            <a:r>
              <a:rPr lang="en-US" sz="2400" dirty="0" smtClean="0"/>
              <a:t>Wetlands</a:t>
            </a:r>
          </a:p>
          <a:p>
            <a:r>
              <a:rPr lang="en-US" sz="2400" dirty="0" smtClean="0"/>
              <a:t>Coastal margins</a:t>
            </a:r>
          </a:p>
          <a:p>
            <a:r>
              <a:rPr lang="en-US" sz="2400" dirty="0" smtClean="0"/>
              <a:t>Soil erosion</a:t>
            </a:r>
          </a:p>
          <a:p>
            <a:r>
              <a:rPr lang="en-US" sz="2400" dirty="0" smtClean="0"/>
              <a:t>Land subsidence</a:t>
            </a:r>
          </a:p>
        </p:txBody>
      </p:sp>
      <p:grpSp>
        <p:nvGrpSpPr>
          <p:cNvPr id="4" name="Group 3"/>
          <p:cNvGrpSpPr/>
          <p:nvPr/>
        </p:nvGrpSpPr>
        <p:grpSpPr>
          <a:xfrm>
            <a:off x="-1" y="6669360"/>
            <a:ext cx="5004049" cy="188640"/>
            <a:chOff x="-1" y="6669360"/>
            <a:chExt cx="4211961" cy="18864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6" name="TextBox 5"/>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Environmental Geotechnics by </a:t>
              </a:r>
              <a:r>
                <a:rPr lang="en-US" sz="1000" dirty="0" smtClean="0"/>
                <a:t>Dr. </a:t>
              </a:r>
              <a:r>
                <a:rPr lang="en-US" sz="1000" dirty="0" err="1" smtClean="0"/>
                <a:t>Amizatulhani</a:t>
              </a:r>
              <a:r>
                <a:rPr lang="en-US" sz="1000" dirty="0" smtClean="0"/>
                <a:t> Abdullah</a:t>
              </a:r>
              <a:endParaRPr lang="en-US" sz="1000" dirty="0"/>
            </a:p>
          </p:txBody>
        </p:sp>
      </p:grpSp>
      <p:grpSp>
        <p:nvGrpSpPr>
          <p:cNvPr id="7" name="Group 6"/>
          <p:cNvGrpSpPr/>
          <p:nvPr/>
        </p:nvGrpSpPr>
        <p:grpSpPr>
          <a:xfrm>
            <a:off x="152399" y="6821760"/>
            <a:ext cx="5004049" cy="188640"/>
            <a:chOff x="-1" y="6669360"/>
            <a:chExt cx="4211961" cy="18864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9" name="TextBox 8"/>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Environmental Geotechnics by </a:t>
              </a:r>
              <a:r>
                <a:rPr lang="en-US" sz="1000" dirty="0" smtClean="0"/>
                <a:t>Dr. </a:t>
              </a:r>
              <a:r>
                <a:rPr lang="en-US" sz="1000" dirty="0" err="1" smtClean="0"/>
                <a:t>Amizatulhani</a:t>
              </a:r>
              <a:r>
                <a:rPr lang="en-US" sz="1000" dirty="0" smtClean="0"/>
                <a:t> Abdullah</a:t>
              </a:r>
              <a:endParaRPr lang="en-US" sz="1000" dirty="0"/>
            </a:p>
          </p:txBody>
        </p:sp>
      </p:grpSp>
      <p:pic>
        <p:nvPicPr>
          <p:cNvPr id="10" name="Picture 4" descr="http://www.wondercliparts.com/holidays/environment_day/graphics/environment_day_graphics_02.gif"/>
          <p:cNvPicPr>
            <a:picLocks noChangeAspect="1" noChangeArrowheads="1"/>
          </p:cNvPicPr>
          <p:nvPr/>
        </p:nvPicPr>
        <p:blipFill>
          <a:blip r:embed="rId3" cstate="print"/>
          <a:srcRect/>
          <a:stretch>
            <a:fillRect/>
          </a:stretch>
        </p:blipFill>
        <p:spPr bwMode="auto">
          <a:xfrm>
            <a:off x="5580112" y="3245718"/>
            <a:ext cx="3135610" cy="3135610"/>
          </a:xfrm>
          <a:prstGeom prst="rect">
            <a:avLst/>
          </a:prstGeom>
          <a:noFill/>
        </p:spPr>
      </p:pic>
    </p:spTree>
    <p:extLst>
      <p:ext uri="{BB962C8B-B14F-4D97-AF65-F5344CB8AC3E}">
        <p14:creationId xmlns:p14="http://schemas.microsoft.com/office/powerpoint/2010/main" val="2595403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95536" y="774101"/>
            <a:ext cx="8373616" cy="5607227"/>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900" b="1" u="sng" dirty="0" smtClean="0"/>
              <a:t>Water pollution</a:t>
            </a:r>
          </a:p>
          <a:p>
            <a:pPr marL="457200" indent="-457200">
              <a:buFont typeface="+mj-lt"/>
              <a:buAutoNum type="arabicPeriod"/>
            </a:pPr>
            <a:r>
              <a:rPr lang="en-US" sz="2900" dirty="0" smtClean="0"/>
              <a:t>Depletion of dissolved oxygen through aerobic decay.</a:t>
            </a:r>
          </a:p>
          <a:p>
            <a:pPr marL="457200" indent="-457200">
              <a:buFont typeface="+mj-lt"/>
              <a:buAutoNum type="arabicPeriod"/>
            </a:pPr>
            <a:r>
              <a:rPr lang="en-US" sz="2900" dirty="0" smtClean="0"/>
              <a:t>Bacteriological and virus contaminations.</a:t>
            </a:r>
          </a:p>
          <a:p>
            <a:pPr marL="457200" indent="-457200">
              <a:buFont typeface="+mj-lt"/>
              <a:buAutoNum type="arabicPeriod"/>
            </a:pPr>
            <a:r>
              <a:rPr lang="en-US" sz="2900" dirty="0" smtClean="0"/>
              <a:t>Pollution of surface streams with runoff from the site.</a:t>
            </a:r>
          </a:p>
          <a:p>
            <a:pPr marL="457200" indent="-457200">
              <a:buFont typeface="+mj-lt"/>
              <a:buAutoNum type="arabicPeriod"/>
            </a:pPr>
            <a:r>
              <a:rPr lang="en-US" sz="2900" dirty="0" smtClean="0"/>
              <a:t>Chemical alteration of groundwater and surface waters.</a:t>
            </a:r>
            <a:endParaRPr lang="en-US" sz="2900" dirty="0"/>
          </a:p>
          <a:p>
            <a:endParaRPr lang="en-US" sz="1300" b="1" u="sng" dirty="0" smtClean="0"/>
          </a:p>
          <a:p>
            <a:r>
              <a:rPr lang="en-US" sz="2900" b="1" u="sng" dirty="0" smtClean="0"/>
              <a:t>Gas and air pollution</a:t>
            </a:r>
          </a:p>
          <a:p>
            <a:pPr marL="457200" indent="-457200">
              <a:buAutoNum type="arabicPeriod"/>
            </a:pPr>
            <a:r>
              <a:rPr lang="en-US" sz="2900" dirty="0" smtClean="0"/>
              <a:t>Noxious odors.</a:t>
            </a:r>
          </a:p>
          <a:p>
            <a:pPr marL="457200" indent="-457200">
              <a:buAutoNum type="arabicPeriod"/>
            </a:pPr>
            <a:r>
              <a:rPr lang="en-US" sz="2900" dirty="0" smtClean="0"/>
              <a:t>Releases of methane from anaerobic decomposition, ammonia, hydrogen, hydrogen sulfates and other gases.</a:t>
            </a:r>
          </a:p>
          <a:p>
            <a:pPr marL="457200" indent="-457200">
              <a:buAutoNum type="arabicPeriod"/>
            </a:pPr>
            <a:r>
              <a:rPr lang="en-US" sz="2900" dirty="0" smtClean="0"/>
              <a:t>Dust released during operations and smoke caused by fires.</a:t>
            </a:r>
          </a:p>
          <a:p>
            <a:endParaRPr lang="en-US" sz="1400" b="1" u="sng" dirty="0" smtClean="0"/>
          </a:p>
          <a:p>
            <a:r>
              <a:rPr lang="en-US" sz="2900" b="1" u="sng" dirty="0" smtClean="0"/>
              <a:t>Soil pollution</a:t>
            </a:r>
          </a:p>
          <a:p>
            <a:pPr marL="457200" indent="-457200">
              <a:buAutoNum type="arabicPeriod"/>
            </a:pPr>
            <a:r>
              <a:rPr lang="en-US" sz="2900" dirty="0" smtClean="0"/>
              <a:t>Release of ions that can react with the soils.</a:t>
            </a:r>
          </a:p>
          <a:p>
            <a:pPr marL="457200" indent="-457200">
              <a:buAutoNum type="arabicPeriod"/>
            </a:pPr>
            <a:r>
              <a:rPr lang="en-US" sz="2900" dirty="0" smtClean="0"/>
              <a:t>Release of chemical compounds or ions that are taken up and concentrated in plants.</a:t>
            </a:r>
          </a:p>
          <a:p>
            <a:endParaRPr lang="en-US" sz="1400" b="1" u="sng" dirty="0" smtClean="0"/>
          </a:p>
          <a:p>
            <a:r>
              <a:rPr lang="en-US" sz="2900" b="1" u="sng" dirty="0" smtClean="0"/>
              <a:t>Aesthetic pollution</a:t>
            </a:r>
          </a:p>
          <a:p>
            <a:pPr marL="457200" indent="-457200">
              <a:buAutoNum type="arabicPeriod"/>
            </a:pPr>
            <a:r>
              <a:rPr lang="en-US" sz="2900" dirty="0" smtClean="0"/>
              <a:t>Unsightly or odious aspects of an active landfill.</a:t>
            </a:r>
          </a:p>
          <a:p>
            <a:pPr marL="457200" indent="-457200">
              <a:buAutoNum type="arabicPeriod"/>
            </a:pPr>
            <a:r>
              <a:rPr lang="en-US" sz="2900" dirty="0" smtClean="0"/>
              <a:t>Increased traffic and truck spillage.</a:t>
            </a:r>
          </a:p>
        </p:txBody>
      </p:sp>
      <p:grpSp>
        <p:nvGrpSpPr>
          <p:cNvPr id="3" name="Group 2"/>
          <p:cNvGrpSpPr/>
          <p:nvPr/>
        </p:nvGrpSpPr>
        <p:grpSpPr>
          <a:xfrm>
            <a:off x="-1" y="6669360"/>
            <a:ext cx="5004049" cy="188640"/>
            <a:chOff x="-1" y="6669360"/>
            <a:chExt cx="4211961" cy="18864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5" name="TextBox 4"/>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Environmental Geotechnics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2454632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andfill design</a:t>
            </a:r>
            <a:endParaRPr lang="en-US" dirty="0"/>
          </a:p>
        </p:txBody>
      </p:sp>
      <p:sp>
        <p:nvSpPr>
          <p:cNvPr id="3" name="Content Placeholder 2"/>
          <p:cNvSpPr>
            <a:spLocks noGrp="1"/>
          </p:cNvSpPr>
          <p:nvPr>
            <p:ph idx="1"/>
          </p:nvPr>
        </p:nvSpPr>
        <p:spPr>
          <a:xfrm>
            <a:off x="457200" y="1484784"/>
            <a:ext cx="8507288" cy="4953000"/>
          </a:xfrm>
        </p:spPr>
        <p:txBody>
          <a:bodyPr>
            <a:noAutofit/>
          </a:bodyPr>
          <a:lstStyle/>
          <a:p>
            <a:r>
              <a:rPr lang="en-US" sz="2300" dirty="0" smtClean="0"/>
              <a:t>The proposed of a landfill is to dispose the solid waste materials safely at a minimum cost. </a:t>
            </a:r>
          </a:p>
          <a:p>
            <a:r>
              <a:rPr lang="en-US" sz="2300" dirty="0" smtClean="0"/>
              <a:t>It is necessary to plan its operation once o geologically suitable site has been defined. </a:t>
            </a:r>
            <a:endParaRPr lang="en-US" sz="2300" dirty="0"/>
          </a:p>
          <a:p>
            <a:r>
              <a:rPr lang="en-US" sz="2300" dirty="0" smtClean="0"/>
              <a:t>The </a:t>
            </a:r>
            <a:r>
              <a:rPr lang="en-US" sz="2300" dirty="0"/>
              <a:t>control of leachate movement is a primary importance in the design of a landfill. </a:t>
            </a:r>
            <a:endParaRPr lang="en-US" sz="2300" dirty="0" smtClean="0"/>
          </a:p>
          <a:p>
            <a:r>
              <a:rPr lang="en-US" sz="2300" dirty="0" smtClean="0"/>
              <a:t>Leachate </a:t>
            </a:r>
            <a:r>
              <a:rPr lang="en-US" sz="2300" dirty="0"/>
              <a:t>generation and movement are controlled by the hydrologic characteristic of the area and also by the geological of the </a:t>
            </a:r>
            <a:r>
              <a:rPr lang="en-US" sz="2300" dirty="0" smtClean="0"/>
              <a:t>site.</a:t>
            </a:r>
          </a:p>
          <a:p>
            <a:r>
              <a:rPr lang="en-US" sz="2300" dirty="0" smtClean="0"/>
              <a:t>Specifically </a:t>
            </a:r>
            <a:r>
              <a:rPr lang="en-US" sz="2300" dirty="0"/>
              <a:t>the underlying rock or soil unit and its permeability, structure, attitude and lithology as well as the cover material available are the factors that decide the suitability of a site as landfill. </a:t>
            </a:r>
          </a:p>
          <a:p>
            <a:pPr marL="609600" indent="-609600"/>
            <a:endParaRPr lang="en-US" sz="2400" dirty="0" smtClean="0"/>
          </a:p>
          <a:p>
            <a:endParaRPr lang="en-US" sz="2400" dirty="0"/>
          </a:p>
        </p:txBody>
      </p:sp>
      <p:grpSp>
        <p:nvGrpSpPr>
          <p:cNvPr id="4" name="Group 3"/>
          <p:cNvGrpSpPr/>
          <p:nvPr/>
        </p:nvGrpSpPr>
        <p:grpSpPr>
          <a:xfrm>
            <a:off x="-1" y="6669360"/>
            <a:ext cx="5004049" cy="188640"/>
            <a:chOff x="-1" y="6669360"/>
            <a:chExt cx="4211961" cy="18864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6" name="TextBox 5"/>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Environmental Geotechnics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3247781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Liner and leachate removal systems </a:t>
            </a:r>
            <a:br>
              <a:rPr lang="en-US" dirty="0" smtClean="0"/>
            </a:br>
            <a:r>
              <a:rPr lang="en-US" dirty="0" smtClean="0"/>
              <a:t>for landfill</a:t>
            </a:r>
            <a:endParaRPr lang="en-US" dirty="0"/>
          </a:p>
        </p:txBody>
      </p:sp>
      <p:grpSp>
        <p:nvGrpSpPr>
          <p:cNvPr id="4" name="Group 3"/>
          <p:cNvGrpSpPr/>
          <p:nvPr/>
        </p:nvGrpSpPr>
        <p:grpSpPr>
          <a:xfrm>
            <a:off x="-1" y="6669360"/>
            <a:ext cx="5004049" cy="188640"/>
            <a:chOff x="-1" y="6669360"/>
            <a:chExt cx="4211961" cy="18864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6" name="TextBox 5"/>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Environmental Geotechnics by </a:t>
              </a:r>
              <a:r>
                <a:rPr lang="en-US" sz="1000" dirty="0" smtClean="0"/>
                <a:t>Dr. </a:t>
              </a:r>
              <a:r>
                <a:rPr lang="en-US" sz="1000" dirty="0" err="1" smtClean="0"/>
                <a:t>Amizatulhani</a:t>
              </a:r>
              <a:r>
                <a:rPr lang="en-US" sz="1000" dirty="0" smtClean="0"/>
                <a:t> Abdullah</a:t>
              </a:r>
              <a:endParaRPr lang="en-US" sz="1000" dirty="0"/>
            </a:p>
          </p:txBody>
        </p:sp>
      </p:grpSp>
      <p:sp>
        <p:nvSpPr>
          <p:cNvPr id="7" name="Content Placeholder 2"/>
          <p:cNvSpPr>
            <a:spLocks noGrp="1"/>
          </p:cNvSpPr>
          <p:nvPr>
            <p:ph idx="1"/>
          </p:nvPr>
        </p:nvSpPr>
        <p:spPr>
          <a:xfrm>
            <a:off x="457200" y="1484784"/>
            <a:ext cx="8229600" cy="4525963"/>
          </a:xfrm>
        </p:spPr>
        <p:txBody>
          <a:bodyPr>
            <a:noAutofit/>
          </a:bodyPr>
          <a:lstStyle/>
          <a:p>
            <a:r>
              <a:rPr lang="en-US" sz="2400" dirty="0" smtClean="0"/>
              <a:t>To prevent leachate from penetrating the underneath soil, liner made from </a:t>
            </a:r>
            <a:r>
              <a:rPr lang="en-US" sz="2400" dirty="0" err="1" smtClean="0"/>
              <a:t>geosynthetics</a:t>
            </a:r>
            <a:r>
              <a:rPr lang="en-US" sz="2400" dirty="0" smtClean="0"/>
              <a:t> material were placed at the bottom of the landfill.</a:t>
            </a:r>
          </a:p>
          <a:p>
            <a:endParaRPr lang="en-US" sz="1000" dirty="0" smtClean="0"/>
          </a:p>
          <a:p>
            <a:r>
              <a:rPr lang="en-US" sz="2400" dirty="0" smtClean="0"/>
              <a:t>Leachates that accumulated will be pumped out and treated before it can be safely released to the environment.</a:t>
            </a:r>
            <a:endParaRPr lang="en-US" sz="2400" dirty="0"/>
          </a:p>
          <a:p>
            <a:pPr>
              <a:lnSpc>
                <a:spcPct val="80000"/>
              </a:lnSpc>
            </a:pPr>
            <a:endParaRPr lang="en-US" sz="2400" dirty="0" smtClean="0"/>
          </a:p>
          <a:p>
            <a:pPr>
              <a:lnSpc>
                <a:spcPct val="80000"/>
              </a:lnSpc>
              <a:buNone/>
            </a:pPr>
            <a:endParaRPr lang="en-US" sz="2400" dirty="0" smtClean="0"/>
          </a:p>
          <a:p>
            <a:pPr>
              <a:buNone/>
            </a:pPr>
            <a:endParaRPr lang="en-US" sz="2000" dirty="0"/>
          </a:p>
        </p:txBody>
      </p:sp>
    </p:spTree>
    <p:extLst>
      <p:ext uri="{BB962C8B-B14F-4D97-AF65-F5344CB8AC3E}">
        <p14:creationId xmlns:p14="http://schemas.microsoft.com/office/powerpoint/2010/main" val="512164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3" y="813648"/>
            <a:ext cx="6516338" cy="243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1" y="6669360"/>
            <a:ext cx="5004049" cy="188640"/>
            <a:chOff x="-1" y="6669360"/>
            <a:chExt cx="4211961" cy="18864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5" name="TextBox 4"/>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Environmental Geotechnics by </a:t>
              </a:r>
              <a:r>
                <a:rPr lang="en-US" sz="1000" dirty="0" smtClean="0"/>
                <a:t>Dr. </a:t>
              </a:r>
              <a:r>
                <a:rPr lang="en-US" sz="1000" dirty="0" err="1" smtClean="0"/>
                <a:t>Amizatulhani</a:t>
              </a:r>
              <a:r>
                <a:rPr lang="en-US" sz="1000" dirty="0" smtClean="0"/>
                <a:t> Abdullah</a:t>
              </a:r>
              <a:endParaRPr lang="en-US" sz="1000" dirty="0"/>
            </a:p>
          </p:txBody>
        </p:sp>
      </p:grpSp>
      <p:sp>
        <p:nvSpPr>
          <p:cNvPr id="6" name="TextBox 5"/>
          <p:cNvSpPr txBox="1"/>
          <p:nvPr/>
        </p:nvSpPr>
        <p:spPr>
          <a:xfrm>
            <a:off x="1135074" y="3284984"/>
            <a:ext cx="6516338" cy="276999"/>
          </a:xfrm>
          <a:prstGeom prst="rect">
            <a:avLst/>
          </a:prstGeom>
          <a:noFill/>
        </p:spPr>
        <p:txBody>
          <a:bodyPr wrap="square" rtlCol="0">
            <a:spAutoFit/>
          </a:bodyPr>
          <a:lstStyle/>
          <a:p>
            <a:pPr algn="ctr"/>
            <a:r>
              <a:rPr lang="en-US" sz="1200" dirty="0" smtClean="0"/>
              <a:t>Cross section of single clay liner system for a landfill (Das, 2002)</a:t>
            </a:r>
            <a:endParaRPr lang="en-US" sz="12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806" y="3605603"/>
            <a:ext cx="6536538" cy="2559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131806" y="6138233"/>
            <a:ext cx="6516338" cy="276999"/>
          </a:xfrm>
          <a:prstGeom prst="rect">
            <a:avLst/>
          </a:prstGeom>
          <a:noFill/>
        </p:spPr>
        <p:txBody>
          <a:bodyPr wrap="square" rtlCol="0">
            <a:spAutoFit/>
          </a:bodyPr>
          <a:lstStyle/>
          <a:p>
            <a:pPr algn="ctr"/>
            <a:r>
              <a:rPr lang="en-US" sz="1200" dirty="0" smtClean="0"/>
              <a:t>Cross section of single geomembrane liner system for a landfill (Das, 2002)</a:t>
            </a:r>
            <a:endParaRPr lang="en-US" sz="1200" dirty="0"/>
          </a:p>
        </p:txBody>
      </p:sp>
    </p:spTree>
    <p:extLst>
      <p:ext uri="{BB962C8B-B14F-4D97-AF65-F5344CB8AC3E}">
        <p14:creationId xmlns:p14="http://schemas.microsoft.com/office/powerpoint/2010/main" val="3138334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882130"/>
            <a:ext cx="6393230" cy="2402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573016"/>
            <a:ext cx="6724479" cy="2566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35074" y="3284984"/>
            <a:ext cx="6661804" cy="276999"/>
          </a:xfrm>
          <a:prstGeom prst="rect">
            <a:avLst/>
          </a:prstGeom>
          <a:noFill/>
        </p:spPr>
        <p:txBody>
          <a:bodyPr wrap="square" rtlCol="0">
            <a:spAutoFit/>
          </a:bodyPr>
          <a:lstStyle/>
          <a:p>
            <a:pPr algn="ctr"/>
            <a:r>
              <a:rPr lang="en-US" sz="1200" dirty="0" smtClean="0"/>
              <a:t>Cross section of double liner system for a landfill (Das, 2002)</a:t>
            </a:r>
            <a:endParaRPr lang="en-US" sz="1200" dirty="0"/>
          </a:p>
        </p:txBody>
      </p:sp>
      <p:sp>
        <p:nvSpPr>
          <p:cNvPr id="5" name="TextBox 4"/>
          <p:cNvSpPr txBox="1"/>
          <p:nvPr/>
        </p:nvSpPr>
        <p:spPr>
          <a:xfrm>
            <a:off x="1250299" y="6142011"/>
            <a:ext cx="6661804" cy="276999"/>
          </a:xfrm>
          <a:prstGeom prst="rect">
            <a:avLst/>
          </a:prstGeom>
          <a:noFill/>
        </p:spPr>
        <p:txBody>
          <a:bodyPr wrap="square" rtlCol="0">
            <a:spAutoFit/>
          </a:bodyPr>
          <a:lstStyle/>
          <a:p>
            <a:pPr algn="ctr"/>
            <a:r>
              <a:rPr lang="en-US" sz="1200" dirty="0" smtClean="0"/>
              <a:t>Cross section of double liner system for a landfill (Das, 2002)</a:t>
            </a:r>
            <a:endParaRPr lang="en-US" sz="1200" dirty="0"/>
          </a:p>
        </p:txBody>
      </p:sp>
      <p:grpSp>
        <p:nvGrpSpPr>
          <p:cNvPr id="6" name="Group 5"/>
          <p:cNvGrpSpPr/>
          <p:nvPr/>
        </p:nvGrpSpPr>
        <p:grpSpPr>
          <a:xfrm>
            <a:off x="-1" y="6669360"/>
            <a:ext cx="5004049" cy="188640"/>
            <a:chOff x="-1" y="6669360"/>
            <a:chExt cx="4211961" cy="18864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8" name="TextBox 7"/>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Environmental Geotechnics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2390517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522" y="272274"/>
            <a:ext cx="4919206" cy="3084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501008"/>
            <a:ext cx="5176764" cy="271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 y="6669360"/>
            <a:ext cx="5004049" cy="188640"/>
            <a:chOff x="-1" y="6669360"/>
            <a:chExt cx="4211961" cy="18864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6" name="TextBox 5"/>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Environmental Geotechnics by </a:t>
              </a:r>
              <a:r>
                <a:rPr lang="en-US" sz="1000" dirty="0" smtClean="0"/>
                <a:t>Dr. </a:t>
              </a:r>
              <a:r>
                <a:rPr lang="en-US" sz="1000" dirty="0" err="1" smtClean="0"/>
                <a:t>Amizatulhani</a:t>
              </a:r>
              <a:r>
                <a:rPr lang="en-US" sz="1000" dirty="0" smtClean="0"/>
                <a:t> Abdullah</a:t>
              </a:r>
              <a:endParaRPr lang="en-US" sz="1000" dirty="0"/>
            </a:p>
          </p:txBody>
        </p:sp>
      </p:grpSp>
      <p:sp>
        <p:nvSpPr>
          <p:cNvPr id="7" name="TextBox 6"/>
          <p:cNvSpPr txBox="1"/>
          <p:nvPr/>
        </p:nvSpPr>
        <p:spPr>
          <a:xfrm>
            <a:off x="790516" y="6165304"/>
            <a:ext cx="6949836" cy="276999"/>
          </a:xfrm>
          <a:prstGeom prst="rect">
            <a:avLst/>
          </a:prstGeom>
          <a:noFill/>
        </p:spPr>
        <p:txBody>
          <a:bodyPr wrap="square" rtlCol="0">
            <a:spAutoFit/>
          </a:bodyPr>
          <a:lstStyle/>
          <a:p>
            <a:pPr algn="ctr"/>
            <a:r>
              <a:rPr lang="en-US" sz="1200" dirty="0" smtClean="0"/>
              <a:t>Leak detection, collection, collection and removal of leachates by means of gravity monitoring (Das, 2002)</a:t>
            </a:r>
            <a:endParaRPr lang="en-US" sz="1200" dirty="0"/>
          </a:p>
        </p:txBody>
      </p:sp>
      <p:sp>
        <p:nvSpPr>
          <p:cNvPr id="8" name="TextBox 7"/>
          <p:cNvSpPr txBox="1"/>
          <p:nvPr/>
        </p:nvSpPr>
        <p:spPr>
          <a:xfrm>
            <a:off x="1196008" y="3362508"/>
            <a:ext cx="6661804" cy="276999"/>
          </a:xfrm>
          <a:prstGeom prst="rect">
            <a:avLst/>
          </a:prstGeom>
          <a:noFill/>
        </p:spPr>
        <p:txBody>
          <a:bodyPr wrap="square" rtlCol="0">
            <a:spAutoFit/>
          </a:bodyPr>
          <a:lstStyle/>
          <a:p>
            <a:pPr algn="ctr"/>
            <a:r>
              <a:rPr lang="en-US" sz="1200" dirty="0" smtClean="0"/>
              <a:t>Leak detection, collection, collection and removal of leachates by means of pumping (Das, 2002)</a:t>
            </a:r>
            <a:endParaRPr lang="en-US" sz="1200" dirty="0"/>
          </a:p>
        </p:txBody>
      </p:sp>
    </p:spTree>
    <p:extLst>
      <p:ext uri="{BB962C8B-B14F-4D97-AF65-F5344CB8AC3E}">
        <p14:creationId xmlns:p14="http://schemas.microsoft.com/office/powerpoint/2010/main" val="675438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 of landfill</a:t>
            </a:r>
            <a:endParaRPr lang="en-US" dirty="0"/>
          </a:p>
        </p:txBody>
      </p:sp>
      <p:sp>
        <p:nvSpPr>
          <p:cNvPr id="3" name="Content Placeholder 2"/>
          <p:cNvSpPr>
            <a:spLocks noGrp="1"/>
          </p:cNvSpPr>
          <p:nvPr>
            <p:ph idx="1"/>
          </p:nvPr>
        </p:nvSpPr>
        <p:spPr>
          <a:xfrm>
            <a:off x="457200" y="1484784"/>
            <a:ext cx="8229600" cy="4525963"/>
          </a:xfrm>
        </p:spPr>
        <p:txBody>
          <a:bodyPr>
            <a:noAutofit/>
          </a:bodyPr>
          <a:lstStyle/>
          <a:p>
            <a:pPr>
              <a:lnSpc>
                <a:spcPct val="80000"/>
              </a:lnSpc>
            </a:pPr>
            <a:r>
              <a:rPr lang="en-US" sz="2000" dirty="0" smtClean="0"/>
              <a:t>The landfill, after completion may become a problem unless adequate planning &amp; maintenance practices are followed. </a:t>
            </a:r>
          </a:p>
          <a:p>
            <a:pPr>
              <a:lnSpc>
                <a:spcPct val="80000"/>
              </a:lnSpc>
              <a:buNone/>
            </a:pPr>
            <a:endParaRPr lang="en-US" sz="2000" dirty="0" smtClean="0"/>
          </a:p>
          <a:p>
            <a:pPr>
              <a:lnSpc>
                <a:spcPct val="80000"/>
              </a:lnSpc>
            </a:pPr>
            <a:r>
              <a:rPr lang="en-US" sz="2000" dirty="0" smtClean="0"/>
              <a:t>Compaction can cause surface collapse &amp; long term chemical reaction within the waste may produce dangerous gases such as methane. </a:t>
            </a:r>
          </a:p>
          <a:p>
            <a:pPr>
              <a:lnSpc>
                <a:spcPct val="80000"/>
              </a:lnSpc>
              <a:buNone/>
            </a:pPr>
            <a:endParaRPr lang="en-US" sz="2000" dirty="0" smtClean="0"/>
          </a:p>
          <a:p>
            <a:pPr>
              <a:lnSpc>
                <a:spcPct val="80000"/>
              </a:lnSpc>
            </a:pPr>
            <a:r>
              <a:rPr lang="en-US" sz="2000" dirty="0" smtClean="0"/>
              <a:t>Gas generation will be enhance by entry of water into the body of the fill; to prevent a building up of gas pressure, venting system may be necessary.</a:t>
            </a:r>
          </a:p>
          <a:p>
            <a:pPr>
              <a:lnSpc>
                <a:spcPct val="80000"/>
              </a:lnSpc>
              <a:buNone/>
            </a:pPr>
            <a:endParaRPr lang="en-US" sz="2000" dirty="0" smtClean="0"/>
          </a:p>
          <a:p>
            <a:pPr>
              <a:lnSpc>
                <a:spcPct val="80000"/>
              </a:lnSpc>
            </a:pPr>
            <a:r>
              <a:rPr lang="en-US" sz="2000" dirty="0" smtClean="0"/>
              <a:t>Toxic &amp; hazardous wastes must be further separated from the environment by increasing the distance between the waste &amp; water. </a:t>
            </a:r>
          </a:p>
          <a:p>
            <a:pPr>
              <a:lnSpc>
                <a:spcPct val="80000"/>
              </a:lnSpc>
            </a:pPr>
            <a:endParaRPr lang="en-US" sz="2000" b="1" dirty="0" smtClean="0"/>
          </a:p>
          <a:p>
            <a:pPr>
              <a:lnSpc>
                <a:spcPct val="80000"/>
              </a:lnSpc>
            </a:pPr>
            <a:r>
              <a:rPr lang="en-US" sz="2000" b="1" dirty="0" smtClean="0"/>
              <a:t>COVER </a:t>
            </a:r>
            <a:r>
              <a:rPr lang="en-US" sz="2000" b="1" dirty="0"/>
              <a:t>MATERIAL </a:t>
            </a:r>
            <a:r>
              <a:rPr lang="en-US" sz="2000" dirty="0"/>
              <a:t>– An important factor in design of a landfill is the type of available cover material. Many state require that a layer of soil, at least 15cm thick, be placed over the exposed waste at the end of each operating day. </a:t>
            </a:r>
          </a:p>
          <a:p>
            <a:pPr>
              <a:lnSpc>
                <a:spcPct val="80000"/>
              </a:lnSpc>
            </a:pPr>
            <a:endParaRPr lang="en-US" sz="2000" dirty="0" smtClean="0"/>
          </a:p>
          <a:p>
            <a:pPr>
              <a:lnSpc>
                <a:spcPct val="80000"/>
              </a:lnSpc>
              <a:buNone/>
            </a:pPr>
            <a:endParaRPr lang="en-US" sz="2000" dirty="0" smtClean="0"/>
          </a:p>
          <a:p>
            <a:pPr>
              <a:buNone/>
            </a:pPr>
            <a:endParaRPr lang="en-US" sz="2000" dirty="0"/>
          </a:p>
        </p:txBody>
      </p:sp>
      <p:grpSp>
        <p:nvGrpSpPr>
          <p:cNvPr id="4" name="Group 3"/>
          <p:cNvGrpSpPr/>
          <p:nvPr/>
        </p:nvGrpSpPr>
        <p:grpSpPr>
          <a:xfrm>
            <a:off x="-1" y="6669360"/>
            <a:ext cx="5004049" cy="188640"/>
            <a:chOff x="-1" y="6669360"/>
            <a:chExt cx="4211961" cy="18864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6" name="TextBox 5"/>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Environmental Geotechnics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1585769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6669360"/>
            <a:ext cx="5004049" cy="188640"/>
            <a:chOff x="-1" y="6669360"/>
            <a:chExt cx="4211961" cy="18864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5" name="TextBox 4"/>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Environmental Geotechnics by </a:t>
              </a:r>
              <a:r>
                <a:rPr lang="en-US" sz="1000" dirty="0" smtClean="0"/>
                <a:t>Dr. </a:t>
              </a:r>
              <a:r>
                <a:rPr lang="en-US" sz="1000" dirty="0" err="1" smtClean="0"/>
                <a:t>Amizatulhani</a:t>
              </a:r>
              <a:r>
                <a:rPr lang="en-US" sz="1000" dirty="0" smtClean="0"/>
                <a:t> Abdullah</a:t>
              </a:r>
              <a:endParaRPr lang="en-US" sz="1000" dirty="0"/>
            </a:p>
          </p:txBody>
        </p: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559713"/>
            <a:ext cx="5994330" cy="2515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14251" y="3152001"/>
            <a:ext cx="6516338" cy="276999"/>
          </a:xfrm>
          <a:prstGeom prst="rect">
            <a:avLst/>
          </a:prstGeom>
          <a:noFill/>
        </p:spPr>
        <p:txBody>
          <a:bodyPr wrap="square" rtlCol="0">
            <a:spAutoFit/>
          </a:bodyPr>
          <a:lstStyle/>
          <a:p>
            <a:pPr algn="ctr"/>
            <a:r>
              <a:rPr lang="en-US" sz="1200" dirty="0" smtClean="0"/>
              <a:t>Landfill with liner and cap (Das, 2002)</a:t>
            </a:r>
            <a:endParaRPr lang="en-US" sz="1200"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5516" y="3356992"/>
            <a:ext cx="4313808" cy="2757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122392" y="6114678"/>
            <a:ext cx="6516338" cy="276999"/>
          </a:xfrm>
          <a:prstGeom prst="rect">
            <a:avLst/>
          </a:prstGeom>
          <a:noFill/>
        </p:spPr>
        <p:txBody>
          <a:bodyPr wrap="square" rtlCol="0">
            <a:spAutoFit/>
          </a:bodyPr>
          <a:lstStyle/>
          <a:p>
            <a:pPr algn="ctr"/>
            <a:r>
              <a:rPr lang="en-US" sz="1200" dirty="0" smtClean="0"/>
              <a:t>Schematic diagram of the layering system for landfill cap (Das, 2002)</a:t>
            </a:r>
            <a:endParaRPr lang="en-US" sz="1200" dirty="0"/>
          </a:p>
        </p:txBody>
      </p:sp>
    </p:spTree>
    <p:extLst>
      <p:ext uri="{BB962C8B-B14F-4D97-AF65-F5344CB8AC3E}">
        <p14:creationId xmlns:p14="http://schemas.microsoft.com/office/powerpoint/2010/main" val="3777060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description</a:t>
            </a:r>
            <a:endParaRPr lang="en-GB" dirty="0"/>
          </a:p>
        </p:txBody>
      </p:sp>
      <p:sp>
        <p:nvSpPr>
          <p:cNvPr id="3" name="Content Placeholder 2"/>
          <p:cNvSpPr>
            <a:spLocks noGrp="1"/>
          </p:cNvSpPr>
          <p:nvPr>
            <p:ph idx="1"/>
          </p:nvPr>
        </p:nvSpPr>
        <p:spPr>
          <a:xfrm>
            <a:off x="457200" y="1700808"/>
            <a:ext cx="8229600" cy="1944216"/>
          </a:xfrm>
        </p:spPr>
        <p:txBody>
          <a:bodyPr>
            <a:normAutofit fontScale="85000" lnSpcReduction="20000"/>
          </a:bodyPr>
          <a:lstStyle/>
          <a:p>
            <a:r>
              <a:rPr lang="en-GB" sz="2400" dirty="0" smtClean="0">
                <a:effectLst>
                  <a:outerShdw blurRad="38100" dist="38100" dir="2700000" algn="tl">
                    <a:srgbClr val="000000">
                      <a:alpha val="43137"/>
                    </a:srgbClr>
                  </a:outerShdw>
                </a:effectLst>
                <a:latin typeface="Helvetica LT Std Light"/>
              </a:rPr>
              <a:t>Aims</a:t>
            </a:r>
          </a:p>
          <a:p>
            <a:pPr lvl="1"/>
            <a:r>
              <a:rPr lang="en-AU" sz="2100" dirty="0" smtClean="0">
                <a:latin typeface="Helvetica LT Std Light"/>
              </a:rPr>
              <a:t>This chapter </a:t>
            </a:r>
            <a:r>
              <a:rPr lang="en-AU" sz="2100" dirty="0">
                <a:latin typeface="Helvetica LT Std Light"/>
              </a:rPr>
              <a:t>provides further discussion and explanation related to </a:t>
            </a:r>
            <a:r>
              <a:rPr lang="en-AU" sz="2100" dirty="0" smtClean="0">
                <a:latin typeface="Helvetica LT Std Light"/>
              </a:rPr>
              <a:t>environmental geotechnics.</a:t>
            </a:r>
          </a:p>
          <a:p>
            <a:pPr marL="457200" lvl="1" indent="0">
              <a:buNone/>
            </a:pPr>
            <a:endParaRPr lang="en-GB" sz="2000" dirty="0" smtClean="0">
              <a:effectLst>
                <a:outerShdw blurRad="38100" dist="38100" dir="2700000" algn="tl">
                  <a:srgbClr val="000000">
                    <a:alpha val="43137"/>
                  </a:srgbClr>
                </a:outerShdw>
              </a:effectLst>
              <a:latin typeface="Helvetica LT Std Light"/>
            </a:endParaRPr>
          </a:p>
          <a:p>
            <a:r>
              <a:rPr lang="en-GB" sz="2400" dirty="0" smtClean="0">
                <a:effectLst>
                  <a:outerShdw blurRad="38100" dist="38100" dir="2700000" algn="tl">
                    <a:srgbClr val="000000">
                      <a:alpha val="43137"/>
                    </a:srgbClr>
                  </a:outerShdw>
                </a:effectLst>
                <a:latin typeface="Helvetica LT Std Light"/>
              </a:rPr>
              <a:t>Expected Outcomes</a:t>
            </a:r>
          </a:p>
          <a:p>
            <a:pPr lvl="1"/>
            <a:r>
              <a:rPr lang="en-US" sz="2100" dirty="0" smtClean="0">
                <a:latin typeface="Helvetica LT Std Light"/>
              </a:rPr>
              <a:t>Aware on the application of emerging technologies and sustainability to manage landfill.</a:t>
            </a:r>
            <a:endParaRPr lang="en-GB" sz="2100" dirty="0" smtClean="0">
              <a:effectLst>
                <a:outerShdw blurRad="38100" dist="38100" dir="2700000" algn="tl">
                  <a:srgbClr val="000000">
                    <a:alpha val="43137"/>
                  </a:srgbClr>
                </a:outerShdw>
              </a:effectLst>
              <a:latin typeface="Helvetica LT Std Ligh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8427" y="4019279"/>
            <a:ext cx="2128029" cy="2146025"/>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428649" y="3645024"/>
            <a:ext cx="6303591" cy="30327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smtClean="0">
                <a:effectLst>
                  <a:outerShdw blurRad="38100" dist="38100" dir="2700000" algn="tl">
                    <a:srgbClr val="000000">
                      <a:alpha val="43137"/>
                    </a:srgbClr>
                  </a:outerShdw>
                </a:effectLst>
                <a:latin typeface="Helvetica LT Std Light"/>
              </a:rPr>
              <a:t>References</a:t>
            </a:r>
          </a:p>
          <a:p>
            <a:pPr lvl="1"/>
            <a:r>
              <a:rPr lang="en-US" sz="1800" dirty="0" smtClean="0">
                <a:latin typeface="Helvetica LT Std Light"/>
              </a:rPr>
              <a:t>Das, B.M., “Principles of Geotechnical Engineering, 5</a:t>
            </a:r>
            <a:r>
              <a:rPr lang="en-US" sz="1800" baseline="30000" dirty="0" smtClean="0">
                <a:latin typeface="Helvetica LT Std Light"/>
              </a:rPr>
              <a:t>th</a:t>
            </a:r>
            <a:r>
              <a:rPr lang="en-US" sz="1800" dirty="0" smtClean="0">
                <a:latin typeface="Helvetica LT Std Light"/>
              </a:rPr>
              <a:t> edition”, Thomson Learning (2002).</a:t>
            </a:r>
          </a:p>
          <a:p>
            <a:pPr lvl="1"/>
            <a:r>
              <a:rPr lang="en-US" sz="1800" dirty="0" smtClean="0">
                <a:latin typeface="Helvetica LT Std Light"/>
              </a:rPr>
              <a:t>Raj, P.P., “Soil Mechanics &amp; Foundation Engineering”, Prentice Hall (2008).</a:t>
            </a:r>
          </a:p>
          <a:p>
            <a:pPr lvl="1"/>
            <a:r>
              <a:rPr lang="en-US" sz="1800" dirty="0" smtClean="0">
                <a:latin typeface="Helvetica LT Std Light"/>
              </a:rPr>
              <a:t>Liu, C. &amp; </a:t>
            </a:r>
            <a:r>
              <a:rPr lang="en-US" sz="1800" dirty="0" err="1" smtClean="0">
                <a:latin typeface="Helvetica LT Std Light"/>
              </a:rPr>
              <a:t>Evett</a:t>
            </a:r>
            <a:r>
              <a:rPr lang="en-US" sz="1800" dirty="0" smtClean="0">
                <a:latin typeface="Helvetica LT Std Light"/>
              </a:rPr>
              <a:t>, J.B., “Soils and Foundations, 7</a:t>
            </a:r>
            <a:r>
              <a:rPr lang="en-US" sz="1800" baseline="30000" dirty="0" smtClean="0">
                <a:latin typeface="Helvetica LT Std Light"/>
              </a:rPr>
              <a:t>th</a:t>
            </a:r>
            <a:r>
              <a:rPr lang="en-US" sz="1800" dirty="0" smtClean="0">
                <a:latin typeface="Helvetica LT Std Light"/>
              </a:rPr>
              <a:t> edition”, Prentice Hall (2008).</a:t>
            </a:r>
          </a:p>
          <a:p>
            <a:pPr lvl="1"/>
            <a:r>
              <a:rPr lang="en-US" sz="1800" dirty="0" smtClean="0">
                <a:latin typeface="Helvetica LT Std Light"/>
              </a:rPr>
              <a:t>Whitlow, R., “Basic Soil Mechanics”, Prentice Hall (2004).</a:t>
            </a:r>
          </a:p>
          <a:p>
            <a:pPr lvl="1"/>
            <a:endParaRPr lang="en-GB" sz="2000" dirty="0" smtClean="0">
              <a:effectLst>
                <a:outerShdw blurRad="38100" dist="38100" dir="2700000" algn="tl">
                  <a:srgbClr val="000000">
                    <a:alpha val="43137"/>
                  </a:srgbClr>
                </a:outerShdw>
              </a:effectLst>
              <a:latin typeface="Helvetica LT Std Light"/>
            </a:endParaRPr>
          </a:p>
        </p:txBody>
      </p:sp>
      <p:grpSp>
        <p:nvGrpSpPr>
          <p:cNvPr id="7" name="Group 6"/>
          <p:cNvGrpSpPr/>
          <p:nvPr/>
        </p:nvGrpSpPr>
        <p:grpSpPr>
          <a:xfrm>
            <a:off x="-1" y="6669360"/>
            <a:ext cx="5004049" cy="188640"/>
            <a:chOff x="-1" y="6669360"/>
            <a:chExt cx="4211961" cy="18864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9" name="TextBox 8"/>
            <p:cNvSpPr txBox="1"/>
            <p:nvPr/>
          </p:nvSpPr>
          <p:spPr>
            <a:xfrm>
              <a:off x="540498" y="6685645"/>
              <a:ext cx="3671462" cy="172355"/>
            </a:xfrm>
            <a:prstGeom prst="rect">
              <a:avLst/>
            </a:prstGeom>
            <a:noFill/>
          </p:spPr>
          <p:txBody>
            <a:bodyPr wrap="square" lIns="9144" tIns="9144" rIns="9144" bIns="9144" rtlCol="0">
              <a:spAutoFit/>
            </a:bodyPr>
            <a:lstStyle/>
            <a:p>
              <a:r>
                <a:rPr lang="en-US" sz="1000" dirty="0" smtClean="0"/>
                <a:t>Environmental Geotechnics by 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1203065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a:t>G</a:t>
            </a:r>
            <a:r>
              <a:rPr lang="en-US" dirty="0" err="1" smtClean="0"/>
              <a:t>eosynthetics</a:t>
            </a:r>
            <a:r>
              <a:rPr lang="en-US" dirty="0" smtClean="0"/>
              <a:t> material</a:t>
            </a:r>
            <a:endParaRPr lang="en-US" dirty="0"/>
          </a:p>
        </p:txBody>
      </p:sp>
      <p:sp>
        <p:nvSpPr>
          <p:cNvPr id="4" name="Content Placeholder 3"/>
          <p:cNvSpPr>
            <a:spLocks noGrp="1"/>
          </p:cNvSpPr>
          <p:nvPr>
            <p:ph idx="1"/>
          </p:nvPr>
        </p:nvSpPr>
        <p:spPr>
          <a:xfrm>
            <a:off x="457200" y="1600200"/>
            <a:ext cx="8229600" cy="4565104"/>
          </a:xfrm>
        </p:spPr>
        <p:txBody>
          <a:bodyPr>
            <a:noAutofit/>
          </a:bodyPr>
          <a:lstStyle/>
          <a:p>
            <a:r>
              <a:rPr lang="en-US" sz="2400" dirty="0" smtClean="0"/>
              <a:t>In order to overcome the environmental imbalance issues, the use of modern tools such as </a:t>
            </a:r>
            <a:r>
              <a:rPr lang="en-US" sz="2400" dirty="0" err="1" smtClean="0"/>
              <a:t>geosynthetics</a:t>
            </a:r>
            <a:r>
              <a:rPr lang="en-US" sz="2400" dirty="0" smtClean="0"/>
              <a:t> material are encouraged.</a:t>
            </a:r>
          </a:p>
          <a:p>
            <a:r>
              <a:rPr lang="en-US" sz="2400" dirty="0" err="1" smtClean="0"/>
              <a:t>Geosynthetics</a:t>
            </a:r>
            <a:r>
              <a:rPr lang="en-US" sz="2400" dirty="0" smtClean="0"/>
              <a:t> is a plastic sheet product, which have found rapid application in civil engineering construction. </a:t>
            </a:r>
            <a:endParaRPr lang="en-US" sz="2400" cap="all" dirty="0" smtClean="0"/>
          </a:p>
          <a:p>
            <a:r>
              <a:rPr lang="en-US" sz="2400" dirty="0" smtClean="0"/>
              <a:t>Since the late 1960s &amp; early 1970s.</a:t>
            </a:r>
          </a:p>
          <a:p>
            <a:r>
              <a:rPr lang="en-US" sz="2400" dirty="0" smtClean="0"/>
              <a:t>Used as a planar product manufactured from polymeric material. </a:t>
            </a:r>
            <a:br>
              <a:rPr lang="en-US" sz="2400" dirty="0" smtClean="0"/>
            </a:br>
            <a:r>
              <a:rPr lang="en-US" sz="2400" dirty="0" smtClean="0"/>
              <a:t>It can be used with soil, rock, earth or other geotechnical structure. </a:t>
            </a:r>
            <a:endParaRPr lang="en-US" sz="2400" dirty="0"/>
          </a:p>
        </p:txBody>
      </p:sp>
      <p:grpSp>
        <p:nvGrpSpPr>
          <p:cNvPr id="5" name="Group 4"/>
          <p:cNvGrpSpPr/>
          <p:nvPr/>
        </p:nvGrpSpPr>
        <p:grpSpPr>
          <a:xfrm>
            <a:off x="-1" y="6669360"/>
            <a:ext cx="5004049" cy="188640"/>
            <a:chOff x="-1" y="6669360"/>
            <a:chExt cx="4211961" cy="18864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7" name="TextBox 6"/>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Environmental Geotechnics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2435769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normAutofit/>
          </a:bodyPr>
          <a:lstStyle/>
          <a:p>
            <a:r>
              <a:rPr lang="en-US" sz="3200" dirty="0"/>
              <a:t>C</a:t>
            </a:r>
            <a:r>
              <a:rPr lang="en-US" sz="3200" dirty="0" smtClean="0"/>
              <a:t>lassification of </a:t>
            </a:r>
            <a:r>
              <a:rPr lang="en-US" sz="3200" dirty="0" err="1" smtClean="0"/>
              <a:t>geosynthetics</a:t>
            </a:r>
            <a:endParaRPr lang="en-US" sz="3200" dirty="0"/>
          </a:p>
        </p:txBody>
      </p:sp>
      <p:sp>
        <p:nvSpPr>
          <p:cNvPr id="3" name="Content Placeholder 2"/>
          <p:cNvSpPr>
            <a:spLocks noGrp="1"/>
          </p:cNvSpPr>
          <p:nvPr>
            <p:ph idx="4294967295"/>
          </p:nvPr>
        </p:nvSpPr>
        <p:spPr>
          <a:xfrm>
            <a:off x="446856" y="1447378"/>
            <a:ext cx="8229600" cy="4933950"/>
          </a:xfrm>
        </p:spPr>
        <p:txBody>
          <a:bodyPr>
            <a:normAutofit lnSpcReduction="10000"/>
          </a:bodyPr>
          <a:lstStyle/>
          <a:p>
            <a:pPr marL="812800" indent="-812800">
              <a:lnSpc>
                <a:spcPct val="80000"/>
              </a:lnSpc>
              <a:buFontTx/>
              <a:buNone/>
            </a:pPr>
            <a:r>
              <a:rPr lang="en-US" sz="2400" dirty="0" smtClean="0"/>
              <a:t>The broad categories are listed below:</a:t>
            </a:r>
          </a:p>
          <a:p>
            <a:pPr marL="812800" indent="-812800">
              <a:lnSpc>
                <a:spcPct val="80000"/>
              </a:lnSpc>
              <a:buFontTx/>
              <a:buNone/>
            </a:pPr>
            <a:endParaRPr lang="en-US" sz="2400" dirty="0" smtClean="0"/>
          </a:p>
          <a:p>
            <a:pPr marL="812800" indent="-812800">
              <a:lnSpc>
                <a:spcPct val="80000"/>
              </a:lnSpc>
              <a:buFont typeface="+mj-lt"/>
              <a:buAutoNum type="arabicPeriod"/>
            </a:pPr>
            <a:r>
              <a:rPr lang="en-US" sz="2400" b="1" dirty="0" smtClean="0"/>
              <a:t>GEOCOMPOSITE</a:t>
            </a:r>
            <a:r>
              <a:rPr lang="en-US" sz="2400" dirty="0" smtClean="0"/>
              <a:t> : a product composed with two or more material. </a:t>
            </a:r>
          </a:p>
          <a:p>
            <a:pPr marL="812800" indent="-812800">
              <a:lnSpc>
                <a:spcPct val="80000"/>
              </a:lnSpc>
              <a:buFont typeface="+mj-lt"/>
              <a:buAutoNum type="arabicPeriod"/>
            </a:pPr>
            <a:endParaRPr lang="en-US" sz="800" dirty="0" smtClean="0"/>
          </a:p>
          <a:p>
            <a:pPr marL="812800" indent="-812800">
              <a:lnSpc>
                <a:spcPct val="80000"/>
              </a:lnSpc>
              <a:buFont typeface="+mj-lt"/>
              <a:buAutoNum type="arabicPeriod"/>
            </a:pPr>
            <a:r>
              <a:rPr lang="en-US" sz="2400" b="1" dirty="0" smtClean="0"/>
              <a:t>GEOFOAM</a:t>
            </a:r>
            <a:r>
              <a:rPr lang="en-US" sz="2400" dirty="0" smtClean="0"/>
              <a:t> : block or planar rigid cellular foam polymeric material. </a:t>
            </a:r>
          </a:p>
          <a:p>
            <a:pPr marL="812800" indent="-812800">
              <a:lnSpc>
                <a:spcPct val="80000"/>
              </a:lnSpc>
              <a:buFont typeface="+mj-lt"/>
              <a:buAutoNum type="arabicPeriod"/>
            </a:pPr>
            <a:endParaRPr lang="en-US" sz="800" dirty="0" smtClean="0"/>
          </a:p>
          <a:p>
            <a:pPr marL="812800" indent="-812800">
              <a:lnSpc>
                <a:spcPct val="80000"/>
              </a:lnSpc>
              <a:buFont typeface="+mj-lt"/>
              <a:buAutoNum type="arabicPeriod"/>
            </a:pPr>
            <a:r>
              <a:rPr lang="en-US" sz="2400" b="1" dirty="0" smtClean="0"/>
              <a:t>GEOMEMBRANE</a:t>
            </a:r>
            <a:r>
              <a:rPr lang="en-US" sz="2400" dirty="0" smtClean="0"/>
              <a:t> : an essentially impermeable </a:t>
            </a:r>
            <a:r>
              <a:rPr lang="en-US" sz="2400" dirty="0" err="1" smtClean="0"/>
              <a:t>geosynthetic</a:t>
            </a:r>
            <a:r>
              <a:rPr lang="en-US" sz="2400" dirty="0" smtClean="0"/>
              <a:t> composed of one or more synthetic sheet.</a:t>
            </a:r>
          </a:p>
          <a:p>
            <a:pPr marL="812800" indent="-812800">
              <a:lnSpc>
                <a:spcPct val="80000"/>
              </a:lnSpc>
              <a:buFont typeface="+mj-lt"/>
              <a:buAutoNum type="arabicPeriod"/>
            </a:pPr>
            <a:endParaRPr lang="en-US" sz="800" dirty="0" smtClean="0"/>
          </a:p>
          <a:p>
            <a:pPr marL="812800" indent="-812800">
              <a:lnSpc>
                <a:spcPct val="80000"/>
              </a:lnSpc>
              <a:buFont typeface="+mj-lt"/>
              <a:buAutoNum type="arabicPeriod"/>
            </a:pPr>
            <a:r>
              <a:rPr lang="en-US" sz="2400" b="1" dirty="0" smtClean="0"/>
              <a:t>GEOSYNTHETIC CLAY LINER</a:t>
            </a:r>
            <a:r>
              <a:rPr lang="en-US" sz="2400" dirty="0" smtClean="0"/>
              <a:t> : a manufactured hydraulic barrier consisting of clay bonded to a layer of </a:t>
            </a:r>
            <a:r>
              <a:rPr lang="en-US" sz="2400" dirty="0" err="1" smtClean="0"/>
              <a:t>geosynthetic</a:t>
            </a:r>
            <a:r>
              <a:rPr lang="en-US" sz="2400" dirty="0" smtClean="0"/>
              <a:t> material. </a:t>
            </a:r>
          </a:p>
          <a:p>
            <a:pPr marL="812800" indent="-812800">
              <a:lnSpc>
                <a:spcPct val="80000"/>
              </a:lnSpc>
              <a:buFont typeface="+mj-lt"/>
              <a:buAutoNum type="arabicPeriod"/>
            </a:pPr>
            <a:endParaRPr lang="en-US" sz="900" dirty="0"/>
          </a:p>
          <a:p>
            <a:pPr marL="812800" indent="-812800">
              <a:lnSpc>
                <a:spcPct val="80000"/>
              </a:lnSpc>
              <a:buFont typeface="+mj-lt"/>
              <a:buAutoNum type="arabicPeriod"/>
            </a:pPr>
            <a:r>
              <a:rPr lang="en-US" sz="2400" b="1" dirty="0" smtClean="0"/>
              <a:t>GEOTEXTILE</a:t>
            </a:r>
            <a:r>
              <a:rPr lang="en-US" sz="2400" dirty="0" smtClean="0"/>
              <a:t> </a:t>
            </a:r>
            <a:r>
              <a:rPr lang="en-US" sz="2400" dirty="0"/>
              <a:t>: a permeable polymeric material comprised of synthetic fibers and textile (most widely use in slope structure)</a:t>
            </a:r>
          </a:p>
        </p:txBody>
      </p:sp>
      <p:grpSp>
        <p:nvGrpSpPr>
          <p:cNvPr id="4" name="Group 3"/>
          <p:cNvGrpSpPr/>
          <p:nvPr/>
        </p:nvGrpSpPr>
        <p:grpSpPr>
          <a:xfrm>
            <a:off x="-1" y="6669360"/>
            <a:ext cx="5004049" cy="188640"/>
            <a:chOff x="-1" y="6669360"/>
            <a:chExt cx="4211961" cy="18864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6" name="TextBox 5"/>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Environmental Geotechnics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1534437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446856" y="980728"/>
            <a:ext cx="8229600" cy="5472608"/>
          </a:xfrm>
        </p:spPr>
        <p:txBody>
          <a:bodyPr>
            <a:normAutofit/>
          </a:bodyPr>
          <a:lstStyle/>
          <a:p>
            <a:r>
              <a:rPr lang="en-US" sz="2400" dirty="0" err="1"/>
              <a:t>G</a:t>
            </a:r>
            <a:r>
              <a:rPr lang="en-US" sz="2400" dirty="0" err="1" smtClean="0"/>
              <a:t>eosynthetic</a:t>
            </a:r>
            <a:r>
              <a:rPr lang="en-US" sz="2400" dirty="0" smtClean="0"/>
              <a:t> are generally identified by the following criteria:</a:t>
            </a:r>
          </a:p>
          <a:p>
            <a:pPr marL="0" indent="0">
              <a:buNone/>
            </a:pPr>
            <a:endParaRPr lang="en-US" sz="800" dirty="0" smtClean="0"/>
          </a:p>
          <a:p>
            <a:pPr marL="457200" indent="-457200">
              <a:buFont typeface="+mj-lt"/>
              <a:buAutoNum type="arabicPeriod"/>
            </a:pPr>
            <a:r>
              <a:rPr lang="en-US" sz="2400" dirty="0" smtClean="0"/>
              <a:t>Density of polymer (High density or low density)</a:t>
            </a:r>
          </a:p>
          <a:p>
            <a:pPr marL="457200" indent="-457200">
              <a:buFont typeface="+mj-lt"/>
              <a:buAutoNum type="arabicPeriod"/>
            </a:pPr>
            <a:endParaRPr lang="en-US" sz="800" dirty="0" smtClean="0"/>
          </a:p>
          <a:p>
            <a:pPr marL="457200" indent="-457200">
              <a:buFont typeface="+mj-lt"/>
              <a:buAutoNum type="arabicPeriod"/>
            </a:pPr>
            <a:r>
              <a:rPr lang="en-US" sz="2400" dirty="0" smtClean="0"/>
              <a:t>Type of basic element constituting (</a:t>
            </a:r>
            <a:r>
              <a:rPr lang="en-US" sz="2400" dirty="0" err="1" smtClean="0"/>
              <a:t>eg</a:t>
            </a:r>
            <a:r>
              <a:rPr lang="en-US" sz="2400" dirty="0" smtClean="0"/>
              <a:t>. filament, yard, strand, rib &amp; </a:t>
            </a:r>
            <a:r>
              <a:rPr lang="en-US" sz="2400" dirty="0" err="1" smtClean="0"/>
              <a:t>etc</a:t>
            </a:r>
            <a:r>
              <a:rPr lang="en-US" sz="2400" dirty="0" smtClean="0"/>
              <a:t>)</a:t>
            </a:r>
          </a:p>
          <a:p>
            <a:pPr marL="457200" indent="-457200">
              <a:buFont typeface="+mj-lt"/>
              <a:buAutoNum type="arabicPeriod"/>
            </a:pPr>
            <a:endParaRPr lang="en-US" sz="800" dirty="0" smtClean="0"/>
          </a:p>
          <a:p>
            <a:pPr marL="457200" indent="-457200">
              <a:buFont typeface="+mj-lt"/>
              <a:buAutoNum type="arabicPeriod"/>
            </a:pPr>
            <a:r>
              <a:rPr lang="en-US" sz="2400" dirty="0" smtClean="0"/>
              <a:t>Manufacturing process (</a:t>
            </a:r>
            <a:r>
              <a:rPr lang="en-US" sz="2400" dirty="0" err="1" smtClean="0"/>
              <a:t>eg</a:t>
            </a:r>
            <a:r>
              <a:rPr lang="en-US" sz="2400" dirty="0" smtClean="0"/>
              <a:t>. woven, heat-bonded non woven, stitch-bonded, knitted &amp; </a:t>
            </a:r>
            <a:r>
              <a:rPr lang="en-US" sz="2400" dirty="0" err="1" smtClean="0"/>
              <a:t>etc</a:t>
            </a:r>
            <a:r>
              <a:rPr lang="en-US" sz="2400" dirty="0" smtClean="0"/>
              <a:t>)</a:t>
            </a:r>
          </a:p>
          <a:p>
            <a:pPr marL="457200" indent="-457200">
              <a:buFont typeface="+mj-lt"/>
              <a:buAutoNum type="arabicPeriod"/>
            </a:pPr>
            <a:endParaRPr lang="en-US" sz="800" dirty="0" smtClean="0"/>
          </a:p>
          <a:p>
            <a:pPr marL="457200" indent="-457200">
              <a:buFont typeface="+mj-lt"/>
              <a:buAutoNum type="arabicPeriod"/>
            </a:pPr>
            <a:r>
              <a:rPr lang="en-US" sz="2400" dirty="0" smtClean="0"/>
              <a:t>Physical properties describing the material ( </a:t>
            </a:r>
            <a:r>
              <a:rPr lang="en-US" sz="2400" dirty="0" err="1" smtClean="0"/>
              <a:t>eg</a:t>
            </a:r>
            <a:r>
              <a:rPr lang="en-US" sz="2400" dirty="0" smtClean="0"/>
              <a:t>. mass per unit area, thickness &amp; opening size)</a:t>
            </a:r>
          </a:p>
          <a:p>
            <a:pPr marL="457200" indent="-457200">
              <a:buFont typeface="+mj-lt"/>
              <a:buAutoNum type="arabicPeriod"/>
            </a:pPr>
            <a:endParaRPr lang="en-US" sz="900" dirty="0" smtClean="0"/>
          </a:p>
          <a:p>
            <a:pPr>
              <a:buNone/>
            </a:pPr>
            <a:endParaRPr lang="en-US" sz="800" dirty="0"/>
          </a:p>
          <a:p>
            <a:pPr marL="457200" indent="-457200">
              <a:buFont typeface="+mj-lt"/>
              <a:buAutoNum type="arabicPeriod"/>
            </a:pPr>
            <a:endParaRPr lang="en-US" sz="2400" dirty="0" smtClean="0"/>
          </a:p>
        </p:txBody>
      </p:sp>
      <p:grpSp>
        <p:nvGrpSpPr>
          <p:cNvPr id="3" name="Group 2"/>
          <p:cNvGrpSpPr/>
          <p:nvPr/>
        </p:nvGrpSpPr>
        <p:grpSpPr>
          <a:xfrm>
            <a:off x="-1" y="6669360"/>
            <a:ext cx="5004049" cy="188640"/>
            <a:chOff x="-1" y="6669360"/>
            <a:chExt cx="4211961" cy="18864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5" name="TextBox 4"/>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Environmental Geotechnics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2278116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46856" y="609600"/>
            <a:ext cx="8229600" cy="5195664"/>
          </a:xfrm>
        </p:spPr>
        <p:txBody>
          <a:bodyPr>
            <a:normAutofit/>
          </a:bodyPr>
          <a:lstStyle/>
          <a:p>
            <a:pPr marL="1168400" lvl="1" indent="-711200">
              <a:buClr>
                <a:srgbClr val="FFFF00"/>
              </a:buClr>
              <a:buNone/>
            </a:pPr>
            <a:endParaRPr lang="en-US" sz="2400" dirty="0" smtClean="0"/>
          </a:p>
          <a:p>
            <a:pPr marL="812800" indent="-812800"/>
            <a:r>
              <a:rPr lang="en-US" sz="2400" dirty="0" smtClean="0"/>
              <a:t>Geotextiles is the most versatile materials, serving several function in geotechnical engineering including </a:t>
            </a:r>
            <a:r>
              <a:rPr lang="en-US" sz="2400" b="1" dirty="0" smtClean="0"/>
              <a:t>SEPARATION, FILTRATION, DRAINAGE, REINFORMENT &amp; PROTECTION.</a:t>
            </a:r>
          </a:p>
          <a:p>
            <a:pPr marL="812800" indent="-812800">
              <a:buFontTx/>
              <a:buNone/>
            </a:pPr>
            <a:endParaRPr lang="en-US" sz="800" b="1" dirty="0" smtClean="0"/>
          </a:p>
          <a:p>
            <a:pPr marL="812800" indent="-812800"/>
            <a:r>
              <a:rPr lang="en-US" sz="2400" dirty="0"/>
              <a:t>The filtration and drainage function correspond to particle filtration during water flow and water transmission, respectively</a:t>
            </a:r>
            <a:r>
              <a:rPr lang="en-US" sz="2400" dirty="0" smtClean="0"/>
              <a:t>.</a:t>
            </a:r>
          </a:p>
          <a:p>
            <a:pPr marL="812800" indent="-812800"/>
            <a:endParaRPr lang="en-US" sz="800" dirty="0"/>
          </a:p>
          <a:p>
            <a:pPr marL="812800" indent="-812800"/>
            <a:r>
              <a:rPr lang="en-US" sz="2400" dirty="0" smtClean="0"/>
              <a:t>Usually it is made from synthetic polymers of polypropylene which are resistant to biological &amp; chemical degradation. </a:t>
            </a:r>
            <a:endParaRPr lang="en-US" sz="2400" dirty="0"/>
          </a:p>
        </p:txBody>
      </p:sp>
      <p:grpSp>
        <p:nvGrpSpPr>
          <p:cNvPr id="4" name="Group 3"/>
          <p:cNvGrpSpPr/>
          <p:nvPr/>
        </p:nvGrpSpPr>
        <p:grpSpPr>
          <a:xfrm>
            <a:off x="-1" y="6669360"/>
            <a:ext cx="5004049" cy="188640"/>
            <a:chOff x="-1" y="6669360"/>
            <a:chExt cx="4211961" cy="18864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6" name="TextBox 5"/>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Environmental Geotechnics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1056544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536" y="965448"/>
            <a:ext cx="8445624" cy="4191744"/>
          </a:xfrm>
        </p:spPr>
        <p:txBody>
          <a:bodyPr>
            <a:normAutofit/>
          </a:bodyPr>
          <a:lstStyle/>
          <a:p>
            <a:r>
              <a:rPr lang="en-US" sz="2400" dirty="0" smtClean="0"/>
              <a:t>When used as fluid barriers, </a:t>
            </a:r>
            <a:r>
              <a:rPr lang="en-US" sz="2400" dirty="0" err="1" smtClean="0"/>
              <a:t>geosynthetics</a:t>
            </a:r>
            <a:r>
              <a:rPr lang="en-US" sz="2400" dirty="0" smtClean="0"/>
              <a:t> impede the flow of liquids in application such as waste containment. </a:t>
            </a:r>
          </a:p>
          <a:p>
            <a:pPr>
              <a:buNone/>
            </a:pPr>
            <a:endParaRPr lang="en-US" sz="1000" dirty="0" smtClean="0"/>
          </a:p>
          <a:p>
            <a:r>
              <a:rPr lang="en-US" sz="2400" dirty="0" smtClean="0"/>
              <a:t>In the last function of protection, </a:t>
            </a:r>
            <a:r>
              <a:rPr lang="en-US" sz="2400" dirty="0" err="1" smtClean="0"/>
              <a:t>geosynthetics</a:t>
            </a:r>
            <a:r>
              <a:rPr lang="en-US" sz="2400" dirty="0" smtClean="0"/>
              <a:t> are used as stress relief layer (</a:t>
            </a:r>
            <a:r>
              <a:rPr lang="en-US" sz="2400" dirty="0" err="1" smtClean="0"/>
              <a:t>eg</a:t>
            </a:r>
            <a:r>
              <a:rPr lang="en-US" sz="2400" dirty="0" smtClean="0"/>
              <a:t>. blankets to reduce surface erosion due to rainfall impact)</a:t>
            </a:r>
          </a:p>
          <a:p>
            <a:pPr>
              <a:buNone/>
            </a:pPr>
            <a:endParaRPr lang="en-US" sz="1000" dirty="0" smtClean="0"/>
          </a:p>
          <a:p>
            <a:r>
              <a:rPr lang="en-US" sz="2400" dirty="0" smtClean="0"/>
              <a:t>The properties of </a:t>
            </a:r>
            <a:r>
              <a:rPr lang="en-US" sz="2400" dirty="0" err="1" smtClean="0"/>
              <a:t>geosynthetics</a:t>
            </a:r>
            <a:r>
              <a:rPr lang="en-US" sz="2400" dirty="0" smtClean="0"/>
              <a:t> required in the design will depend on the specific engineering functions that it expected to perform. </a:t>
            </a:r>
            <a:endParaRPr lang="en-US" sz="2400" dirty="0"/>
          </a:p>
        </p:txBody>
      </p:sp>
      <p:grpSp>
        <p:nvGrpSpPr>
          <p:cNvPr id="5" name="Group 4"/>
          <p:cNvGrpSpPr/>
          <p:nvPr/>
        </p:nvGrpSpPr>
        <p:grpSpPr>
          <a:xfrm>
            <a:off x="-1" y="6669360"/>
            <a:ext cx="5004049" cy="188640"/>
            <a:chOff x="-1" y="6669360"/>
            <a:chExt cx="4211961" cy="18864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7" name="TextBox 6"/>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Environmental Geotechnics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1517257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a:xfrm>
            <a:off x="457200" y="1484784"/>
            <a:ext cx="8229600" cy="4752528"/>
          </a:xfrm>
        </p:spPr>
        <p:txBody>
          <a:bodyPr>
            <a:noAutofit/>
          </a:bodyPr>
          <a:lstStyle/>
          <a:p>
            <a:r>
              <a:rPr lang="en-GB" sz="2000" dirty="0" smtClean="0">
                <a:effectLst>
                  <a:outerShdw blurRad="38100" dist="38100" dir="2700000" algn="tl">
                    <a:srgbClr val="000000">
                      <a:alpha val="43137"/>
                    </a:srgbClr>
                  </a:outerShdw>
                </a:effectLst>
                <a:latin typeface="Helvetica LT Std Light"/>
              </a:rPr>
              <a:t>Conclusion #1</a:t>
            </a:r>
          </a:p>
          <a:p>
            <a:pPr lvl="1"/>
            <a:r>
              <a:rPr lang="en-GB" sz="2000" dirty="0" smtClean="0">
                <a:effectLst>
                  <a:outerShdw blurRad="38100" dist="38100" dir="2700000" algn="tl">
                    <a:srgbClr val="000000">
                      <a:alpha val="43137"/>
                    </a:srgbClr>
                  </a:outerShdw>
                </a:effectLst>
                <a:latin typeface="Helvetica LT Std Light"/>
              </a:rPr>
              <a:t>Improper dumping may lead to different kind of pollution : water pollution, gas and air pollution, soil pollution, aesthetic pollution.</a:t>
            </a:r>
          </a:p>
          <a:p>
            <a:pPr marL="457200" lvl="1" indent="0">
              <a:buNone/>
            </a:pPr>
            <a:endParaRPr lang="en-GB" sz="800" dirty="0" smtClean="0">
              <a:effectLst>
                <a:outerShdw blurRad="38100" dist="38100" dir="2700000" algn="tl">
                  <a:srgbClr val="000000">
                    <a:alpha val="43137"/>
                  </a:srgbClr>
                </a:outerShdw>
              </a:effectLst>
              <a:latin typeface="Helvetica LT Std Light"/>
            </a:endParaRPr>
          </a:p>
          <a:p>
            <a:r>
              <a:rPr lang="en-GB" sz="2000" dirty="0">
                <a:effectLst>
                  <a:outerShdw blurRad="38100" dist="38100" dir="2700000" algn="tl">
                    <a:srgbClr val="000000">
                      <a:alpha val="43137"/>
                    </a:srgbClr>
                  </a:outerShdw>
                </a:effectLst>
                <a:latin typeface="Helvetica LT Std Light"/>
              </a:rPr>
              <a:t>Conclusion #2</a:t>
            </a:r>
          </a:p>
          <a:p>
            <a:pPr lvl="1"/>
            <a:r>
              <a:rPr lang="en-US" sz="2000" dirty="0" smtClean="0">
                <a:effectLst>
                  <a:outerShdw blurRad="38100" dist="38100" dir="2700000" algn="tl">
                    <a:srgbClr val="000000">
                      <a:alpha val="43137"/>
                    </a:srgbClr>
                  </a:outerShdw>
                </a:effectLst>
                <a:latin typeface="Helvetica LT Std Light"/>
              </a:rPr>
              <a:t>There are four important elements in sanitary landfill design : daily cover, leachate collection system, gas ventilation system, permanent cover.</a:t>
            </a:r>
          </a:p>
          <a:p>
            <a:pPr lvl="1"/>
            <a:endParaRPr lang="en-GB" sz="800" dirty="0">
              <a:effectLst>
                <a:outerShdw blurRad="38100" dist="38100" dir="2700000" algn="tl">
                  <a:srgbClr val="000000">
                    <a:alpha val="43137"/>
                  </a:srgbClr>
                </a:outerShdw>
              </a:effectLst>
              <a:latin typeface="Helvetica LT Std Light"/>
            </a:endParaRPr>
          </a:p>
          <a:p>
            <a:r>
              <a:rPr lang="en-GB" sz="2000" dirty="0" smtClean="0">
                <a:effectLst>
                  <a:outerShdw blurRad="38100" dist="38100" dir="2700000" algn="tl">
                    <a:srgbClr val="000000">
                      <a:alpha val="43137"/>
                    </a:srgbClr>
                  </a:outerShdw>
                </a:effectLst>
                <a:latin typeface="Helvetica LT Std Light"/>
              </a:rPr>
              <a:t>Conclusion #3</a:t>
            </a:r>
            <a:endParaRPr lang="en-GB" sz="2000" dirty="0">
              <a:effectLst>
                <a:outerShdw blurRad="38100" dist="38100" dir="2700000" algn="tl">
                  <a:srgbClr val="000000">
                    <a:alpha val="43137"/>
                  </a:srgbClr>
                </a:outerShdw>
              </a:effectLst>
              <a:latin typeface="Helvetica LT Std Light"/>
            </a:endParaRPr>
          </a:p>
          <a:p>
            <a:pPr lvl="1"/>
            <a:r>
              <a:rPr lang="en-US" sz="2000" dirty="0" err="1" smtClean="0">
                <a:effectLst>
                  <a:outerShdw blurRad="38100" dist="38100" dir="2700000" algn="tl">
                    <a:srgbClr val="000000">
                      <a:alpha val="43137"/>
                    </a:srgbClr>
                  </a:outerShdw>
                </a:effectLst>
                <a:latin typeface="Helvetica LT Std Light"/>
              </a:rPr>
              <a:t>Geosynthetics</a:t>
            </a:r>
            <a:r>
              <a:rPr lang="en-US" sz="2000" dirty="0" smtClean="0">
                <a:effectLst>
                  <a:outerShdw blurRad="38100" dist="38100" dir="2700000" algn="tl">
                    <a:srgbClr val="000000">
                      <a:alpha val="43137"/>
                    </a:srgbClr>
                  </a:outerShdw>
                </a:effectLst>
                <a:latin typeface="Helvetica LT Std Light"/>
              </a:rPr>
              <a:t> material can be divided into several types and each of it has different function and application : </a:t>
            </a:r>
            <a:r>
              <a:rPr lang="en-US" sz="2000" dirty="0" err="1" smtClean="0">
                <a:effectLst>
                  <a:outerShdw blurRad="38100" dist="38100" dir="2700000" algn="tl">
                    <a:srgbClr val="000000">
                      <a:alpha val="43137"/>
                    </a:srgbClr>
                  </a:outerShdw>
                </a:effectLst>
                <a:latin typeface="Helvetica LT Std Light"/>
              </a:rPr>
              <a:t>geocomposite</a:t>
            </a:r>
            <a:r>
              <a:rPr lang="en-US" sz="2000" dirty="0" smtClean="0">
                <a:effectLst>
                  <a:outerShdw blurRad="38100" dist="38100" dir="2700000" algn="tl">
                    <a:srgbClr val="000000">
                      <a:alpha val="43137"/>
                    </a:srgbClr>
                  </a:outerShdw>
                </a:effectLst>
                <a:latin typeface="Helvetica LT Std Light"/>
              </a:rPr>
              <a:t>, geofoam, geomembrane, </a:t>
            </a:r>
            <a:r>
              <a:rPr lang="en-US" sz="2000" dirty="0" err="1" smtClean="0">
                <a:effectLst>
                  <a:outerShdw blurRad="38100" dist="38100" dir="2700000" algn="tl">
                    <a:srgbClr val="000000">
                      <a:alpha val="43137"/>
                    </a:srgbClr>
                  </a:outerShdw>
                </a:effectLst>
                <a:latin typeface="Helvetica LT Std Light"/>
              </a:rPr>
              <a:t>geosynthetic</a:t>
            </a:r>
            <a:r>
              <a:rPr lang="en-US" sz="2000" dirty="0" smtClean="0">
                <a:effectLst>
                  <a:outerShdw blurRad="38100" dist="38100" dir="2700000" algn="tl">
                    <a:srgbClr val="000000">
                      <a:alpha val="43137"/>
                    </a:srgbClr>
                  </a:outerShdw>
                </a:effectLst>
                <a:latin typeface="Helvetica LT Std Light"/>
              </a:rPr>
              <a:t> clay liner, geotextile. </a:t>
            </a:r>
            <a:endParaRPr lang="en-GB" sz="2000" dirty="0">
              <a:effectLst>
                <a:outerShdw blurRad="38100" dist="38100" dir="2700000" algn="tl">
                  <a:srgbClr val="000000">
                    <a:alpha val="43137"/>
                  </a:srgbClr>
                </a:outerShdw>
              </a:effectLst>
              <a:latin typeface="Helvetica LT Std Light"/>
            </a:endParaRPr>
          </a:p>
          <a:p>
            <a:pPr lvl="1"/>
            <a:endParaRPr lang="en-GB" sz="800" dirty="0" smtClean="0">
              <a:effectLst>
                <a:outerShdw blurRad="38100" dist="38100" dir="2700000" algn="tl">
                  <a:srgbClr val="000000">
                    <a:alpha val="43137"/>
                  </a:srgbClr>
                </a:outerShdw>
              </a:effectLst>
              <a:latin typeface="Helvetica LT Std Light"/>
            </a:endParaRPr>
          </a:p>
        </p:txBody>
      </p:sp>
      <p:grpSp>
        <p:nvGrpSpPr>
          <p:cNvPr id="8" name="Group 7"/>
          <p:cNvGrpSpPr/>
          <p:nvPr/>
        </p:nvGrpSpPr>
        <p:grpSpPr>
          <a:xfrm>
            <a:off x="-1" y="6669360"/>
            <a:ext cx="5004049" cy="188640"/>
            <a:chOff x="-1" y="6669360"/>
            <a:chExt cx="4211961" cy="18864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10" name="TextBox 9"/>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Environmental Geotechnics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4086610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386807"/>
          </a:xfrm>
        </p:spPr>
        <p:txBody>
          <a:bodyPr>
            <a:normAutofit fontScale="90000"/>
          </a:bodyPr>
          <a:lstStyle/>
          <a:p>
            <a:r>
              <a:rPr lang="en-GB" dirty="0" smtClean="0"/>
              <a:t>Author Information</a:t>
            </a:r>
            <a:br>
              <a:rPr lang="en-GB" dirty="0" smtClean="0"/>
            </a:br>
            <a:r>
              <a:rPr lang="en-GB" sz="2700" dirty="0" err="1" smtClean="0"/>
              <a:t>Dr.</a:t>
            </a:r>
            <a:r>
              <a:rPr lang="en-GB" sz="2700" dirty="0" smtClean="0"/>
              <a:t> </a:t>
            </a:r>
            <a:r>
              <a:rPr lang="en-GB" sz="2700" dirty="0" err="1" smtClean="0"/>
              <a:t>Amizatulhani</a:t>
            </a:r>
            <a:r>
              <a:rPr lang="en-GB" sz="2700" dirty="0" smtClean="0"/>
              <a:t> Abdullah</a:t>
            </a:r>
            <a:br>
              <a:rPr lang="en-GB" sz="2700" dirty="0" smtClean="0"/>
            </a:br>
            <a:r>
              <a:rPr lang="en-GB" sz="2700" dirty="0" err="1" smtClean="0"/>
              <a:t>Dr.</a:t>
            </a:r>
            <a:r>
              <a:rPr lang="en-GB" sz="2700" dirty="0" smtClean="0"/>
              <a:t> </a:t>
            </a:r>
            <a:r>
              <a:rPr lang="en-GB" sz="2700" dirty="0" err="1" smtClean="0"/>
              <a:t>Mohd</a:t>
            </a:r>
            <a:r>
              <a:rPr lang="en-GB" sz="2700" dirty="0" smtClean="0"/>
              <a:t> </a:t>
            </a:r>
            <a:r>
              <a:rPr lang="en-GB" sz="2700" dirty="0" err="1" smtClean="0"/>
              <a:t>Yuhyi</a:t>
            </a:r>
            <a:r>
              <a:rPr lang="en-GB" sz="2700" dirty="0" smtClean="0"/>
              <a:t> </a:t>
            </a:r>
            <a:r>
              <a:rPr lang="en-GB" sz="2700" dirty="0" err="1" smtClean="0"/>
              <a:t>Mohd</a:t>
            </a:r>
            <a:r>
              <a:rPr lang="en-GB" sz="2700" dirty="0" smtClean="0"/>
              <a:t> </a:t>
            </a:r>
            <a:r>
              <a:rPr lang="en-GB" sz="2700" dirty="0" err="1" smtClean="0"/>
              <a:t>Tadza</a:t>
            </a:r>
            <a:r>
              <a:rPr lang="en-GB" sz="2700" dirty="0" smtClean="0"/>
              <a:t/>
            </a:r>
            <a:br>
              <a:rPr lang="en-GB" sz="2700" dirty="0" smtClean="0"/>
            </a:br>
            <a:r>
              <a:rPr lang="en-GB" sz="2700" dirty="0" err="1" smtClean="0"/>
              <a:t>Dr.</a:t>
            </a:r>
            <a:r>
              <a:rPr lang="en-GB" sz="2700" dirty="0" smtClean="0"/>
              <a:t> </a:t>
            </a:r>
            <a:r>
              <a:rPr lang="en-GB" sz="2700" dirty="0" err="1" smtClean="0"/>
              <a:t>Youventharan</a:t>
            </a:r>
            <a:r>
              <a:rPr lang="en-GB" sz="2700" dirty="0" smtClean="0"/>
              <a:t> </a:t>
            </a:r>
            <a:r>
              <a:rPr lang="en-GB" sz="2700" dirty="0" err="1" smtClean="0"/>
              <a:t>Duraisamy</a:t>
            </a:r>
            <a:r>
              <a:rPr lang="en-GB" sz="2700" dirty="0" smtClean="0"/>
              <a:t/>
            </a:r>
            <a:br>
              <a:rPr lang="en-GB" sz="2700" dirty="0" smtClean="0"/>
            </a:br>
            <a:r>
              <a:rPr lang="en-GB" sz="2700" dirty="0" err="1" smtClean="0"/>
              <a:t>Dr.</a:t>
            </a:r>
            <a:r>
              <a:rPr lang="en-GB" sz="2700" dirty="0" smtClean="0"/>
              <a:t> </a:t>
            </a:r>
            <a:r>
              <a:rPr lang="en-GB" sz="2700" dirty="0" err="1" smtClean="0"/>
              <a:t>Muzamir</a:t>
            </a:r>
            <a:r>
              <a:rPr lang="en-GB" sz="2700" dirty="0" smtClean="0"/>
              <a:t> Hasan</a:t>
            </a:r>
            <a:br>
              <a:rPr lang="en-GB" sz="2700" dirty="0" smtClean="0"/>
            </a:br>
            <a:r>
              <a:rPr lang="en-GB" sz="2700" dirty="0" smtClean="0"/>
              <a:t>Ir. </a:t>
            </a:r>
            <a:r>
              <a:rPr lang="en-GB" sz="2700" dirty="0" err="1" smtClean="0"/>
              <a:t>Azhani</a:t>
            </a:r>
            <a:r>
              <a:rPr lang="en-GB" sz="2700" dirty="0" smtClean="0"/>
              <a:t> </a:t>
            </a:r>
            <a:r>
              <a:rPr lang="en-GB" sz="2700" dirty="0" err="1" smtClean="0"/>
              <a:t>Zukri</a:t>
            </a:r>
            <a:r>
              <a:rPr lang="en-GB" dirty="0"/>
              <a:t/>
            </a:r>
            <a:br>
              <a:rPr lang="en-GB" dirty="0"/>
            </a:br>
            <a:r>
              <a:rPr lang="en-GB" dirty="0" smtClean="0"/>
              <a:t/>
            </a:r>
            <a:br>
              <a:rPr lang="en-GB" dirty="0" smtClean="0"/>
            </a:br>
            <a:endParaRPr lang="en-GB" dirty="0"/>
          </a:p>
        </p:txBody>
      </p:sp>
    </p:spTree>
    <p:extLst>
      <p:ext uri="{BB962C8B-B14F-4D97-AF65-F5344CB8AC3E}">
        <p14:creationId xmlns:p14="http://schemas.microsoft.com/office/powerpoint/2010/main" val="752189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3" name="Content Placeholder 2"/>
          <p:cNvSpPr>
            <a:spLocks noGrp="1"/>
          </p:cNvSpPr>
          <p:nvPr>
            <p:ph idx="1"/>
          </p:nvPr>
        </p:nvSpPr>
        <p:spPr>
          <a:xfrm>
            <a:off x="457200" y="1916832"/>
            <a:ext cx="8229600" cy="3629000"/>
          </a:xfrm>
        </p:spPr>
        <p:txBody>
          <a:bodyPr>
            <a:normAutofit fontScale="92500" lnSpcReduction="10000"/>
          </a:bodyPr>
          <a:lstStyle/>
          <a:p>
            <a:r>
              <a:rPr lang="en-US" sz="2400" dirty="0" smtClean="0"/>
              <a:t>Introduction </a:t>
            </a:r>
          </a:p>
          <a:p>
            <a:r>
              <a:rPr lang="en-US" sz="2400" dirty="0" smtClean="0"/>
              <a:t>Waste composition in Malaysia</a:t>
            </a:r>
          </a:p>
          <a:p>
            <a:r>
              <a:rPr lang="en-US" sz="2400" dirty="0" smtClean="0"/>
              <a:t>Sanitary landfill</a:t>
            </a:r>
          </a:p>
          <a:p>
            <a:r>
              <a:rPr lang="en-US" sz="2400" dirty="0"/>
              <a:t>Environmental imbalance</a:t>
            </a:r>
          </a:p>
          <a:p>
            <a:r>
              <a:rPr lang="en-US" sz="2400" dirty="0" smtClean="0"/>
              <a:t>Landfill design</a:t>
            </a:r>
          </a:p>
          <a:p>
            <a:r>
              <a:rPr lang="en-US" sz="2400" dirty="0" smtClean="0"/>
              <a:t>Liner and leachate removal systems for landfill</a:t>
            </a:r>
          </a:p>
          <a:p>
            <a:r>
              <a:rPr lang="en-US" sz="2400" dirty="0" smtClean="0"/>
              <a:t>Closure of landfill</a:t>
            </a:r>
          </a:p>
          <a:p>
            <a:r>
              <a:rPr lang="en-US" sz="2400" dirty="0" err="1" smtClean="0"/>
              <a:t>Geosynthetics</a:t>
            </a:r>
            <a:r>
              <a:rPr lang="en-US" sz="2400" dirty="0" smtClean="0"/>
              <a:t> material</a:t>
            </a:r>
          </a:p>
          <a:p>
            <a:r>
              <a:rPr lang="en-US" sz="2400" dirty="0" smtClean="0"/>
              <a:t>Conclusion</a:t>
            </a:r>
            <a:endParaRPr lang="en-US" sz="2400" dirty="0"/>
          </a:p>
        </p:txBody>
      </p:sp>
      <p:grpSp>
        <p:nvGrpSpPr>
          <p:cNvPr id="7" name="Group 6"/>
          <p:cNvGrpSpPr/>
          <p:nvPr/>
        </p:nvGrpSpPr>
        <p:grpSpPr>
          <a:xfrm>
            <a:off x="-1" y="6669360"/>
            <a:ext cx="5004049" cy="188640"/>
            <a:chOff x="-1" y="6669360"/>
            <a:chExt cx="4211961" cy="18864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10" name="TextBox 9"/>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Environmental Geotechnics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25545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descr="http://www.veoliaenergyna.com/ressources/images/809,Environment_iStock_000006175251Medium.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Title 3"/>
          <p:cNvSpPr>
            <a:spLocks noGrp="1"/>
          </p:cNvSpPr>
          <p:nvPr>
            <p:ph type="title"/>
          </p:nvPr>
        </p:nvSpPr>
        <p:spPr/>
        <p:txBody>
          <a:bodyPr/>
          <a:lstStyle/>
          <a:p>
            <a:r>
              <a:rPr lang="en-US" dirty="0" smtClean="0"/>
              <a:t>Introduction</a:t>
            </a:r>
            <a:endParaRPr lang="en-US" dirty="0"/>
          </a:p>
        </p:txBody>
      </p:sp>
      <p:sp>
        <p:nvSpPr>
          <p:cNvPr id="5" name="Content Placeholder 4"/>
          <p:cNvSpPr>
            <a:spLocks noGrp="1"/>
          </p:cNvSpPr>
          <p:nvPr>
            <p:ph idx="1"/>
          </p:nvPr>
        </p:nvSpPr>
        <p:spPr>
          <a:xfrm>
            <a:off x="457200" y="1628800"/>
            <a:ext cx="8229600" cy="4464496"/>
          </a:xfrm>
        </p:spPr>
        <p:txBody>
          <a:bodyPr>
            <a:normAutofit/>
          </a:bodyPr>
          <a:lstStyle/>
          <a:p>
            <a:pPr algn="just"/>
            <a:r>
              <a:rPr lang="en-US" sz="2400" dirty="0" smtClean="0"/>
              <a:t>Environmental geotechnics is an interdisciplinary subject that applies geotechnical principles, processes and techniques in a way to preserve the environment.</a:t>
            </a:r>
          </a:p>
          <a:p>
            <a:pPr algn="just"/>
            <a:r>
              <a:rPr lang="en-US" sz="2400" dirty="0" smtClean="0"/>
              <a:t>All the construction activities especially those that close related to geotechnical engineering should be carefully plan and the execution should not bring any harm to the environment. </a:t>
            </a:r>
          </a:p>
          <a:p>
            <a:pPr algn="just"/>
            <a:r>
              <a:rPr lang="en-US" sz="2400" dirty="0" smtClean="0"/>
              <a:t>In order to achieve that, the application of modern tools are encourage so that it will not only reduce the environmental impact but also benefit the environment.</a:t>
            </a:r>
          </a:p>
        </p:txBody>
      </p:sp>
      <p:grpSp>
        <p:nvGrpSpPr>
          <p:cNvPr id="8" name="Group 7"/>
          <p:cNvGrpSpPr/>
          <p:nvPr/>
        </p:nvGrpSpPr>
        <p:grpSpPr>
          <a:xfrm>
            <a:off x="-1" y="6669360"/>
            <a:ext cx="5004049" cy="188640"/>
            <a:chOff x="-1" y="6669360"/>
            <a:chExt cx="4211961" cy="18864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10" name="TextBox 9"/>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Environmental Geotechnics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3624638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www.thestar.com.my/metro/community/2016/05/30/managing-kls-rubbish-residents-in-the-city-are-more-conscious-of-the-amount-of-waste-they-generate-a/~/media/4e61c86243ae4c128df62ed7825db0d2.ashx/?h=232&amp;w=6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628800"/>
            <a:ext cx="8082274" cy="30243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4653136"/>
            <a:ext cx="8078629" cy="246221"/>
          </a:xfrm>
          <a:prstGeom prst="rect">
            <a:avLst/>
          </a:prstGeom>
          <a:noFill/>
        </p:spPr>
        <p:txBody>
          <a:bodyPr wrap="square" rtlCol="0">
            <a:spAutoFit/>
          </a:bodyPr>
          <a:lstStyle/>
          <a:p>
            <a:pPr algn="r"/>
            <a:r>
              <a:rPr lang="en-US" sz="1000" dirty="0" smtClean="0"/>
              <a:t>Source: http</a:t>
            </a:r>
            <a:r>
              <a:rPr lang="en-US" sz="1000" dirty="0"/>
              <a:t>://</a:t>
            </a:r>
            <a:r>
              <a:rPr lang="en-US" sz="1000" dirty="0" smtClean="0"/>
              <a:t>www.thestar.com.my </a:t>
            </a:r>
          </a:p>
        </p:txBody>
      </p:sp>
      <p:sp>
        <p:nvSpPr>
          <p:cNvPr id="9" name="Content Placeholder 4"/>
          <p:cNvSpPr txBox="1">
            <a:spLocks/>
          </p:cNvSpPr>
          <p:nvPr/>
        </p:nvSpPr>
        <p:spPr>
          <a:xfrm>
            <a:off x="446856" y="5013176"/>
            <a:ext cx="8229600" cy="144016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2400" dirty="0" smtClean="0"/>
              <a:t>Statistic in 2016 shows that Malaysians (Kuala Lumpur residents) generate 3500 </a:t>
            </a:r>
            <a:r>
              <a:rPr lang="en-US" sz="2400" dirty="0" err="1" smtClean="0"/>
              <a:t>tonnes</a:t>
            </a:r>
            <a:r>
              <a:rPr lang="en-US" sz="2400" dirty="0" smtClean="0"/>
              <a:t> of domestic and industrial waste a day.</a:t>
            </a:r>
          </a:p>
        </p:txBody>
      </p:sp>
      <p:sp>
        <p:nvSpPr>
          <p:cNvPr id="7" name="Rectangle 6"/>
          <p:cNvSpPr/>
          <p:nvPr/>
        </p:nvSpPr>
        <p:spPr>
          <a:xfrm>
            <a:off x="539552" y="1412776"/>
            <a:ext cx="3615953"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3"/>
          <p:cNvSpPr>
            <a:spLocks noGrp="1"/>
          </p:cNvSpPr>
          <p:nvPr>
            <p:ph type="title"/>
          </p:nvPr>
        </p:nvSpPr>
        <p:spPr>
          <a:xfrm>
            <a:off x="457200" y="274638"/>
            <a:ext cx="8229600" cy="1143000"/>
          </a:xfrm>
        </p:spPr>
        <p:txBody>
          <a:bodyPr/>
          <a:lstStyle/>
          <a:p>
            <a:r>
              <a:rPr lang="en-US" dirty="0" smtClean="0"/>
              <a:t>Waste composition in Malaysia</a:t>
            </a:r>
            <a:endParaRPr lang="en-US" dirty="0"/>
          </a:p>
        </p:txBody>
      </p:sp>
      <p:grpSp>
        <p:nvGrpSpPr>
          <p:cNvPr id="16" name="Group 15"/>
          <p:cNvGrpSpPr/>
          <p:nvPr/>
        </p:nvGrpSpPr>
        <p:grpSpPr>
          <a:xfrm>
            <a:off x="-1" y="6669360"/>
            <a:ext cx="5004049" cy="188640"/>
            <a:chOff x="-1" y="6669360"/>
            <a:chExt cx="4211961" cy="18864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18" name="TextBox 17"/>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Environmental Geotechnics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1672765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http://www.thestar.com.my/metro/community/2016/05/30/managing-kls-rubbish-residents-in-the-city-are-more-conscious-of-the-amount-of-waste-they-generate-a/~/media/5b188a443b2040108a5c44ee78398d72.ashx/?h=218&amp;w=6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163463"/>
            <a:ext cx="5905500" cy="20764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4"/>
          <p:cNvSpPr txBox="1">
            <a:spLocks/>
          </p:cNvSpPr>
          <p:nvPr/>
        </p:nvSpPr>
        <p:spPr>
          <a:xfrm>
            <a:off x="388534" y="3743969"/>
            <a:ext cx="8229600" cy="144016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2400" dirty="0" smtClean="0"/>
              <a:t>The amount of waste generation did not balance with the percentage of recycling among Malaysians.</a:t>
            </a:r>
          </a:p>
          <a:p>
            <a:pPr algn="just"/>
            <a:r>
              <a:rPr lang="en-US" sz="2400" dirty="0" smtClean="0"/>
              <a:t>Most of Malaysian’s waste were end up in landfills.</a:t>
            </a:r>
          </a:p>
        </p:txBody>
      </p:sp>
      <p:sp>
        <p:nvSpPr>
          <p:cNvPr id="4" name="TextBox 3"/>
          <p:cNvSpPr txBox="1"/>
          <p:nvPr/>
        </p:nvSpPr>
        <p:spPr>
          <a:xfrm>
            <a:off x="457200" y="3239913"/>
            <a:ext cx="8078629" cy="246221"/>
          </a:xfrm>
          <a:prstGeom prst="rect">
            <a:avLst/>
          </a:prstGeom>
          <a:noFill/>
        </p:spPr>
        <p:txBody>
          <a:bodyPr wrap="square" rtlCol="0">
            <a:spAutoFit/>
          </a:bodyPr>
          <a:lstStyle/>
          <a:p>
            <a:pPr algn="r"/>
            <a:r>
              <a:rPr lang="en-US" sz="1000" dirty="0" smtClean="0"/>
              <a:t>Source: http</a:t>
            </a:r>
            <a:r>
              <a:rPr lang="en-US" sz="1000" dirty="0"/>
              <a:t>://</a:t>
            </a:r>
            <a:r>
              <a:rPr lang="en-US" sz="1000" dirty="0" smtClean="0"/>
              <a:t>www.thestar.com.my </a:t>
            </a:r>
          </a:p>
        </p:txBody>
      </p:sp>
      <p:sp>
        <p:nvSpPr>
          <p:cNvPr id="5" name="TextBox 4"/>
          <p:cNvSpPr txBox="1"/>
          <p:nvPr/>
        </p:nvSpPr>
        <p:spPr>
          <a:xfrm>
            <a:off x="0" y="305719"/>
            <a:ext cx="9144000" cy="584775"/>
          </a:xfrm>
          <a:prstGeom prst="rect">
            <a:avLst/>
          </a:prstGeom>
          <a:noFill/>
        </p:spPr>
        <p:txBody>
          <a:bodyPr wrap="square" rtlCol="0">
            <a:spAutoFit/>
          </a:bodyPr>
          <a:lstStyle/>
          <a:p>
            <a:pPr algn="ctr"/>
            <a:r>
              <a:rPr lang="en-US" sz="3200" dirty="0" smtClean="0"/>
              <a:t>Recycling rate in Malaysia</a:t>
            </a:r>
            <a:endParaRPr lang="en-US" sz="3200" dirty="0"/>
          </a:p>
        </p:txBody>
      </p:sp>
      <p:sp>
        <p:nvSpPr>
          <p:cNvPr id="6" name="Rectangle 5"/>
          <p:cNvSpPr/>
          <p:nvPr/>
        </p:nvSpPr>
        <p:spPr>
          <a:xfrm>
            <a:off x="899592" y="1124744"/>
            <a:ext cx="7416824"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1" y="6669360"/>
            <a:ext cx="5004049" cy="188640"/>
            <a:chOff x="-1" y="6669360"/>
            <a:chExt cx="4211961" cy="18864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9" name="TextBox 8"/>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Environmental Geotechnics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1486920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9144000" cy="584775"/>
          </a:xfrm>
          <a:prstGeom prst="rect">
            <a:avLst/>
          </a:prstGeom>
          <a:noFill/>
        </p:spPr>
        <p:txBody>
          <a:bodyPr wrap="square" rtlCol="0">
            <a:spAutoFit/>
          </a:bodyPr>
          <a:lstStyle/>
          <a:p>
            <a:pPr algn="ctr"/>
            <a:r>
              <a:rPr lang="en-US" sz="3200" dirty="0" smtClean="0"/>
              <a:t>Landfill in Malaysia</a:t>
            </a:r>
            <a:endParaRPr lang="en-US" sz="3200" dirty="0"/>
          </a:p>
        </p:txBody>
      </p:sp>
      <p:sp>
        <p:nvSpPr>
          <p:cNvPr id="3" name="AutoShape 2" descr="https://image.slidesharecdn.com/kncttakamatsuspeciallectureoct2013veriipdf-140127184930-phpapp01/95/knct-takamatsu-special-lecture-oct-2013pdf-31-638.jpg?cb=139084865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93771" y="5054987"/>
            <a:ext cx="8078629" cy="246221"/>
          </a:xfrm>
          <a:prstGeom prst="rect">
            <a:avLst/>
          </a:prstGeom>
          <a:noFill/>
        </p:spPr>
        <p:txBody>
          <a:bodyPr wrap="square" rtlCol="0">
            <a:spAutoFit/>
          </a:bodyPr>
          <a:lstStyle/>
          <a:p>
            <a:pPr algn="r"/>
            <a:r>
              <a:rPr lang="en-US" sz="1000" dirty="0" smtClean="0"/>
              <a:t>Source: Ministry of Housing and Local Government, 2001</a:t>
            </a:r>
          </a:p>
        </p:txBody>
      </p:sp>
      <p:sp>
        <p:nvSpPr>
          <p:cNvPr id="4" name="TextBox 3"/>
          <p:cNvSpPr txBox="1"/>
          <p:nvPr/>
        </p:nvSpPr>
        <p:spPr>
          <a:xfrm>
            <a:off x="827584" y="5048016"/>
            <a:ext cx="6408712" cy="1477328"/>
          </a:xfrm>
          <a:prstGeom prst="rect">
            <a:avLst/>
          </a:prstGeom>
          <a:noFill/>
        </p:spPr>
        <p:txBody>
          <a:bodyPr wrap="square" rtlCol="0">
            <a:spAutoFit/>
          </a:bodyPr>
          <a:lstStyle/>
          <a:p>
            <a:r>
              <a:rPr lang="en-US" dirty="0" smtClean="0"/>
              <a:t>Level 0 : Open dumping</a:t>
            </a:r>
          </a:p>
          <a:p>
            <a:r>
              <a:rPr lang="en-US" dirty="0" smtClean="0"/>
              <a:t>Level 1 : Controlled tipping</a:t>
            </a:r>
          </a:p>
          <a:p>
            <a:r>
              <a:rPr lang="en-US" dirty="0" smtClean="0"/>
              <a:t>Level 2 : Controlled landfill with daily cover soil</a:t>
            </a:r>
          </a:p>
          <a:p>
            <a:r>
              <a:rPr lang="en-US" dirty="0" smtClean="0"/>
              <a:t>Level 3 : Sanitary landfill with leachate recirculation system</a:t>
            </a:r>
          </a:p>
          <a:p>
            <a:r>
              <a:rPr lang="en-US" dirty="0" smtClean="0"/>
              <a:t>Level 4 : Sanitary landfill with leachate treatment system</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70241971"/>
              </p:ext>
            </p:extLst>
          </p:nvPr>
        </p:nvGraphicFramePr>
        <p:xfrm>
          <a:off x="786002" y="836712"/>
          <a:ext cx="7386398" cy="4206240"/>
        </p:xfrm>
        <a:graphic>
          <a:graphicData uri="http://schemas.openxmlformats.org/drawingml/2006/table">
            <a:tbl>
              <a:tblPr firstRow="1" firstCol="1" bandRow="1">
                <a:tableStyleId>{5C22544A-7EE6-4342-B048-85BDC9FD1C3A}</a:tableStyleId>
              </a:tblPr>
              <a:tblGrid>
                <a:gridCol w="508316"/>
                <a:gridCol w="1125611"/>
                <a:gridCol w="759251"/>
                <a:gridCol w="758502"/>
                <a:gridCol w="796725"/>
                <a:gridCol w="675307"/>
                <a:gridCol w="675307"/>
                <a:gridCol w="675307"/>
                <a:gridCol w="706036"/>
                <a:gridCol w="706036"/>
              </a:tblGrid>
              <a:tr h="0">
                <a:tc rowSpan="2">
                  <a:txBody>
                    <a:bodyPr/>
                    <a:lstStyle/>
                    <a:p>
                      <a:pPr marL="0" marR="0" algn="ctr">
                        <a:lnSpc>
                          <a:spcPct val="115000"/>
                        </a:lnSpc>
                        <a:spcBef>
                          <a:spcPts val="0"/>
                        </a:spcBef>
                        <a:spcAft>
                          <a:spcPts val="0"/>
                        </a:spcAft>
                      </a:pPr>
                      <a:r>
                        <a:rPr lang="en-US" sz="1200" dirty="0">
                          <a:solidFill>
                            <a:schemeClr val="tx1"/>
                          </a:solidFill>
                          <a:effectLst/>
                        </a:rPr>
                        <a:t>No</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c rowSpan="2">
                  <a:txBody>
                    <a:bodyPr/>
                    <a:lstStyle/>
                    <a:p>
                      <a:pPr marL="0" marR="0" algn="ctr">
                        <a:lnSpc>
                          <a:spcPct val="115000"/>
                        </a:lnSpc>
                        <a:spcBef>
                          <a:spcPts val="0"/>
                        </a:spcBef>
                        <a:spcAft>
                          <a:spcPts val="0"/>
                        </a:spcAft>
                      </a:pPr>
                      <a:r>
                        <a:rPr lang="en-US" sz="1200" dirty="0">
                          <a:solidFill>
                            <a:schemeClr val="tx1"/>
                          </a:solidFill>
                          <a:effectLst/>
                        </a:rPr>
                        <a:t>States</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c rowSpan="2">
                  <a:txBody>
                    <a:bodyPr/>
                    <a:lstStyle/>
                    <a:p>
                      <a:pPr marL="0" marR="0" algn="ctr">
                        <a:lnSpc>
                          <a:spcPct val="115000"/>
                        </a:lnSpc>
                        <a:spcBef>
                          <a:spcPts val="0"/>
                        </a:spcBef>
                        <a:spcAft>
                          <a:spcPts val="0"/>
                        </a:spcAft>
                      </a:pPr>
                      <a:r>
                        <a:rPr lang="en-US" sz="1200" dirty="0">
                          <a:solidFill>
                            <a:schemeClr val="tx1"/>
                          </a:solidFill>
                          <a:effectLst/>
                        </a:rPr>
                        <a:t>Number of landfill</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c rowSpan="2">
                  <a:txBody>
                    <a:bodyPr/>
                    <a:lstStyle/>
                    <a:p>
                      <a:pPr marL="0" marR="0" algn="ctr">
                        <a:lnSpc>
                          <a:spcPct val="115000"/>
                        </a:lnSpc>
                        <a:spcBef>
                          <a:spcPts val="0"/>
                        </a:spcBef>
                        <a:spcAft>
                          <a:spcPts val="0"/>
                        </a:spcAft>
                      </a:pPr>
                      <a:r>
                        <a:rPr lang="en-US" sz="1200" dirty="0">
                          <a:solidFill>
                            <a:schemeClr val="tx1"/>
                          </a:solidFill>
                          <a:effectLst/>
                        </a:rPr>
                        <a:t>Average area (ha)</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c rowSpan="2">
                  <a:txBody>
                    <a:bodyPr/>
                    <a:lstStyle/>
                    <a:p>
                      <a:pPr marL="0" marR="0" algn="ctr">
                        <a:lnSpc>
                          <a:spcPct val="115000"/>
                        </a:lnSpc>
                        <a:spcBef>
                          <a:spcPts val="0"/>
                        </a:spcBef>
                        <a:spcAft>
                          <a:spcPts val="0"/>
                        </a:spcAft>
                      </a:pPr>
                      <a:r>
                        <a:rPr lang="en-US" sz="1200" dirty="0">
                          <a:solidFill>
                            <a:schemeClr val="tx1"/>
                          </a:solidFill>
                          <a:effectLst/>
                        </a:rPr>
                        <a:t>Waste received (ton/day)</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c gridSpan="5">
                  <a:txBody>
                    <a:bodyPr/>
                    <a:lstStyle/>
                    <a:p>
                      <a:pPr marL="0" marR="0" algn="ctr">
                        <a:lnSpc>
                          <a:spcPct val="115000"/>
                        </a:lnSpc>
                        <a:spcBef>
                          <a:spcPts val="0"/>
                        </a:spcBef>
                        <a:spcAft>
                          <a:spcPts val="0"/>
                        </a:spcAft>
                      </a:pPr>
                      <a:r>
                        <a:rPr lang="en-US" sz="1200" dirty="0">
                          <a:solidFill>
                            <a:schemeClr val="tx1"/>
                          </a:solidFill>
                          <a:effectLst/>
                        </a:rPr>
                        <a:t>Landfill level</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dirty="0">
                          <a:solidFill>
                            <a:schemeClr val="tx1"/>
                          </a:solidFill>
                          <a:effectLst/>
                        </a:rPr>
                        <a:t>Level 0</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dirty="0">
                          <a:solidFill>
                            <a:schemeClr val="tx1"/>
                          </a:solidFill>
                          <a:effectLst/>
                        </a:rPr>
                        <a:t>Level 1</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Level 2</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dirty="0">
                          <a:solidFill>
                            <a:schemeClr val="tx1"/>
                          </a:solidFill>
                          <a:effectLst/>
                        </a:rPr>
                        <a:t>Level 3</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Level 4</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r>
              <a:tr h="0">
                <a:tc>
                  <a:txBody>
                    <a:bodyPr/>
                    <a:lstStyle/>
                    <a:p>
                      <a:pPr marL="0" marR="0" algn="ctr">
                        <a:lnSpc>
                          <a:spcPct val="115000"/>
                        </a:lnSpc>
                        <a:spcBef>
                          <a:spcPts val="0"/>
                        </a:spcBef>
                        <a:spcAft>
                          <a:spcPts val="0"/>
                        </a:spcAft>
                      </a:pPr>
                      <a:r>
                        <a:rPr lang="en-US" sz="1200">
                          <a:solidFill>
                            <a:schemeClr val="tx1"/>
                          </a:solidFill>
                          <a:effectLst/>
                        </a:rPr>
                        <a:t>1</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Johor</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18</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5.6</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1082</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dirty="0">
                          <a:solidFill>
                            <a:schemeClr val="tx1"/>
                          </a:solidFill>
                          <a:effectLst/>
                        </a:rPr>
                        <a:t>6</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dirty="0">
                          <a:solidFill>
                            <a:schemeClr val="tx1"/>
                          </a:solidFill>
                          <a:effectLst/>
                        </a:rPr>
                        <a:t>2</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r>
              <a:tr h="0">
                <a:tc>
                  <a:txBody>
                    <a:bodyPr/>
                    <a:lstStyle/>
                    <a:p>
                      <a:pPr marL="0" marR="0" algn="ctr">
                        <a:lnSpc>
                          <a:spcPct val="115000"/>
                        </a:lnSpc>
                        <a:spcBef>
                          <a:spcPts val="0"/>
                        </a:spcBef>
                        <a:spcAft>
                          <a:spcPts val="0"/>
                        </a:spcAft>
                      </a:pPr>
                      <a:r>
                        <a:rPr lang="en-US" sz="1200">
                          <a:solidFill>
                            <a:schemeClr val="tx1"/>
                          </a:solidFill>
                          <a:effectLst/>
                        </a:rPr>
                        <a:t>2</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Melaka</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4</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18.5</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1065</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2</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dirty="0">
                          <a:solidFill>
                            <a:schemeClr val="tx1"/>
                          </a:solidFill>
                          <a:effectLst/>
                        </a:rPr>
                        <a:t>1</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dirty="0">
                          <a:solidFill>
                            <a:schemeClr val="tx1"/>
                          </a:solidFill>
                          <a:effectLst/>
                        </a:rPr>
                        <a:t>1</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r>
              <a:tr h="0">
                <a:tc>
                  <a:txBody>
                    <a:bodyPr/>
                    <a:lstStyle/>
                    <a:p>
                      <a:pPr marL="0" marR="0" algn="ctr">
                        <a:lnSpc>
                          <a:spcPct val="115000"/>
                        </a:lnSpc>
                        <a:spcBef>
                          <a:spcPts val="0"/>
                        </a:spcBef>
                        <a:spcAft>
                          <a:spcPts val="0"/>
                        </a:spcAft>
                      </a:pPr>
                      <a:r>
                        <a:rPr lang="en-US" sz="1200">
                          <a:solidFill>
                            <a:schemeClr val="tx1"/>
                          </a:solidFill>
                          <a:effectLst/>
                        </a:rPr>
                        <a:t>3</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N. Sembilan</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11</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10.9</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727</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7</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3</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dirty="0">
                          <a:solidFill>
                            <a:schemeClr val="tx1"/>
                          </a:solidFill>
                          <a:effectLst/>
                        </a:rPr>
                        <a:t>0</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r>
              <a:tr h="0">
                <a:tc>
                  <a:txBody>
                    <a:bodyPr/>
                    <a:lstStyle/>
                    <a:p>
                      <a:pPr marL="0" marR="0" algn="ctr">
                        <a:lnSpc>
                          <a:spcPct val="115000"/>
                        </a:lnSpc>
                        <a:spcBef>
                          <a:spcPts val="0"/>
                        </a:spcBef>
                        <a:spcAft>
                          <a:spcPts val="0"/>
                        </a:spcAft>
                      </a:pPr>
                      <a:r>
                        <a:rPr lang="en-US" sz="1200">
                          <a:solidFill>
                            <a:schemeClr val="tx1"/>
                          </a:solidFill>
                          <a:effectLst/>
                        </a:rPr>
                        <a:t>4</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Selangor</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14</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10.6</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2285</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7</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dirty="0">
                          <a:solidFill>
                            <a:schemeClr val="tx1"/>
                          </a:solidFill>
                          <a:effectLst/>
                        </a:rPr>
                        <a:t>1</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5</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r>
              <a:tr h="0">
                <a:tc>
                  <a:txBody>
                    <a:bodyPr/>
                    <a:lstStyle/>
                    <a:p>
                      <a:pPr marL="0" marR="0" algn="ctr">
                        <a:lnSpc>
                          <a:spcPct val="115000"/>
                        </a:lnSpc>
                        <a:spcBef>
                          <a:spcPts val="0"/>
                        </a:spcBef>
                        <a:spcAft>
                          <a:spcPts val="0"/>
                        </a:spcAft>
                      </a:pPr>
                      <a:r>
                        <a:rPr lang="en-US" sz="1200">
                          <a:solidFill>
                            <a:schemeClr val="tx1"/>
                          </a:solidFill>
                          <a:effectLst/>
                        </a:rPr>
                        <a:t>5</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Pahang</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14</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8.7</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895</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5</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3</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2</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dirty="0">
                          <a:solidFill>
                            <a:schemeClr val="tx1"/>
                          </a:solidFill>
                          <a:effectLst/>
                        </a:rPr>
                        <a:t>3</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r>
              <a:tr h="0">
                <a:tc>
                  <a:txBody>
                    <a:bodyPr/>
                    <a:lstStyle/>
                    <a:p>
                      <a:pPr marL="0" marR="0" algn="ctr">
                        <a:lnSpc>
                          <a:spcPct val="115000"/>
                        </a:lnSpc>
                        <a:spcBef>
                          <a:spcPts val="0"/>
                        </a:spcBef>
                        <a:spcAft>
                          <a:spcPts val="0"/>
                        </a:spcAft>
                      </a:pPr>
                      <a:r>
                        <a:rPr lang="en-US" sz="1200">
                          <a:solidFill>
                            <a:schemeClr val="tx1"/>
                          </a:solidFill>
                          <a:effectLst/>
                        </a:rPr>
                        <a:t>6</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Terengganu</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8</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5.6</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707</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2</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4</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dirty="0">
                          <a:solidFill>
                            <a:schemeClr val="tx1"/>
                          </a:solidFill>
                          <a:effectLst/>
                        </a:rPr>
                        <a:t>0</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r>
              <a:tr h="0">
                <a:tc>
                  <a:txBody>
                    <a:bodyPr/>
                    <a:lstStyle/>
                    <a:p>
                      <a:pPr marL="0" marR="0" algn="ctr">
                        <a:lnSpc>
                          <a:spcPct val="115000"/>
                        </a:lnSpc>
                        <a:spcBef>
                          <a:spcPts val="0"/>
                        </a:spcBef>
                        <a:spcAft>
                          <a:spcPts val="0"/>
                        </a:spcAft>
                      </a:pPr>
                      <a:r>
                        <a:rPr lang="en-US" sz="1200">
                          <a:solidFill>
                            <a:schemeClr val="tx1"/>
                          </a:solidFill>
                          <a:effectLst/>
                        </a:rPr>
                        <a:t>7</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Kelantan</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12</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5.6</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424</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dirty="0">
                          <a:solidFill>
                            <a:schemeClr val="tx1"/>
                          </a:solidFill>
                          <a:effectLst/>
                        </a:rPr>
                        <a:t>0</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r>
              <a:tr h="0">
                <a:tc>
                  <a:txBody>
                    <a:bodyPr/>
                    <a:lstStyle/>
                    <a:p>
                      <a:pPr marL="0" marR="0" algn="ctr">
                        <a:lnSpc>
                          <a:spcPct val="115000"/>
                        </a:lnSpc>
                        <a:spcBef>
                          <a:spcPts val="0"/>
                        </a:spcBef>
                        <a:spcAft>
                          <a:spcPts val="0"/>
                        </a:spcAft>
                      </a:pPr>
                      <a:r>
                        <a:rPr lang="en-US" sz="1200">
                          <a:solidFill>
                            <a:schemeClr val="tx1"/>
                          </a:solidFill>
                          <a:effectLst/>
                        </a:rPr>
                        <a:t>8</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Perak</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19</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10.3</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1450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9</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6</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3</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r>
              <a:tr h="0">
                <a:tc>
                  <a:txBody>
                    <a:bodyPr/>
                    <a:lstStyle/>
                    <a:p>
                      <a:pPr marL="0" marR="0" algn="ctr">
                        <a:lnSpc>
                          <a:spcPct val="115000"/>
                        </a:lnSpc>
                        <a:spcBef>
                          <a:spcPts val="0"/>
                        </a:spcBef>
                        <a:spcAft>
                          <a:spcPts val="0"/>
                        </a:spcAft>
                      </a:pPr>
                      <a:r>
                        <a:rPr lang="en-US" sz="1200">
                          <a:solidFill>
                            <a:schemeClr val="tx1"/>
                          </a:solidFill>
                          <a:effectLst/>
                        </a:rPr>
                        <a:t>9</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Kedah</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7.7</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893</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3</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2</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4</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dirty="0">
                          <a:solidFill>
                            <a:schemeClr val="tx1"/>
                          </a:solidFill>
                          <a:effectLst/>
                        </a:rPr>
                        <a:t>1</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r>
              <a:tr h="0">
                <a:tc>
                  <a:txBody>
                    <a:bodyPr/>
                    <a:lstStyle/>
                    <a:p>
                      <a:pPr marL="0" marR="0" algn="ctr">
                        <a:lnSpc>
                          <a:spcPct val="115000"/>
                        </a:lnSpc>
                        <a:spcBef>
                          <a:spcPts val="0"/>
                        </a:spcBef>
                        <a:spcAft>
                          <a:spcPts val="0"/>
                        </a:spcAft>
                      </a:pPr>
                      <a:r>
                        <a:rPr lang="en-US" sz="1200">
                          <a:solidFill>
                            <a:schemeClr val="tx1"/>
                          </a:solidFill>
                          <a:effectLst/>
                        </a:rPr>
                        <a:t>10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P. Pinang</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2</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22.3</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1400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dirty="0">
                          <a:solidFill>
                            <a:schemeClr val="tx1"/>
                          </a:solidFill>
                          <a:effectLst/>
                        </a:rPr>
                        <a:t>0</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r>
              <a:tr h="0">
                <a:tc>
                  <a:txBody>
                    <a:bodyPr/>
                    <a:lstStyle/>
                    <a:p>
                      <a:pPr marL="0" marR="0" algn="ctr">
                        <a:lnSpc>
                          <a:spcPct val="115000"/>
                        </a:lnSpc>
                        <a:spcBef>
                          <a:spcPts val="0"/>
                        </a:spcBef>
                        <a:spcAft>
                          <a:spcPts val="0"/>
                        </a:spcAft>
                      </a:pPr>
                      <a:r>
                        <a:rPr lang="en-US" sz="1200">
                          <a:solidFill>
                            <a:schemeClr val="tx1"/>
                          </a:solidFill>
                          <a:effectLst/>
                        </a:rPr>
                        <a:t>11</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Perlis</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4.0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100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dirty="0">
                          <a:solidFill>
                            <a:schemeClr val="tx1"/>
                          </a:solidFill>
                          <a:effectLst/>
                        </a:rPr>
                        <a:t>0</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dirty="0">
                          <a:solidFill>
                            <a:schemeClr val="tx1"/>
                          </a:solidFill>
                          <a:effectLst/>
                        </a:rPr>
                        <a:t>1</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r>
              <a:tr h="0">
                <a:tc>
                  <a:txBody>
                    <a:bodyPr/>
                    <a:lstStyle/>
                    <a:p>
                      <a:pPr marL="0" marR="0" algn="ctr">
                        <a:lnSpc>
                          <a:spcPct val="115000"/>
                        </a:lnSpc>
                        <a:spcBef>
                          <a:spcPts val="0"/>
                        </a:spcBef>
                        <a:spcAft>
                          <a:spcPts val="0"/>
                        </a:spcAft>
                      </a:pPr>
                      <a:r>
                        <a:rPr lang="en-US" sz="1200">
                          <a:solidFill>
                            <a:schemeClr val="tx1"/>
                          </a:solidFill>
                          <a:effectLst/>
                        </a:rPr>
                        <a:t>12</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Sarawak</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36</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2.9</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1000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20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14</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2</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r>
              <a:tr h="0">
                <a:tc>
                  <a:txBody>
                    <a:bodyPr/>
                    <a:lstStyle/>
                    <a:p>
                      <a:pPr marL="0" marR="0" algn="ctr">
                        <a:lnSpc>
                          <a:spcPct val="115000"/>
                        </a:lnSpc>
                        <a:spcBef>
                          <a:spcPts val="0"/>
                        </a:spcBef>
                        <a:spcAft>
                          <a:spcPts val="0"/>
                        </a:spcAft>
                      </a:pPr>
                      <a:r>
                        <a:rPr lang="en-US" sz="1200">
                          <a:solidFill>
                            <a:schemeClr val="tx1"/>
                          </a:solidFill>
                          <a:effectLst/>
                        </a:rPr>
                        <a:t>13</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Sabah</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20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21.7</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851</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15</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4</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dirty="0">
                          <a:solidFill>
                            <a:schemeClr val="tx1"/>
                          </a:solidFill>
                          <a:effectLst/>
                        </a:rPr>
                        <a:t>0</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r>
              <a:tr h="0">
                <a:tc>
                  <a:txBody>
                    <a:bodyPr/>
                    <a:lstStyle/>
                    <a:p>
                      <a:pPr marL="0" marR="0" algn="ctr">
                        <a:lnSpc>
                          <a:spcPct val="115000"/>
                        </a:lnSpc>
                        <a:spcBef>
                          <a:spcPts val="0"/>
                        </a:spcBef>
                        <a:spcAft>
                          <a:spcPts val="0"/>
                        </a:spcAft>
                      </a:pPr>
                      <a:r>
                        <a:rPr lang="en-US" sz="1200">
                          <a:solidFill>
                            <a:schemeClr val="tx1"/>
                          </a:solidFill>
                          <a:effectLst/>
                        </a:rPr>
                        <a:t>14</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KL</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12.0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600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dirty="0">
                          <a:solidFill>
                            <a:schemeClr val="tx1"/>
                          </a:solidFill>
                          <a:effectLst/>
                        </a:rPr>
                        <a:t>0</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r>
              <a:tr h="0">
                <a:tc>
                  <a:txBody>
                    <a:bodyPr/>
                    <a:lstStyle/>
                    <a:p>
                      <a:pPr marL="0" marR="0" algn="ctr">
                        <a:lnSpc>
                          <a:spcPct val="115000"/>
                        </a:lnSpc>
                        <a:spcBef>
                          <a:spcPts val="0"/>
                        </a:spcBef>
                        <a:spcAft>
                          <a:spcPts val="0"/>
                        </a:spcAft>
                      </a:pPr>
                      <a:r>
                        <a:rPr lang="en-US" sz="1200">
                          <a:solidFill>
                            <a:schemeClr val="tx1"/>
                          </a:solidFill>
                          <a:effectLst/>
                        </a:rPr>
                        <a:t>15</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Labuan</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12.1</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12</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dirty="0">
                          <a:solidFill>
                            <a:schemeClr val="tx1"/>
                          </a:solidFill>
                          <a:effectLst/>
                        </a:rPr>
                        <a:t>0</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r>
              <a:tr h="0">
                <a:tc gridSpan="2">
                  <a:txBody>
                    <a:bodyPr/>
                    <a:lstStyle/>
                    <a:p>
                      <a:pPr marL="0" marR="0" algn="ctr">
                        <a:lnSpc>
                          <a:spcPct val="115000"/>
                        </a:lnSpc>
                        <a:spcBef>
                          <a:spcPts val="0"/>
                        </a:spcBef>
                        <a:spcAft>
                          <a:spcPts val="0"/>
                        </a:spcAft>
                      </a:pPr>
                      <a:r>
                        <a:rPr lang="en-US" sz="1200">
                          <a:solidFill>
                            <a:schemeClr val="tx1"/>
                          </a:solidFill>
                          <a:effectLst/>
                        </a:rPr>
                        <a:t>Total</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US" sz="1200">
                          <a:solidFill>
                            <a:schemeClr val="tx1"/>
                          </a:solidFill>
                          <a:effectLst/>
                        </a:rPr>
                        <a:t>171</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158.5</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13491</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85 (48%)</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51 (30%)</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dirty="0">
                          <a:solidFill>
                            <a:schemeClr val="tx1"/>
                          </a:solidFill>
                          <a:effectLst/>
                        </a:rPr>
                        <a:t>21 (12%)</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a:solidFill>
                            <a:schemeClr val="tx1"/>
                          </a:solidFill>
                          <a:effectLst/>
                        </a:rPr>
                        <a:t>8 </a:t>
                      </a:r>
                    </a:p>
                    <a:p>
                      <a:pPr marL="0" marR="0" algn="ctr">
                        <a:lnSpc>
                          <a:spcPct val="115000"/>
                        </a:lnSpc>
                        <a:spcBef>
                          <a:spcPts val="0"/>
                        </a:spcBef>
                        <a:spcAft>
                          <a:spcPts val="0"/>
                        </a:spcAft>
                      </a:pPr>
                      <a:r>
                        <a:rPr lang="en-US" sz="1200">
                          <a:solidFill>
                            <a:schemeClr val="tx1"/>
                          </a:solidFill>
                          <a:effectLst/>
                        </a:rPr>
                        <a:t>(5%)</a:t>
                      </a:r>
                      <a:endParaRPr lang="en-US" sz="1200">
                        <a:solidFill>
                          <a:schemeClr val="tx1"/>
                        </a:solidFill>
                        <a:effectLst/>
                        <a:latin typeface="Calibri"/>
                        <a:ea typeface="MS Mincho"/>
                        <a:cs typeface="Times New Roman"/>
                      </a:endParaRPr>
                    </a:p>
                  </a:txBody>
                  <a:tcPr marL="68580" marR="68580" marT="0" marB="0" anchor="ctr">
                    <a:solidFill>
                      <a:schemeClr val="bg1">
                        <a:lumMod val="95000"/>
                      </a:schemeClr>
                    </a:solidFill>
                  </a:tcPr>
                </a:tc>
                <a:tc>
                  <a:txBody>
                    <a:bodyPr/>
                    <a:lstStyle/>
                    <a:p>
                      <a:pPr marL="0" marR="0" algn="ctr">
                        <a:lnSpc>
                          <a:spcPct val="115000"/>
                        </a:lnSpc>
                        <a:spcBef>
                          <a:spcPts val="0"/>
                        </a:spcBef>
                        <a:spcAft>
                          <a:spcPts val="0"/>
                        </a:spcAft>
                      </a:pPr>
                      <a:r>
                        <a:rPr lang="en-US" sz="1200" dirty="0">
                          <a:solidFill>
                            <a:schemeClr val="tx1"/>
                          </a:solidFill>
                          <a:effectLst/>
                        </a:rPr>
                        <a:t>9 </a:t>
                      </a:r>
                    </a:p>
                    <a:p>
                      <a:pPr marL="0" marR="0" algn="ctr">
                        <a:lnSpc>
                          <a:spcPct val="115000"/>
                        </a:lnSpc>
                        <a:spcBef>
                          <a:spcPts val="0"/>
                        </a:spcBef>
                        <a:spcAft>
                          <a:spcPts val="0"/>
                        </a:spcAft>
                      </a:pPr>
                      <a:r>
                        <a:rPr lang="en-US" sz="1200" dirty="0">
                          <a:solidFill>
                            <a:schemeClr val="tx1"/>
                          </a:solidFill>
                          <a:effectLst/>
                        </a:rPr>
                        <a:t>(5%)</a:t>
                      </a:r>
                      <a:endParaRPr lang="en-US" sz="1200" dirty="0">
                        <a:solidFill>
                          <a:schemeClr val="tx1"/>
                        </a:solidFill>
                        <a:effectLst/>
                        <a:latin typeface="Calibri"/>
                        <a:ea typeface="MS Mincho"/>
                        <a:cs typeface="Times New Roman"/>
                      </a:endParaRPr>
                    </a:p>
                  </a:txBody>
                  <a:tcPr marL="68580" marR="68580" marT="0" marB="0" anchor="ctr">
                    <a:solidFill>
                      <a:schemeClr val="bg1">
                        <a:lumMod val="95000"/>
                      </a:schemeClr>
                    </a:solidFill>
                  </a:tcPr>
                </a:tc>
              </a:tr>
            </a:tbl>
          </a:graphicData>
        </a:graphic>
      </p:graphicFrame>
      <p:grpSp>
        <p:nvGrpSpPr>
          <p:cNvPr id="8" name="Group 7"/>
          <p:cNvGrpSpPr/>
          <p:nvPr/>
        </p:nvGrpSpPr>
        <p:grpSpPr>
          <a:xfrm>
            <a:off x="-1" y="6669360"/>
            <a:ext cx="5004049" cy="188640"/>
            <a:chOff x="-1" y="6669360"/>
            <a:chExt cx="4211961" cy="18864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10" name="TextBox 9"/>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Environmental Geotechnics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2111152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anitary landfill</a:t>
            </a:r>
            <a:endParaRPr lang="en-US" dirty="0"/>
          </a:p>
        </p:txBody>
      </p:sp>
      <p:sp>
        <p:nvSpPr>
          <p:cNvPr id="3" name="Content Placeholder 2"/>
          <p:cNvSpPr>
            <a:spLocks noGrp="1"/>
          </p:cNvSpPr>
          <p:nvPr>
            <p:ph idx="1"/>
          </p:nvPr>
        </p:nvSpPr>
        <p:spPr>
          <a:xfrm>
            <a:off x="457200" y="1479376"/>
            <a:ext cx="8382000" cy="4325888"/>
          </a:xfrm>
        </p:spPr>
        <p:txBody>
          <a:bodyPr>
            <a:normAutofit/>
          </a:bodyPr>
          <a:lstStyle/>
          <a:p>
            <a:r>
              <a:rPr lang="en-US" sz="2400" dirty="0" smtClean="0"/>
              <a:t>Sanitary landfill or solid waste management is one of the common environmental problems facing any community. </a:t>
            </a:r>
          </a:p>
          <a:p>
            <a:pPr>
              <a:buNone/>
            </a:pPr>
            <a:endParaRPr lang="en-US" sz="1000" dirty="0" smtClean="0"/>
          </a:p>
          <a:p>
            <a:r>
              <a:rPr lang="en-US" sz="2400" dirty="0" smtClean="0"/>
              <a:t>Since the beginning of time, people have disposed of solid wastes by burning or depositing them in open dump.</a:t>
            </a:r>
          </a:p>
          <a:p>
            <a:pPr>
              <a:buNone/>
            </a:pPr>
            <a:endParaRPr lang="en-US" sz="1000" dirty="0" smtClean="0"/>
          </a:p>
          <a:p>
            <a:r>
              <a:rPr lang="en-US" sz="2400" dirty="0" smtClean="0"/>
              <a:t>When land was plentiful of waste materials, location of the dump posed little problem or danger. </a:t>
            </a:r>
          </a:p>
          <a:p>
            <a:pPr>
              <a:buNone/>
            </a:pPr>
            <a:endParaRPr lang="en-US" sz="1000" dirty="0" smtClean="0"/>
          </a:p>
          <a:p>
            <a:r>
              <a:rPr lang="en-US" sz="2400" dirty="0" smtClean="0"/>
              <a:t>Today sanitary landfill is a controlled dump and in intended to isolate the wastes from the environment. </a:t>
            </a:r>
          </a:p>
          <a:p>
            <a:endParaRPr lang="en-US" dirty="0"/>
          </a:p>
        </p:txBody>
      </p:sp>
      <p:grpSp>
        <p:nvGrpSpPr>
          <p:cNvPr id="4" name="Group 3"/>
          <p:cNvGrpSpPr/>
          <p:nvPr/>
        </p:nvGrpSpPr>
        <p:grpSpPr>
          <a:xfrm>
            <a:off x="-1" y="6669360"/>
            <a:ext cx="5004049" cy="188640"/>
            <a:chOff x="-1" y="6669360"/>
            <a:chExt cx="4211961" cy="18864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6" name="TextBox 5"/>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Environmental Geotechnics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287132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18864" y="844624"/>
            <a:ext cx="8229600" cy="1576264"/>
          </a:xfrm>
        </p:spPr>
        <p:txBody>
          <a:bodyPr>
            <a:normAutofit/>
          </a:bodyPr>
          <a:lstStyle/>
          <a:p>
            <a:r>
              <a:rPr lang="en-US" sz="2400" dirty="0" smtClean="0"/>
              <a:t>The first concern in designing &amp; locating a sanitary landfill site must be the nature of the waste materials. </a:t>
            </a:r>
          </a:p>
          <a:p>
            <a:pPr>
              <a:buNone/>
            </a:pPr>
            <a:endParaRPr lang="en-US" sz="1000" dirty="0" smtClean="0"/>
          </a:p>
          <a:p>
            <a:r>
              <a:rPr lang="en-US" sz="2400" dirty="0" smtClean="0"/>
              <a:t>Waste materials can be subdivided into general classes :</a:t>
            </a:r>
            <a:endParaRPr lang="en-US" sz="1000" dirty="0" smtClean="0"/>
          </a:p>
        </p:txBody>
      </p:sp>
      <p:graphicFrame>
        <p:nvGraphicFramePr>
          <p:cNvPr id="2" name="Table 1"/>
          <p:cNvGraphicFramePr>
            <a:graphicFrameLocks noGrp="1"/>
          </p:cNvGraphicFramePr>
          <p:nvPr>
            <p:extLst>
              <p:ext uri="{D42A27DB-BD31-4B8C-83A1-F6EECF244321}">
                <p14:modId xmlns:p14="http://schemas.microsoft.com/office/powerpoint/2010/main" val="4141863925"/>
              </p:ext>
            </p:extLst>
          </p:nvPr>
        </p:nvGraphicFramePr>
        <p:xfrm>
          <a:off x="395536" y="2383496"/>
          <a:ext cx="8435280" cy="3925824"/>
        </p:xfrm>
        <a:graphic>
          <a:graphicData uri="http://schemas.openxmlformats.org/drawingml/2006/table">
            <a:tbl>
              <a:tblPr firstRow="1" firstCol="1" bandRow="1">
                <a:tableStyleId>{5C22544A-7EE6-4342-B048-85BDC9FD1C3A}</a:tableStyleId>
              </a:tblPr>
              <a:tblGrid>
                <a:gridCol w="1162472"/>
                <a:gridCol w="2304256"/>
                <a:gridCol w="4968552"/>
              </a:tblGrid>
              <a:tr h="185818">
                <a:tc gridSpan="2">
                  <a:txBody>
                    <a:bodyPr/>
                    <a:lstStyle/>
                    <a:p>
                      <a:pPr marL="0" marR="0" algn="ctr">
                        <a:lnSpc>
                          <a:spcPct val="115000"/>
                        </a:lnSpc>
                        <a:spcBef>
                          <a:spcPts val="0"/>
                        </a:spcBef>
                        <a:spcAft>
                          <a:spcPts val="0"/>
                        </a:spcAft>
                      </a:pPr>
                      <a:r>
                        <a:rPr lang="en-US" sz="1600" dirty="0">
                          <a:effectLst/>
                        </a:rPr>
                        <a:t>Type</a:t>
                      </a:r>
                      <a:endParaRPr lang="en-US" sz="1600" dirty="0">
                        <a:effectLst/>
                        <a:latin typeface="Calibri"/>
                        <a:ea typeface="MS Mincho"/>
                        <a:cs typeface="Times New Roman"/>
                      </a:endParaRPr>
                    </a:p>
                  </a:txBody>
                  <a:tcPr marL="66101" marR="66101" marT="0" marB="0"/>
                </a:tc>
                <a:tc hMerge="1">
                  <a:txBody>
                    <a:bodyPr/>
                    <a:lstStyle/>
                    <a:p>
                      <a:endParaRPr lang="en-US"/>
                    </a:p>
                  </a:txBody>
                  <a:tcPr/>
                </a:tc>
                <a:tc>
                  <a:txBody>
                    <a:bodyPr/>
                    <a:lstStyle/>
                    <a:p>
                      <a:pPr marL="0" marR="0" algn="ctr">
                        <a:lnSpc>
                          <a:spcPct val="115000"/>
                        </a:lnSpc>
                        <a:spcBef>
                          <a:spcPts val="0"/>
                        </a:spcBef>
                        <a:spcAft>
                          <a:spcPts val="0"/>
                        </a:spcAft>
                      </a:pPr>
                      <a:r>
                        <a:rPr lang="en-US" sz="1600">
                          <a:effectLst/>
                        </a:rPr>
                        <a:t>Sources</a:t>
                      </a:r>
                      <a:endParaRPr lang="en-US" sz="1600">
                        <a:effectLst/>
                        <a:latin typeface="Calibri"/>
                        <a:ea typeface="MS Mincho"/>
                        <a:cs typeface="Times New Roman"/>
                      </a:endParaRPr>
                    </a:p>
                  </a:txBody>
                  <a:tcPr marL="66101" marR="66101" marT="0" marB="0"/>
                </a:tc>
              </a:tr>
              <a:tr h="185818">
                <a:tc rowSpan="5">
                  <a:txBody>
                    <a:bodyPr/>
                    <a:lstStyle/>
                    <a:p>
                      <a:pPr marL="0" marR="0" algn="ctr">
                        <a:lnSpc>
                          <a:spcPct val="115000"/>
                        </a:lnSpc>
                        <a:spcBef>
                          <a:spcPts val="0"/>
                        </a:spcBef>
                        <a:spcAft>
                          <a:spcPts val="0"/>
                        </a:spcAft>
                      </a:pPr>
                      <a:r>
                        <a:rPr lang="en-US" sz="1600" dirty="0" smtClean="0">
                          <a:effectLst/>
                        </a:rPr>
                        <a:t>Urban / Municipal</a:t>
                      </a:r>
                      <a:endParaRPr lang="en-US" sz="1600" dirty="0">
                        <a:effectLst/>
                        <a:latin typeface="Calibri"/>
                        <a:ea typeface="MS Mincho"/>
                        <a:cs typeface="Times New Roman"/>
                      </a:endParaRPr>
                    </a:p>
                  </a:txBody>
                  <a:tcPr marL="66101" marR="66101" marT="0" marB="0"/>
                </a:tc>
                <a:tc>
                  <a:txBody>
                    <a:bodyPr/>
                    <a:lstStyle/>
                    <a:p>
                      <a:pPr marL="0" marR="0">
                        <a:lnSpc>
                          <a:spcPct val="115000"/>
                        </a:lnSpc>
                        <a:spcBef>
                          <a:spcPts val="0"/>
                        </a:spcBef>
                        <a:spcAft>
                          <a:spcPts val="0"/>
                        </a:spcAft>
                      </a:pPr>
                      <a:r>
                        <a:rPr lang="en-US" sz="1600">
                          <a:effectLst/>
                        </a:rPr>
                        <a:t>Garbage</a:t>
                      </a:r>
                      <a:endParaRPr lang="en-US" sz="1600">
                        <a:effectLst/>
                        <a:latin typeface="Calibri"/>
                        <a:ea typeface="MS Mincho"/>
                        <a:cs typeface="Times New Roman"/>
                      </a:endParaRPr>
                    </a:p>
                  </a:txBody>
                  <a:tcPr marL="66101" marR="66101" marT="0" marB="0"/>
                </a:tc>
                <a:tc>
                  <a:txBody>
                    <a:bodyPr/>
                    <a:lstStyle/>
                    <a:p>
                      <a:pPr marL="0" marR="0">
                        <a:lnSpc>
                          <a:spcPct val="115000"/>
                        </a:lnSpc>
                        <a:spcBef>
                          <a:spcPts val="0"/>
                        </a:spcBef>
                        <a:spcAft>
                          <a:spcPts val="0"/>
                        </a:spcAft>
                      </a:pPr>
                      <a:r>
                        <a:rPr lang="en-US" sz="1600">
                          <a:effectLst/>
                        </a:rPr>
                        <a:t>Food</a:t>
                      </a:r>
                      <a:endParaRPr lang="en-US" sz="1600">
                        <a:effectLst/>
                        <a:latin typeface="Calibri"/>
                        <a:ea typeface="MS Mincho"/>
                        <a:cs typeface="Times New Roman"/>
                      </a:endParaRPr>
                    </a:p>
                  </a:txBody>
                  <a:tcPr marL="66101" marR="66101" marT="0" marB="0"/>
                </a:tc>
              </a:tr>
              <a:tr h="185818">
                <a:tc vMerge="1">
                  <a:txBody>
                    <a:bodyPr/>
                    <a:lstStyle/>
                    <a:p>
                      <a:endParaRPr lang="en-US"/>
                    </a:p>
                  </a:txBody>
                  <a:tcPr/>
                </a:tc>
                <a:tc>
                  <a:txBody>
                    <a:bodyPr/>
                    <a:lstStyle/>
                    <a:p>
                      <a:pPr marL="0" marR="0">
                        <a:lnSpc>
                          <a:spcPct val="115000"/>
                        </a:lnSpc>
                        <a:spcBef>
                          <a:spcPts val="0"/>
                        </a:spcBef>
                        <a:spcAft>
                          <a:spcPts val="0"/>
                        </a:spcAft>
                      </a:pPr>
                      <a:r>
                        <a:rPr lang="en-US" sz="1600">
                          <a:effectLst/>
                        </a:rPr>
                        <a:t>Combustible rubbish</a:t>
                      </a:r>
                      <a:endParaRPr lang="en-US" sz="1600">
                        <a:effectLst/>
                        <a:latin typeface="Calibri"/>
                        <a:ea typeface="MS Mincho"/>
                        <a:cs typeface="Times New Roman"/>
                      </a:endParaRPr>
                    </a:p>
                  </a:txBody>
                  <a:tcPr marL="66101" marR="66101" marT="0" marB="0"/>
                </a:tc>
                <a:tc>
                  <a:txBody>
                    <a:bodyPr/>
                    <a:lstStyle/>
                    <a:p>
                      <a:pPr marL="0" marR="0">
                        <a:lnSpc>
                          <a:spcPct val="115000"/>
                        </a:lnSpc>
                        <a:spcBef>
                          <a:spcPts val="0"/>
                        </a:spcBef>
                        <a:spcAft>
                          <a:spcPts val="0"/>
                        </a:spcAft>
                      </a:pPr>
                      <a:r>
                        <a:rPr lang="en-US" sz="1600">
                          <a:effectLst/>
                        </a:rPr>
                        <a:t>Paper, wood, cloth, plastic</a:t>
                      </a:r>
                      <a:endParaRPr lang="en-US" sz="1600">
                        <a:effectLst/>
                        <a:latin typeface="Calibri"/>
                        <a:ea typeface="MS Mincho"/>
                        <a:cs typeface="Times New Roman"/>
                      </a:endParaRPr>
                    </a:p>
                  </a:txBody>
                  <a:tcPr marL="66101" marR="66101" marT="0" marB="0"/>
                </a:tc>
              </a:tr>
              <a:tr h="185818">
                <a:tc vMerge="1">
                  <a:txBody>
                    <a:bodyPr/>
                    <a:lstStyle/>
                    <a:p>
                      <a:endParaRPr lang="en-US"/>
                    </a:p>
                  </a:txBody>
                  <a:tcPr/>
                </a:tc>
                <a:tc>
                  <a:txBody>
                    <a:bodyPr/>
                    <a:lstStyle/>
                    <a:p>
                      <a:pPr marL="0" marR="0">
                        <a:lnSpc>
                          <a:spcPct val="115000"/>
                        </a:lnSpc>
                        <a:spcBef>
                          <a:spcPts val="0"/>
                        </a:spcBef>
                        <a:spcAft>
                          <a:spcPts val="0"/>
                        </a:spcAft>
                      </a:pPr>
                      <a:r>
                        <a:rPr lang="en-US" sz="1600">
                          <a:effectLst/>
                        </a:rPr>
                        <a:t>Noncombustible rubbish</a:t>
                      </a:r>
                      <a:endParaRPr lang="en-US" sz="1600">
                        <a:effectLst/>
                        <a:latin typeface="Calibri"/>
                        <a:ea typeface="MS Mincho"/>
                        <a:cs typeface="Times New Roman"/>
                      </a:endParaRPr>
                    </a:p>
                  </a:txBody>
                  <a:tcPr marL="66101" marR="66101" marT="0" marB="0"/>
                </a:tc>
                <a:tc>
                  <a:txBody>
                    <a:bodyPr/>
                    <a:lstStyle/>
                    <a:p>
                      <a:pPr marL="0" marR="0">
                        <a:lnSpc>
                          <a:spcPct val="115000"/>
                        </a:lnSpc>
                        <a:spcBef>
                          <a:spcPts val="0"/>
                        </a:spcBef>
                        <a:spcAft>
                          <a:spcPts val="0"/>
                        </a:spcAft>
                      </a:pPr>
                      <a:r>
                        <a:rPr lang="en-US" sz="1600">
                          <a:effectLst/>
                        </a:rPr>
                        <a:t>Metals, glass, bricks, stone</a:t>
                      </a:r>
                      <a:endParaRPr lang="en-US" sz="1600">
                        <a:effectLst/>
                        <a:latin typeface="Calibri"/>
                        <a:ea typeface="MS Mincho"/>
                        <a:cs typeface="Times New Roman"/>
                      </a:endParaRPr>
                    </a:p>
                  </a:txBody>
                  <a:tcPr marL="66101" marR="66101" marT="0" marB="0"/>
                </a:tc>
              </a:tr>
              <a:tr h="185818">
                <a:tc vMerge="1">
                  <a:txBody>
                    <a:bodyPr/>
                    <a:lstStyle/>
                    <a:p>
                      <a:endParaRPr lang="en-US"/>
                    </a:p>
                  </a:txBody>
                  <a:tcPr/>
                </a:tc>
                <a:tc>
                  <a:txBody>
                    <a:bodyPr/>
                    <a:lstStyle/>
                    <a:p>
                      <a:pPr marL="0" marR="0">
                        <a:lnSpc>
                          <a:spcPct val="115000"/>
                        </a:lnSpc>
                        <a:spcBef>
                          <a:spcPts val="0"/>
                        </a:spcBef>
                        <a:spcAft>
                          <a:spcPts val="0"/>
                        </a:spcAft>
                      </a:pPr>
                      <a:r>
                        <a:rPr lang="en-US" sz="1600">
                          <a:effectLst/>
                        </a:rPr>
                        <a:t>Bulk wastes</a:t>
                      </a:r>
                      <a:endParaRPr lang="en-US" sz="1600">
                        <a:effectLst/>
                        <a:latin typeface="Calibri"/>
                        <a:ea typeface="MS Mincho"/>
                        <a:cs typeface="Times New Roman"/>
                      </a:endParaRPr>
                    </a:p>
                  </a:txBody>
                  <a:tcPr marL="66101" marR="66101" marT="0" marB="0"/>
                </a:tc>
                <a:tc>
                  <a:txBody>
                    <a:bodyPr/>
                    <a:lstStyle/>
                    <a:p>
                      <a:pPr marL="0" marR="0">
                        <a:lnSpc>
                          <a:spcPct val="115000"/>
                        </a:lnSpc>
                        <a:spcBef>
                          <a:spcPts val="0"/>
                        </a:spcBef>
                        <a:spcAft>
                          <a:spcPts val="0"/>
                        </a:spcAft>
                      </a:pPr>
                      <a:r>
                        <a:rPr lang="en-US" sz="1600">
                          <a:effectLst/>
                        </a:rPr>
                        <a:t>Crates, appliances, tires</a:t>
                      </a:r>
                      <a:endParaRPr lang="en-US" sz="1600">
                        <a:effectLst/>
                        <a:latin typeface="Calibri"/>
                        <a:ea typeface="MS Mincho"/>
                        <a:cs typeface="Times New Roman"/>
                      </a:endParaRPr>
                    </a:p>
                  </a:txBody>
                  <a:tcPr marL="66101" marR="66101" marT="0" marB="0"/>
                </a:tc>
              </a:tr>
              <a:tr h="185818">
                <a:tc vMerge="1">
                  <a:txBody>
                    <a:bodyPr/>
                    <a:lstStyle/>
                    <a:p>
                      <a:endParaRPr lang="en-US"/>
                    </a:p>
                  </a:txBody>
                  <a:tcPr/>
                </a:tc>
                <a:tc>
                  <a:txBody>
                    <a:bodyPr/>
                    <a:lstStyle/>
                    <a:p>
                      <a:pPr marL="0" marR="0">
                        <a:lnSpc>
                          <a:spcPct val="115000"/>
                        </a:lnSpc>
                        <a:spcBef>
                          <a:spcPts val="0"/>
                        </a:spcBef>
                        <a:spcAft>
                          <a:spcPts val="0"/>
                        </a:spcAft>
                      </a:pPr>
                      <a:r>
                        <a:rPr lang="en-US" sz="1600">
                          <a:effectLst/>
                        </a:rPr>
                        <a:t>Animal</a:t>
                      </a:r>
                      <a:endParaRPr lang="en-US" sz="1600">
                        <a:effectLst/>
                        <a:latin typeface="Calibri"/>
                        <a:ea typeface="MS Mincho"/>
                        <a:cs typeface="Times New Roman"/>
                      </a:endParaRPr>
                    </a:p>
                  </a:txBody>
                  <a:tcPr marL="66101" marR="66101" marT="0" marB="0"/>
                </a:tc>
                <a:tc>
                  <a:txBody>
                    <a:bodyPr/>
                    <a:lstStyle/>
                    <a:p>
                      <a:pPr marL="0" marR="0">
                        <a:lnSpc>
                          <a:spcPct val="115000"/>
                        </a:lnSpc>
                        <a:spcBef>
                          <a:spcPts val="0"/>
                        </a:spcBef>
                        <a:spcAft>
                          <a:spcPts val="0"/>
                        </a:spcAft>
                      </a:pPr>
                      <a:r>
                        <a:rPr lang="en-US" sz="1600">
                          <a:effectLst/>
                        </a:rPr>
                        <a:t>Dead animals</a:t>
                      </a:r>
                      <a:endParaRPr lang="en-US" sz="1600">
                        <a:effectLst/>
                        <a:latin typeface="Calibri"/>
                        <a:ea typeface="MS Mincho"/>
                        <a:cs typeface="Times New Roman"/>
                      </a:endParaRPr>
                    </a:p>
                  </a:txBody>
                  <a:tcPr marL="66101" marR="66101" marT="0" marB="0"/>
                </a:tc>
              </a:tr>
              <a:tr h="185818">
                <a:tc rowSpan="3">
                  <a:txBody>
                    <a:bodyPr/>
                    <a:lstStyle/>
                    <a:p>
                      <a:pPr marL="0" marR="0" algn="ctr">
                        <a:lnSpc>
                          <a:spcPct val="115000"/>
                        </a:lnSpc>
                        <a:spcBef>
                          <a:spcPts val="0"/>
                        </a:spcBef>
                        <a:spcAft>
                          <a:spcPts val="0"/>
                        </a:spcAft>
                      </a:pPr>
                      <a:r>
                        <a:rPr lang="en-US" sz="1600">
                          <a:effectLst/>
                        </a:rPr>
                        <a:t>Industrial</a:t>
                      </a:r>
                      <a:endParaRPr lang="en-US" sz="1600">
                        <a:effectLst/>
                        <a:latin typeface="Calibri"/>
                        <a:ea typeface="MS Mincho"/>
                        <a:cs typeface="Times New Roman"/>
                      </a:endParaRPr>
                    </a:p>
                  </a:txBody>
                  <a:tcPr marL="66101" marR="66101" marT="0" marB="0"/>
                </a:tc>
                <a:tc>
                  <a:txBody>
                    <a:bodyPr/>
                    <a:lstStyle/>
                    <a:p>
                      <a:pPr marL="0" marR="0">
                        <a:lnSpc>
                          <a:spcPct val="115000"/>
                        </a:lnSpc>
                        <a:spcBef>
                          <a:spcPts val="0"/>
                        </a:spcBef>
                        <a:spcAft>
                          <a:spcPts val="0"/>
                        </a:spcAft>
                      </a:pPr>
                      <a:r>
                        <a:rPr lang="en-US" sz="1600">
                          <a:effectLst/>
                        </a:rPr>
                        <a:t>Construction / demolition</a:t>
                      </a:r>
                      <a:endParaRPr lang="en-US" sz="1600">
                        <a:effectLst/>
                        <a:latin typeface="Calibri"/>
                        <a:ea typeface="MS Mincho"/>
                        <a:cs typeface="Times New Roman"/>
                      </a:endParaRPr>
                    </a:p>
                  </a:txBody>
                  <a:tcPr marL="66101" marR="66101" marT="0" marB="0"/>
                </a:tc>
                <a:tc>
                  <a:txBody>
                    <a:bodyPr/>
                    <a:lstStyle/>
                    <a:p>
                      <a:pPr marL="0" marR="0">
                        <a:lnSpc>
                          <a:spcPct val="115000"/>
                        </a:lnSpc>
                        <a:spcBef>
                          <a:spcPts val="0"/>
                        </a:spcBef>
                        <a:spcAft>
                          <a:spcPts val="0"/>
                        </a:spcAft>
                      </a:pPr>
                      <a:r>
                        <a:rPr lang="en-US" sz="1600">
                          <a:effectLst/>
                        </a:rPr>
                        <a:t>Lumber, bricks, roofing, pipe</a:t>
                      </a:r>
                      <a:endParaRPr lang="en-US" sz="1600">
                        <a:effectLst/>
                        <a:latin typeface="Calibri"/>
                        <a:ea typeface="MS Mincho"/>
                        <a:cs typeface="Times New Roman"/>
                      </a:endParaRPr>
                    </a:p>
                  </a:txBody>
                  <a:tcPr marL="66101" marR="66101" marT="0" marB="0"/>
                </a:tc>
              </a:tr>
              <a:tr h="185818">
                <a:tc vMerge="1">
                  <a:txBody>
                    <a:bodyPr/>
                    <a:lstStyle/>
                    <a:p>
                      <a:endParaRPr lang="en-US"/>
                    </a:p>
                  </a:txBody>
                  <a:tcPr/>
                </a:tc>
                <a:tc>
                  <a:txBody>
                    <a:bodyPr/>
                    <a:lstStyle/>
                    <a:p>
                      <a:pPr marL="0" marR="0">
                        <a:lnSpc>
                          <a:spcPct val="115000"/>
                        </a:lnSpc>
                        <a:spcBef>
                          <a:spcPts val="0"/>
                        </a:spcBef>
                        <a:spcAft>
                          <a:spcPts val="0"/>
                        </a:spcAft>
                      </a:pPr>
                      <a:r>
                        <a:rPr lang="en-US" sz="1600">
                          <a:effectLst/>
                        </a:rPr>
                        <a:t>Nonhazardous</a:t>
                      </a:r>
                      <a:endParaRPr lang="en-US" sz="1600">
                        <a:effectLst/>
                        <a:latin typeface="Calibri"/>
                        <a:ea typeface="MS Mincho"/>
                        <a:cs typeface="Times New Roman"/>
                      </a:endParaRPr>
                    </a:p>
                  </a:txBody>
                  <a:tcPr marL="66101" marR="66101" marT="0" marB="0"/>
                </a:tc>
                <a:tc>
                  <a:txBody>
                    <a:bodyPr/>
                    <a:lstStyle/>
                    <a:p>
                      <a:pPr marL="0" marR="0">
                        <a:lnSpc>
                          <a:spcPct val="115000"/>
                        </a:lnSpc>
                        <a:spcBef>
                          <a:spcPts val="0"/>
                        </a:spcBef>
                        <a:spcAft>
                          <a:spcPts val="0"/>
                        </a:spcAft>
                      </a:pPr>
                      <a:r>
                        <a:rPr lang="en-US" sz="1600">
                          <a:effectLst/>
                        </a:rPr>
                        <a:t>Nontoxic or nonflammable materials from manufacturing</a:t>
                      </a:r>
                      <a:endParaRPr lang="en-US" sz="1600">
                        <a:effectLst/>
                        <a:latin typeface="Calibri"/>
                        <a:ea typeface="MS Mincho"/>
                        <a:cs typeface="Times New Roman"/>
                      </a:endParaRPr>
                    </a:p>
                  </a:txBody>
                  <a:tcPr marL="66101" marR="66101" marT="0" marB="0"/>
                </a:tc>
              </a:tr>
              <a:tr h="371636">
                <a:tc vMerge="1">
                  <a:txBody>
                    <a:bodyPr/>
                    <a:lstStyle/>
                    <a:p>
                      <a:endParaRPr lang="en-US"/>
                    </a:p>
                  </a:txBody>
                  <a:tcPr/>
                </a:tc>
                <a:tc>
                  <a:txBody>
                    <a:bodyPr/>
                    <a:lstStyle/>
                    <a:p>
                      <a:pPr marL="0" marR="0">
                        <a:lnSpc>
                          <a:spcPct val="115000"/>
                        </a:lnSpc>
                        <a:spcBef>
                          <a:spcPts val="0"/>
                        </a:spcBef>
                        <a:spcAft>
                          <a:spcPts val="0"/>
                        </a:spcAft>
                      </a:pPr>
                      <a:r>
                        <a:rPr lang="en-US" sz="1600" dirty="0" smtClean="0">
                          <a:effectLst/>
                        </a:rPr>
                        <a:t>Hazardous</a:t>
                      </a:r>
                      <a:endParaRPr lang="en-US" sz="1600" dirty="0">
                        <a:effectLst/>
                        <a:latin typeface="Calibri"/>
                        <a:ea typeface="MS Mincho"/>
                        <a:cs typeface="Times New Roman"/>
                      </a:endParaRPr>
                    </a:p>
                  </a:txBody>
                  <a:tcPr marL="66101" marR="66101" marT="0" marB="0"/>
                </a:tc>
                <a:tc>
                  <a:txBody>
                    <a:bodyPr/>
                    <a:lstStyle/>
                    <a:p>
                      <a:pPr marL="0" marR="0">
                        <a:lnSpc>
                          <a:spcPct val="115000"/>
                        </a:lnSpc>
                        <a:spcBef>
                          <a:spcPts val="0"/>
                        </a:spcBef>
                        <a:spcAft>
                          <a:spcPts val="0"/>
                        </a:spcAft>
                      </a:pPr>
                      <a:r>
                        <a:rPr lang="en-US" sz="1600">
                          <a:effectLst/>
                        </a:rPr>
                        <a:t>Toxic or flammable or chemical wastes from manufacturing</a:t>
                      </a:r>
                      <a:endParaRPr lang="en-US" sz="1600">
                        <a:effectLst/>
                        <a:latin typeface="Calibri"/>
                        <a:ea typeface="MS Mincho"/>
                        <a:cs typeface="Times New Roman"/>
                      </a:endParaRPr>
                    </a:p>
                  </a:txBody>
                  <a:tcPr marL="66101" marR="66101" marT="0" marB="0"/>
                </a:tc>
              </a:tr>
              <a:tr h="185818">
                <a:tc rowSpan="2">
                  <a:txBody>
                    <a:bodyPr/>
                    <a:lstStyle/>
                    <a:p>
                      <a:pPr marL="0" marR="0" algn="ctr">
                        <a:lnSpc>
                          <a:spcPct val="115000"/>
                        </a:lnSpc>
                        <a:spcBef>
                          <a:spcPts val="0"/>
                        </a:spcBef>
                        <a:spcAft>
                          <a:spcPts val="0"/>
                        </a:spcAft>
                      </a:pPr>
                      <a:r>
                        <a:rPr lang="en-US" sz="1600">
                          <a:effectLst/>
                        </a:rPr>
                        <a:t>Agricultural</a:t>
                      </a:r>
                      <a:endParaRPr lang="en-US" sz="1600">
                        <a:effectLst/>
                        <a:latin typeface="Calibri"/>
                        <a:ea typeface="MS Mincho"/>
                        <a:cs typeface="Times New Roman"/>
                      </a:endParaRPr>
                    </a:p>
                  </a:txBody>
                  <a:tcPr marL="66101" marR="66101" marT="0" marB="0"/>
                </a:tc>
                <a:tc>
                  <a:txBody>
                    <a:bodyPr/>
                    <a:lstStyle/>
                    <a:p>
                      <a:pPr marL="0" marR="0">
                        <a:lnSpc>
                          <a:spcPct val="115000"/>
                        </a:lnSpc>
                        <a:spcBef>
                          <a:spcPts val="0"/>
                        </a:spcBef>
                        <a:spcAft>
                          <a:spcPts val="0"/>
                        </a:spcAft>
                      </a:pPr>
                      <a:r>
                        <a:rPr lang="en-US" sz="1600">
                          <a:effectLst/>
                        </a:rPr>
                        <a:t>Animal</a:t>
                      </a:r>
                      <a:endParaRPr lang="en-US" sz="1600">
                        <a:effectLst/>
                        <a:latin typeface="Calibri"/>
                        <a:ea typeface="MS Mincho"/>
                        <a:cs typeface="Times New Roman"/>
                      </a:endParaRPr>
                    </a:p>
                  </a:txBody>
                  <a:tcPr marL="66101" marR="66101" marT="0" marB="0"/>
                </a:tc>
                <a:tc>
                  <a:txBody>
                    <a:bodyPr/>
                    <a:lstStyle/>
                    <a:p>
                      <a:pPr marL="0" marR="0">
                        <a:lnSpc>
                          <a:spcPct val="115000"/>
                        </a:lnSpc>
                        <a:spcBef>
                          <a:spcPts val="0"/>
                        </a:spcBef>
                        <a:spcAft>
                          <a:spcPts val="0"/>
                        </a:spcAft>
                      </a:pPr>
                      <a:r>
                        <a:rPr lang="en-US" sz="1600">
                          <a:effectLst/>
                        </a:rPr>
                        <a:t>Manure, slaughterhouse</a:t>
                      </a:r>
                      <a:endParaRPr lang="en-US" sz="1600">
                        <a:effectLst/>
                        <a:latin typeface="Calibri"/>
                        <a:ea typeface="MS Mincho"/>
                        <a:cs typeface="Times New Roman"/>
                      </a:endParaRPr>
                    </a:p>
                  </a:txBody>
                  <a:tcPr marL="66101" marR="66101" marT="0" marB="0"/>
                </a:tc>
              </a:tr>
              <a:tr h="185818">
                <a:tc vMerge="1">
                  <a:txBody>
                    <a:bodyPr/>
                    <a:lstStyle/>
                    <a:p>
                      <a:endParaRPr lang="en-US"/>
                    </a:p>
                  </a:txBody>
                  <a:tcPr/>
                </a:tc>
                <a:tc>
                  <a:txBody>
                    <a:bodyPr/>
                    <a:lstStyle/>
                    <a:p>
                      <a:pPr marL="0" marR="0">
                        <a:lnSpc>
                          <a:spcPct val="115000"/>
                        </a:lnSpc>
                        <a:spcBef>
                          <a:spcPts val="0"/>
                        </a:spcBef>
                        <a:spcAft>
                          <a:spcPts val="0"/>
                        </a:spcAft>
                      </a:pPr>
                      <a:r>
                        <a:rPr lang="en-US" sz="1600">
                          <a:effectLst/>
                        </a:rPr>
                        <a:t>Plant</a:t>
                      </a:r>
                      <a:endParaRPr lang="en-US" sz="1600">
                        <a:effectLst/>
                        <a:latin typeface="Calibri"/>
                        <a:ea typeface="MS Mincho"/>
                        <a:cs typeface="Times New Roman"/>
                      </a:endParaRPr>
                    </a:p>
                  </a:txBody>
                  <a:tcPr marL="66101" marR="66101" marT="0" marB="0"/>
                </a:tc>
                <a:tc>
                  <a:txBody>
                    <a:bodyPr/>
                    <a:lstStyle/>
                    <a:p>
                      <a:pPr marL="0" marR="0">
                        <a:lnSpc>
                          <a:spcPct val="115000"/>
                        </a:lnSpc>
                        <a:spcBef>
                          <a:spcPts val="0"/>
                        </a:spcBef>
                        <a:spcAft>
                          <a:spcPts val="0"/>
                        </a:spcAft>
                      </a:pPr>
                      <a:r>
                        <a:rPr lang="en-US" sz="1600">
                          <a:effectLst/>
                        </a:rPr>
                        <a:t>Food processing operations</a:t>
                      </a:r>
                      <a:endParaRPr lang="en-US" sz="1600">
                        <a:effectLst/>
                        <a:latin typeface="Calibri"/>
                        <a:ea typeface="MS Mincho"/>
                        <a:cs typeface="Times New Roman"/>
                      </a:endParaRPr>
                    </a:p>
                  </a:txBody>
                  <a:tcPr marL="66101" marR="66101" marT="0" marB="0"/>
                </a:tc>
              </a:tr>
              <a:tr h="185818">
                <a:tc rowSpan="2">
                  <a:txBody>
                    <a:bodyPr/>
                    <a:lstStyle/>
                    <a:p>
                      <a:pPr marL="0" marR="0" algn="ctr">
                        <a:lnSpc>
                          <a:spcPct val="115000"/>
                        </a:lnSpc>
                        <a:spcBef>
                          <a:spcPts val="0"/>
                        </a:spcBef>
                        <a:spcAft>
                          <a:spcPts val="0"/>
                        </a:spcAft>
                      </a:pPr>
                      <a:r>
                        <a:rPr lang="en-US" sz="1600">
                          <a:effectLst/>
                        </a:rPr>
                        <a:t>Radioactive</a:t>
                      </a:r>
                      <a:endParaRPr lang="en-US" sz="1600">
                        <a:effectLst/>
                        <a:latin typeface="Calibri"/>
                        <a:ea typeface="MS Mincho"/>
                        <a:cs typeface="Times New Roman"/>
                      </a:endParaRPr>
                    </a:p>
                  </a:txBody>
                  <a:tcPr marL="66101" marR="66101" marT="0" marB="0"/>
                </a:tc>
                <a:tc>
                  <a:txBody>
                    <a:bodyPr/>
                    <a:lstStyle/>
                    <a:p>
                      <a:pPr marL="0" marR="0">
                        <a:lnSpc>
                          <a:spcPct val="115000"/>
                        </a:lnSpc>
                        <a:spcBef>
                          <a:spcPts val="0"/>
                        </a:spcBef>
                        <a:spcAft>
                          <a:spcPts val="0"/>
                        </a:spcAft>
                      </a:pPr>
                      <a:r>
                        <a:rPr lang="en-US" sz="1600">
                          <a:effectLst/>
                        </a:rPr>
                        <a:t>Low level</a:t>
                      </a:r>
                      <a:endParaRPr lang="en-US" sz="1600">
                        <a:effectLst/>
                        <a:latin typeface="Calibri"/>
                        <a:ea typeface="MS Mincho"/>
                        <a:cs typeface="Times New Roman"/>
                      </a:endParaRPr>
                    </a:p>
                  </a:txBody>
                  <a:tcPr marL="66101" marR="66101" marT="0" marB="0"/>
                </a:tc>
                <a:tc>
                  <a:txBody>
                    <a:bodyPr/>
                    <a:lstStyle/>
                    <a:p>
                      <a:pPr marL="0" marR="0">
                        <a:lnSpc>
                          <a:spcPct val="115000"/>
                        </a:lnSpc>
                        <a:spcBef>
                          <a:spcPts val="0"/>
                        </a:spcBef>
                        <a:spcAft>
                          <a:spcPts val="0"/>
                        </a:spcAft>
                      </a:pPr>
                      <a:r>
                        <a:rPr lang="en-US" sz="1600">
                          <a:effectLst/>
                        </a:rPr>
                        <a:t>Hospitals, laboratories</a:t>
                      </a:r>
                      <a:endParaRPr lang="en-US" sz="1600">
                        <a:effectLst/>
                        <a:latin typeface="Calibri"/>
                        <a:ea typeface="MS Mincho"/>
                        <a:cs typeface="Times New Roman"/>
                      </a:endParaRPr>
                    </a:p>
                  </a:txBody>
                  <a:tcPr marL="66101" marR="66101" marT="0" marB="0"/>
                </a:tc>
              </a:tr>
              <a:tr h="185818">
                <a:tc vMerge="1">
                  <a:txBody>
                    <a:bodyPr/>
                    <a:lstStyle/>
                    <a:p>
                      <a:endParaRPr lang="en-US"/>
                    </a:p>
                  </a:txBody>
                  <a:tcPr/>
                </a:tc>
                <a:tc>
                  <a:txBody>
                    <a:bodyPr/>
                    <a:lstStyle/>
                    <a:p>
                      <a:pPr marL="0" marR="0">
                        <a:lnSpc>
                          <a:spcPct val="115000"/>
                        </a:lnSpc>
                        <a:spcBef>
                          <a:spcPts val="0"/>
                        </a:spcBef>
                        <a:spcAft>
                          <a:spcPts val="0"/>
                        </a:spcAft>
                      </a:pPr>
                      <a:r>
                        <a:rPr lang="en-US" sz="1600" dirty="0">
                          <a:effectLst/>
                        </a:rPr>
                        <a:t>High level</a:t>
                      </a:r>
                      <a:endParaRPr lang="en-US" sz="1600" dirty="0">
                        <a:effectLst/>
                        <a:latin typeface="Calibri"/>
                        <a:ea typeface="MS Mincho"/>
                        <a:cs typeface="Times New Roman"/>
                      </a:endParaRPr>
                    </a:p>
                  </a:txBody>
                  <a:tcPr marL="66101" marR="66101" marT="0" marB="0"/>
                </a:tc>
                <a:tc>
                  <a:txBody>
                    <a:bodyPr/>
                    <a:lstStyle/>
                    <a:p>
                      <a:pPr marL="0" marR="0">
                        <a:lnSpc>
                          <a:spcPct val="115000"/>
                        </a:lnSpc>
                        <a:spcBef>
                          <a:spcPts val="0"/>
                        </a:spcBef>
                        <a:spcAft>
                          <a:spcPts val="0"/>
                        </a:spcAft>
                      </a:pPr>
                      <a:r>
                        <a:rPr lang="en-US" sz="1600" dirty="0">
                          <a:effectLst/>
                        </a:rPr>
                        <a:t>Nuclear power plants</a:t>
                      </a:r>
                      <a:endParaRPr lang="en-US" sz="1600" dirty="0">
                        <a:effectLst/>
                        <a:latin typeface="Calibri"/>
                        <a:ea typeface="MS Mincho"/>
                        <a:cs typeface="Times New Roman"/>
                      </a:endParaRPr>
                    </a:p>
                  </a:txBody>
                  <a:tcPr marL="66101" marR="66101" marT="0" marB="0"/>
                </a:tc>
              </a:tr>
            </a:tbl>
          </a:graphicData>
        </a:graphic>
      </p:graphicFrame>
      <p:grpSp>
        <p:nvGrpSpPr>
          <p:cNvPr id="4" name="Group 3"/>
          <p:cNvGrpSpPr/>
          <p:nvPr/>
        </p:nvGrpSpPr>
        <p:grpSpPr>
          <a:xfrm>
            <a:off x="-1" y="6669360"/>
            <a:ext cx="5004049" cy="188640"/>
            <a:chOff x="-1" y="6669360"/>
            <a:chExt cx="4211961" cy="18864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69360"/>
              <a:ext cx="538969" cy="188640"/>
            </a:xfrm>
            <a:prstGeom prst="rect">
              <a:avLst/>
            </a:prstGeom>
          </p:spPr>
        </p:pic>
        <p:sp>
          <p:nvSpPr>
            <p:cNvPr id="6" name="TextBox 5"/>
            <p:cNvSpPr txBox="1"/>
            <p:nvPr/>
          </p:nvSpPr>
          <p:spPr>
            <a:xfrm>
              <a:off x="540498" y="6685645"/>
              <a:ext cx="3671462" cy="172355"/>
            </a:xfrm>
            <a:prstGeom prst="rect">
              <a:avLst/>
            </a:prstGeom>
            <a:noFill/>
          </p:spPr>
          <p:txBody>
            <a:bodyPr wrap="square" lIns="9144" tIns="9144" rIns="9144" bIns="9144" rtlCol="0">
              <a:spAutoFit/>
            </a:bodyPr>
            <a:lstStyle/>
            <a:p>
              <a:r>
                <a:rPr lang="en-US" sz="1000" dirty="0"/>
                <a:t>Environmental Geotechnics by </a:t>
              </a:r>
              <a:r>
                <a:rPr lang="en-US" sz="1000" dirty="0" smtClean="0"/>
                <a:t>Dr. </a:t>
              </a:r>
              <a:r>
                <a:rPr lang="en-US" sz="1000" dirty="0" err="1" smtClean="0"/>
                <a:t>Amizatulhani</a:t>
              </a:r>
              <a:r>
                <a:rPr lang="en-US" sz="1000" dirty="0" smtClean="0"/>
                <a:t> Abdullah</a:t>
              </a:r>
              <a:endParaRPr lang="en-US" sz="1000" dirty="0"/>
            </a:p>
          </p:txBody>
        </p:sp>
      </p:grpSp>
    </p:spTree>
    <p:extLst>
      <p:ext uri="{BB962C8B-B14F-4D97-AF65-F5344CB8AC3E}">
        <p14:creationId xmlns:p14="http://schemas.microsoft.com/office/powerpoint/2010/main" val="14232191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923678e78673762afb9b6d92d4d24e4a0201ac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4446</TotalTime>
  <Words>1968</Words>
  <Application>Microsoft Office PowerPoint</Application>
  <PresentationFormat>On-screen Show (4:3)</PresentationFormat>
  <Paragraphs>396</Paragraphs>
  <Slides>26</Slides>
  <Notes>2</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Custom Design</vt:lpstr>
      <vt:lpstr>GEOTECHNICAL ENGINEERING  Environmental Geotechnics</vt:lpstr>
      <vt:lpstr>Chapter description</vt:lpstr>
      <vt:lpstr>Content</vt:lpstr>
      <vt:lpstr>Introduction</vt:lpstr>
      <vt:lpstr>Waste composition in Malaysia</vt:lpstr>
      <vt:lpstr>PowerPoint Presentation</vt:lpstr>
      <vt:lpstr>PowerPoint Presentation</vt:lpstr>
      <vt:lpstr>Sanitary landfill</vt:lpstr>
      <vt:lpstr>PowerPoint Presentation</vt:lpstr>
      <vt:lpstr>PowerPoint Presentation</vt:lpstr>
      <vt:lpstr>Environmental imbalance</vt:lpstr>
      <vt:lpstr>PowerPoint Presentation</vt:lpstr>
      <vt:lpstr>Landfill design</vt:lpstr>
      <vt:lpstr>Liner and leachate removal systems  for landfill</vt:lpstr>
      <vt:lpstr>PowerPoint Presentation</vt:lpstr>
      <vt:lpstr>PowerPoint Presentation</vt:lpstr>
      <vt:lpstr>PowerPoint Presentation</vt:lpstr>
      <vt:lpstr>Closure of landfill</vt:lpstr>
      <vt:lpstr>PowerPoint Presentation</vt:lpstr>
      <vt:lpstr>Geosynthetics material</vt:lpstr>
      <vt:lpstr>Classification of geosynthetics</vt:lpstr>
      <vt:lpstr>PowerPoint Presentation</vt:lpstr>
      <vt:lpstr>PowerPoint Presentation</vt:lpstr>
      <vt:lpstr>PowerPoint Presentation</vt:lpstr>
      <vt:lpstr>Conclusion</vt:lpstr>
      <vt:lpstr>Author Information Dr. Amizatulhani Abdullah Dr. Mohd Yuhyi Mohd Tadza Dr. Youventharan Duraisamy Dr. Muzamir Hasan Ir. Azhani Zukri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azman</dc:creator>
  <cp:lastModifiedBy>AAA</cp:lastModifiedBy>
  <cp:revision>392</cp:revision>
  <cp:lastPrinted>2017-07-24T03:54:17Z</cp:lastPrinted>
  <dcterms:created xsi:type="dcterms:W3CDTF">2016-03-03T08:04:10Z</dcterms:created>
  <dcterms:modified xsi:type="dcterms:W3CDTF">2017-08-30T08:33:52Z</dcterms:modified>
</cp:coreProperties>
</file>