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4"/>
  </p:notesMasterIdLst>
  <p:handoutMasterIdLst>
    <p:handoutMasterId r:id="rId35"/>
  </p:handoutMasterIdLst>
  <p:sldIdLst>
    <p:sldId id="359" r:id="rId3"/>
    <p:sldId id="360" r:id="rId4"/>
    <p:sldId id="361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1" r:id="rId22"/>
    <p:sldId id="383" r:id="rId23"/>
    <p:sldId id="384" r:id="rId24"/>
    <p:sldId id="385" r:id="rId25"/>
    <p:sldId id="386" r:id="rId26"/>
    <p:sldId id="387" r:id="rId27"/>
    <p:sldId id="388" r:id="rId28"/>
    <p:sldId id="389" r:id="rId29"/>
    <p:sldId id="390" r:id="rId30"/>
    <p:sldId id="391" r:id="rId31"/>
    <p:sldId id="362" r:id="rId32"/>
    <p:sldId id="345" r:id="rId33"/>
  </p:sldIdLst>
  <p:sldSz cx="9144000" cy="6858000" type="screen4x3"/>
  <p:notesSz cx="6797675" cy="9926638"/>
  <p:custDataLst>
    <p:tags r:id="rId3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A7"/>
    <a:srgbClr val="336699"/>
    <a:srgbClr val="0033CC"/>
    <a:srgbClr val="33CCCC"/>
    <a:srgbClr val="00FFCC"/>
    <a:srgbClr val="006699"/>
    <a:srgbClr val="009999"/>
    <a:srgbClr val="CCFFFF"/>
    <a:srgbClr val="99FF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70" d="100"/>
          <a:sy n="70" d="100"/>
        </p:scale>
        <p:origin x="-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1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15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Shear Strength of Soil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Mohr Coulomb failure criterion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9" name="Content Placeholder 5"/>
          <p:cNvSpPr>
            <a:spLocks noGrp="1"/>
          </p:cNvSpPr>
          <p:nvPr>
            <p:ph sz="half" idx="4294967295"/>
          </p:nvPr>
        </p:nvSpPr>
        <p:spPr>
          <a:xfrm>
            <a:off x="3990156" y="1600200"/>
            <a:ext cx="4696644" cy="4525963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US" sz="2800" dirty="0"/>
              <a:t>Mohr presented in 1900 a theory of rupture of materials, that was the result of a combination of both normal and shear stresses. The shear stress at failure is thus,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930356"/>
            <a:ext cx="1504809" cy="36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Placeholder 4"/>
          <p:cNvSpPr txBox="1">
            <a:spLocks/>
          </p:cNvSpPr>
          <p:nvPr/>
        </p:nvSpPr>
        <p:spPr>
          <a:xfrm>
            <a:off x="27756" y="3509318"/>
            <a:ext cx="4040188" cy="639762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Charles Mohr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26169" y="6029598"/>
            <a:ext cx="4041775" cy="639762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Charles Coulomb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6955" y="1532281"/>
            <a:ext cx="1668859" cy="196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46956" y="4023319"/>
            <a:ext cx="1668859" cy="199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631834" y="6176337"/>
            <a:ext cx="15121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Coduto</a:t>
            </a:r>
            <a:r>
              <a:rPr lang="en-US" sz="1200" dirty="0" smtClean="0"/>
              <a:t> (1998)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901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2524919" y="3789040"/>
            <a:ext cx="4103687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 txBox="1">
            <a:spLocks noChangeArrowheads="1"/>
          </p:cNvSpPr>
          <p:nvPr/>
        </p:nvSpPr>
        <p:spPr>
          <a:xfrm>
            <a:off x="323155" y="3181499"/>
            <a:ext cx="8569325" cy="3271837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The limiting shear stress (soil strength) is given by :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Pct val="95000"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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=  c  + 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tan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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where	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		c = cohesion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 			</a:t>
            </a: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</a:t>
            </a: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= angle of internal friction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Pct val="95000"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411413" y="1010320"/>
            <a:ext cx="3873500" cy="673100"/>
          </a:xfrm>
          <a:prstGeom prst="rect">
            <a:avLst/>
          </a:prstGeom>
          <a:solidFill>
            <a:srgbClr val="767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640013" y="1696120"/>
            <a:ext cx="3873500" cy="749300"/>
          </a:xfrm>
          <a:prstGeom prst="rect">
            <a:avLst/>
          </a:prstGeom>
          <a:solidFill>
            <a:srgbClr val="767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3700463" y="161357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3700463" y="146117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357563" y="1175420"/>
            <a:ext cx="5429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800" b="0">
                <a:latin typeface="Symbol" pitchFamily="18" charset="2"/>
              </a:rPr>
              <a:t>t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424363" y="908720"/>
            <a:ext cx="5429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800" b="0">
                <a:latin typeface="Symbol" pitchFamily="18" charset="2"/>
              </a:rPr>
              <a:t>s</a:t>
            </a:r>
            <a:r>
              <a:rPr lang="en-US" sz="2800" b="0" baseline="-25000">
                <a:latin typeface="Times New Roman" pitchFamily="18" charset="0"/>
              </a:rPr>
              <a:t>n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4356100" y="1154783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6176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2103437" y="964035"/>
            <a:ext cx="0" cy="396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341437" y="4545435"/>
            <a:ext cx="601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2103437" y="1573635"/>
            <a:ext cx="44196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551237" y="2564235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476672"/>
            <a:ext cx="2034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="0" dirty="0">
                <a:latin typeface="Times New Roman" pitchFamily="18" charset="0"/>
              </a:rPr>
              <a:t>Shear </a:t>
            </a:r>
            <a:r>
              <a:rPr lang="en-US" sz="2400" b="0" dirty="0" smtClean="0">
                <a:latin typeface="Times New Roman" pitchFamily="18" charset="0"/>
              </a:rPr>
              <a:t>Stress, </a:t>
            </a:r>
            <a:r>
              <a:rPr lang="en-US" sz="2400" b="0" dirty="0">
                <a:latin typeface="Times New Roman" pitchFamily="18" charset="0"/>
                <a:sym typeface="Symbol" pitchFamily="18" charset="2"/>
              </a:rPr>
              <a:t>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017866" y="4591472"/>
            <a:ext cx="30186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Stress,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 =  </a:t>
            </a: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1570037" y="302143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1722437" y="3021435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265237" y="340243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0">
                <a:latin typeface="Albertus Medium" pitchFamily="34" charset="0"/>
              </a:rPr>
              <a:t>C</a:t>
            </a:r>
            <a:r>
              <a:rPr lang="en-US" b="0">
                <a:latin typeface="Arial" charset="0"/>
                <a:sym typeface="Symbol" pitchFamily="18" charset="2"/>
              </a:rPr>
              <a:t>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326300" y="217702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0" dirty="0">
                <a:latin typeface="Albertus Medium" pitchFamily="34" charset="0"/>
                <a:sym typeface="Symbol" pitchFamily="18" charset="2"/>
              </a:rPr>
              <a:t> = </a:t>
            </a: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4684712" y="1307669"/>
            <a:ext cx="467519" cy="82159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850481" y="891010"/>
            <a:ext cx="3025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Verdana" pitchFamily="34" charset="0"/>
              </a:rPr>
              <a:t>Gradient of the line</a:t>
            </a: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2165350" y="3064297"/>
            <a:ext cx="194310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4179887" y="3137322"/>
            <a:ext cx="3025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Verdana" pitchFamily="34" charset="0"/>
              </a:rPr>
              <a:t>Interception of y-axis</a:t>
            </a:r>
          </a:p>
        </p:txBody>
      </p:sp>
      <p:sp>
        <p:nvSpPr>
          <p:cNvPr id="18" name="TextBox 20"/>
          <p:cNvSpPr txBox="1">
            <a:spLocks noChangeArrowheads="1"/>
          </p:cNvSpPr>
          <p:nvPr/>
        </p:nvSpPr>
        <p:spPr bwMode="auto">
          <a:xfrm>
            <a:off x="6550025" y="1257722"/>
            <a:ext cx="1928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Mohr-Coulomb envelope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79512" y="542074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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the maximum shear stress the soil can take without failure, under normal stress of .</a:t>
            </a:r>
            <a:endParaRPr lang="en-A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3658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/>
      <p:bldP spid="15" grpId="1"/>
      <p:bldP spid="16" grpId="0" animBg="1"/>
      <p:bldP spid="16" grpId="1" animBg="1"/>
      <p:bldP spid="17" grpId="0"/>
      <p:bldP spid="1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95536" y="1698402"/>
            <a:ext cx="3886200" cy="2940050"/>
            <a:chOff x="96" y="1296"/>
            <a:chExt cx="2448" cy="1852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96" y="1589"/>
              <a:ext cx="2448" cy="1559"/>
              <a:chOff x="2736" y="1536"/>
              <a:chExt cx="2256" cy="1680"/>
            </a:xfrm>
          </p:grpSpPr>
          <p:sp>
            <p:nvSpPr>
              <p:cNvPr id="6" name="Rectangle 7" descr="Recycled paper"/>
              <p:cNvSpPr>
                <a:spLocks noChangeArrowheads="1"/>
              </p:cNvSpPr>
              <p:nvPr/>
            </p:nvSpPr>
            <p:spPr bwMode="auto">
              <a:xfrm>
                <a:off x="2736" y="2160"/>
                <a:ext cx="2256" cy="1056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AutoShape 8" descr="Recycled paper"/>
              <p:cNvSpPr>
                <a:spLocks noChangeArrowheads="1"/>
              </p:cNvSpPr>
              <p:nvPr/>
            </p:nvSpPr>
            <p:spPr bwMode="auto">
              <a:xfrm flipH="1">
                <a:off x="3216" y="1536"/>
                <a:ext cx="912" cy="624"/>
              </a:xfrm>
              <a:prstGeom prst="rtTriangle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9" descr="Recycled paper"/>
              <p:cNvSpPr>
                <a:spLocks noChangeArrowheads="1"/>
              </p:cNvSpPr>
              <p:nvPr/>
            </p:nvSpPr>
            <p:spPr bwMode="auto">
              <a:xfrm>
                <a:off x="4128" y="1536"/>
                <a:ext cx="864" cy="624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" name="AutoShape 10"/>
            <p:cNvSpPr>
              <a:spLocks noChangeArrowheads="1"/>
            </p:cNvSpPr>
            <p:nvPr/>
          </p:nvSpPr>
          <p:spPr bwMode="auto">
            <a:xfrm rot="8629054">
              <a:off x="986" y="2034"/>
              <a:ext cx="717" cy="268"/>
            </a:xfrm>
            <a:prstGeom prst="curvedDownArrow">
              <a:avLst>
                <a:gd name="adj1" fmla="val 53507"/>
                <a:gd name="adj2" fmla="val 107015"/>
                <a:gd name="adj3" fmla="val 33333"/>
              </a:avLst>
            </a:prstGeom>
            <a:solidFill>
              <a:srgbClr val="8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Arc 11"/>
            <p:cNvSpPr>
              <a:spLocks/>
            </p:cNvSpPr>
            <p:nvPr/>
          </p:nvSpPr>
          <p:spPr bwMode="auto">
            <a:xfrm rot="-4212909" flipH="1" flipV="1">
              <a:off x="561" y="1145"/>
              <a:ext cx="1298" cy="1600"/>
            </a:xfrm>
            <a:custGeom>
              <a:avLst/>
              <a:gdLst>
                <a:gd name="T0" fmla="*/ 0 w 25164"/>
                <a:gd name="T1" fmla="*/ 0 h 31496"/>
                <a:gd name="T2" fmla="*/ 3 w 25164"/>
                <a:gd name="T3" fmla="*/ 4 h 31496"/>
                <a:gd name="T4" fmla="*/ 0 w 25164"/>
                <a:gd name="T5" fmla="*/ 3 h 31496"/>
                <a:gd name="T6" fmla="*/ 0 60000 65536"/>
                <a:gd name="T7" fmla="*/ 0 60000 65536"/>
                <a:gd name="T8" fmla="*/ 0 60000 65536"/>
                <a:gd name="T9" fmla="*/ 0 w 25164"/>
                <a:gd name="T10" fmla="*/ 0 h 31496"/>
                <a:gd name="T11" fmla="*/ 25164 w 25164"/>
                <a:gd name="T12" fmla="*/ 31496 h 314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164" h="31496" fill="none" extrusionOk="0">
                  <a:moveTo>
                    <a:pt x="0" y="296"/>
                  </a:moveTo>
                  <a:cubicBezTo>
                    <a:pt x="1177" y="99"/>
                    <a:pt x="2369" y="-1"/>
                    <a:pt x="3564" y="0"/>
                  </a:cubicBezTo>
                  <a:cubicBezTo>
                    <a:pt x="15493" y="0"/>
                    <a:pt x="25164" y="9670"/>
                    <a:pt x="25164" y="21600"/>
                  </a:cubicBezTo>
                  <a:cubicBezTo>
                    <a:pt x="25164" y="25042"/>
                    <a:pt x="24341" y="28435"/>
                    <a:pt x="22763" y="31495"/>
                  </a:cubicBezTo>
                </a:path>
                <a:path w="25164" h="31496" stroke="0" extrusionOk="0">
                  <a:moveTo>
                    <a:pt x="0" y="296"/>
                  </a:moveTo>
                  <a:cubicBezTo>
                    <a:pt x="1177" y="99"/>
                    <a:pt x="2369" y="-1"/>
                    <a:pt x="3564" y="0"/>
                  </a:cubicBezTo>
                  <a:cubicBezTo>
                    <a:pt x="15493" y="0"/>
                    <a:pt x="25164" y="9670"/>
                    <a:pt x="25164" y="21600"/>
                  </a:cubicBezTo>
                  <a:cubicBezTo>
                    <a:pt x="25164" y="25042"/>
                    <a:pt x="24341" y="28435"/>
                    <a:pt x="22763" y="31495"/>
                  </a:cubicBezTo>
                  <a:lnTo>
                    <a:pt x="3564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309936" y="3374802"/>
            <a:ext cx="304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chemeClr val="hlink"/>
                </a:solidFill>
              </a:rPr>
              <a:t>X</a:t>
            </a:r>
            <a:endParaRPr lang="en-AU" sz="1600">
              <a:solidFill>
                <a:schemeClr val="hlink"/>
              </a:solidFill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24136" y="3832002"/>
            <a:ext cx="304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chemeClr val="accent1"/>
                </a:solidFill>
              </a:rPr>
              <a:t>Y</a:t>
            </a:r>
            <a:endParaRPr lang="en-AU" sz="1600">
              <a:solidFill>
                <a:schemeClr val="accent1"/>
              </a:solidFill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081335" y="3861048"/>
            <a:ext cx="31306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/>
              <a:t>Soil elements at </a:t>
            </a:r>
            <a:r>
              <a:rPr lang="en-US" sz="1600" dirty="0" smtClean="0"/>
              <a:t>different </a:t>
            </a:r>
            <a:r>
              <a:rPr lang="en-US" sz="1600" dirty="0"/>
              <a:t>locations</a:t>
            </a:r>
            <a:endParaRPr lang="en-AU" sz="1600" dirty="0"/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4586536" y="1393602"/>
            <a:ext cx="4267200" cy="2667000"/>
            <a:chOff x="2832" y="1296"/>
            <a:chExt cx="2688" cy="1680"/>
          </a:xfrm>
        </p:grpSpPr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2832" y="2736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V="1">
              <a:off x="3120" y="129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 flipV="1">
              <a:off x="3120" y="1632"/>
              <a:ext cx="2112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6" name="Group 19"/>
          <p:cNvGrpSpPr>
            <a:grpSpLocks/>
          </p:cNvGrpSpPr>
          <p:nvPr/>
        </p:nvGrpSpPr>
        <p:grpSpPr bwMode="auto">
          <a:xfrm>
            <a:off x="5500936" y="2917602"/>
            <a:ext cx="1447800" cy="762000"/>
            <a:chOff x="3408" y="2256"/>
            <a:chExt cx="912" cy="480"/>
          </a:xfrm>
        </p:grpSpPr>
        <p:sp>
          <p:nvSpPr>
            <p:cNvPr id="17" name="Arc 20"/>
            <p:cNvSpPr>
              <a:spLocks/>
            </p:cNvSpPr>
            <p:nvPr/>
          </p:nvSpPr>
          <p:spPr bwMode="auto">
            <a:xfrm rot="-5400000">
              <a:off x="3624" y="2040"/>
              <a:ext cx="480" cy="912"/>
            </a:xfrm>
            <a:custGeom>
              <a:avLst/>
              <a:gdLst>
                <a:gd name="T0" fmla="*/ 0 w 21600"/>
                <a:gd name="T1" fmla="*/ 0 h 43198"/>
                <a:gd name="T2" fmla="*/ 0 w 21600"/>
                <a:gd name="T3" fmla="*/ 0 h 43198"/>
                <a:gd name="T4" fmla="*/ 0 w 21600"/>
                <a:gd name="T5" fmla="*/ 0 h 431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198"/>
                <a:gd name="T11" fmla="*/ 21600 w 21600"/>
                <a:gd name="T12" fmla="*/ 43198 h 43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19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19"/>
                    <a:pt x="12099" y="43044"/>
                    <a:pt x="281" y="43198"/>
                  </a:cubicBezTo>
                </a:path>
                <a:path w="21600" h="4319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19"/>
                    <a:pt x="12099" y="43044"/>
                    <a:pt x="281" y="4319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3456" y="244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hlink"/>
                  </a:solidFill>
                  <a:latin typeface="Times New Roman" pitchFamily="18" charset="0"/>
                </a:rPr>
                <a:t>X</a:t>
              </a:r>
              <a:endParaRPr lang="en-AU" sz="2400">
                <a:solidFill>
                  <a:schemeClr val="hlink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9" name="Group 22"/>
          <p:cNvGrpSpPr>
            <a:grpSpLocks/>
          </p:cNvGrpSpPr>
          <p:nvPr/>
        </p:nvGrpSpPr>
        <p:grpSpPr bwMode="auto">
          <a:xfrm>
            <a:off x="6720136" y="2765202"/>
            <a:ext cx="1752600" cy="914400"/>
            <a:chOff x="4176" y="2160"/>
            <a:chExt cx="1104" cy="576"/>
          </a:xfrm>
        </p:grpSpPr>
        <p:sp>
          <p:nvSpPr>
            <p:cNvPr id="20" name="Arc 23"/>
            <p:cNvSpPr>
              <a:spLocks/>
            </p:cNvSpPr>
            <p:nvPr/>
          </p:nvSpPr>
          <p:spPr bwMode="auto">
            <a:xfrm rot="-5400000">
              <a:off x="4440" y="1896"/>
              <a:ext cx="576" cy="1104"/>
            </a:xfrm>
            <a:custGeom>
              <a:avLst/>
              <a:gdLst>
                <a:gd name="T0" fmla="*/ 0 w 21600"/>
                <a:gd name="T1" fmla="*/ 0 h 43198"/>
                <a:gd name="T2" fmla="*/ 0 w 21600"/>
                <a:gd name="T3" fmla="*/ 1 h 43198"/>
                <a:gd name="T4" fmla="*/ 0 w 21600"/>
                <a:gd name="T5" fmla="*/ 0 h 431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198"/>
                <a:gd name="T11" fmla="*/ 21600 w 21600"/>
                <a:gd name="T12" fmla="*/ 43198 h 43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19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19"/>
                    <a:pt x="12099" y="43044"/>
                    <a:pt x="281" y="43198"/>
                  </a:cubicBezTo>
                </a:path>
                <a:path w="21600" h="4319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19"/>
                    <a:pt x="12099" y="43044"/>
                    <a:pt x="281" y="4319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4"/>
            <p:cNvSpPr txBox="1">
              <a:spLocks noChangeArrowheads="1"/>
            </p:cNvSpPr>
            <p:nvPr/>
          </p:nvSpPr>
          <p:spPr bwMode="auto">
            <a:xfrm>
              <a:off x="4752" y="22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accent1"/>
                  </a:solidFill>
                  <a:latin typeface="Times New Roman" pitchFamily="18" charset="0"/>
                </a:rPr>
                <a:t>Y</a:t>
              </a:r>
              <a:endParaRPr lang="en-AU" sz="24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</p:grp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5043736" y="4365402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imes New Roman" pitchFamily="18" charset="0"/>
              </a:rPr>
              <a:t>X</a:t>
            </a:r>
            <a:endParaRPr lang="en-AU" sz="24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043736" y="4975002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  <a:latin typeface="Times New Roman" pitchFamily="18" charset="0"/>
              </a:rPr>
              <a:t>Y</a:t>
            </a:r>
            <a:endParaRPr lang="en-AU" sz="24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5500936" y="4365402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charset="0"/>
              </a:rPr>
              <a:t>~ failure</a:t>
            </a:r>
            <a:endParaRPr lang="en-AU" sz="2400">
              <a:latin typeface="Tahoma" charset="0"/>
            </a:endParaRP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5500936" y="4975002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charset="0"/>
              </a:rPr>
              <a:t>~ stable</a:t>
            </a:r>
            <a:endParaRPr lang="en-AU" sz="2400">
              <a:latin typeface="Tahoma" charset="0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4630986" y="1196752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AU" sz="2400">
                <a:latin typeface="Times New Roman" pitchFamily="18" charset="0"/>
                <a:sym typeface="Symbol" pitchFamily="18" charset="2"/>
              </a:rPr>
              <a:t></a:t>
            </a:r>
            <a:endParaRPr lang="en-US" sz="24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8539411" y="3663727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AU" sz="2400">
                <a:latin typeface="Times New Roman" pitchFamily="18" charset="0"/>
                <a:sym typeface="Symbol" pitchFamily="18" charset="2"/>
              </a:rPr>
              <a:t></a:t>
            </a:r>
            <a:endParaRPr lang="en-US" sz="240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8259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6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0" grpId="0" animBg="1" autoUpdateAnimBg="0"/>
      <p:bldP spid="11" grpId="0" autoUpdateAnimBg="0"/>
      <p:bldP spid="22" grpId="0" autoUpdateAnimBg="0"/>
      <p:bldP spid="23" grpId="0" autoUpdateAnimBg="0"/>
      <p:bldP spid="24" grpId="0" autoUpdateAnimBg="0"/>
      <p:bldP spid="2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 descr="Recycled paper"/>
          <p:cNvSpPr>
            <a:spLocks noChangeArrowheads="1"/>
          </p:cNvSpPr>
          <p:nvPr/>
        </p:nvSpPr>
        <p:spPr bwMode="auto">
          <a:xfrm>
            <a:off x="381000" y="2046437"/>
            <a:ext cx="2667000" cy="3200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524000" y="3418037"/>
            <a:ext cx="304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chemeClr val="accent1"/>
                </a:solidFill>
              </a:rPr>
              <a:t>Y</a:t>
            </a:r>
            <a:endParaRPr lang="en-AU" sz="1600">
              <a:solidFill>
                <a:schemeClr val="accent1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429000" y="2970143"/>
            <a:ext cx="2362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Initially, Mohr circle is a point</a:t>
            </a:r>
            <a:endParaRPr lang="en-AU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648200" y="339874"/>
            <a:ext cx="4267200" cy="2667000"/>
            <a:chOff x="2832" y="1296"/>
            <a:chExt cx="2688" cy="1680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832" y="2736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V="1">
              <a:off x="3120" y="129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 flipV="1">
              <a:off x="3120" y="1632"/>
              <a:ext cx="2112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" name="Arc 12"/>
          <p:cNvSpPr>
            <a:spLocks/>
          </p:cNvSpPr>
          <p:nvPr/>
        </p:nvSpPr>
        <p:spPr bwMode="auto">
          <a:xfrm rot="16200000">
            <a:off x="6743700" y="1292374"/>
            <a:ext cx="914400" cy="1752600"/>
          </a:xfrm>
          <a:custGeom>
            <a:avLst/>
            <a:gdLst>
              <a:gd name="T0" fmla="*/ 0 w 21600"/>
              <a:gd name="T1" fmla="*/ 0 h 43198"/>
              <a:gd name="T2" fmla="*/ 21318937 w 21600"/>
              <a:gd name="T3" fmla="*/ 2147483647 h 43198"/>
              <a:gd name="T4" fmla="*/ 0 w 21600"/>
              <a:gd name="T5" fmla="*/ 1442485270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flipV="1">
            <a:off x="838200" y="1741637"/>
            <a:ext cx="1600200" cy="304800"/>
          </a:xfrm>
          <a:custGeom>
            <a:avLst/>
            <a:gdLst>
              <a:gd name="T0" fmla="*/ 2147483647 w 21600"/>
              <a:gd name="T1" fmla="*/ 30346399 h 21600"/>
              <a:gd name="T2" fmla="*/ 2147483647 w 21600"/>
              <a:gd name="T3" fmla="*/ 60692798 h 21600"/>
              <a:gd name="T4" fmla="*/ 618431293 w 21600"/>
              <a:gd name="T5" fmla="*/ 30346399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21 w 21600"/>
              <a:gd name="T13" fmla="*/ 3321 h 21600"/>
              <a:gd name="T14" fmla="*/ 18279 w 21600"/>
              <a:gd name="T15" fmla="*/ 1827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42" y="21600"/>
                </a:lnTo>
                <a:lnTo>
                  <a:pt x="18558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1295400" y="3189437"/>
            <a:ext cx="762000" cy="838200"/>
            <a:chOff x="720" y="2352"/>
            <a:chExt cx="480" cy="528"/>
          </a:xfrm>
        </p:grpSpPr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912" y="2352"/>
              <a:ext cx="96" cy="144"/>
              <a:chOff x="912" y="2352"/>
              <a:chExt cx="96" cy="144"/>
            </a:xfrm>
          </p:grpSpPr>
          <p:sp>
            <p:nvSpPr>
              <p:cNvPr id="22" name="Line 16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" name="Line 17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3" name="Group 18"/>
            <p:cNvGrpSpPr>
              <a:grpSpLocks/>
            </p:cNvGrpSpPr>
            <p:nvPr/>
          </p:nvGrpSpPr>
          <p:grpSpPr bwMode="auto">
            <a:xfrm rot="5400000">
              <a:off x="1080" y="2520"/>
              <a:ext cx="96" cy="144"/>
              <a:chOff x="912" y="2352"/>
              <a:chExt cx="96" cy="144"/>
            </a:xfrm>
          </p:grpSpPr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4" name="Group 21"/>
            <p:cNvGrpSpPr>
              <a:grpSpLocks/>
            </p:cNvGrpSpPr>
            <p:nvPr/>
          </p:nvGrpSpPr>
          <p:grpSpPr bwMode="auto">
            <a:xfrm rot="-5400000">
              <a:off x="744" y="2520"/>
              <a:ext cx="96" cy="144"/>
              <a:chOff x="912" y="2352"/>
              <a:chExt cx="96" cy="144"/>
            </a:xfrm>
          </p:grpSpPr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5" name="Group 24"/>
            <p:cNvGrpSpPr>
              <a:grpSpLocks/>
            </p:cNvGrpSpPr>
            <p:nvPr/>
          </p:nvGrpSpPr>
          <p:grpSpPr bwMode="auto">
            <a:xfrm rot="10800000">
              <a:off x="912" y="2736"/>
              <a:ext cx="96" cy="144"/>
              <a:chOff x="912" y="2352"/>
              <a:chExt cx="96" cy="144"/>
            </a:xfrm>
          </p:grpSpPr>
          <p:sp>
            <p:nvSpPr>
              <p:cNvPr id="16" name="Line 25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" name="Line 26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24" name="Group 27"/>
          <p:cNvGrpSpPr>
            <a:grpSpLocks/>
          </p:cNvGrpSpPr>
          <p:nvPr/>
        </p:nvGrpSpPr>
        <p:grpSpPr bwMode="auto">
          <a:xfrm>
            <a:off x="1600200" y="2808437"/>
            <a:ext cx="990600" cy="914400"/>
            <a:chOff x="912" y="2112"/>
            <a:chExt cx="624" cy="576"/>
          </a:xfrm>
        </p:grpSpPr>
        <p:sp>
          <p:nvSpPr>
            <p:cNvPr id="25" name="Text Box 28"/>
            <p:cNvSpPr txBox="1">
              <a:spLocks noChangeArrowheads="1"/>
            </p:cNvSpPr>
            <p:nvPr/>
          </p:nvSpPr>
          <p:spPr bwMode="auto">
            <a:xfrm>
              <a:off x="912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</a:t>
              </a:r>
              <a:r>
                <a:rPr lang="en-US" sz="2400" baseline="-25000">
                  <a:latin typeface="Times New Roman" pitchFamily="18" charset="0"/>
                  <a:sym typeface="Symbol" pitchFamily="18" charset="2"/>
                </a:rPr>
                <a:t>c</a:t>
              </a:r>
              <a:endParaRPr lang="en-AU" sz="2400">
                <a:latin typeface="Times New Roman" pitchFamily="18" charset="0"/>
              </a:endParaRPr>
            </a:p>
          </p:txBody>
        </p:sp>
        <p:sp>
          <p:nvSpPr>
            <p:cNvPr id="26" name="Text Box 29"/>
            <p:cNvSpPr txBox="1">
              <a:spLocks noChangeArrowheads="1"/>
            </p:cNvSpPr>
            <p:nvPr/>
          </p:nvSpPr>
          <p:spPr bwMode="auto">
            <a:xfrm>
              <a:off x="1200" y="240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</a:t>
              </a:r>
              <a:r>
                <a:rPr lang="en-US" sz="2400" baseline="-25000">
                  <a:latin typeface="Times New Roman" pitchFamily="18" charset="0"/>
                  <a:sym typeface="Symbol" pitchFamily="18" charset="2"/>
                </a:rPr>
                <a:t>c</a:t>
              </a:r>
              <a:endParaRPr lang="en-AU" sz="2400">
                <a:latin typeface="Times New Roman" pitchFamily="18" charset="0"/>
              </a:endParaRPr>
            </a:p>
          </p:txBody>
        </p:sp>
      </p:grp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6096000" y="2549674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AU" sz="2400"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c</a:t>
            </a:r>
            <a:endParaRPr lang="en-AU" sz="2400">
              <a:latin typeface="Times New Roman" pitchFamily="18" charset="0"/>
            </a:endParaRPr>
          </a:p>
        </p:txBody>
      </p:sp>
      <p:sp>
        <p:nvSpPr>
          <p:cNvPr id="28" name="Oval 31"/>
          <p:cNvSpPr>
            <a:spLocks noChangeArrowheads="1"/>
          </p:cNvSpPr>
          <p:nvPr/>
        </p:nvSpPr>
        <p:spPr bwMode="auto">
          <a:xfrm>
            <a:off x="6248400" y="2586186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1598612" y="2465537"/>
            <a:ext cx="992188" cy="457200"/>
            <a:chOff x="911" y="1896"/>
            <a:chExt cx="625" cy="288"/>
          </a:xfrm>
        </p:grpSpPr>
        <p:grpSp>
          <p:nvGrpSpPr>
            <p:cNvPr id="30" name="Group 33"/>
            <p:cNvGrpSpPr>
              <a:grpSpLocks/>
            </p:cNvGrpSpPr>
            <p:nvPr/>
          </p:nvGrpSpPr>
          <p:grpSpPr bwMode="auto">
            <a:xfrm>
              <a:off x="911" y="1968"/>
              <a:ext cx="96" cy="216"/>
              <a:chOff x="912" y="2352"/>
              <a:chExt cx="96" cy="144"/>
            </a:xfrm>
          </p:grpSpPr>
          <p:sp>
            <p:nvSpPr>
              <p:cNvPr id="32" name="Line 34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" name="Line 35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1080" y="1896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solidFill>
                    <a:schemeClr val="folHlink"/>
                  </a:solidFill>
                  <a:latin typeface="Times New Roman" pitchFamily="18" charset="0"/>
                  <a:sym typeface="Symbol" pitchFamily="18" charset="2"/>
                </a:rPr>
                <a:t></a:t>
              </a:r>
              <a:endParaRPr lang="en-AU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</p:grp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7734300" y="2662386"/>
            <a:ext cx="1181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AU" sz="2400"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c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+</a:t>
            </a:r>
            <a:r>
              <a:rPr lang="en-US" sz="2400">
                <a:solidFill>
                  <a:schemeClr val="folHlink"/>
                </a:solidFill>
                <a:latin typeface="Times New Roman" pitchFamily="18" charset="0"/>
                <a:sym typeface="Symbol" pitchFamily="18" charset="2"/>
              </a:rPr>
              <a:t></a:t>
            </a:r>
            <a:endParaRPr lang="en-AU" sz="2400">
              <a:solidFill>
                <a:schemeClr val="folHlink"/>
              </a:solidFill>
              <a:latin typeface="Times New Roman" pitchFamily="18" charset="0"/>
            </a:endParaRPr>
          </a:p>
        </p:txBody>
      </p:sp>
      <p:grpSp>
        <p:nvGrpSpPr>
          <p:cNvPr id="35" name="Group 38"/>
          <p:cNvGrpSpPr>
            <a:grpSpLocks/>
          </p:cNvGrpSpPr>
          <p:nvPr/>
        </p:nvGrpSpPr>
        <p:grpSpPr bwMode="auto">
          <a:xfrm>
            <a:off x="6324600" y="2890986"/>
            <a:ext cx="1752600" cy="571500"/>
            <a:chOff x="3888" y="2903"/>
            <a:chExt cx="1104" cy="360"/>
          </a:xfrm>
        </p:grpSpPr>
        <p:sp>
          <p:nvSpPr>
            <p:cNvPr id="36" name="Line 39"/>
            <p:cNvSpPr>
              <a:spLocks noChangeShapeType="1"/>
            </p:cNvSpPr>
            <p:nvPr/>
          </p:nvSpPr>
          <p:spPr bwMode="auto">
            <a:xfrm>
              <a:off x="3888" y="3191"/>
              <a:ext cx="1104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 type="triangle" w="sm" len="lg"/>
              <a:tailEnd type="triangle" w="sm" len="lg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Text Box 40"/>
            <p:cNvSpPr txBox="1">
              <a:spLocks noChangeArrowheads="1"/>
            </p:cNvSpPr>
            <p:nvPr/>
          </p:nvSpPr>
          <p:spPr bwMode="auto">
            <a:xfrm>
              <a:off x="4248" y="2903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solidFill>
                    <a:schemeClr val="folHlink"/>
                  </a:solidFill>
                  <a:latin typeface="Times New Roman" pitchFamily="18" charset="0"/>
                  <a:sym typeface="Symbol" pitchFamily="18" charset="2"/>
                </a:rPr>
                <a:t></a:t>
              </a:r>
              <a:endParaRPr lang="en-AU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38" name="Line 41"/>
            <p:cNvSpPr>
              <a:spLocks noChangeShapeType="1"/>
            </p:cNvSpPr>
            <p:nvPr/>
          </p:nvSpPr>
          <p:spPr bwMode="auto">
            <a:xfrm>
              <a:off x="3888" y="311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Line 42"/>
            <p:cNvSpPr>
              <a:spLocks noChangeShapeType="1"/>
            </p:cNvSpPr>
            <p:nvPr/>
          </p:nvSpPr>
          <p:spPr bwMode="auto">
            <a:xfrm>
              <a:off x="4992" y="311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0" name="Line 43"/>
          <p:cNvSpPr>
            <a:spLocks noChangeShapeType="1"/>
          </p:cNvSpPr>
          <p:nvPr/>
        </p:nvSpPr>
        <p:spPr bwMode="auto">
          <a:xfrm flipV="1">
            <a:off x="5562600" y="2662386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" name="AutoShape 44"/>
          <p:cNvSpPr>
            <a:spLocks/>
          </p:cNvSpPr>
          <p:nvPr/>
        </p:nvSpPr>
        <p:spPr bwMode="auto">
          <a:xfrm>
            <a:off x="381000" y="332656"/>
            <a:ext cx="4229100" cy="1224136"/>
          </a:xfrm>
          <a:prstGeom prst="callout1">
            <a:avLst>
              <a:gd name="adj1" fmla="val 112446"/>
              <a:gd name="adj2" fmla="val 5016"/>
              <a:gd name="adj3" fmla="val 109781"/>
              <a:gd name="adj4" fmla="val 4904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2400" dirty="0"/>
              <a:t>The soil element does not fail if the Mohr circle is contained within the </a:t>
            </a:r>
            <a:r>
              <a:rPr lang="en-US" sz="2400" dirty="0" smtClean="0"/>
              <a:t>envelope.</a:t>
            </a:r>
            <a:endParaRPr lang="en-AU" sz="2400" dirty="0"/>
          </a:p>
        </p:txBody>
      </p:sp>
      <p:sp>
        <p:nvSpPr>
          <p:cNvPr id="42" name="Line 45"/>
          <p:cNvSpPr>
            <a:spLocks noChangeShapeType="1"/>
          </p:cNvSpPr>
          <p:nvPr/>
        </p:nvSpPr>
        <p:spPr bwMode="auto">
          <a:xfrm>
            <a:off x="381000" y="2046437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3048000" y="1862287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GL</a:t>
            </a:r>
            <a:endParaRPr lang="en-AU">
              <a:latin typeface="Times New Roman" pitchFamily="18" charset="0"/>
            </a:endParaRPr>
          </a:p>
        </p:txBody>
      </p: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4724400" y="3786336"/>
            <a:ext cx="4267200" cy="2667000"/>
            <a:chOff x="2832" y="1296"/>
            <a:chExt cx="2688" cy="1680"/>
          </a:xfrm>
        </p:grpSpPr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2832" y="2736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 flipV="1">
              <a:off x="3120" y="129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 flipV="1">
              <a:off x="3120" y="1632"/>
              <a:ext cx="2112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8" name="Arc 11"/>
          <p:cNvSpPr>
            <a:spLocks/>
          </p:cNvSpPr>
          <p:nvPr/>
        </p:nvSpPr>
        <p:spPr bwMode="auto">
          <a:xfrm rot="16200000">
            <a:off x="6819900" y="4738836"/>
            <a:ext cx="914400" cy="1752600"/>
          </a:xfrm>
          <a:custGeom>
            <a:avLst/>
            <a:gdLst>
              <a:gd name="T0" fmla="*/ 0 w 21600"/>
              <a:gd name="T1" fmla="*/ 0 h 43198"/>
              <a:gd name="T2" fmla="*/ 21318937 w 21600"/>
              <a:gd name="T3" fmla="*/ 2147483647 h 43198"/>
              <a:gd name="T4" fmla="*/ 0 w 21600"/>
              <a:gd name="T5" fmla="*/ 1442485270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29"/>
          <p:cNvSpPr txBox="1">
            <a:spLocks noChangeArrowheads="1"/>
          </p:cNvSpPr>
          <p:nvPr/>
        </p:nvSpPr>
        <p:spPr bwMode="auto">
          <a:xfrm>
            <a:off x="6172200" y="5996136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AU" sz="2400"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c</a:t>
            </a:r>
            <a:endParaRPr lang="en-AU" sz="2400">
              <a:latin typeface="Times New Roman" pitchFamily="18" charset="0"/>
            </a:endParaRPr>
          </a:p>
        </p:txBody>
      </p:sp>
      <p:sp>
        <p:nvSpPr>
          <p:cNvPr id="50" name="Oval 30"/>
          <p:cNvSpPr>
            <a:spLocks noChangeArrowheads="1"/>
          </p:cNvSpPr>
          <p:nvPr/>
        </p:nvSpPr>
        <p:spPr bwMode="auto">
          <a:xfrm>
            <a:off x="6324600" y="6032649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6934200" y="5157936"/>
            <a:ext cx="990600" cy="671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2" name="Arc 39"/>
          <p:cNvSpPr>
            <a:spLocks/>
          </p:cNvSpPr>
          <p:nvPr/>
        </p:nvSpPr>
        <p:spPr bwMode="auto">
          <a:xfrm rot="16200000">
            <a:off x="6686550" y="5100786"/>
            <a:ext cx="685800" cy="1257300"/>
          </a:xfrm>
          <a:custGeom>
            <a:avLst/>
            <a:gdLst>
              <a:gd name="T0" fmla="*/ 0 w 21600"/>
              <a:gd name="T1" fmla="*/ 0 h 43198"/>
              <a:gd name="T2" fmla="*/ 8993950 w 21600"/>
              <a:gd name="T3" fmla="*/ 1065097044 h 43198"/>
              <a:gd name="T4" fmla="*/ 0 w 21600"/>
              <a:gd name="T5" fmla="*/ 532573204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Arc 40"/>
          <p:cNvSpPr>
            <a:spLocks/>
          </p:cNvSpPr>
          <p:nvPr/>
        </p:nvSpPr>
        <p:spPr bwMode="auto">
          <a:xfrm rot="16200000">
            <a:off x="6546850" y="5683399"/>
            <a:ext cx="241300" cy="533400"/>
          </a:xfrm>
          <a:custGeom>
            <a:avLst/>
            <a:gdLst>
              <a:gd name="T0" fmla="*/ 0 w 21600"/>
              <a:gd name="T1" fmla="*/ 0 h 43198"/>
              <a:gd name="T2" fmla="*/ 391744 w 21600"/>
              <a:gd name="T3" fmla="*/ 81326418 h 43198"/>
              <a:gd name="T4" fmla="*/ 0 w 21600"/>
              <a:gd name="T5" fmla="*/ 40665037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Arc 41"/>
          <p:cNvSpPr>
            <a:spLocks/>
          </p:cNvSpPr>
          <p:nvPr/>
        </p:nvSpPr>
        <p:spPr bwMode="auto">
          <a:xfrm rot="16200000">
            <a:off x="6591300" y="5424636"/>
            <a:ext cx="457200" cy="838200"/>
          </a:xfrm>
          <a:custGeom>
            <a:avLst/>
            <a:gdLst>
              <a:gd name="T0" fmla="*/ 0 w 21600"/>
              <a:gd name="T1" fmla="*/ 0 h 43198"/>
              <a:gd name="T2" fmla="*/ 2664862 w 21600"/>
              <a:gd name="T3" fmla="*/ 315584456 h 43198"/>
              <a:gd name="T4" fmla="*/ 0 w 21600"/>
              <a:gd name="T5" fmla="*/ 157799369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AutoShape 42"/>
          <p:cNvSpPr>
            <a:spLocks/>
          </p:cNvSpPr>
          <p:nvPr/>
        </p:nvSpPr>
        <p:spPr bwMode="auto">
          <a:xfrm>
            <a:off x="3124200" y="3692674"/>
            <a:ext cx="3124200" cy="639762"/>
          </a:xfrm>
          <a:prstGeom prst="borderCallout2">
            <a:avLst>
              <a:gd name="adj1" fmla="val 17866"/>
              <a:gd name="adj2" fmla="val 102440"/>
              <a:gd name="adj3" fmla="val 17866"/>
              <a:gd name="adj4" fmla="val 112907"/>
              <a:gd name="adj5" fmla="val 224983"/>
              <a:gd name="adj6" fmla="val 132930"/>
            </a:avLst>
          </a:prstGeom>
          <a:solidFill>
            <a:srgbClr val="FFFF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dirty="0"/>
              <a:t>As loading progresses, Mohr circle becomes larger…</a:t>
            </a:r>
            <a:endParaRPr lang="en-AU" dirty="0"/>
          </a:p>
        </p:txBody>
      </p:sp>
      <p:sp>
        <p:nvSpPr>
          <p:cNvPr id="56" name="Arc 43"/>
          <p:cNvSpPr>
            <a:spLocks/>
          </p:cNvSpPr>
          <p:nvPr/>
        </p:nvSpPr>
        <p:spPr bwMode="auto">
          <a:xfrm rot="16200000">
            <a:off x="6839743" y="4414193"/>
            <a:ext cx="1255713" cy="2133600"/>
          </a:xfrm>
          <a:custGeom>
            <a:avLst/>
            <a:gdLst>
              <a:gd name="T0" fmla="*/ 0 w 21600"/>
              <a:gd name="T1" fmla="*/ 0 h 43198"/>
              <a:gd name="T2" fmla="*/ 55210149 w 21600"/>
              <a:gd name="T3" fmla="*/ 2147483647 h 43198"/>
              <a:gd name="T4" fmla="*/ 0 w 21600"/>
              <a:gd name="T5" fmla="*/ 2147483647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AutoShape 44"/>
          <p:cNvSpPr>
            <a:spLocks/>
          </p:cNvSpPr>
          <p:nvPr/>
        </p:nvSpPr>
        <p:spPr bwMode="auto">
          <a:xfrm>
            <a:off x="1219200" y="5445274"/>
            <a:ext cx="3217863" cy="893763"/>
          </a:xfrm>
          <a:prstGeom prst="borderCallout2">
            <a:avLst>
              <a:gd name="adj1" fmla="val 12787"/>
              <a:gd name="adj2" fmla="val 102366"/>
              <a:gd name="adj3" fmla="val 12787"/>
              <a:gd name="adj4" fmla="val 112333"/>
              <a:gd name="adj5" fmla="val 17213"/>
              <a:gd name="adj6" fmla="val 162930"/>
            </a:avLst>
          </a:prstGeom>
          <a:solidFill>
            <a:srgbClr val="FFFF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dirty="0"/>
              <a:t>.. and finally failure occurs when Mohr circle touches the </a:t>
            </a:r>
            <a:r>
              <a:rPr lang="en-US" dirty="0" smtClean="0"/>
              <a:t>envelope.</a:t>
            </a:r>
            <a:endParaRPr lang="en-AU" dirty="0"/>
          </a:p>
        </p:txBody>
      </p:sp>
      <p:grpSp>
        <p:nvGrpSpPr>
          <p:cNvPr id="59" name="Group 58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1149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8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3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3000"/>
                            </p:stCondLst>
                            <p:childTnLst>
                              <p:par>
                                <p:cTn id="53" presetID="23" presetClass="entr" presetSubtype="52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8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1EFC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2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1EFC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4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1EFC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7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1EFC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9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2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utoUpdateAnimBg="0"/>
      <p:bldP spid="9" grpId="0" animBg="1"/>
      <p:bldP spid="10" grpId="0" animBg="1"/>
      <p:bldP spid="27" grpId="0" autoUpdateAnimBg="0"/>
      <p:bldP spid="28" grpId="0" animBg="1"/>
      <p:bldP spid="34" grpId="0" autoUpdateAnimBg="0"/>
      <p:bldP spid="40" grpId="0" animBg="1"/>
      <p:bldP spid="41" grpId="0" animBg="1" autoUpdateAnimBg="0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 autoUpdateAnimBg="0"/>
      <p:bldP spid="56" grpId="0" animBg="1"/>
      <p:bldP spid="5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195" y="44624"/>
            <a:ext cx="67691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20" y="1738487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3320" y="1090787"/>
            <a:ext cx="1584325" cy="1296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38857" y="2387774"/>
            <a:ext cx="1584325" cy="7921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627882" y="4509120"/>
            <a:ext cx="4888334" cy="5869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876086"/>
            <a:ext cx="6408712" cy="121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9631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 descr="Recycled paper"/>
          <p:cNvSpPr>
            <a:spLocks noChangeArrowheads="1"/>
          </p:cNvSpPr>
          <p:nvPr/>
        </p:nvSpPr>
        <p:spPr bwMode="auto">
          <a:xfrm>
            <a:off x="179512" y="2496344"/>
            <a:ext cx="2667000" cy="3200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22512" y="3867944"/>
            <a:ext cx="304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chemeClr val="accent1"/>
                </a:solidFill>
              </a:rPr>
              <a:t>Y</a:t>
            </a:r>
            <a:endParaRPr lang="en-AU" sz="1600">
              <a:solidFill>
                <a:schemeClr val="accent1"/>
              </a:solidFill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4446712" y="1962944"/>
            <a:ext cx="4419600" cy="2667000"/>
            <a:chOff x="2832" y="1296"/>
            <a:chExt cx="2688" cy="1680"/>
          </a:xfrm>
        </p:grpSpPr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2832" y="2736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V="1">
              <a:off x="3120" y="129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V="1">
              <a:off x="3120" y="1632"/>
              <a:ext cx="2112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" name="AutoShape 11"/>
          <p:cNvSpPr>
            <a:spLocks noChangeArrowheads="1"/>
          </p:cNvSpPr>
          <p:nvPr/>
        </p:nvSpPr>
        <p:spPr bwMode="auto">
          <a:xfrm flipV="1">
            <a:off x="636712" y="2312194"/>
            <a:ext cx="1600200" cy="184150"/>
          </a:xfrm>
          <a:custGeom>
            <a:avLst/>
            <a:gdLst>
              <a:gd name="T0" fmla="*/ 2147483647 w 21600"/>
              <a:gd name="T1" fmla="*/ 6692335 h 21600"/>
              <a:gd name="T2" fmla="*/ 2147483647 w 21600"/>
              <a:gd name="T3" fmla="*/ 13384669 h 21600"/>
              <a:gd name="T4" fmla="*/ 444407235 w 21600"/>
              <a:gd name="T5" fmla="*/ 669233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893 w 21600"/>
              <a:gd name="T13" fmla="*/ 2893 h 21600"/>
              <a:gd name="T14" fmla="*/ 18707 w 21600"/>
              <a:gd name="T15" fmla="*/ 1870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85" y="21600"/>
                </a:lnTo>
                <a:lnTo>
                  <a:pt x="1941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1093912" y="3639344"/>
            <a:ext cx="762000" cy="838200"/>
            <a:chOff x="720" y="2352"/>
            <a:chExt cx="480" cy="528"/>
          </a:xfrm>
        </p:grpSpPr>
        <p:grpSp>
          <p:nvGrpSpPr>
            <p:cNvPr id="11" name="Group 13"/>
            <p:cNvGrpSpPr>
              <a:grpSpLocks/>
            </p:cNvGrpSpPr>
            <p:nvPr/>
          </p:nvGrpSpPr>
          <p:grpSpPr bwMode="auto">
            <a:xfrm>
              <a:off x="912" y="2352"/>
              <a:ext cx="96" cy="144"/>
              <a:chOff x="912" y="2352"/>
              <a:chExt cx="96" cy="144"/>
            </a:xfrm>
          </p:grpSpPr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2" name="Group 16"/>
            <p:cNvGrpSpPr>
              <a:grpSpLocks/>
            </p:cNvGrpSpPr>
            <p:nvPr/>
          </p:nvGrpSpPr>
          <p:grpSpPr bwMode="auto">
            <a:xfrm rot="5400000">
              <a:off x="1080" y="2520"/>
              <a:ext cx="96" cy="144"/>
              <a:chOff x="912" y="2352"/>
              <a:chExt cx="96" cy="144"/>
            </a:xfrm>
          </p:grpSpPr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3" name="Group 19"/>
            <p:cNvGrpSpPr>
              <a:grpSpLocks/>
            </p:cNvGrpSpPr>
            <p:nvPr/>
          </p:nvGrpSpPr>
          <p:grpSpPr bwMode="auto">
            <a:xfrm rot="-5400000">
              <a:off x="744" y="2520"/>
              <a:ext cx="96" cy="144"/>
              <a:chOff x="912" y="2352"/>
              <a:chExt cx="96" cy="144"/>
            </a:xfrm>
          </p:grpSpPr>
          <p:sp>
            <p:nvSpPr>
              <p:cNvPr id="17" name="Line 20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" name="Line 21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4" name="Group 22"/>
            <p:cNvGrpSpPr>
              <a:grpSpLocks/>
            </p:cNvGrpSpPr>
            <p:nvPr/>
          </p:nvGrpSpPr>
          <p:grpSpPr bwMode="auto">
            <a:xfrm rot="10800000">
              <a:off x="912" y="2736"/>
              <a:ext cx="96" cy="144"/>
              <a:chOff x="912" y="2352"/>
              <a:chExt cx="96" cy="144"/>
            </a:xfrm>
          </p:grpSpPr>
          <p:sp>
            <p:nvSpPr>
              <p:cNvPr id="15" name="Line 23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23" name="Group 25"/>
          <p:cNvGrpSpPr>
            <a:grpSpLocks/>
          </p:cNvGrpSpPr>
          <p:nvPr/>
        </p:nvGrpSpPr>
        <p:grpSpPr bwMode="auto">
          <a:xfrm>
            <a:off x="1398712" y="3258344"/>
            <a:ext cx="990600" cy="914400"/>
            <a:chOff x="912" y="2112"/>
            <a:chExt cx="624" cy="576"/>
          </a:xfrm>
        </p:grpSpPr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912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</a:t>
              </a:r>
              <a:r>
                <a:rPr lang="en-US" sz="2400" baseline="-25000">
                  <a:latin typeface="Times New Roman" pitchFamily="18" charset="0"/>
                  <a:sym typeface="Symbol" pitchFamily="18" charset="2"/>
                </a:rPr>
                <a:t>c</a:t>
              </a:r>
              <a:endParaRPr lang="en-AU" sz="2400">
                <a:latin typeface="Times New Roman" pitchFamily="18" charset="0"/>
              </a:endParaRPr>
            </a:p>
          </p:txBody>
        </p:sp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1200" y="240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</a:t>
              </a:r>
              <a:r>
                <a:rPr lang="en-US" sz="2400" baseline="-25000">
                  <a:latin typeface="Times New Roman" pitchFamily="18" charset="0"/>
                  <a:sym typeface="Symbol" pitchFamily="18" charset="2"/>
                </a:rPr>
                <a:t>c</a:t>
              </a:r>
              <a:endParaRPr lang="en-AU" sz="2400">
                <a:latin typeface="Times New Roman" pitchFamily="18" charset="0"/>
              </a:endParaRPr>
            </a:p>
          </p:txBody>
        </p:sp>
      </p:grp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5894512" y="4172744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AU" sz="2400">
                <a:solidFill>
                  <a:schemeClr val="folHlink"/>
                </a:solidFill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aseline="-25000">
                <a:solidFill>
                  <a:schemeClr val="folHlink"/>
                </a:solidFill>
                <a:latin typeface="Times New Roman" pitchFamily="18" charset="0"/>
                <a:sym typeface="Symbol" pitchFamily="18" charset="2"/>
              </a:rPr>
              <a:t>c</a:t>
            </a:r>
            <a:endParaRPr lang="en-AU" sz="2400">
              <a:solidFill>
                <a:schemeClr val="folHlink"/>
              </a:solidFill>
              <a:latin typeface="Times New Roman" pitchFamily="18" charset="0"/>
            </a:endParaRPr>
          </a:p>
        </p:txBody>
      </p:sp>
      <p:grpSp>
        <p:nvGrpSpPr>
          <p:cNvPr id="27" name="Group 29"/>
          <p:cNvGrpSpPr>
            <a:grpSpLocks/>
          </p:cNvGrpSpPr>
          <p:nvPr/>
        </p:nvGrpSpPr>
        <p:grpSpPr bwMode="auto">
          <a:xfrm>
            <a:off x="1397125" y="2915444"/>
            <a:ext cx="992187" cy="457200"/>
            <a:chOff x="911" y="1896"/>
            <a:chExt cx="625" cy="288"/>
          </a:xfrm>
        </p:grpSpPr>
        <p:grpSp>
          <p:nvGrpSpPr>
            <p:cNvPr id="28" name="Group 30"/>
            <p:cNvGrpSpPr>
              <a:grpSpLocks/>
            </p:cNvGrpSpPr>
            <p:nvPr/>
          </p:nvGrpSpPr>
          <p:grpSpPr bwMode="auto">
            <a:xfrm>
              <a:off x="911" y="1968"/>
              <a:ext cx="96" cy="216"/>
              <a:chOff x="912" y="2352"/>
              <a:chExt cx="96" cy="144"/>
            </a:xfrm>
          </p:grpSpPr>
          <p:sp>
            <p:nvSpPr>
              <p:cNvPr id="30" name="Line 31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1" name="Line 32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1080" y="1896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solidFill>
                    <a:schemeClr val="folHlink"/>
                  </a:solidFill>
                  <a:latin typeface="Times New Roman" pitchFamily="18" charset="0"/>
                  <a:sym typeface="Symbol" pitchFamily="18" charset="2"/>
                </a:rPr>
                <a:t></a:t>
              </a:r>
              <a:endParaRPr lang="en-AU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</p:grp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179512" y="2496344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" name="Text Box 35"/>
          <p:cNvSpPr txBox="1">
            <a:spLocks noChangeArrowheads="1"/>
          </p:cNvSpPr>
          <p:nvPr/>
        </p:nvSpPr>
        <p:spPr bwMode="auto">
          <a:xfrm>
            <a:off x="2846512" y="2312194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GL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34" name="Arc 36"/>
          <p:cNvSpPr>
            <a:spLocks/>
          </p:cNvSpPr>
          <p:nvPr/>
        </p:nvSpPr>
        <p:spPr bwMode="auto">
          <a:xfrm rot="16200000">
            <a:off x="6638256" y="2552700"/>
            <a:ext cx="1179512" cy="2209800"/>
          </a:xfrm>
          <a:custGeom>
            <a:avLst/>
            <a:gdLst>
              <a:gd name="T0" fmla="*/ 0 w 21600"/>
              <a:gd name="T1" fmla="*/ 0 h 43198"/>
              <a:gd name="T2" fmla="*/ 45757691 w 21600"/>
              <a:gd name="T3" fmla="*/ 2147483647 h 43198"/>
              <a:gd name="T4" fmla="*/ 0 w 21600"/>
              <a:gd name="T5" fmla="*/ 2147483647 h 43198"/>
              <a:gd name="T6" fmla="*/ 0 60000 65536"/>
              <a:gd name="T7" fmla="*/ 0 60000 65536"/>
              <a:gd name="T8" fmla="*/ 0 60000 65536"/>
              <a:gd name="T9" fmla="*/ 0 w 21600"/>
              <a:gd name="T10" fmla="*/ 0 h 43198"/>
              <a:gd name="T11" fmla="*/ 21600 w 21600"/>
              <a:gd name="T12" fmla="*/ 43198 h 43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9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</a:path>
              <a:path w="21600" h="4319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19"/>
                  <a:pt x="12099" y="43044"/>
                  <a:pt x="281" y="4319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AutoShape 37"/>
          <p:cNvSpPr>
            <a:spLocks noChangeArrowheads="1"/>
          </p:cNvSpPr>
          <p:nvPr/>
        </p:nvSpPr>
        <p:spPr bwMode="auto">
          <a:xfrm flipV="1">
            <a:off x="808162" y="2191544"/>
            <a:ext cx="1276350" cy="120650"/>
          </a:xfrm>
          <a:custGeom>
            <a:avLst/>
            <a:gdLst>
              <a:gd name="T0" fmla="*/ 2147483647 w 21600"/>
              <a:gd name="T1" fmla="*/ 1882107 h 21600"/>
              <a:gd name="T2" fmla="*/ 2147483647 w 21600"/>
              <a:gd name="T3" fmla="*/ 3764213 h 21600"/>
              <a:gd name="T4" fmla="*/ 191262692 w 21600"/>
              <a:gd name="T5" fmla="*/ 188210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727 w 21600"/>
              <a:gd name="T13" fmla="*/ 2727 h 21600"/>
              <a:gd name="T14" fmla="*/ 18873 w 21600"/>
              <a:gd name="T15" fmla="*/ 1887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1853" y="21600"/>
                </a:lnTo>
                <a:lnTo>
                  <a:pt x="19747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 flipV="1">
            <a:off x="865312" y="2039144"/>
            <a:ext cx="1143000" cy="196850"/>
          </a:xfrm>
          <a:custGeom>
            <a:avLst/>
            <a:gdLst>
              <a:gd name="T0" fmla="*/ 2147483647 w 21600"/>
              <a:gd name="T1" fmla="*/ 8174642 h 21600"/>
              <a:gd name="T2" fmla="*/ 1600298905 w 21600"/>
              <a:gd name="T3" fmla="*/ 16349284 h 21600"/>
              <a:gd name="T4" fmla="*/ 280050880 w 21600"/>
              <a:gd name="T5" fmla="*/ 8174642 h 21600"/>
              <a:gd name="T6" fmla="*/ 160029890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690 w 21600"/>
              <a:gd name="T13" fmla="*/ 3690 h 21600"/>
              <a:gd name="T14" fmla="*/ 17910 w 21600"/>
              <a:gd name="T15" fmla="*/ 179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779" y="21600"/>
                </a:lnTo>
                <a:lnTo>
                  <a:pt x="17821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39"/>
          <p:cNvSpPr txBox="1">
            <a:spLocks noChangeArrowheads="1"/>
          </p:cNvSpPr>
          <p:nvPr/>
        </p:nvSpPr>
        <p:spPr bwMode="auto">
          <a:xfrm>
            <a:off x="7802687" y="4248944"/>
            <a:ext cx="1181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AU" sz="2400">
                <a:solidFill>
                  <a:srgbClr val="FF9966"/>
                </a:solidFill>
                <a:latin typeface="Times New Roman" pitchFamily="18" charset="0"/>
                <a:sym typeface="Symbol" pitchFamily="18" charset="2"/>
              </a:rPr>
              <a:t></a:t>
            </a:r>
            <a:r>
              <a:rPr lang="en-US" sz="2400" baseline="-25000">
                <a:solidFill>
                  <a:srgbClr val="FF9966"/>
                </a:solidFill>
                <a:latin typeface="Times New Roman" pitchFamily="18" charset="0"/>
                <a:sym typeface="Symbol" pitchFamily="18" charset="2"/>
              </a:rPr>
              <a:t>c</a:t>
            </a:r>
            <a:r>
              <a:rPr lang="en-US" sz="2400">
                <a:solidFill>
                  <a:srgbClr val="FF9966"/>
                </a:solidFill>
                <a:latin typeface="Times New Roman" pitchFamily="18" charset="0"/>
                <a:sym typeface="Symbol" pitchFamily="18" charset="2"/>
              </a:rPr>
              <a:t>+</a:t>
            </a:r>
            <a:endParaRPr lang="en-AU" sz="2400">
              <a:solidFill>
                <a:srgbClr val="FF9966"/>
              </a:solidFill>
              <a:latin typeface="Times New Roman" pitchFamily="18" charset="0"/>
            </a:endParaRPr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6808912" y="3182144"/>
            <a:ext cx="4572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6808912" y="3182144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0" name="Arc 42"/>
          <p:cNvSpPr>
            <a:spLocks/>
          </p:cNvSpPr>
          <p:nvPr/>
        </p:nvSpPr>
        <p:spPr bwMode="auto">
          <a:xfrm>
            <a:off x="7189912" y="4096544"/>
            <a:ext cx="304800" cy="152400"/>
          </a:xfrm>
          <a:custGeom>
            <a:avLst/>
            <a:gdLst>
              <a:gd name="T0" fmla="*/ 0 w 21600"/>
              <a:gd name="T1" fmla="*/ 0 h 21600"/>
              <a:gd name="T2" fmla="*/ 60692798 w 21600"/>
              <a:gd name="T3" fmla="*/ 7586607 h 21600"/>
              <a:gd name="T4" fmla="*/ 0 w 21600"/>
              <a:gd name="T5" fmla="*/ 758660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7342312" y="3791744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/>
              <a:t>90+</a:t>
            </a:r>
            <a:r>
              <a:rPr lang="en-US" sz="1600">
                <a:sym typeface="Symbol" pitchFamily="18" charset="2"/>
              </a:rPr>
              <a:t></a:t>
            </a:r>
            <a:endParaRPr lang="en-AU" sz="1600"/>
          </a:p>
        </p:txBody>
      </p:sp>
      <p:sp>
        <p:nvSpPr>
          <p:cNvPr id="42" name="Arc 44"/>
          <p:cNvSpPr>
            <a:spLocks/>
          </p:cNvSpPr>
          <p:nvPr/>
        </p:nvSpPr>
        <p:spPr bwMode="auto">
          <a:xfrm flipV="1">
            <a:off x="6808912" y="3486944"/>
            <a:ext cx="152400" cy="152400"/>
          </a:xfrm>
          <a:custGeom>
            <a:avLst/>
            <a:gdLst>
              <a:gd name="T0" fmla="*/ 0 w 21600"/>
              <a:gd name="T1" fmla="*/ 0 h 21600"/>
              <a:gd name="T2" fmla="*/ 7586607 w 21600"/>
              <a:gd name="T3" fmla="*/ 7586607 h 21600"/>
              <a:gd name="T4" fmla="*/ 0 w 21600"/>
              <a:gd name="T5" fmla="*/ 758660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5"/>
          <p:cNvSpPr>
            <a:spLocks noChangeArrowheads="1"/>
          </p:cNvSpPr>
          <p:nvPr/>
        </p:nvSpPr>
        <p:spPr bwMode="auto">
          <a:xfrm>
            <a:off x="6808912" y="3486944"/>
            <a:ext cx="290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ym typeface="Symbol" pitchFamily="18" charset="2"/>
              </a:rPr>
              <a:t></a:t>
            </a:r>
            <a:endParaRPr lang="en-AU" sz="1600">
              <a:sym typeface="Symbol" pitchFamily="18" charset="2"/>
            </a:endParaRPr>
          </a:p>
        </p:txBody>
      </p:sp>
      <p:grpSp>
        <p:nvGrpSpPr>
          <p:cNvPr id="44" name="Group 46"/>
          <p:cNvGrpSpPr>
            <a:grpSpLocks/>
          </p:cNvGrpSpPr>
          <p:nvPr/>
        </p:nvGrpSpPr>
        <p:grpSpPr bwMode="auto">
          <a:xfrm rot="16200000" flipH="1">
            <a:off x="5513512" y="4706144"/>
            <a:ext cx="685800" cy="76200"/>
            <a:chOff x="3072" y="3504"/>
            <a:chExt cx="432" cy="48"/>
          </a:xfrm>
        </p:grpSpPr>
        <p:sp>
          <p:nvSpPr>
            <p:cNvPr id="45" name="Line 47"/>
            <p:cNvSpPr>
              <a:spLocks noChangeShapeType="1"/>
            </p:cNvSpPr>
            <p:nvPr/>
          </p:nvSpPr>
          <p:spPr bwMode="auto">
            <a:xfrm>
              <a:off x="3120" y="3504"/>
              <a:ext cx="384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6" name="Group 48"/>
            <p:cNvGrpSpPr>
              <a:grpSpLocks/>
            </p:cNvGrpSpPr>
            <p:nvPr/>
          </p:nvGrpSpPr>
          <p:grpSpPr bwMode="auto">
            <a:xfrm>
              <a:off x="3072" y="3504"/>
              <a:ext cx="432" cy="48"/>
              <a:chOff x="3072" y="3504"/>
              <a:chExt cx="432" cy="48"/>
            </a:xfrm>
          </p:grpSpPr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 flipH="1">
                <a:off x="3168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8" name="Line 50"/>
              <p:cNvSpPr>
                <a:spLocks noChangeShapeType="1"/>
              </p:cNvSpPr>
              <p:nvPr/>
            </p:nvSpPr>
            <p:spPr bwMode="auto">
              <a:xfrm flipH="1">
                <a:off x="3264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9" name="Line 51"/>
              <p:cNvSpPr>
                <a:spLocks noChangeShapeType="1"/>
              </p:cNvSpPr>
              <p:nvPr/>
            </p:nvSpPr>
            <p:spPr bwMode="auto">
              <a:xfrm flipH="1">
                <a:off x="3360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0" name="Line 52"/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1" name="Line 53"/>
              <p:cNvSpPr>
                <a:spLocks noChangeShapeType="1"/>
              </p:cNvSpPr>
              <p:nvPr/>
            </p:nvSpPr>
            <p:spPr bwMode="auto">
              <a:xfrm flipH="1">
                <a:off x="3072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52" name="Group 54"/>
          <p:cNvGrpSpPr>
            <a:grpSpLocks/>
          </p:cNvGrpSpPr>
          <p:nvPr/>
        </p:nvGrpSpPr>
        <p:grpSpPr bwMode="auto">
          <a:xfrm rot="-3348025">
            <a:off x="6046912" y="2877344"/>
            <a:ext cx="685800" cy="76200"/>
            <a:chOff x="3072" y="3504"/>
            <a:chExt cx="432" cy="48"/>
          </a:xfrm>
        </p:grpSpPr>
        <p:sp>
          <p:nvSpPr>
            <p:cNvPr id="53" name="Line 55"/>
            <p:cNvSpPr>
              <a:spLocks noChangeShapeType="1"/>
            </p:cNvSpPr>
            <p:nvPr/>
          </p:nvSpPr>
          <p:spPr bwMode="auto">
            <a:xfrm>
              <a:off x="3120" y="3504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4" name="Group 56"/>
            <p:cNvGrpSpPr>
              <a:grpSpLocks/>
            </p:cNvGrpSpPr>
            <p:nvPr/>
          </p:nvGrpSpPr>
          <p:grpSpPr bwMode="auto">
            <a:xfrm>
              <a:off x="3072" y="3504"/>
              <a:ext cx="432" cy="48"/>
              <a:chOff x="3072" y="3504"/>
              <a:chExt cx="432" cy="48"/>
            </a:xfrm>
          </p:grpSpPr>
          <p:sp>
            <p:nvSpPr>
              <p:cNvPr id="55" name="Line 57"/>
              <p:cNvSpPr>
                <a:spLocks noChangeShapeType="1"/>
              </p:cNvSpPr>
              <p:nvPr/>
            </p:nvSpPr>
            <p:spPr bwMode="auto">
              <a:xfrm flipH="1">
                <a:off x="3168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" name="Line 58"/>
              <p:cNvSpPr>
                <a:spLocks noChangeShapeType="1"/>
              </p:cNvSpPr>
              <p:nvPr/>
            </p:nvSpPr>
            <p:spPr bwMode="auto">
              <a:xfrm flipH="1">
                <a:off x="3264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7" name="Line 59"/>
              <p:cNvSpPr>
                <a:spLocks noChangeShapeType="1"/>
              </p:cNvSpPr>
              <p:nvPr/>
            </p:nvSpPr>
            <p:spPr bwMode="auto">
              <a:xfrm flipH="1">
                <a:off x="3360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8" name="Line 60"/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9" name="Line 61"/>
              <p:cNvSpPr>
                <a:spLocks noChangeShapeType="1"/>
              </p:cNvSpPr>
              <p:nvPr/>
            </p:nvSpPr>
            <p:spPr bwMode="auto">
              <a:xfrm flipH="1">
                <a:off x="3072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0" name="Group 62"/>
          <p:cNvGrpSpPr>
            <a:grpSpLocks/>
          </p:cNvGrpSpPr>
          <p:nvPr/>
        </p:nvGrpSpPr>
        <p:grpSpPr bwMode="auto">
          <a:xfrm>
            <a:off x="8028112" y="4858544"/>
            <a:ext cx="685800" cy="76200"/>
            <a:chOff x="3072" y="3504"/>
            <a:chExt cx="432" cy="48"/>
          </a:xfrm>
        </p:grpSpPr>
        <p:sp>
          <p:nvSpPr>
            <p:cNvPr id="61" name="Line 63"/>
            <p:cNvSpPr>
              <a:spLocks noChangeShapeType="1"/>
            </p:cNvSpPr>
            <p:nvPr/>
          </p:nvSpPr>
          <p:spPr bwMode="auto">
            <a:xfrm>
              <a:off x="3120" y="3504"/>
              <a:ext cx="384" cy="0"/>
            </a:xfrm>
            <a:prstGeom prst="line">
              <a:avLst/>
            </a:prstGeom>
            <a:noFill/>
            <a:ln w="9525">
              <a:solidFill>
                <a:srgbClr val="FF9966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62" name="Group 64"/>
            <p:cNvGrpSpPr>
              <a:grpSpLocks/>
            </p:cNvGrpSpPr>
            <p:nvPr/>
          </p:nvGrpSpPr>
          <p:grpSpPr bwMode="auto">
            <a:xfrm>
              <a:off x="3072" y="3504"/>
              <a:ext cx="432" cy="48"/>
              <a:chOff x="3072" y="3504"/>
              <a:chExt cx="432" cy="48"/>
            </a:xfrm>
          </p:grpSpPr>
          <p:sp>
            <p:nvSpPr>
              <p:cNvPr id="63" name="Line 65"/>
              <p:cNvSpPr>
                <a:spLocks noChangeShapeType="1"/>
              </p:cNvSpPr>
              <p:nvPr/>
            </p:nvSpPr>
            <p:spPr bwMode="auto">
              <a:xfrm flipH="1">
                <a:off x="3168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9966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" name="Line 66"/>
              <p:cNvSpPr>
                <a:spLocks noChangeShapeType="1"/>
              </p:cNvSpPr>
              <p:nvPr/>
            </p:nvSpPr>
            <p:spPr bwMode="auto">
              <a:xfrm flipH="1">
                <a:off x="3264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9966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5" name="Line 67"/>
              <p:cNvSpPr>
                <a:spLocks noChangeShapeType="1"/>
              </p:cNvSpPr>
              <p:nvPr/>
            </p:nvSpPr>
            <p:spPr bwMode="auto">
              <a:xfrm flipH="1">
                <a:off x="3360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9966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6" name="Line 68"/>
              <p:cNvSpPr>
                <a:spLocks noChangeShapeType="1"/>
              </p:cNvSpPr>
              <p:nvPr/>
            </p:nvSpPr>
            <p:spPr bwMode="auto">
              <a:xfrm flipH="1">
                <a:off x="3456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9966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7" name="Line 69"/>
              <p:cNvSpPr>
                <a:spLocks noChangeShapeType="1"/>
              </p:cNvSpPr>
              <p:nvPr/>
            </p:nvSpPr>
            <p:spPr bwMode="auto">
              <a:xfrm flipH="1">
                <a:off x="3072" y="3504"/>
                <a:ext cx="48" cy="48"/>
              </a:xfrm>
              <a:prstGeom prst="line">
                <a:avLst/>
              </a:prstGeom>
              <a:noFill/>
              <a:ln w="9525">
                <a:solidFill>
                  <a:srgbClr val="FF9966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8" name="Group 70"/>
          <p:cNvGrpSpPr>
            <a:grpSpLocks/>
          </p:cNvGrpSpPr>
          <p:nvPr/>
        </p:nvGrpSpPr>
        <p:grpSpPr bwMode="auto">
          <a:xfrm>
            <a:off x="6199312" y="2648744"/>
            <a:ext cx="1295400" cy="457200"/>
            <a:chOff x="3936" y="1728"/>
            <a:chExt cx="816" cy="288"/>
          </a:xfrm>
        </p:grpSpPr>
        <p:sp>
          <p:nvSpPr>
            <p:cNvPr id="69" name="Line 71"/>
            <p:cNvSpPr>
              <a:spLocks noChangeShapeType="1"/>
            </p:cNvSpPr>
            <p:nvPr/>
          </p:nvSpPr>
          <p:spPr bwMode="auto">
            <a:xfrm>
              <a:off x="3936" y="201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" name="Arc 72"/>
            <p:cNvSpPr>
              <a:spLocks/>
            </p:cNvSpPr>
            <p:nvPr/>
          </p:nvSpPr>
          <p:spPr bwMode="auto">
            <a:xfrm>
              <a:off x="4032" y="1920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73"/>
            <p:cNvSpPr txBox="1">
              <a:spLocks noChangeArrowheads="1"/>
            </p:cNvSpPr>
            <p:nvPr/>
          </p:nvSpPr>
          <p:spPr bwMode="auto">
            <a:xfrm>
              <a:off x="4128" y="1728"/>
              <a:ext cx="6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600"/>
                <a:t>45 + </a:t>
              </a:r>
              <a:r>
                <a:rPr lang="en-US" sz="1600">
                  <a:sym typeface="Symbol" pitchFamily="18" charset="2"/>
                </a:rPr>
                <a:t>/2</a:t>
              </a:r>
              <a:endParaRPr lang="en-AU" sz="1600"/>
            </a:p>
          </p:txBody>
        </p:sp>
      </p:grpSp>
      <p:sp>
        <p:nvSpPr>
          <p:cNvPr id="72" name="AutoShape 74"/>
          <p:cNvSpPr>
            <a:spLocks noChangeArrowheads="1"/>
          </p:cNvSpPr>
          <p:nvPr/>
        </p:nvSpPr>
        <p:spPr bwMode="auto">
          <a:xfrm>
            <a:off x="6400229" y="1052736"/>
            <a:ext cx="2708275" cy="1143000"/>
          </a:xfrm>
          <a:prstGeom prst="wedgeEllipseCallout">
            <a:avLst>
              <a:gd name="adj1" fmla="val -38514"/>
              <a:gd name="adj2" fmla="val 86667"/>
            </a:avLst>
          </a:prstGeom>
          <a:solidFill>
            <a:srgbClr val="FFFF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dirty="0"/>
              <a:t>Failure plane oriented at </a:t>
            </a:r>
            <a:r>
              <a:rPr lang="en-US" sz="1600" b="1" dirty="0"/>
              <a:t>45 + </a:t>
            </a:r>
            <a:r>
              <a:rPr lang="en-US" sz="1600" b="1" dirty="0">
                <a:sym typeface="Symbol" pitchFamily="18" charset="2"/>
              </a:rPr>
              <a:t>/2</a:t>
            </a:r>
            <a:r>
              <a:rPr lang="en-US" sz="1600" dirty="0">
                <a:sym typeface="Symbol" pitchFamily="18" charset="2"/>
              </a:rPr>
              <a:t> to horizontal</a:t>
            </a:r>
            <a:endParaRPr lang="en-AU" sz="1600" dirty="0"/>
          </a:p>
        </p:txBody>
      </p:sp>
      <p:grpSp>
        <p:nvGrpSpPr>
          <p:cNvPr id="73" name="Group 75"/>
          <p:cNvGrpSpPr>
            <a:grpSpLocks/>
          </p:cNvGrpSpPr>
          <p:nvPr/>
        </p:nvGrpSpPr>
        <p:grpSpPr bwMode="auto">
          <a:xfrm>
            <a:off x="5284912" y="1429544"/>
            <a:ext cx="1295400" cy="1066800"/>
            <a:chOff x="3360" y="960"/>
            <a:chExt cx="816" cy="672"/>
          </a:xfrm>
        </p:grpSpPr>
        <p:grpSp>
          <p:nvGrpSpPr>
            <p:cNvPr id="74" name="Group 76"/>
            <p:cNvGrpSpPr>
              <a:grpSpLocks/>
            </p:cNvGrpSpPr>
            <p:nvPr/>
          </p:nvGrpSpPr>
          <p:grpSpPr bwMode="auto">
            <a:xfrm>
              <a:off x="3360" y="960"/>
              <a:ext cx="816" cy="672"/>
              <a:chOff x="3360" y="960"/>
              <a:chExt cx="816" cy="672"/>
            </a:xfrm>
          </p:grpSpPr>
          <p:grpSp>
            <p:nvGrpSpPr>
              <p:cNvPr id="77" name="Group 77"/>
              <p:cNvGrpSpPr>
                <a:grpSpLocks/>
              </p:cNvGrpSpPr>
              <p:nvPr/>
            </p:nvGrpSpPr>
            <p:grpSpPr bwMode="auto">
              <a:xfrm>
                <a:off x="3360" y="960"/>
                <a:ext cx="816" cy="672"/>
                <a:chOff x="3360" y="960"/>
                <a:chExt cx="816" cy="672"/>
              </a:xfrm>
            </p:grpSpPr>
            <p:grpSp>
              <p:nvGrpSpPr>
                <p:cNvPr id="79" name="Group 78"/>
                <p:cNvGrpSpPr>
                  <a:grpSpLocks/>
                </p:cNvGrpSpPr>
                <p:nvPr/>
              </p:nvGrpSpPr>
              <p:grpSpPr bwMode="auto">
                <a:xfrm>
                  <a:off x="3360" y="960"/>
                  <a:ext cx="480" cy="672"/>
                  <a:chOff x="2544" y="3456"/>
                  <a:chExt cx="480" cy="672"/>
                </a:xfrm>
              </p:grpSpPr>
              <p:sp>
                <p:nvSpPr>
                  <p:cNvPr id="82" name="AutoShape 79" descr="Recycled paper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2592" y="3600"/>
                    <a:ext cx="432" cy="528"/>
                  </a:xfrm>
                  <a:prstGeom prst="rtTriangle">
                    <a:avLst/>
                  </a:prstGeom>
                  <a:blipFill dpi="0" rotWithShape="0">
                    <a:blip r:embed="rId2" cstate="print"/>
                    <a:srcRect/>
                    <a:tile tx="0" ty="0" sx="100000" sy="100000" flip="none" algn="tl"/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83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2544" y="3456"/>
                    <a:ext cx="432" cy="672"/>
                    <a:chOff x="2544" y="3456"/>
                    <a:chExt cx="432" cy="672"/>
                  </a:xfrm>
                </p:grpSpPr>
                <p:sp>
                  <p:nvSpPr>
                    <p:cNvPr id="84" name="AutoShape 81" descr="Recycled paper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2544" y="3600"/>
                      <a:ext cx="432" cy="528"/>
                    </a:xfrm>
                    <a:prstGeom prst="rtTriangle">
                      <a:avLst/>
                    </a:prstGeom>
                    <a:blipFill dpi="0" rotWithShape="0">
                      <a:blip r:embed="rId2" cstate="print"/>
                      <a:srcRect/>
                      <a:tile tx="0" ty="0" sx="100000" sy="100000" flip="none" algn="tl"/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5" name="Rectangle 82" descr="Recycled paper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3456"/>
                      <a:ext cx="432" cy="144"/>
                    </a:xfrm>
                    <a:prstGeom prst="rect">
                      <a:avLst/>
                    </a:prstGeom>
                    <a:blipFill dpi="0" rotWithShape="0">
                      <a:blip r:embed="rId2" cstate="print"/>
                      <a:srcRect/>
                      <a:tile tx="0" ty="0" sx="100000" sy="100000" flip="none" algn="tl"/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80" name="Arc 83"/>
                <p:cNvSpPr>
                  <a:spLocks/>
                </p:cNvSpPr>
                <p:nvPr/>
              </p:nvSpPr>
              <p:spPr bwMode="auto">
                <a:xfrm>
                  <a:off x="3504" y="1536"/>
                  <a:ext cx="96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600" y="1392"/>
                  <a:ext cx="576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/>
                    <a:t>45 + </a:t>
                  </a:r>
                  <a:r>
                    <a:rPr lang="en-US" sz="1400">
                      <a:sym typeface="Symbol" pitchFamily="18" charset="2"/>
                    </a:rPr>
                    <a:t>/2</a:t>
                  </a:r>
                  <a:endParaRPr lang="en-AU" sz="1400"/>
                </a:p>
              </p:txBody>
            </p:sp>
          </p:grpSp>
          <p:sp>
            <p:nvSpPr>
              <p:cNvPr id="78" name="Text Box 85"/>
              <p:cNvSpPr txBox="1">
                <a:spLocks noChangeArrowheads="1"/>
              </p:cNvSpPr>
              <p:nvPr/>
            </p:nvSpPr>
            <p:spPr bwMode="auto">
              <a:xfrm>
                <a:off x="3456" y="105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chemeClr val="accent1"/>
                    </a:solidFill>
                  </a:rPr>
                  <a:t>Y</a:t>
                </a:r>
                <a:endParaRPr lang="en-AU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75" name="Line 86"/>
            <p:cNvSpPr>
              <a:spLocks noChangeShapeType="1"/>
            </p:cNvSpPr>
            <p:nvPr/>
          </p:nvSpPr>
          <p:spPr bwMode="auto">
            <a:xfrm flipH="1">
              <a:off x="3408" y="1200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" name="Line 87"/>
            <p:cNvSpPr>
              <a:spLocks noChangeShapeType="1"/>
            </p:cNvSpPr>
            <p:nvPr/>
          </p:nvSpPr>
          <p:spPr bwMode="auto">
            <a:xfrm flipV="1">
              <a:off x="3600" y="1296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6" name="Group 88"/>
          <p:cNvGrpSpPr>
            <a:grpSpLocks/>
          </p:cNvGrpSpPr>
          <p:nvPr/>
        </p:nvGrpSpPr>
        <p:grpSpPr bwMode="auto">
          <a:xfrm>
            <a:off x="1551112" y="3867944"/>
            <a:ext cx="4191000" cy="1066800"/>
            <a:chOff x="1008" y="2496"/>
            <a:chExt cx="2640" cy="672"/>
          </a:xfrm>
        </p:grpSpPr>
        <p:sp>
          <p:nvSpPr>
            <p:cNvPr id="87" name="Oval 89"/>
            <p:cNvSpPr>
              <a:spLocks noChangeArrowheads="1"/>
            </p:cNvSpPr>
            <p:nvPr/>
          </p:nvSpPr>
          <p:spPr bwMode="auto">
            <a:xfrm>
              <a:off x="1008" y="2496"/>
              <a:ext cx="144" cy="288"/>
            </a:xfrm>
            <a:prstGeom prst="ellips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Arc 90"/>
            <p:cNvSpPr>
              <a:spLocks/>
            </p:cNvSpPr>
            <p:nvPr/>
          </p:nvSpPr>
          <p:spPr bwMode="auto">
            <a:xfrm flipH="1" flipV="1">
              <a:off x="1104" y="2784"/>
              <a:ext cx="2544" cy="384"/>
            </a:xfrm>
            <a:custGeom>
              <a:avLst/>
              <a:gdLst>
                <a:gd name="T0" fmla="*/ 0 w 21600"/>
                <a:gd name="T1" fmla="*/ 0 h 21600"/>
                <a:gd name="T2" fmla="*/ 35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800000"/>
              </a:solidFill>
              <a:round/>
              <a:headEnd type="triangle" w="sm" len="lg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401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3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6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utoUpdateAnimBg="0"/>
      <p:bldP spid="34" grpId="0" animBg="1"/>
      <p:bldP spid="37" grpId="0" autoUpdateAnimBg="0"/>
      <p:bldP spid="38" grpId="0" animBg="1"/>
      <p:bldP spid="39" grpId="0" animBg="1"/>
      <p:bldP spid="40" grpId="0" animBg="1"/>
      <p:bldP spid="41" grpId="0" autoUpdateAnimBg="0"/>
      <p:bldP spid="42" grpId="0" animBg="1"/>
      <p:bldP spid="43" grpId="0" autoUpdateAnimBg="0"/>
      <p:bldP spid="72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01886" y="889918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ctr">
              <a:spcBef>
                <a:spcPct val="0"/>
              </a:spcBef>
            </a:pPr>
            <a:endParaRPr lang="en-US" sz="3200" b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4" name="Objec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004845"/>
              </p:ext>
            </p:extLst>
          </p:nvPr>
        </p:nvGraphicFramePr>
        <p:xfrm>
          <a:off x="3203848" y="2705547"/>
          <a:ext cx="1944215" cy="5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3" imgW="850680" imgH="241200" progId="Equation.3">
                  <p:embed/>
                </p:oleObj>
              </mc:Choice>
              <mc:Fallback>
                <p:oleObj name="Equation" r:id="rId3" imgW="850680" imgH="2412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705547"/>
                        <a:ext cx="1944215" cy="5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401886" y="1700808"/>
            <a:ext cx="8239125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>
                <a:latin typeface="Times New Roman" pitchFamily="18" charset="0"/>
              </a:rPr>
              <a:t>If the soil is at </a:t>
            </a:r>
            <a:r>
              <a:rPr lang="en-US" sz="2400" dirty="0">
                <a:latin typeface="Times New Roman" pitchFamily="18" charset="0"/>
              </a:rPr>
              <a:t>failure the effective stress</a:t>
            </a:r>
            <a:r>
              <a:rPr lang="en-US" sz="2400" b="0" dirty="0">
                <a:latin typeface="Times New Roman" pitchFamily="18" charset="0"/>
              </a:rPr>
              <a:t> failure criterion will always be satisfied.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401886" y="4604127"/>
            <a:ext cx="8424863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Times New Roman" pitchFamily="18" charset="0"/>
              </a:rPr>
              <a:t>Soil behavior is controlled by effective stresses, and the effective strength parameters are the fundamental strength parameters. But they are not necessarily soil constants.</a:t>
            </a:r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539080"/>
            <a:ext cx="83058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EFFECTIVE STRESS FAILURE CRITERION</a:t>
            </a:r>
            <a:endParaRPr lang="en-US" sz="3200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461267" y="3235975"/>
            <a:ext cx="8575229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r>
              <a:rPr lang="en-US" sz="2400" b="0" dirty="0" smtClean="0">
                <a:latin typeface="Times New Roman" pitchFamily="18" charset="0"/>
              </a:rPr>
              <a:t>c’ and </a:t>
            </a:r>
            <a:r>
              <a:rPr lang="en-US" sz="2400" b="0" dirty="0" smtClean="0">
                <a:latin typeface="Symbol" pitchFamily="18" charset="2"/>
              </a:rPr>
              <a:t>f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400" b="0" dirty="0" smtClean="0">
                <a:latin typeface="Times New Roman" pitchFamily="18" charset="0"/>
              </a:rPr>
              <a:t> </a:t>
            </a:r>
            <a:r>
              <a:rPr lang="en-US" sz="2400" b="0" dirty="0">
                <a:latin typeface="Times New Roman" pitchFamily="18" charset="0"/>
              </a:rPr>
              <a:t>are known as the </a:t>
            </a:r>
            <a:r>
              <a:rPr lang="en-US" sz="2400" b="0" dirty="0" smtClean="0">
                <a:latin typeface="Times New Roman" pitchFamily="18" charset="0"/>
              </a:rPr>
              <a:t>effective (or drained) strength parameters.</a:t>
            </a:r>
            <a:endParaRPr lang="en-US" sz="2400" b="0" dirty="0">
              <a:latin typeface="Times New Roman" pitchFamily="18" charset="0"/>
            </a:endParaRPr>
          </a:p>
          <a:p>
            <a:endParaRPr lang="en-US" sz="1200" b="0" dirty="0">
              <a:latin typeface="Times New Roman" pitchFamily="18" charset="0"/>
            </a:endParaRPr>
          </a:p>
          <a:p>
            <a:pPr eaLnBrk="1" hangingPunct="1"/>
            <a:endParaRPr lang="en-US" sz="1200" b="0" dirty="0"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5971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TOTAL STRESS FAILURE CRITERION</a:t>
            </a:r>
            <a:endParaRPr lang="en-US" sz="3200" dirty="0"/>
          </a:p>
        </p:txBody>
      </p:sp>
      <p:graphicFrame>
        <p:nvGraphicFramePr>
          <p:cNvPr id="4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801740"/>
              </p:ext>
            </p:extLst>
          </p:nvPr>
        </p:nvGraphicFramePr>
        <p:xfrm>
          <a:off x="2662808" y="2852936"/>
          <a:ext cx="4357464" cy="74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1939680" imgH="339480" progId="Equation.2">
                  <p:embed/>
                </p:oleObj>
              </mc:Choice>
              <mc:Fallback>
                <p:oleObj name="Equation" r:id="rId3" imgW="1939680" imgH="339480" progId="Equation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808" y="2852936"/>
                        <a:ext cx="4357464" cy="743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57200" y="1828800"/>
            <a:ext cx="8543925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>
                <a:latin typeface="Times New Roman" pitchFamily="18" charset="0"/>
              </a:rPr>
              <a:t>If the soil is taken to </a:t>
            </a:r>
            <a:r>
              <a:rPr lang="en-US" sz="2400" dirty="0">
                <a:latin typeface="Times New Roman" pitchFamily="18" charset="0"/>
              </a:rPr>
              <a:t>failure at constant volume (</a:t>
            </a:r>
            <a:r>
              <a:rPr lang="en-US" sz="2400" dirty="0" err="1">
                <a:latin typeface="Times New Roman" pitchFamily="18" charset="0"/>
              </a:rPr>
              <a:t>undrained</a:t>
            </a:r>
            <a:r>
              <a:rPr lang="en-US" sz="2400" dirty="0">
                <a:latin typeface="Times New Roman" pitchFamily="18" charset="0"/>
              </a:rPr>
              <a:t>)</a:t>
            </a:r>
            <a:r>
              <a:rPr lang="en-US" sz="2400" b="0" dirty="0">
                <a:latin typeface="Times New Roman" pitchFamily="18" charset="0"/>
              </a:rPr>
              <a:t> then the failure criterion can be written in terms of total stress as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827584" y="3464664"/>
            <a:ext cx="8543925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400" b="0" dirty="0">
                <a:latin typeface="Times New Roman" pitchFamily="18" charset="0"/>
              </a:rPr>
              <a:t>c</a:t>
            </a:r>
            <a:r>
              <a:rPr lang="en-US" sz="2400" b="0" baseline="-25000" dirty="0">
                <a:latin typeface="Times New Roman" pitchFamily="18" charset="0"/>
              </a:rPr>
              <a:t>u</a:t>
            </a:r>
            <a:r>
              <a:rPr lang="en-US" sz="2400" b="0" dirty="0">
                <a:latin typeface="Times New Roman" pitchFamily="18" charset="0"/>
              </a:rPr>
              <a:t> and </a:t>
            </a:r>
            <a:r>
              <a:rPr lang="en-US" sz="2400" b="0" dirty="0">
                <a:latin typeface="Symbol" pitchFamily="18" charset="2"/>
              </a:rPr>
              <a:t>f</a:t>
            </a:r>
            <a:r>
              <a:rPr lang="en-US" sz="2400" b="0" baseline="-25000" dirty="0">
                <a:latin typeface="Times New Roman" pitchFamily="18" charset="0"/>
              </a:rPr>
              <a:t>u</a:t>
            </a:r>
            <a:r>
              <a:rPr lang="en-US" sz="2400" b="0" dirty="0">
                <a:latin typeface="Times New Roman" pitchFamily="18" charset="0"/>
              </a:rPr>
              <a:t> are known as the undrained strength </a:t>
            </a:r>
            <a:r>
              <a:rPr lang="en-US" sz="2400" b="0" dirty="0" smtClean="0">
                <a:latin typeface="Times New Roman" pitchFamily="18" charset="0"/>
              </a:rPr>
              <a:t>parameters.</a:t>
            </a:r>
            <a:endParaRPr lang="en-US" sz="2400" b="0" dirty="0">
              <a:latin typeface="Times New Roman" pitchFamily="18" charset="0"/>
            </a:endParaRPr>
          </a:p>
          <a:p>
            <a:endParaRPr lang="en-US" sz="1200" b="0" dirty="0">
              <a:latin typeface="Times New Roman" pitchFamily="18" charset="0"/>
            </a:endParaRPr>
          </a:p>
          <a:p>
            <a:pPr eaLnBrk="1" hangingPunct="1"/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9750" y="4724400"/>
            <a:ext cx="82994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These parameters are not soil constants, they depend strongly on the moisture content of the soil.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8328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test to determine </a:t>
            </a:r>
            <a:br>
              <a:rPr lang="en-US" dirty="0" smtClean="0"/>
            </a:br>
            <a:r>
              <a:rPr lang="en-US" dirty="0" smtClean="0"/>
              <a:t>shear strength parameters</a:t>
            </a:r>
            <a:endParaRPr lang="en-US" dirty="0"/>
          </a:p>
        </p:txBody>
      </p:sp>
      <p:sp>
        <p:nvSpPr>
          <p:cNvPr id="5" name="Quad Arrow 4"/>
          <p:cNvSpPr/>
          <p:nvPr/>
        </p:nvSpPr>
        <p:spPr>
          <a:xfrm>
            <a:off x="3772989" y="3080792"/>
            <a:ext cx="1676400" cy="1524000"/>
          </a:xfrm>
          <a:prstGeom prst="quadArrow">
            <a:avLst/>
          </a:prstGeom>
          <a:solidFill>
            <a:srgbClr val="00AF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2819400" y="1556792"/>
            <a:ext cx="3581400" cy="1371600"/>
          </a:xfrm>
          <a:prstGeom prst="cloud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Direct Shear Test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5562600" y="3080792"/>
            <a:ext cx="3581400" cy="1371600"/>
          </a:xfrm>
          <a:prstGeom prst="cloud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Triaxial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Test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2843808" y="4709120"/>
            <a:ext cx="3581400" cy="1600200"/>
          </a:xfrm>
          <a:prstGeom prst="cloud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Vane Shear Test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76200" y="3120752"/>
            <a:ext cx="3581400" cy="1676400"/>
          </a:xfrm>
          <a:prstGeom prst="cloud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Unconfined Compression Test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3640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1814415"/>
          </a:xfrm>
        </p:spPr>
        <p:txBody>
          <a:bodyPr>
            <a:normAutofit fontScale="92500" lnSpcReduction="20000"/>
          </a:bodyPr>
          <a:lstStyle/>
          <a:p>
            <a:r>
              <a:rPr lang="en-GB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AU" sz="1900" dirty="0" smtClean="0">
                <a:latin typeface="Helvetica LT Std Light"/>
              </a:rPr>
              <a:t>This chapter </a:t>
            </a:r>
            <a:r>
              <a:rPr lang="en-AU" sz="1900" dirty="0">
                <a:latin typeface="Helvetica LT Std Light"/>
              </a:rPr>
              <a:t>provides further discussion and explanation related to </a:t>
            </a:r>
            <a:r>
              <a:rPr lang="en-AU" sz="1900" dirty="0" smtClean="0">
                <a:latin typeface="Helvetica LT Std Light"/>
              </a:rPr>
              <a:t>shear strength of soil.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US" sz="1900" dirty="0" smtClean="0">
                <a:latin typeface="Helvetica LT Std Light"/>
              </a:rPr>
              <a:t>Understand the concept of Mohr Coulomb shear strength.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28649" y="3645024"/>
            <a:ext cx="6303591" cy="303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US" sz="1800" dirty="0" smtClean="0">
                <a:latin typeface="Helvetica LT Std Light"/>
              </a:rPr>
              <a:t>Das, B.M., “Principles of Geotechnical Engineering, 5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Thomson Learning (2002).</a:t>
            </a:r>
          </a:p>
          <a:p>
            <a:pPr lvl="1"/>
            <a:r>
              <a:rPr lang="en-US" sz="1800" dirty="0" err="1" smtClean="0">
                <a:latin typeface="Helvetica LT Std Light"/>
              </a:rPr>
              <a:t>Coduto</a:t>
            </a:r>
            <a:r>
              <a:rPr lang="en-US" sz="1800" dirty="0" smtClean="0">
                <a:latin typeface="Helvetica LT Std Light"/>
              </a:rPr>
              <a:t>, </a:t>
            </a:r>
            <a:r>
              <a:rPr lang="en-US" sz="1800" dirty="0">
                <a:latin typeface="Helvetica LT Std Light"/>
              </a:rPr>
              <a:t>D</a:t>
            </a:r>
            <a:r>
              <a:rPr lang="en-US" sz="1800" dirty="0" smtClean="0">
                <a:latin typeface="Helvetica LT Std Light"/>
              </a:rPr>
              <a:t>.P., “Geotechnical Engineering Principles and Practices”, Prentice Hall (1998).</a:t>
            </a:r>
          </a:p>
          <a:p>
            <a:pPr lvl="1"/>
            <a:r>
              <a:rPr lang="en-US" sz="1800" dirty="0" smtClean="0">
                <a:latin typeface="Helvetica LT Std Light"/>
              </a:rPr>
              <a:t>Liu, C. &amp; </a:t>
            </a:r>
            <a:r>
              <a:rPr lang="en-US" sz="1800" dirty="0" err="1" smtClean="0">
                <a:latin typeface="Helvetica LT Std Light"/>
              </a:rPr>
              <a:t>Evett</a:t>
            </a:r>
            <a:r>
              <a:rPr lang="en-US" sz="1800" dirty="0" smtClean="0">
                <a:latin typeface="Helvetica LT Std Light"/>
              </a:rPr>
              <a:t>, J.B., “Soils and Foundations, 7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Prentice Hall (2008).</a:t>
            </a:r>
          </a:p>
          <a:p>
            <a:pPr lvl="1"/>
            <a:r>
              <a:rPr lang="en-US" sz="1800" dirty="0" smtClean="0">
                <a:latin typeface="Helvetica LT Std Light"/>
              </a:rPr>
              <a:t>Whitlow, R., “Basic Soil Mechanics”, Prentice Hall (2004).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DIRECT SHEAR TEST</a:t>
            </a:r>
            <a:endParaRPr lang="en-US" sz="32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995488" y="2825750"/>
            <a:ext cx="3721100" cy="1816100"/>
          </a:xfrm>
          <a:prstGeom prst="rect">
            <a:avLst/>
          </a:prstGeom>
          <a:solidFill>
            <a:srgbClr val="00B7A5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95488" y="2825750"/>
            <a:ext cx="215900" cy="18161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24088" y="4349750"/>
            <a:ext cx="3492500" cy="2921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500688" y="2825750"/>
            <a:ext cx="215900" cy="18161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28888" y="3740150"/>
            <a:ext cx="139700" cy="5969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67288" y="3740150"/>
            <a:ext cx="139700" cy="5969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528888" y="3130550"/>
            <a:ext cx="139700" cy="5207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67288" y="3130550"/>
            <a:ext cx="139700" cy="5207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119688" y="2292350"/>
            <a:ext cx="139700" cy="13589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272088" y="2292350"/>
            <a:ext cx="1054100" cy="1397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10288" y="2444750"/>
            <a:ext cx="215900" cy="14351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681288" y="4121150"/>
            <a:ext cx="2273300" cy="2159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681288" y="3130550"/>
            <a:ext cx="2273300" cy="2159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 flipV="1">
            <a:off x="2679700" y="2673350"/>
            <a:ext cx="2274888" cy="4445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224088" y="4121150"/>
            <a:ext cx="292100" cy="2159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119688" y="4121150"/>
            <a:ext cx="368300" cy="2159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681288" y="3359150"/>
            <a:ext cx="2273300" cy="749300"/>
          </a:xfrm>
          <a:prstGeom prst="rect">
            <a:avLst/>
          </a:prstGeom>
          <a:pattFill prst="pct10">
            <a:fgClr>
              <a:srgbClr val="767900"/>
            </a:fgClr>
            <a:bgClr>
              <a:schemeClr val="tx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3748088" y="2597150"/>
            <a:ext cx="2159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1836738" y="3581400"/>
            <a:ext cx="228600" cy="228600"/>
          </a:xfrm>
          <a:prstGeom prst="ellipse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6256338" y="3581400"/>
            <a:ext cx="228600" cy="228600"/>
          </a:xfrm>
          <a:prstGeom prst="ellipse">
            <a:avLst/>
          </a:prstGeom>
          <a:pattFill prst="wdUpDiag">
            <a:fgClr>
              <a:schemeClr val="tx1"/>
            </a:fgClr>
            <a:bgClr>
              <a:srgbClr val="414141"/>
            </a:bgClr>
          </a:patt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>
            <a:off x="693738" y="36957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561138" y="37338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3875088" y="17526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21478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24526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74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0622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33670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6718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39766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2814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45862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48910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1958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5500688" y="4654550"/>
            <a:ext cx="139700" cy="139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455738" y="4800600"/>
            <a:ext cx="525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H="1">
            <a:off x="13795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 flipH="1">
            <a:off x="15319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16843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H="1">
            <a:off x="18367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 flipH="1">
            <a:off x="19891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 flipH="1">
            <a:off x="21415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>
            <a:off x="22939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54181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H="1">
            <a:off x="55705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H="1">
            <a:off x="57229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H="1">
            <a:off x="58753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H="1">
            <a:off x="60277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 flipH="1">
            <a:off x="61801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 flipH="1">
            <a:off x="6332538" y="4800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12738" y="3212976"/>
            <a:ext cx="1481137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r>
              <a:rPr lang="en-US" b="0">
                <a:latin typeface="Times New Roman" pitchFamily="18" charset="0"/>
              </a:rPr>
              <a:t>Motor drive</a:t>
            </a: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588224" y="2929250"/>
            <a:ext cx="2124075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r>
              <a:rPr lang="en-US" b="0" dirty="0">
                <a:latin typeface="Times New Roman" pitchFamily="18" charset="0"/>
              </a:rPr>
              <a:t>Load cell to measure </a:t>
            </a:r>
            <a:r>
              <a:rPr lang="en-US" b="0" dirty="0" smtClean="0">
                <a:latin typeface="Times New Roman" pitchFamily="18" charset="0"/>
              </a:rPr>
              <a:t>shear </a:t>
            </a:r>
            <a:r>
              <a:rPr lang="en-US" dirty="0">
                <a:latin typeface="Times New Roman" pitchFamily="18" charset="0"/>
              </a:rPr>
              <a:t>f</a:t>
            </a:r>
            <a:r>
              <a:rPr lang="en-US" b="0" dirty="0" smtClean="0">
                <a:latin typeface="Times New Roman" pitchFamily="18" charset="0"/>
              </a:rPr>
              <a:t>orce</a:t>
            </a:r>
            <a:endParaRPr lang="en-US" b="0" dirty="0">
              <a:latin typeface="Times New Roman" pitchFamily="18" charset="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3132138" y="1371600"/>
            <a:ext cx="19145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b="0">
                <a:latin typeface="Times New Roman" pitchFamily="18" charset="0"/>
              </a:rPr>
              <a:t>Normal load</a:t>
            </a: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3608388" y="5257800"/>
            <a:ext cx="1971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b="0">
                <a:latin typeface="Times New Roman" pitchFamily="18" charset="0"/>
              </a:rPr>
              <a:t>Rollers</a:t>
            </a:r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 flipH="1" flipV="1">
            <a:off x="2903538" y="4743450"/>
            <a:ext cx="647700" cy="704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3513138" y="3524250"/>
            <a:ext cx="695325" cy="366767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b="0" dirty="0">
                <a:solidFill>
                  <a:schemeClr val="bg1"/>
                </a:solidFill>
                <a:latin typeface="Times New Roman" pitchFamily="18" charset="0"/>
              </a:rPr>
              <a:t>Soil</a:t>
            </a: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999288" y="4210050"/>
            <a:ext cx="20669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b="0">
                <a:latin typeface="Times New Roman" pitchFamily="18" charset="0"/>
              </a:rPr>
              <a:t>Porous plates</a:t>
            </a: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4637088" y="3219450"/>
            <a:ext cx="2247900" cy="1162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 flipH="1" flipV="1">
            <a:off x="4732338" y="4210050"/>
            <a:ext cx="215265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846138" y="1771650"/>
            <a:ext cx="18954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b="0">
                <a:latin typeface="Times New Roman" pitchFamily="18" charset="0"/>
              </a:rPr>
              <a:t>Top platen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2446338" y="2038350"/>
            <a:ext cx="9144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312738" y="5848350"/>
            <a:ext cx="875347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b="0" dirty="0">
                <a:latin typeface="Times New Roman" pitchFamily="18" charset="0"/>
              </a:rPr>
              <a:t>Measure </a:t>
            </a:r>
            <a:r>
              <a:rPr lang="en-US" b="0" dirty="0" smtClean="0">
                <a:latin typeface="Times New Roman" pitchFamily="18" charset="0"/>
              </a:rPr>
              <a:t>relative </a:t>
            </a:r>
            <a:r>
              <a:rPr lang="en-US" b="0" dirty="0">
                <a:latin typeface="Times New Roman" pitchFamily="18" charset="0"/>
              </a:rPr>
              <a:t>horizontal displacement, d</a:t>
            </a:r>
            <a:r>
              <a:rPr lang="en-US" b="0" baseline="-25000" dirty="0">
                <a:latin typeface="Times New Roman" pitchFamily="18" charset="0"/>
              </a:rPr>
              <a:t>x</a:t>
            </a:r>
            <a:r>
              <a:rPr lang="en-US" b="0" dirty="0">
                <a:latin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</a:rPr>
              <a:t>and vertical </a:t>
            </a:r>
            <a:r>
              <a:rPr lang="en-US" b="0" dirty="0">
                <a:latin typeface="Times New Roman" pitchFamily="18" charset="0"/>
              </a:rPr>
              <a:t>displacement of top platen, d</a:t>
            </a:r>
            <a:r>
              <a:rPr lang="en-US" b="0" baseline="-25000" dirty="0">
                <a:latin typeface="Times New Roman" pitchFamily="18" charset="0"/>
              </a:rPr>
              <a:t>y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1" name="TextBox 70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598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smtClean="0"/>
              <a:t>TEST </a:t>
            </a:r>
            <a:r>
              <a:rPr lang="en-US" sz="3200" dirty="0" smtClean="0"/>
              <a:t>PROCEDURE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6856" y="1484784"/>
            <a:ext cx="8229600" cy="4724400"/>
          </a:xfrm>
        </p:spPr>
        <p:txBody>
          <a:bodyPr>
            <a:noAutofit/>
          </a:bodyPr>
          <a:lstStyle/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Soil specimen (round or square) is placed in a relatively flat box and subjected to a vertical load.</a:t>
            </a:r>
          </a:p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box consists 2 parts (upper and lower).</a:t>
            </a:r>
          </a:p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1 part of the box held while another one being pushed, the specimen will experience shear failure along the horizontal surface.</a:t>
            </a:r>
          </a:p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Vertical load and shear force that induced the failure of the specimen is recorded.</a:t>
            </a:r>
          </a:p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failed sample is discarded and another sample is placed in the box.</a:t>
            </a:r>
          </a:p>
          <a:p>
            <a:pPr marL="571500" indent="-571500">
              <a:lnSpc>
                <a:spcPct val="90000"/>
              </a:lnSpc>
              <a:buClr>
                <a:schemeClr val="accent2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Experiment is repeated several times.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524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12776"/>
            <a:ext cx="5957887" cy="4872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857875" y="4324350"/>
            <a:ext cx="1357313" cy="64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800" b="0">
                <a:latin typeface="Times New Roman" pitchFamily="18" charset="0"/>
              </a:rPr>
              <a:t>Normal load increasing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 flipV="1">
            <a:off x="6500813" y="318135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TYPICAL RESULT</a:t>
            </a:r>
            <a:endParaRPr lang="en-US" sz="3200" dirty="0"/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765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10"/>
          <p:cNvPicPr>
            <a:picLocks noChangeAspect="1" noChangeArrowheads="1"/>
          </p:cNvPicPr>
          <p:nvPr/>
        </p:nvPicPr>
        <p:blipFill>
          <a:blip r:embed="rId2" cstate="print"/>
          <a:srcRect b="41811"/>
          <a:stretch>
            <a:fillRect/>
          </a:stretch>
        </p:blipFill>
        <p:spPr bwMode="auto">
          <a:xfrm>
            <a:off x="495056" y="728637"/>
            <a:ext cx="5905298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4800" y="5219791"/>
            <a:ext cx="873169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failure, stress is attained, the resisting shear stress gradually decreases as shear displacement increases until it finally reaches a constant value called the ultimate shear strength.</a:t>
            </a:r>
            <a:endParaRPr lang="he-I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41640" y="1124744"/>
            <a:ext cx="289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dense sand, the resisting shear stress increases with shear displacement until it reaches a failure stress </a:t>
            </a:r>
            <a:r>
              <a:rPr lang="he-IL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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e-IL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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called the peak shear strength.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89940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6072" y="1447800"/>
            <a:ext cx="8534400" cy="4876800"/>
          </a:xfrm>
        </p:spPr>
        <p:txBody>
          <a:bodyPr>
            <a:normAutofit/>
          </a:bodyPr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Draw suitable axes (x and y) on a graph paper. The same scale should be used for both axes.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the axes, plot normal stress vs shear stress.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Draw a best fit line connecting all the points plotted.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Based on the plot, the following parameters obtained 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Cohesion, c – interception at y-axis.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Angle of internal friction,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 = gradient of the straight line.</a:t>
            </a:r>
          </a:p>
          <a:p>
            <a:pPr marL="571500" indent="-571500">
              <a:buFont typeface="Wingdings" pitchFamily="2" charset="2"/>
              <a:buAutoNum type="arabicPeriod"/>
            </a:pPr>
            <a:endParaRPr lang="en-US" sz="2800" dirty="0" smtClean="0">
              <a:latin typeface="Times New Roman" pitchFamily="18" charset="0"/>
              <a:sym typeface="Symbol" pitchFamily="18" charset="2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332656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DATA ANALYSIS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681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908720"/>
            <a:ext cx="8012113" cy="529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93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2400" y="653008"/>
            <a:ext cx="4344988" cy="659352"/>
          </a:xfrm>
        </p:spPr>
        <p:txBody>
          <a:bodyPr/>
          <a:lstStyle/>
          <a:p>
            <a:pPr algn="ctr"/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645025" y="657517"/>
            <a:ext cx="4175447" cy="654843"/>
          </a:xfrm>
        </p:spPr>
        <p:txBody>
          <a:bodyPr/>
          <a:lstStyle/>
          <a:p>
            <a:pPr algn="ctr"/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152399" y="1312360"/>
            <a:ext cx="4492625" cy="3845720"/>
          </a:xfrm>
        </p:spPr>
        <p:txBody>
          <a:bodyPr>
            <a:noAutofit/>
          </a:bodyPr>
          <a:lstStyle/>
          <a:p>
            <a:pPr marL="469900" indent="-469900">
              <a:buClr>
                <a:schemeClr val="accent2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easiest and quickest test.</a:t>
            </a:r>
          </a:p>
          <a:p>
            <a:pPr marL="469900" indent="-469900">
              <a:buClr>
                <a:schemeClr val="accent2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Large samples may be tested in large shear boxes. Small samples may give misleading results due to imperfections (fractures and fissures) or the lack of them.</a:t>
            </a:r>
          </a:p>
          <a:p>
            <a:pPr marL="469900" indent="-469900">
              <a:buClr>
                <a:schemeClr val="accent2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Samples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may be sheared along predetermined planes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This is useful when the shear strengths along fissures or other selected planes are required.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312360"/>
            <a:ext cx="4346575" cy="5068968"/>
          </a:xfrm>
        </p:spPr>
        <p:txBody>
          <a:bodyPr>
            <a:normAutofit/>
          </a:bodyPr>
          <a:lstStyle/>
          <a:p>
            <a:pPr marL="469900" indent="-469900">
              <a:buClr>
                <a:schemeClr val="accent2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shear failure is forced to occur along or across a predetermined plane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which is not necessarily the weakest plane of the soil specimen tested</a:t>
            </a:r>
          </a:p>
          <a:p>
            <a:pPr marL="469900" indent="-469900">
              <a:buClr>
                <a:schemeClr val="accent2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Non-uniform deformations and stresses in the specimen. The stress-strain behavior cannot be determined. The estimated stresses may not be those acting on the shear plane.</a:t>
            </a:r>
          </a:p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7392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467544" y="1465387"/>
            <a:ext cx="8229600" cy="2179637"/>
          </a:xfrm>
        </p:spPr>
        <p:txBody>
          <a:bodyPr>
            <a:normAutofit/>
          </a:bodyPr>
          <a:lstStyle/>
          <a:p>
            <a:pPr marL="469900" indent="-46990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practice shear box tests are used to get quick and crude estimates of failure parameters.</a:t>
            </a:r>
          </a:p>
          <a:p>
            <a:pPr marL="469900" indent="-46990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Since development of the much better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triaxial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test, the used of the direct shear test has decreased.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32656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APPLICATION</a:t>
            </a:r>
            <a:endParaRPr lang="en-US" sz="3200" dirty="0"/>
          </a:p>
        </p:txBody>
      </p:sp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289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332656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WORK EXAMPLE</a:t>
            </a:r>
            <a:endParaRPr lang="en-US" sz="32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9750" y="1412776"/>
            <a:ext cx="8208714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direct shear test conducted on a soil sample yielded 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results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81157"/>
              </p:ext>
            </p:extLst>
          </p:nvPr>
        </p:nvGraphicFramePr>
        <p:xfrm>
          <a:off x="1186978" y="2464296"/>
          <a:ext cx="6769398" cy="1828800"/>
        </p:xfrm>
        <a:graphic>
          <a:graphicData uri="http://schemas.openxmlformats.org/drawingml/2006/table">
            <a:tbl>
              <a:tblPr/>
              <a:tblGrid>
                <a:gridCol w="3385587"/>
                <a:gridCol w="3383811"/>
              </a:tblGrid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Stress,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18" charset="2"/>
                        </a:rPr>
                        <a:t> (psi)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Max. Shear Stress, S (psi)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467544" y="4581128"/>
            <a:ext cx="7993062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shear strength parameters of the 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768115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1450" y="836712"/>
            <a:ext cx="625475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056525"/>
              </p:ext>
            </p:extLst>
          </p:nvPr>
        </p:nvGraphicFramePr>
        <p:xfrm>
          <a:off x="2123729" y="4581128"/>
          <a:ext cx="3384375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4" imgW="1688760" imgH="888840" progId="Equation.3">
                  <p:embed/>
                </p:oleObj>
              </mc:Choice>
              <mc:Fallback>
                <p:oleObj name="Equation" r:id="rId4" imgW="168876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9" y="4581128"/>
                        <a:ext cx="3384375" cy="158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267228" y="1079624"/>
            <a:ext cx="4964113" cy="2565400"/>
            <a:chOff x="641" y="1344"/>
            <a:chExt cx="3127" cy="1616"/>
          </a:xfrm>
        </p:grpSpPr>
        <p:sp>
          <p:nvSpPr>
            <p:cNvPr id="5" name="Line 15"/>
            <p:cNvSpPr>
              <a:spLocks noChangeShapeType="1"/>
            </p:cNvSpPr>
            <p:nvPr/>
          </p:nvSpPr>
          <p:spPr bwMode="auto">
            <a:xfrm flipV="1">
              <a:off x="641" y="1392"/>
              <a:ext cx="3104" cy="14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>
              <a:off x="3760" y="1344"/>
              <a:ext cx="8" cy="161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269483" y="260648"/>
            <a:ext cx="31686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ANSWER 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63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Introduction </a:t>
            </a:r>
            <a:endParaRPr lang="en-US" sz="2400" dirty="0"/>
          </a:p>
          <a:p>
            <a:r>
              <a:rPr lang="en-US" sz="2400" dirty="0" smtClean="0"/>
              <a:t>Mohr-Coulomb </a:t>
            </a:r>
            <a:r>
              <a:rPr lang="en-US" sz="2400" dirty="0"/>
              <a:t>failure </a:t>
            </a:r>
            <a:r>
              <a:rPr lang="en-US" sz="2400" dirty="0" smtClean="0"/>
              <a:t>criterion</a:t>
            </a:r>
          </a:p>
          <a:p>
            <a:r>
              <a:rPr lang="en-US" sz="2400" dirty="0" smtClean="0"/>
              <a:t>Laboratory test </a:t>
            </a:r>
            <a:r>
              <a:rPr lang="en-US" sz="2400" dirty="0"/>
              <a:t>to determine shear strength parameters ;   Direct </a:t>
            </a:r>
            <a:r>
              <a:rPr lang="en-US" sz="2400" dirty="0" smtClean="0"/>
              <a:t>shear test</a:t>
            </a:r>
          </a:p>
          <a:p>
            <a:r>
              <a:rPr lang="en-US" sz="2400" dirty="0" smtClean="0"/>
              <a:t>Conclusion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Shear strength of soil is govern by two parameters which are the cohesion and the angle of internal friction. </a:t>
            </a:r>
          </a:p>
          <a:p>
            <a:pPr marL="457200" lvl="1" indent="0">
              <a:buNone/>
            </a:pPr>
            <a:endParaRPr lang="en-GB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#2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Cohesion value can be obtained at the interception of shear stress axis while angle of internal friction is depends on the gradient of the Mohr Coulomb failure envelope.</a:t>
            </a:r>
          </a:p>
          <a:p>
            <a:pPr lvl="1"/>
            <a:endParaRPr lang="en-GB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#3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There are several tests that can be use to determine shear strength parameters of soil (direct shear test,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triaxial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test, unconfined compression test and vane shear test).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endParaRPr lang="en-GB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267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shear strength of a soil mass is the internal resistance per unit area that the soil mass can offer to resist failure and sliding along any plane inside it.</a:t>
            </a:r>
          </a:p>
          <a:p>
            <a:pPr algn="just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capability of the following comes from the soil shear strength :</a:t>
            </a:r>
          </a:p>
          <a:p>
            <a:pPr marL="514350" indent="-51435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Support loading from structure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Support its own overburden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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Sustain slope in equilibrium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6147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692696"/>
            <a:ext cx="8229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0" dirty="0">
                <a:latin typeface="Times New Roman" pitchFamily="18" charset="0"/>
              </a:rPr>
              <a:t>Soil derives its shear strength from two sources</a:t>
            </a:r>
            <a:r>
              <a:rPr lang="en-US" sz="2800" b="0" dirty="0" smtClean="0">
                <a:latin typeface="Times New Roman" pitchFamily="18" charset="0"/>
              </a:rPr>
              <a:t>: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b="0" dirty="0">
              <a:latin typeface="Times New Roman" pitchFamily="18" charset="0"/>
            </a:endParaRP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600" dirty="0">
                <a:latin typeface="Times New Roman" pitchFamily="18" charset="0"/>
              </a:rPr>
              <a:t>Cohesion</a:t>
            </a:r>
            <a:r>
              <a:rPr lang="en-US" sz="2600" b="0" dirty="0">
                <a:latin typeface="Times New Roman" pitchFamily="18" charset="0"/>
              </a:rPr>
              <a:t> between particles (stress independent component) - c</a:t>
            </a: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n-US" sz="2600" b="0" dirty="0">
                <a:latin typeface="Times New Roman" pitchFamily="18" charset="0"/>
              </a:rPr>
              <a:t>Cementation between particle </a:t>
            </a:r>
            <a:r>
              <a:rPr lang="en-US" sz="2600" b="0" dirty="0" smtClean="0">
                <a:latin typeface="Times New Roman" pitchFamily="18" charset="0"/>
              </a:rPr>
              <a:t>grains.</a:t>
            </a:r>
            <a:endParaRPr lang="en-US" sz="2600" b="0" dirty="0">
              <a:latin typeface="Times New Roman" pitchFamily="18" charset="0"/>
            </a:endParaRP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n-US" sz="2600" b="0" dirty="0">
                <a:latin typeface="Times New Roman" pitchFamily="18" charset="0"/>
              </a:rPr>
              <a:t>Electrostatic </a:t>
            </a:r>
            <a:r>
              <a:rPr lang="en-US" sz="2600" b="0" dirty="0" smtClean="0">
                <a:latin typeface="Times New Roman" pitchFamily="18" charset="0"/>
              </a:rPr>
              <a:t>attraction </a:t>
            </a:r>
            <a:r>
              <a:rPr lang="en-US" sz="2600" b="0" dirty="0">
                <a:latin typeface="Times New Roman" pitchFamily="18" charset="0"/>
              </a:rPr>
              <a:t>between clay </a:t>
            </a:r>
            <a:r>
              <a:rPr lang="en-US" sz="2600" b="0" dirty="0" smtClean="0">
                <a:latin typeface="Times New Roman" pitchFamily="18" charset="0"/>
              </a:rPr>
              <a:t>particles.</a:t>
            </a:r>
            <a:endParaRPr lang="en-US" sz="2600" b="0" dirty="0">
              <a:latin typeface="Times New Roman" pitchFamily="18" charset="0"/>
            </a:endParaRP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n-US" sz="2600" b="0" dirty="0">
                <a:latin typeface="Times New Roman" pitchFamily="18" charset="0"/>
              </a:rPr>
              <a:t>Predominant in clayey </a:t>
            </a:r>
            <a:r>
              <a:rPr lang="en-US" sz="2600" b="0" dirty="0" smtClean="0">
                <a:latin typeface="Times New Roman" pitchFamily="18" charset="0"/>
              </a:rPr>
              <a:t>soils.</a:t>
            </a:r>
            <a:endParaRPr lang="en-US" sz="2600" b="0" dirty="0">
              <a:latin typeface="Times New Roman" pitchFamily="18" charset="0"/>
            </a:endParaRP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</a:pPr>
            <a:endParaRPr lang="en-US" sz="2600" b="0" dirty="0">
              <a:latin typeface="Times New Roman" pitchFamily="18" charset="0"/>
            </a:endParaRP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600" dirty="0">
                <a:latin typeface="Times New Roman" pitchFamily="18" charset="0"/>
              </a:rPr>
              <a:t>Frictional resistance</a:t>
            </a:r>
            <a:r>
              <a:rPr lang="en-US" sz="2600" b="0" dirty="0">
                <a:latin typeface="Times New Roman" pitchFamily="18" charset="0"/>
              </a:rPr>
              <a:t> between particles (stress dependent component) - </a:t>
            </a:r>
            <a:r>
              <a:rPr lang="en-US" sz="2600" b="0" dirty="0">
                <a:latin typeface="Times New Roman" pitchFamily="18" charset="0"/>
                <a:sym typeface="Symbol" pitchFamily="18" charset="2"/>
              </a:rPr>
              <a:t></a:t>
            </a: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n-US" sz="2600" b="0" dirty="0">
                <a:latin typeface="Times New Roman" pitchFamily="18" charset="0"/>
              </a:rPr>
              <a:t>Strength gained from internal frictional resistance (interlocking action among soil particles</a:t>
            </a:r>
            <a:r>
              <a:rPr lang="en-US" sz="2600" b="0" dirty="0" smtClean="0">
                <a:latin typeface="Times New Roman" pitchFamily="18" charset="0"/>
              </a:rPr>
              <a:t>).</a:t>
            </a:r>
            <a:endParaRPr lang="en-US" sz="2600" b="0" dirty="0">
              <a:latin typeface="Times New Roman" pitchFamily="18" charset="0"/>
            </a:endParaRPr>
          </a:p>
          <a:p>
            <a:pPr marL="1304925" lvl="2" indent="-395288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n-US" sz="2600" b="0" dirty="0">
                <a:latin typeface="Times New Roman" pitchFamily="18" charset="0"/>
              </a:rPr>
              <a:t>Predominant in granular </a:t>
            </a:r>
            <a:r>
              <a:rPr lang="en-US" sz="2600" b="0" dirty="0" smtClean="0">
                <a:latin typeface="Times New Roman" pitchFamily="18" charset="0"/>
              </a:rPr>
              <a:t>soils.</a:t>
            </a:r>
            <a:endParaRPr lang="en-US" sz="2600" b="0" dirty="0">
              <a:latin typeface="Times New Roman" pitchFamily="18" charset="0"/>
            </a:endParaRPr>
          </a:p>
          <a:p>
            <a:pPr marL="469900" indent="-469900" eaLnBrk="1" hangingPunct="1"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2300" b="0" dirty="0">
              <a:solidFill>
                <a:srgbClr val="FFFFCC"/>
              </a:solidFill>
              <a:latin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40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65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05800" cy="1143000"/>
          </a:xfrm>
        </p:spPr>
        <p:txBody>
          <a:bodyPr/>
          <a:lstStyle/>
          <a:p>
            <a:pPr algn="ctr"/>
            <a:r>
              <a:rPr lang="en-US" dirty="0" smtClean="0"/>
              <a:t>COHESION</a:t>
            </a:r>
            <a:endParaRPr lang="en-US" dirty="0"/>
          </a:p>
        </p:txBody>
      </p:sp>
      <p:grpSp>
        <p:nvGrpSpPr>
          <p:cNvPr id="38" name="Group 4"/>
          <p:cNvGrpSpPr>
            <a:grpSpLocks/>
          </p:cNvGrpSpPr>
          <p:nvPr/>
        </p:nvGrpSpPr>
        <p:grpSpPr bwMode="auto">
          <a:xfrm>
            <a:off x="533400" y="3190156"/>
            <a:ext cx="3213100" cy="1257300"/>
            <a:chOff x="296" y="2608"/>
            <a:chExt cx="2336" cy="1048"/>
          </a:xfrm>
        </p:grpSpPr>
        <p:grpSp>
          <p:nvGrpSpPr>
            <p:cNvPr id="39" name="Group 5"/>
            <p:cNvGrpSpPr>
              <a:grpSpLocks/>
            </p:cNvGrpSpPr>
            <p:nvPr/>
          </p:nvGrpSpPr>
          <p:grpSpPr bwMode="auto">
            <a:xfrm>
              <a:off x="298" y="3040"/>
              <a:ext cx="2338" cy="616"/>
              <a:chOff x="1208" y="1680"/>
              <a:chExt cx="2840" cy="1304"/>
            </a:xfrm>
          </p:grpSpPr>
          <p:sp>
            <p:nvSpPr>
              <p:cNvPr id="46" name="AutoShape 6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7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AutoShape 8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9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10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" name="Group 11"/>
            <p:cNvGrpSpPr>
              <a:grpSpLocks/>
            </p:cNvGrpSpPr>
            <p:nvPr/>
          </p:nvGrpSpPr>
          <p:grpSpPr bwMode="auto">
            <a:xfrm>
              <a:off x="314" y="2608"/>
              <a:ext cx="2322" cy="616"/>
              <a:chOff x="1208" y="1680"/>
              <a:chExt cx="2840" cy="1304"/>
            </a:xfrm>
          </p:grpSpPr>
          <p:sp>
            <p:nvSpPr>
              <p:cNvPr id="41" name="AutoShape 12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13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AutoShape 14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15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Freeform 16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1" name="Group 17"/>
          <p:cNvGrpSpPr>
            <a:grpSpLocks/>
          </p:cNvGrpSpPr>
          <p:nvPr/>
        </p:nvGrpSpPr>
        <p:grpSpPr bwMode="auto">
          <a:xfrm>
            <a:off x="4481513" y="3101256"/>
            <a:ext cx="3543300" cy="1346200"/>
            <a:chOff x="2912" y="2384"/>
            <a:chExt cx="2720" cy="1064"/>
          </a:xfrm>
        </p:grpSpPr>
        <p:grpSp>
          <p:nvGrpSpPr>
            <p:cNvPr id="52" name="Group 18"/>
            <p:cNvGrpSpPr>
              <a:grpSpLocks/>
            </p:cNvGrpSpPr>
            <p:nvPr/>
          </p:nvGrpSpPr>
          <p:grpSpPr bwMode="auto">
            <a:xfrm>
              <a:off x="3298" y="2832"/>
              <a:ext cx="2338" cy="616"/>
              <a:chOff x="1208" y="1680"/>
              <a:chExt cx="2840" cy="1304"/>
            </a:xfrm>
          </p:grpSpPr>
          <p:sp>
            <p:nvSpPr>
              <p:cNvPr id="60" name="AutoShape 19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0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AutoShape 21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22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Freeform 23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" name="Group 24"/>
            <p:cNvGrpSpPr>
              <a:grpSpLocks/>
            </p:cNvGrpSpPr>
            <p:nvPr/>
          </p:nvGrpSpPr>
          <p:grpSpPr bwMode="auto">
            <a:xfrm>
              <a:off x="2914" y="2384"/>
              <a:ext cx="2322" cy="616"/>
              <a:chOff x="1208" y="1680"/>
              <a:chExt cx="2840" cy="1304"/>
            </a:xfrm>
          </p:grpSpPr>
          <p:sp>
            <p:nvSpPr>
              <p:cNvPr id="55" name="AutoShape 25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AutoShape 27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8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29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AutoShape 30"/>
            <p:cNvSpPr>
              <a:spLocks noChangeArrowheads="1"/>
            </p:cNvSpPr>
            <p:nvPr/>
          </p:nvSpPr>
          <p:spPr bwMode="auto">
            <a:xfrm>
              <a:off x="4944" y="2576"/>
              <a:ext cx="664" cy="200"/>
            </a:xfrm>
            <a:prstGeom prst="leftArrow">
              <a:avLst>
                <a:gd name="adj1" fmla="val 50000"/>
                <a:gd name="adj2" fmla="val 83000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67" name="Picture 37" descr="http://clipart.edigg.com/1243334641/People_Clipart/Stickmen_Clipart/thumbs/t_Stickmen03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23493"/>
            <a:ext cx="838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" name="Group 3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221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05800" cy="1143000"/>
          </a:xfrm>
        </p:spPr>
        <p:txBody>
          <a:bodyPr/>
          <a:lstStyle/>
          <a:p>
            <a:pPr algn="ctr"/>
            <a:r>
              <a:rPr lang="en-US" dirty="0" smtClean="0"/>
              <a:t>INTERNAL FRICTION</a:t>
            </a:r>
            <a:endParaRPr lang="en-US" dirty="0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42938" y="3437806"/>
            <a:ext cx="3530600" cy="1562100"/>
            <a:chOff x="296" y="2608"/>
            <a:chExt cx="2336" cy="1048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300" y="3040"/>
              <a:ext cx="2340" cy="616"/>
              <a:chOff x="1208" y="1680"/>
              <a:chExt cx="2840" cy="1304"/>
            </a:xfrm>
          </p:grpSpPr>
          <p:sp>
            <p:nvSpPr>
              <p:cNvPr id="11" name="AutoShape 6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7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8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9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0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316" y="2608"/>
              <a:ext cx="2324" cy="616"/>
              <a:chOff x="1208" y="1680"/>
              <a:chExt cx="2840" cy="1304"/>
            </a:xfrm>
          </p:grpSpPr>
          <p:sp>
            <p:nvSpPr>
              <p:cNvPr id="6" name="AutoShape 12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Rectangle 13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AutoShape 14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15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Freeform 16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4429125" y="3420720"/>
            <a:ext cx="3543300" cy="1614488"/>
            <a:chOff x="2912" y="2384"/>
            <a:chExt cx="2720" cy="1064"/>
          </a:xfrm>
        </p:grpSpPr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3300" y="2832"/>
              <a:ext cx="2340" cy="616"/>
              <a:chOff x="1208" y="1680"/>
              <a:chExt cx="2840" cy="1304"/>
            </a:xfrm>
          </p:grpSpPr>
          <p:sp>
            <p:nvSpPr>
              <p:cNvPr id="25" name="AutoShape 19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0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AutoShape 21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2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23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2916" y="2384"/>
              <a:ext cx="2324" cy="616"/>
              <a:chOff x="1208" y="1680"/>
              <a:chExt cx="2840" cy="1304"/>
            </a:xfrm>
          </p:grpSpPr>
          <p:sp>
            <p:nvSpPr>
              <p:cNvPr id="20" name="AutoShape 25"/>
              <p:cNvSpPr>
                <a:spLocks noChangeArrowheads="1"/>
              </p:cNvSpPr>
              <p:nvPr/>
            </p:nvSpPr>
            <p:spPr bwMode="auto">
              <a:xfrm>
                <a:off x="1224" y="2592"/>
                <a:ext cx="2824" cy="368"/>
              </a:xfrm>
              <a:prstGeom prst="parallelogram">
                <a:avLst>
                  <a:gd name="adj" fmla="val 19184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26"/>
              <p:cNvSpPr>
                <a:spLocks noChangeArrowheads="1"/>
              </p:cNvSpPr>
              <p:nvPr/>
            </p:nvSpPr>
            <p:spPr bwMode="auto">
              <a:xfrm>
                <a:off x="1952" y="1680"/>
                <a:ext cx="2080" cy="9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AutoShape 27"/>
              <p:cNvSpPr>
                <a:spLocks noChangeArrowheads="1"/>
              </p:cNvSpPr>
              <p:nvPr/>
            </p:nvSpPr>
            <p:spPr bwMode="auto">
              <a:xfrm>
                <a:off x="1216" y="1696"/>
                <a:ext cx="2824" cy="376"/>
              </a:xfrm>
              <a:prstGeom prst="parallelogram">
                <a:avLst>
                  <a:gd name="adj" fmla="val 187766"/>
                </a:avLst>
              </a:prstGeom>
              <a:gradFill rotWithShape="1">
                <a:gsLst>
                  <a:gs pos="0">
                    <a:srgbClr val="CC9900"/>
                  </a:gs>
                  <a:gs pos="100000">
                    <a:srgbClr val="5E47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28"/>
              <p:cNvSpPr>
                <a:spLocks noChangeArrowheads="1"/>
              </p:cNvSpPr>
              <p:nvPr/>
            </p:nvSpPr>
            <p:spPr bwMode="auto">
              <a:xfrm>
                <a:off x="1208" y="2088"/>
                <a:ext cx="2080" cy="8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29"/>
              <p:cNvSpPr>
                <a:spLocks/>
              </p:cNvSpPr>
              <p:nvPr/>
            </p:nvSpPr>
            <p:spPr bwMode="auto">
              <a:xfrm>
                <a:off x="3296" y="1704"/>
                <a:ext cx="736" cy="1280"/>
              </a:xfrm>
              <a:custGeom>
                <a:avLst/>
                <a:gdLst>
                  <a:gd name="T0" fmla="*/ 0 w 736"/>
                  <a:gd name="T1" fmla="*/ 376 h 1280"/>
                  <a:gd name="T2" fmla="*/ 0 w 736"/>
                  <a:gd name="T3" fmla="*/ 1280 h 1280"/>
                  <a:gd name="T4" fmla="*/ 736 w 736"/>
                  <a:gd name="T5" fmla="*/ 904 h 1280"/>
                  <a:gd name="T6" fmla="*/ 736 w 736"/>
                  <a:gd name="T7" fmla="*/ 0 h 1280"/>
                  <a:gd name="T8" fmla="*/ 0 w 736"/>
                  <a:gd name="T9" fmla="*/ 376 h 1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6"/>
                  <a:gd name="T16" fmla="*/ 0 h 1280"/>
                  <a:gd name="T17" fmla="*/ 736 w 736"/>
                  <a:gd name="T18" fmla="*/ 1280 h 1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6" h="1280">
                    <a:moveTo>
                      <a:pt x="0" y="376"/>
                    </a:moveTo>
                    <a:lnTo>
                      <a:pt x="0" y="1280"/>
                    </a:lnTo>
                    <a:lnTo>
                      <a:pt x="736" y="904"/>
                    </a:lnTo>
                    <a:lnTo>
                      <a:pt x="736" y="0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AutoShape 30"/>
            <p:cNvSpPr>
              <a:spLocks noChangeArrowheads="1"/>
            </p:cNvSpPr>
            <p:nvPr/>
          </p:nvSpPr>
          <p:spPr bwMode="auto">
            <a:xfrm>
              <a:off x="4944" y="2576"/>
              <a:ext cx="664" cy="200"/>
            </a:xfrm>
            <a:prstGeom prst="leftArrow">
              <a:avLst>
                <a:gd name="adj1" fmla="val 50000"/>
                <a:gd name="adj2" fmla="val 83000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AutoShape 32"/>
          <p:cNvSpPr>
            <a:spLocks noChangeArrowheads="1"/>
          </p:cNvSpPr>
          <p:nvPr/>
        </p:nvSpPr>
        <p:spPr bwMode="auto">
          <a:xfrm>
            <a:off x="5783262" y="2611095"/>
            <a:ext cx="406400" cy="723900"/>
          </a:xfrm>
          <a:prstGeom prst="downArrow">
            <a:avLst>
              <a:gd name="adj1" fmla="val 50000"/>
              <a:gd name="adj2" fmla="val 44531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33"/>
          <p:cNvSpPr>
            <a:spLocks noChangeArrowheads="1"/>
          </p:cNvSpPr>
          <p:nvPr/>
        </p:nvSpPr>
        <p:spPr bwMode="auto">
          <a:xfrm>
            <a:off x="2174875" y="2678981"/>
            <a:ext cx="406400" cy="723900"/>
          </a:xfrm>
          <a:prstGeom prst="downArrow">
            <a:avLst>
              <a:gd name="adj1" fmla="val 50000"/>
              <a:gd name="adj2" fmla="val 44531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2" name="Picture 35" descr="http://clipart.edigg.com/1243334641/People_Clipart/Stickmen_Clipart/thumbs/t_Stickmen0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75" y="2009056"/>
            <a:ext cx="10985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7" descr="http://clipart.edigg.com/1243334641/People_Clipart/Stickmen_Clipart/thumbs/t_Stickmen03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3563595"/>
            <a:ext cx="838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5" descr="http://clipart.edigg.com/1243334641/People_Clipart/Stickmen_Clipart/thumbs/t_Stickmen0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2063408"/>
            <a:ext cx="10985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Rectangle 34"/>
          <p:cNvSpPr/>
          <p:nvPr/>
        </p:nvSpPr>
        <p:spPr>
          <a:xfrm>
            <a:off x="381000" y="5492408"/>
            <a:ext cx="8153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Shear strength is not a unique property of a soil but depends on many factors.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81068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46856" y="1066800"/>
            <a:ext cx="8229600" cy="1676400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Failure happens if the shear stress along the failure surface reaches the soil’s shear strength.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generally fail in shear.</a:t>
            </a:r>
            <a:endParaRPr lang="en-A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827088" y="3200400"/>
            <a:ext cx="990600" cy="1066800"/>
            <a:chOff x="432" y="1488"/>
            <a:chExt cx="624" cy="672"/>
          </a:xfrm>
        </p:grpSpPr>
        <p:sp>
          <p:nvSpPr>
            <p:cNvPr id="6" name="Rectangle 5" descr="Newsprint"/>
            <p:cNvSpPr>
              <a:spLocks noChangeArrowheads="1"/>
            </p:cNvSpPr>
            <p:nvPr/>
          </p:nvSpPr>
          <p:spPr bwMode="auto">
            <a:xfrm>
              <a:off x="432" y="2016"/>
              <a:ext cx="624" cy="144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" descr="Newsprint"/>
            <p:cNvSpPr>
              <a:spLocks noChangeArrowheads="1"/>
            </p:cNvSpPr>
            <p:nvPr/>
          </p:nvSpPr>
          <p:spPr bwMode="auto">
            <a:xfrm>
              <a:off x="672" y="1488"/>
              <a:ext cx="144" cy="52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 descr="Recycled paper"/>
          <p:cNvSpPr>
            <a:spLocks noChangeArrowheads="1"/>
          </p:cNvSpPr>
          <p:nvPr/>
        </p:nvSpPr>
        <p:spPr bwMode="auto">
          <a:xfrm>
            <a:off x="293688" y="4267200"/>
            <a:ext cx="3962400" cy="16764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484688" y="3276600"/>
            <a:ext cx="4191000" cy="2667000"/>
            <a:chOff x="2736" y="1536"/>
            <a:chExt cx="2256" cy="1680"/>
          </a:xfrm>
        </p:grpSpPr>
        <p:sp>
          <p:nvSpPr>
            <p:cNvPr id="10" name="Rectangle 9" descr="Recycled paper"/>
            <p:cNvSpPr>
              <a:spLocks noChangeArrowheads="1"/>
            </p:cNvSpPr>
            <p:nvPr/>
          </p:nvSpPr>
          <p:spPr bwMode="auto">
            <a:xfrm>
              <a:off x="2736" y="2160"/>
              <a:ext cx="2256" cy="1056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10" descr="Recycled paper"/>
            <p:cNvSpPr>
              <a:spLocks noChangeArrowheads="1"/>
            </p:cNvSpPr>
            <p:nvPr/>
          </p:nvSpPr>
          <p:spPr bwMode="auto">
            <a:xfrm flipH="1">
              <a:off x="3216" y="1536"/>
              <a:ext cx="912" cy="624"/>
            </a:xfrm>
            <a:prstGeom prst="rtTriangle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1" descr="Recycled paper"/>
            <p:cNvSpPr>
              <a:spLocks noChangeArrowheads="1"/>
            </p:cNvSpPr>
            <p:nvPr/>
          </p:nvSpPr>
          <p:spPr bwMode="auto">
            <a:xfrm>
              <a:off x="4128" y="1536"/>
              <a:ext cx="864" cy="624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AutoShape 17"/>
          <p:cNvSpPr>
            <a:spLocks noChangeArrowheads="1"/>
          </p:cNvSpPr>
          <p:nvPr/>
        </p:nvSpPr>
        <p:spPr bwMode="auto">
          <a:xfrm rot="21149376">
            <a:off x="1893888" y="4495800"/>
            <a:ext cx="1371600" cy="457200"/>
          </a:xfrm>
          <a:prstGeom prst="curvedUp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 rot="8629054">
            <a:off x="6008688" y="4038600"/>
            <a:ext cx="1227137" cy="457200"/>
          </a:xfrm>
          <a:prstGeom prst="curvedDownArrow">
            <a:avLst>
              <a:gd name="adj1" fmla="val 53681"/>
              <a:gd name="adj2" fmla="val 107361"/>
              <a:gd name="adj3" fmla="val 33333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20"/>
          <p:cNvGrpSpPr>
            <a:grpSpLocks/>
          </p:cNvGrpSpPr>
          <p:nvPr/>
        </p:nvGrpSpPr>
        <p:grpSpPr bwMode="auto">
          <a:xfrm>
            <a:off x="3494088" y="4648200"/>
            <a:ext cx="1905000" cy="595312"/>
            <a:chOff x="2112" y="2400"/>
            <a:chExt cx="1200" cy="375"/>
          </a:xfrm>
        </p:grpSpPr>
        <p:sp>
          <p:nvSpPr>
            <p:cNvPr id="16" name="Text Box 21"/>
            <p:cNvSpPr txBox="1">
              <a:spLocks noChangeArrowheads="1"/>
            </p:cNvSpPr>
            <p:nvPr/>
          </p:nvSpPr>
          <p:spPr bwMode="auto">
            <a:xfrm>
              <a:off x="2160" y="2544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/>
                <a:t>failure surface</a:t>
              </a:r>
              <a:endParaRPr lang="en-AU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H="1" flipV="1">
              <a:off x="2112" y="240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 flipV="1">
              <a:off x="3120" y="2448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" name="Group 24"/>
          <p:cNvGrpSpPr>
            <a:grpSpLocks/>
          </p:cNvGrpSpPr>
          <p:nvPr/>
        </p:nvGrpSpPr>
        <p:grpSpPr bwMode="auto">
          <a:xfrm>
            <a:off x="750888" y="3429000"/>
            <a:ext cx="7315200" cy="2089150"/>
            <a:chOff x="384" y="1632"/>
            <a:chExt cx="4608" cy="1316"/>
          </a:xfrm>
        </p:grpSpPr>
        <p:grpSp>
          <p:nvGrpSpPr>
            <p:cNvPr id="20" name="Group 25"/>
            <p:cNvGrpSpPr>
              <a:grpSpLocks/>
            </p:cNvGrpSpPr>
            <p:nvPr/>
          </p:nvGrpSpPr>
          <p:grpSpPr bwMode="auto">
            <a:xfrm>
              <a:off x="384" y="2160"/>
              <a:ext cx="1870" cy="766"/>
              <a:chOff x="384" y="2160"/>
              <a:chExt cx="1870" cy="766"/>
            </a:xfrm>
          </p:grpSpPr>
          <p:sp>
            <p:nvSpPr>
              <p:cNvPr id="29" name="Arc 26"/>
              <p:cNvSpPr>
                <a:spLocks/>
              </p:cNvSpPr>
              <p:nvPr/>
            </p:nvSpPr>
            <p:spPr bwMode="auto">
              <a:xfrm rot="-1650377" flipH="1" flipV="1">
                <a:off x="1296" y="2832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Arc 27"/>
              <p:cNvSpPr>
                <a:spLocks/>
              </p:cNvSpPr>
              <p:nvPr/>
            </p:nvSpPr>
            <p:spPr bwMode="auto">
              <a:xfrm rot="3527599" flipH="1" flipV="1">
                <a:off x="311" y="2233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Arc 28"/>
              <p:cNvSpPr>
                <a:spLocks/>
              </p:cNvSpPr>
              <p:nvPr/>
            </p:nvSpPr>
            <p:spPr bwMode="auto">
              <a:xfrm rot="694746" flipH="1" flipV="1">
                <a:off x="768" y="2784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Arc 29"/>
              <p:cNvSpPr>
                <a:spLocks/>
              </p:cNvSpPr>
              <p:nvPr/>
            </p:nvSpPr>
            <p:spPr bwMode="auto">
              <a:xfrm rot="1469440" flipH="1" flipV="1">
                <a:off x="480" y="2544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Arc 30"/>
              <p:cNvSpPr>
                <a:spLocks/>
              </p:cNvSpPr>
              <p:nvPr/>
            </p:nvSpPr>
            <p:spPr bwMode="auto">
              <a:xfrm rot="-4798030" flipH="1" flipV="1">
                <a:off x="2087" y="2233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Arc 31"/>
              <p:cNvSpPr>
                <a:spLocks/>
              </p:cNvSpPr>
              <p:nvPr/>
            </p:nvSpPr>
            <p:spPr bwMode="auto">
              <a:xfrm rot="-2665665" flipH="1" flipV="1">
                <a:off x="1632" y="2688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Arc 32"/>
              <p:cNvSpPr>
                <a:spLocks/>
              </p:cNvSpPr>
              <p:nvPr/>
            </p:nvSpPr>
            <p:spPr bwMode="auto">
              <a:xfrm rot="-3859552" flipH="1" flipV="1">
                <a:off x="1895" y="2473"/>
                <a:ext cx="240" cy="94"/>
              </a:xfrm>
              <a:custGeom>
                <a:avLst/>
                <a:gdLst>
                  <a:gd name="T0" fmla="*/ 53 w 21600"/>
                  <a:gd name="T1" fmla="*/ 0 h 21073"/>
                  <a:gd name="T2" fmla="*/ 240 w 21600"/>
                  <a:gd name="T3" fmla="*/ 94 h 21073"/>
                  <a:gd name="T4" fmla="*/ 0 w 21600"/>
                  <a:gd name="T5" fmla="*/ 94 h 2107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073"/>
                  <a:gd name="T11" fmla="*/ 21600 w 21600"/>
                  <a:gd name="T12" fmla="*/ 21073 h 210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073" fill="none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</a:path>
                  <a:path w="21600" h="21073" stroke="0" extrusionOk="0">
                    <a:moveTo>
                      <a:pt x="4741" y="-1"/>
                    </a:moveTo>
                    <a:cubicBezTo>
                      <a:pt x="14597" y="2217"/>
                      <a:pt x="21600" y="10970"/>
                      <a:pt x="21600" y="21073"/>
                    </a:cubicBezTo>
                    <a:lnTo>
                      <a:pt x="0" y="2107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" name="Group 33"/>
            <p:cNvGrpSpPr>
              <a:grpSpLocks/>
            </p:cNvGrpSpPr>
            <p:nvPr/>
          </p:nvGrpSpPr>
          <p:grpSpPr bwMode="auto">
            <a:xfrm>
              <a:off x="2976" y="1632"/>
              <a:ext cx="1969" cy="913"/>
              <a:chOff x="2976" y="1632"/>
              <a:chExt cx="1969" cy="913"/>
            </a:xfrm>
          </p:grpSpPr>
          <p:sp>
            <p:nvSpPr>
              <p:cNvPr id="23" name="Line 34"/>
              <p:cNvSpPr>
                <a:spLocks noChangeShapeType="1"/>
              </p:cNvSpPr>
              <p:nvPr/>
            </p:nvSpPr>
            <p:spPr bwMode="auto">
              <a:xfrm rot="887277">
                <a:off x="3408" y="2544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" name="Line 35"/>
              <p:cNvSpPr>
                <a:spLocks noChangeShapeType="1"/>
              </p:cNvSpPr>
              <p:nvPr/>
            </p:nvSpPr>
            <p:spPr bwMode="auto">
              <a:xfrm rot="2017288">
                <a:off x="2976" y="2352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" name="Line 36"/>
              <p:cNvSpPr>
                <a:spLocks noChangeShapeType="1"/>
              </p:cNvSpPr>
              <p:nvPr/>
            </p:nvSpPr>
            <p:spPr bwMode="auto">
              <a:xfrm rot="-491494">
                <a:off x="3888" y="2544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" name="Line 37"/>
              <p:cNvSpPr>
                <a:spLocks noChangeShapeType="1"/>
              </p:cNvSpPr>
              <p:nvPr/>
            </p:nvSpPr>
            <p:spPr bwMode="auto">
              <a:xfrm rot="-4211172">
                <a:off x="4801" y="1775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" name="Line 38"/>
              <p:cNvSpPr>
                <a:spLocks noChangeShapeType="1"/>
              </p:cNvSpPr>
              <p:nvPr/>
            </p:nvSpPr>
            <p:spPr bwMode="auto">
              <a:xfrm rot="-2919851">
                <a:off x="4609" y="2111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8" name="Line 39"/>
              <p:cNvSpPr>
                <a:spLocks noChangeShapeType="1"/>
              </p:cNvSpPr>
              <p:nvPr/>
            </p:nvSpPr>
            <p:spPr bwMode="auto">
              <a:xfrm rot="-1775794">
                <a:off x="4272" y="2400"/>
                <a:ext cx="2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sm" len="lg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3456" y="2544"/>
              <a:ext cx="153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/>
                <a:t>mobilised shear resistance</a:t>
              </a:r>
              <a:endParaRPr lang="en-AU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6740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943600" y="1782763"/>
            <a:ext cx="2133600" cy="2103437"/>
            <a:chOff x="3264" y="1363"/>
            <a:chExt cx="1344" cy="1325"/>
          </a:xfrm>
        </p:grpSpPr>
        <p:sp>
          <p:nvSpPr>
            <p:cNvPr id="5" name="Oval 5" descr="Recycled paper"/>
            <p:cNvSpPr>
              <a:spLocks noChangeArrowheads="1"/>
            </p:cNvSpPr>
            <p:nvPr/>
          </p:nvSpPr>
          <p:spPr bwMode="auto">
            <a:xfrm rot="1058184">
              <a:off x="3264" y="1392"/>
              <a:ext cx="1344" cy="1296"/>
            </a:xfrm>
            <a:prstGeom prst="ellipse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6"/>
            <p:cNvSpPr>
              <a:spLocks/>
            </p:cNvSpPr>
            <p:nvPr/>
          </p:nvSpPr>
          <p:spPr bwMode="auto">
            <a:xfrm rot="1778748" flipV="1">
              <a:off x="3759" y="1363"/>
              <a:ext cx="189" cy="1249"/>
            </a:xfrm>
            <a:custGeom>
              <a:avLst/>
              <a:gdLst>
                <a:gd name="T0" fmla="*/ 0 w 21600"/>
                <a:gd name="T1" fmla="*/ 0 h 42821"/>
                <a:gd name="T2" fmla="*/ 35 w 21600"/>
                <a:gd name="T3" fmla="*/ 1249 h 42821"/>
                <a:gd name="T4" fmla="*/ 0 w 21600"/>
                <a:gd name="T5" fmla="*/ 630 h 42821"/>
                <a:gd name="T6" fmla="*/ 0 60000 65536"/>
                <a:gd name="T7" fmla="*/ 0 60000 65536"/>
                <a:gd name="T8" fmla="*/ 0 60000 65536"/>
                <a:gd name="T9" fmla="*/ 0 w 21600"/>
                <a:gd name="T10" fmla="*/ 0 h 42821"/>
                <a:gd name="T11" fmla="*/ 21600 w 21600"/>
                <a:gd name="T12" fmla="*/ 42821 h 428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2821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1976"/>
                    <a:pt x="14222" y="40886"/>
                    <a:pt x="4028" y="42821"/>
                  </a:cubicBezTo>
                </a:path>
                <a:path w="21600" h="42821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1976"/>
                    <a:pt x="14222" y="40886"/>
                    <a:pt x="4028" y="4282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914400" y="1447800"/>
            <a:ext cx="4191000" cy="3168650"/>
            <a:chOff x="2736" y="1220"/>
            <a:chExt cx="2640" cy="1996"/>
          </a:xfrm>
        </p:grpSpPr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2736" y="1536"/>
              <a:ext cx="2640" cy="1680"/>
              <a:chOff x="2736" y="1536"/>
              <a:chExt cx="2640" cy="1680"/>
            </a:xfrm>
          </p:grpSpPr>
          <p:grpSp>
            <p:nvGrpSpPr>
              <p:cNvPr id="10" name="Group 10"/>
              <p:cNvGrpSpPr>
                <a:grpSpLocks/>
              </p:cNvGrpSpPr>
              <p:nvPr/>
            </p:nvGrpSpPr>
            <p:grpSpPr bwMode="auto">
              <a:xfrm>
                <a:off x="2736" y="1536"/>
                <a:ext cx="2640" cy="1680"/>
                <a:chOff x="2736" y="1536"/>
                <a:chExt cx="2256" cy="1680"/>
              </a:xfrm>
            </p:grpSpPr>
            <p:sp>
              <p:nvSpPr>
                <p:cNvPr id="19" name="Rectangle 11" descr="Recycled paper"/>
                <p:cNvSpPr>
                  <a:spLocks noChangeArrowheads="1"/>
                </p:cNvSpPr>
                <p:nvPr/>
              </p:nvSpPr>
              <p:spPr bwMode="auto">
                <a:xfrm>
                  <a:off x="2736" y="2160"/>
                  <a:ext cx="2256" cy="1056"/>
                </a:xfrm>
                <a:prstGeom prst="rect">
                  <a:avLst/>
                </a:pr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AutoShape 12" descr="Recycled paper"/>
                <p:cNvSpPr>
                  <a:spLocks noChangeArrowheads="1"/>
                </p:cNvSpPr>
                <p:nvPr/>
              </p:nvSpPr>
              <p:spPr bwMode="auto">
                <a:xfrm flipH="1">
                  <a:off x="3216" y="1536"/>
                  <a:ext cx="912" cy="624"/>
                </a:xfrm>
                <a:prstGeom prst="rtTriangle">
                  <a:avLst/>
                </a:pr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Rectangle 13" descr="Recycled paper"/>
                <p:cNvSpPr>
                  <a:spLocks noChangeArrowheads="1"/>
                </p:cNvSpPr>
                <p:nvPr/>
              </p:nvSpPr>
              <p:spPr bwMode="auto">
                <a:xfrm>
                  <a:off x="4128" y="1536"/>
                  <a:ext cx="864" cy="624"/>
                </a:xfrm>
                <a:prstGeom prst="rect">
                  <a:avLst/>
                </a:pr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AutoShape 14"/>
              <p:cNvSpPr>
                <a:spLocks noChangeArrowheads="1"/>
              </p:cNvSpPr>
              <p:nvPr/>
            </p:nvSpPr>
            <p:spPr bwMode="auto">
              <a:xfrm rot="8629054">
                <a:off x="3696" y="2016"/>
                <a:ext cx="773" cy="288"/>
              </a:xfrm>
              <a:prstGeom prst="curvedDownArrow">
                <a:avLst>
                  <a:gd name="adj1" fmla="val 53681"/>
                  <a:gd name="adj2" fmla="val 107361"/>
                  <a:gd name="adj3" fmla="val 33333"/>
                </a:avLst>
              </a:prstGeom>
              <a:solidFill>
                <a:srgbClr val="8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" name="Group 15"/>
              <p:cNvGrpSpPr>
                <a:grpSpLocks/>
              </p:cNvGrpSpPr>
              <p:nvPr/>
            </p:nvGrpSpPr>
            <p:grpSpPr bwMode="auto">
              <a:xfrm>
                <a:off x="2976" y="1632"/>
                <a:ext cx="1969" cy="913"/>
                <a:chOff x="2976" y="1632"/>
                <a:chExt cx="1969" cy="913"/>
              </a:xfrm>
            </p:grpSpPr>
            <p:sp>
              <p:nvSpPr>
                <p:cNvPr id="13" name="Line 16"/>
                <p:cNvSpPr>
                  <a:spLocks noChangeShapeType="1"/>
                </p:cNvSpPr>
                <p:nvPr/>
              </p:nvSpPr>
              <p:spPr bwMode="auto">
                <a:xfrm rot="887277">
                  <a:off x="3408" y="2544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4" name="Line 17"/>
                <p:cNvSpPr>
                  <a:spLocks noChangeShapeType="1"/>
                </p:cNvSpPr>
                <p:nvPr/>
              </p:nvSpPr>
              <p:spPr bwMode="auto">
                <a:xfrm rot="2017288">
                  <a:off x="2976" y="2352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5" name="Line 18"/>
                <p:cNvSpPr>
                  <a:spLocks noChangeShapeType="1"/>
                </p:cNvSpPr>
                <p:nvPr/>
              </p:nvSpPr>
              <p:spPr bwMode="auto">
                <a:xfrm rot="-491494">
                  <a:off x="3888" y="2544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6" name="Line 19"/>
                <p:cNvSpPr>
                  <a:spLocks noChangeShapeType="1"/>
                </p:cNvSpPr>
                <p:nvPr/>
              </p:nvSpPr>
              <p:spPr bwMode="auto">
                <a:xfrm rot="-4211172">
                  <a:off x="4801" y="1775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7" name="Line 20"/>
                <p:cNvSpPr>
                  <a:spLocks noChangeShapeType="1"/>
                </p:cNvSpPr>
                <p:nvPr/>
              </p:nvSpPr>
              <p:spPr bwMode="auto">
                <a:xfrm rot="-2919851">
                  <a:off x="4609" y="2111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8" name="Line 21"/>
                <p:cNvSpPr>
                  <a:spLocks noChangeShapeType="1"/>
                </p:cNvSpPr>
                <p:nvPr/>
              </p:nvSpPr>
              <p:spPr bwMode="auto">
                <a:xfrm rot="-1775794">
                  <a:off x="4272" y="2400"/>
                  <a:ext cx="2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sm" len="lg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9" name="Arc 22"/>
            <p:cNvSpPr>
              <a:spLocks/>
            </p:cNvSpPr>
            <p:nvPr/>
          </p:nvSpPr>
          <p:spPr bwMode="auto">
            <a:xfrm rot="-4212909" flipH="1" flipV="1">
              <a:off x="3238" y="1057"/>
              <a:ext cx="1399" cy="1725"/>
            </a:xfrm>
            <a:custGeom>
              <a:avLst/>
              <a:gdLst>
                <a:gd name="T0" fmla="*/ 0 w 25164"/>
                <a:gd name="T1" fmla="*/ 16 h 31496"/>
                <a:gd name="T2" fmla="*/ 1266 w 25164"/>
                <a:gd name="T3" fmla="*/ 1725 h 31496"/>
                <a:gd name="T4" fmla="*/ 198 w 25164"/>
                <a:gd name="T5" fmla="*/ 1183 h 31496"/>
                <a:gd name="T6" fmla="*/ 0 60000 65536"/>
                <a:gd name="T7" fmla="*/ 0 60000 65536"/>
                <a:gd name="T8" fmla="*/ 0 60000 65536"/>
                <a:gd name="T9" fmla="*/ 0 w 25164"/>
                <a:gd name="T10" fmla="*/ 0 h 31496"/>
                <a:gd name="T11" fmla="*/ 25164 w 25164"/>
                <a:gd name="T12" fmla="*/ 31496 h 314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164" h="31496" fill="none" extrusionOk="0">
                  <a:moveTo>
                    <a:pt x="0" y="296"/>
                  </a:moveTo>
                  <a:cubicBezTo>
                    <a:pt x="1177" y="99"/>
                    <a:pt x="2369" y="-1"/>
                    <a:pt x="3564" y="0"/>
                  </a:cubicBezTo>
                  <a:cubicBezTo>
                    <a:pt x="15493" y="0"/>
                    <a:pt x="25164" y="9670"/>
                    <a:pt x="25164" y="21600"/>
                  </a:cubicBezTo>
                  <a:cubicBezTo>
                    <a:pt x="25164" y="25042"/>
                    <a:pt x="24341" y="28435"/>
                    <a:pt x="22763" y="31495"/>
                  </a:cubicBezTo>
                </a:path>
                <a:path w="25164" h="31496" stroke="0" extrusionOk="0">
                  <a:moveTo>
                    <a:pt x="0" y="296"/>
                  </a:moveTo>
                  <a:cubicBezTo>
                    <a:pt x="1177" y="99"/>
                    <a:pt x="2369" y="-1"/>
                    <a:pt x="3564" y="0"/>
                  </a:cubicBezTo>
                  <a:cubicBezTo>
                    <a:pt x="15493" y="0"/>
                    <a:pt x="25164" y="9670"/>
                    <a:pt x="25164" y="21600"/>
                  </a:cubicBezTo>
                  <a:cubicBezTo>
                    <a:pt x="25164" y="25042"/>
                    <a:pt x="24341" y="28435"/>
                    <a:pt x="22763" y="31495"/>
                  </a:cubicBezTo>
                  <a:lnTo>
                    <a:pt x="3564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24"/>
          <p:cNvGrpSpPr>
            <a:grpSpLocks/>
          </p:cNvGrpSpPr>
          <p:nvPr/>
        </p:nvGrpSpPr>
        <p:grpSpPr bwMode="auto">
          <a:xfrm rot="1058184">
            <a:off x="6227762" y="2381250"/>
            <a:ext cx="762000" cy="457200"/>
            <a:chOff x="3408" y="1824"/>
            <a:chExt cx="480" cy="288"/>
          </a:xfrm>
        </p:grpSpPr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3600" y="196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3408" y="182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</a:t>
              </a:r>
              <a:endParaRPr lang="en-AU" sz="2400">
                <a:latin typeface="Times New Roman" pitchFamily="18" charset="0"/>
              </a:endParaRPr>
            </a:p>
          </p:txBody>
        </p:sp>
      </p:grpSp>
      <p:grpSp>
        <p:nvGrpSpPr>
          <p:cNvPr id="25" name="Group 27"/>
          <p:cNvGrpSpPr>
            <a:grpSpLocks/>
          </p:cNvGrpSpPr>
          <p:nvPr/>
        </p:nvGrpSpPr>
        <p:grpSpPr bwMode="auto">
          <a:xfrm rot="1058184">
            <a:off x="6614308" y="2129456"/>
            <a:ext cx="776288" cy="1449388"/>
            <a:chOff x="3687" y="1583"/>
            <a:chExt cx="489" cy="913"/>
          </a:xfrm>
        </p:grpSpPr>
        <p:sp>
          <p:nvSpPr>
            <p:cNvPr id="26" name="Line 28"/>
            <p:cNvSpPr>
              <a:spLocks noChangeShapeType="1"/>
            </p:cNvSpPr>
            <p:nvPr/>
          </p:nvSpPr>
          <p:spPr bwMode="auto">
            <a:xfrm flipV="1">
              <a:off x="3840" y="1824"/>
              <a:ext cx="9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Text Box 29"/>
            <p:cNvSpPr txBox="1">
              <a:spLocks noChangeArrowheads="1"/>
            </p:cNvSpPr>
            <p:nvPr/>
          </p:nvSpPr>
          <p:spPr bwMode="auto">
            <a:xfrm>
              <a:off x="3687" y="1583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 dirty="0" smtClean="0">
                  <a:latin typeface="Times New Roman" pitchFamily="18" charset="0"/>
                  <a:sym typeface="Symbol" pitchFamily="18" charset="2"/>
                </a:rPr>
                <a:t></a:t>
              </a:r>
              <a:r>
                <a:rPr lang="en-AU" sz="2400" baseline="-25000" dirty="0" smtClean="0">
                  <a:latin typeface="Times New Roman" pitchFamily="18" charset="0"/>
                  <a:sym typeface="Symbol" pitchFamily="18" charset="2"/>
                </a:rPr>
                <a:t>f</a:t>
              </a:r>
              <a:endParaRPr lang="en-AU" sz="2400" baseline="-25000" dirty="0">
                <a:latin typeface="Times New Roman" pitchFamily="18" charset="0"/>
              </a:endParaRPr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 flipH="1">
              <a:off x="3888" y="2016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31"/>
            <p:cNvSpPr txBox="1">
              <a:spLocks noChangeArrowheads="1"/>
            </p:cNvSpPr>
            <p:nvPr/>
          </p:nvSpPr>
          <p:spPr bwMode="auto">
            <a:xfrm>
              <a:off x="3936" y="220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AU" sz="2400">
                  <a:latin typeface="Times New Roman" pitchFamily="18" charset="0"/>
                  <a:sym typeface="Symbol" pitchFamily="18" charset="2"/>
                </a:rPr>
                <a:t></a:t>
              </a:r>
              <a:endParaRPr lang="en-AU" sz="2400">
                <a:latin typeface="Times New Roman" pitchFamily="18" charset="0"/>
              </a:endParaRPr>
            </a:p>
          </p:txBody>
        </p:sp>
      </p:grpSp>
      <p:sp>
        <p:nvSpPr>
          <p:cNvPr id="30" name="Oval 23"/>
          <p:cNvSpPr>
            <a:spLocks noChangeArrowheads="1"/>
          </p:cNvSpPr>
          <p:nvPr/>
        </p:nvSpPr>
        <p:spPr bwMode="auto">
          <a:xfrm>
            <a:off x="3962400" y="2362200"/>
            <a:ext cx="533400" cy="381000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67544" y="5105400"/>
            <a:ext cx="80648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At failure, shear stress along the failure surface (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)</a:t>
            </a:r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reaches the shear strength (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</a:t>
            </a:r>
            <a:r>
              <a:rPr lang="en-US" sz="2600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AU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/>
                <a:t>Shear Strength of Soil by </a:t>
              </a:r>
              <a:r>
                <a:rPr lang="en-US" sz="1000" dirty="0" smtClean="0"/>
                <a:t>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638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1456</Words>
  <Application>Microsoft Office PowerPoint</Application>
  <PresentationFormat>On-screen Show (4:3)</PresentationFormat>
  <Paragraphs>209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Office Theme</vt:lpstr>
      <vt:lpstr>Custom Design</vt:lpstr>
      <vt:lpstr>Equation</vt:lpstr>
      <vt:lpstr>GEOTECHNICAL ENGINEERING  Shear Strength of Soil</vt:lpstr>
      <vt:lpstr>Chapter description</vt:lpstr>
      <vt:lpstr>Content</vt:lpstr>
      <vt:lpstr>Introduction</vt:lpstr>
      <vt:lpstr>PowerPoint Presentation</vt:lpstr>
      <vt:lpstr>COHESION</vt:lpstr>
      <vt:lpstr>INTERNAL FRICTION</vt:lpstr>
      <vt:lpstr>PowerPoint Presentation</vt:lpstr>
      <vt:lpstr>PowerPoint Presentation</vt:lpstr>
      <vt:lpstr>Mohr Coulomb failure criterion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EFFECTIVE STRESS FAILURE CRITERION</vt:lpstr>
      <vt:lpstr>TOTAL STRESS FAILURE CRITERION</vt:lpstr>
      <vt:lpstr>Laboratory test to determine  shear strength parameters</vt:lpstr>
      <vt:lpstr>DIRECT SHEAR TEST</vt:lpstr>
      <vt:lpstr>TEST PROCEDURE</vt:lpstr>
      <vt:lpstr>TYPICAL RESULT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330</cp:revision>
  <cp:lastPrinted>2017-07-24T03:54:17Z</cp:lastPrinted>
  <dcterms:created xsi:type="dcterms:W3CDTF">2016-03-03T08:04:10Z</dcterms:created>
  <dcterms:modified xsi:type="dcterms:W3CDTF">2017-08-30T04:21:58Z</dcterms:modified>
</cp:coreProperties>
</file>