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3"/>
  </p:notesMasterIdLst>
  <p:sldIdLst>
    <p:sldId id="326" r:id="rId2"/>
    <p:sldId id="318" r:id="rId3"/>
    <p:sldId id="272" r:id="rId4"/>
    <p:sldId id="327" r:id="rId5"/>
    <p:sldId id="271" r:id="rId6"/>
    <p:sldId id="328" r:id="rId7"/>
    <p:sldId id="274" r:id="rId8"/>
    <p:sldId id="276" r:id="rId9"/>
    <p:sldId id="329" r:id="rId10"/>
    <p:sldId id="275" r:id="rId11"/>
    <p:sldId id="280" r:id="rId12"/>
    <p:sldId id="281" r:id="rId13"/>
    <p:sldId id="282" r:id="rId14"/>
    <p:sldId id="330" r:id="rId15"/>
    <p:sldId id="285" r:id="rId16"/>
    <p:sldId id="286" r:id="rId17"/>
    <p:sldId id="331" r:id="rId18"/>
    <p:sldId id="284" r:id="rId19"/>
    <p:sldId id="323" r:id="rId20"/>
    <p:sldId id="334" r:id="rId21"/>
    <p:sldId id="259" r:id="rId22"/>
    <p:sldId id="332" r:id="rId23"/>
    <p:sldId id="289" r:id="rId24"/>
    <p:sldId id="291" r:id="rId25"/>
    <p:sldId id="262" r:id="rId26"/>
    <p:sldId id="333" r:id="rId27"/>
    <p:sldId id="263" r:id="rId28"/>
    <p:sldId id="335" r:id="rId29"/>
    <p:sldId id="320" r:id="rId30"/>
    <p:sldId id="321" r:id="rId31"/>
    <p:sldId id="322"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9006" autoAdjust="0"/>
    <p:restoredTop sz="95387"/>
  </p:normalViewPr>
  <p:slideViewPr>
    <p:cSldViewPr>
      <p:cViewPr varScale="1">
        <p:scale>
          <a:sx n="111" d="100"/>
          <a:sy n="111" d="100"/>
        </p:scale>
        <p:origin x="1432" y="19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71" d="100"/>
        <a:sy n="171" d="100"/>
      </p:scale>
      <p:origin x="0" y="0"/>
    </p:cViewPr>
  </p:sorterViewPr>
  <p:notesViewPr>
    <p:cSldViewPr>
      <p:cViewPr varScale="1">
        <p:scale>
          <a:sx n="88" d="100"/>
          <a:sy n="88" d="100"/>
        </p:scale>
        <p:origin x="3800" y="200"/>
      </p:cViewPr>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notesMaster" Target="notesMasters/notesMaster1.xml"/><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7F6FBD-3AC3-41E8-9464-C61FC58DB5F5}" type="datetimeFigureOut">
              <a:rPr lang="en-MY" smtClean="0"/>
              <a:t>02/10/2017</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5EEECE-90E9-4D4A-A95E-6451175C8394}" type="slidenum">
              <a:rPr lang="en-MY" smtClean="0"/>
              <a:t>‹#›</a:t>
            </a:fld>
            <a:endParaRPr lang="en-MY"/>
          </a:p>
        </p:txBody>
      </p:sp>
    </p:spTree>
    <p:extLst>
      <p:ext uri="{BB962C8B-B14F-4D97-AF65-F5344CB8AC3E}">
        <p14:creationId xmlns:p14="http://schemas.microsoft.com/office/powerpoint/2010/main" val="3942176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39ABF-0429-451A-AD33-B3DE6E40331B}" type="slidenum">
              <a:rPr lang="en-US" smtClean="0"/>
              <a:t>21</a:t>
            </a:fld>
            <a:endParaRPr lang="en-US"/>
          </a:p>
        </p:txBody>
      </p:sp>
    </p:spTree>
    <p:extLst>
      <p:ext uri="{BB962C8B-B14F-4D97-AF65-F5344CB8AC3E}">
        <p14:creationId xmlns:p14="http://schemas.microsoft.com/office/powerpoint/2010/main" val="1755296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39ABF-0429-451A-AD33-B3DE6E40331B}" type="slidenum">
              <a:rPr lang="en-US" smtClean="0"/>
              <a:t>22</a:t>
            </a:fld>
            <a:endParaRPr lang="en-US"/>
          </a:p>
        </p:txBody>
      </p:sp>
    </p:spTree>
    <p:extLst>
      <p:ext uri="{BB962C8B-B14F-4D97-AF65-F5344CB8AC3E}">
        <p14:creationId xmlns:p14="http://schemas.microsoft.com/office/powerpoint/2010/main" val="643438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39ABF-0429-451A-AD33-B3DE6E40331B}" type="slidenum">
              <a:rPr lang="en-US" smtClean="0"/>
              <a:t>25</a:t>
            </a:fld>
            <a:endParaRPr lang="en-US"/>
          </a:p>
        </p:txBody>
      </p:sp>
    </p:spTree>
    <p:extLst>
      <p:ext uri="{BB962C8B-B14F-4D97-AF65-F5344CB8AC3E}">
        <p14:creationId xmlns:p14="http://schemas.microsoft.com/office/powerpoint/2010/main" val="1289231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39ABF-0429-451A-AD33-B3DE6E40331B}" type="slidenum">
              <a:rPr lang="en-US" smtClean="0"/>
              <a:t>26</a:t>
            </a:fld>
            <a:endParaRPr lang="en-US"/>
          </a:p>
        </p:txBody>
      </p:sp>
    </p:spTree>
    <p:extLst>
      <p:ext uri="{BB962C8B-B14F-4D97-AF65-F5344CB8AC3E}">
        <p14:creationId xmlns:p14="http://schemas.microsoft.com/office/powerpoint/2010/main" val="857373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39ABF-0429-451A-AD33-B3DE6E40331B}" type="slidenum">
              <a:rPr lang="en-US" smtClean="0"/>
              <a:t>27</a:t>
            </a:fld>
            <a:endParaRPr lang="en-US"/>
          </a:p>
        </p:txBody>
      </p:sp>
    </p:spTree>
    <p:extLst>
      <p:ext uri="{BB962C8B-B14F-4D97-AF65-F5344CB8AC3E}">
        <p14:creationId xmlns:p14="http://schemas.microsoft.com/office/powerpoint/2010/main" val="97047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39ABF-0429-451A-AD33-B3DE6E40331B}" type="slidenum">
              <a:rPr lang="en-US" smtClean="0"/>
              <a:t>28</a:t>
            </a:fld>
            <a:endParaRPr lang="en-US"/>
          </a:p>
        </p:txBody>
      </p:sp>
    </p:spTree>
    <p:extLst>
      <p:ext uri="{BB962C8B-B14F-4D97-AF65-F5344CB8AC3E}">
        <p14:creationId xmlns:p14="http://schemas.microsoft.com/office/powerpoint/2010/main" val="1864166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0" y="1487487"/>
            <a:ext cx="9144000" cy="4225925"/>
          </a:xfrm>
          <a:prstGeom prst="rect">
            <a:avLst/>
          </a:prstGeom>
        </p:spPr>
      </p:pic>
      <p:sp>
        <p:nvSpPr>
          <p:cNvPr id="2" name="Title 1"/>
          <p:cNvSpPr>
            <a:spLocks noGrp="1"/>
          </p:cNvSpPr>
          <p:nvPr>
            <p:ph type="ctrTitle"/>
          </p:nvPr>
        </p:nvSpPr>
        <p:spPr>
          <a:xfrm>
            <a:off x="685800" y="2130425"/>
            <a:ext cx="7772400" cy="1470025"/>
          </a:xfrm>
        </p:spPr>
        <p:txBody>
          <a:bodyPr>
            <a:normAutofit/>
          </a:bodyPr>
          <a:lstStyle>
            <a:lvl1pPr>
              <a:defRPr sz="40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bg1"/>
                </a:solidFill>
                <a:latin typeface="Helvetica" panose="020B0604020202020204" pitchFamily="34" charset="0"/>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47652593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3E85FB-FBED-4829-803B-696B1FF140EA}" type="datetimeFigureOut">
              <a:rPr lang="en-MY" smtClean="0"/>
              <a:t>02/10/2017</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5D60AF24-BA8C-4CAE-9368-D83D433F0C3F}" type="slidenum">
              <a:rPr lang="en-MY" smtClean="0"/>
              <a:t>‹#›</a:t>
            </a:fld>
            <a:endParaRPr lang="en-MY"/>
          </a:p>
        </p:txBody>
      </p:sp>
    </p:spTree>
    <p:extLst>
      <p:ext uri="{BB962C8B-B14F-4D97-AF65-F5344CB8AC3E}">
        <p14:creationId xmlns:p14="http://schemas.microsoft.com/office/powerpoint/2010/main" val="964949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3E85FB-FBED-4829-803B-696B1FF140EA}" type="datetimeFigureOut">
              <a:rPr lang="en-MY" smtClean="0"/>
              <a:t>02/10/2017</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5D60AF24-BA8C-4CAE-9368-D83D433F0C3F}" type="slidenum">
              <a:rPr lang="en-MY" smtClean="0"/>
              <a:t>‹#›</a:t>
            </a:fld>
            <a:endParaRPr lang="en-MY"/>
          </a:p>
        </p:txBody>
      </p:sp>
    </p:spTree>
    <p:extLst>
      <p:ext uri="{BB962C8B-B14F-4D97-AF65-F5344CB8AC3E}">
        <p14:creationId xmlns:p14="http://schemas.microsoft.com/office/powerpoint/2010/main" val="110769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457200" y="274638"/>
            <a:ext cx="8229600" cy="1142999"/>
          </a:xfrm>
          <a:prstGeom prst="rect">
            <a:avLst/>
          </a:prstGeom>
        </p:spPr>
      </p:pic>
      <p:sp>
        <p:nvSpPr>
          <p:cNvPr id="2" name="Title 1"/>
          <p:cNvSpPr>
            <a:spLocks noGrp="1"/>
          </p:cNvSpPr>
          <p:nvPr>
            <p:ph type="title"/>
          </p:nvPr>
        </p:nvSpPr>
        <p:spPr/>
        <p:txBody>
          <a:bodyPr>
            <a:normAutofit/>
          </a:bodyPr>
          <a:lstStyle>
            <a:lvl1pPr>
              <a:defRPr sz="32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3E85FB-FBED-4829-803B-696B1FF140EA}" type="datetimeFigureOut">
              <a:rPr lang="en-MY" smtClean="0"/>
              <a:t>02/10/2017</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5D60AF24-BA8C-4CAE-9368-D83D433F0C3F}" type="slidenum">
              <a:rPr lang="en-MY" smtClean="0"/>
              <a:t>‹#›</a:t>
            </a:fld>
            <a:endParaRPr lang="en-MY"/>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64288" y="5733256"/>
            <a:ext cx="1899568" cy="647124"/>
          </a:xfrm>
          <a:prstGeom prst="rect">
            <a:avLst/>
          </a:prstGeom>
        </p:spPr>
      </p:pic>
    </p:spTree>
    <p:extLst>
      <p:ext uri="{BB962C8B-B14F-4D97-AF65-F5344CB8AC3E}">
        <p14:creationId xmlns:p14="http://schemas.microsoft.com/office/powerpoint/2010/main" val="179786526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3E85FB-FBED-4829-803B-696B1FF140EA}" type="datetimeFigureOut">
              <a:rPr lang="en-MY" smtClean="0"/>
              <a:t>02/10/2017</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5D60AF24-BA8C-4CAE-9368-D83D433F0C3F}" type="slidenum">
              <a:rPr lang="en-MY" smtClean="0"/>
              <a:t>‹#›</a:t>
            </a:fld>
            <a:endParaRPr lang="en-MY"/>
          </a:p>
        </p:txBody>
      </p:sp>
    </p:spTree>
    <p:extLst>
      <p:ext uri="{BB962C8B-B14F-4D97-AF65-F5344CB8AC3E}">
        <p14:creationId xmlns:p14="http://schemas.microsoft.com/office/powerpoint/2010/main" val="162662917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3E85FB-FBED-4829-803B-696B1FF140EA}" type="datetimeFigureOut">
              <a:rPr lang="en-MY" smtClean="0"/>
              <a:t>02/10/2017</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5D60AF24-BA8C-4CAE-9368-D83D433F0C3F}" type="slidenum">
              <a:rPr lang="en-MY" smtClean="0"/>
              <a:t>‹#›</a:t>
            </a:fld>
            <a:endParaRPr lang="en-MY"/>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64288" y="5733256"/>
            <a:ext cx="1899568" cy="647124"/>
          </a:xfrm>
          <a:prstGeom prst="rect">
            <a:avLst/>
          </a:prstGeom>
        </p:spPr>
      </p:pic>
    </p:spTree>
    <p:extLst>
      <p:ext uri="{BB962C8B-B14F-4D97-AF65-F5344CB8AC3E}">
        <p14:creationId xmlns:p14="http://schemas.microsoft.com/office/powerpoint/2010/main" val="1289785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3E85FB-FBED-4829-803B-696B1FF140EA}" type="datetimeFigureOut">
              <a:rPr lang="en-MY" smtClean="0"/>
              <a:t>02/10/2017</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5D60AF24-BA8C-4CAE-9368-D83D433F0C3F}" type="slidenum">
              <a:rPr lang="en-MY" smtClean="0"/>
              <a:t>‹#›</a:t>
            </a:fld>
            <a:endParaRPr lang="en-MY"/>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64288" y="5733256"/>
            <a:ext cx="1899568" cy="647124"/>
          </a:xfrm>
          <a:prstGeom prst="rect">
            <a:avLst/>
          </a:prstGeom>
        </p:spPr>
      </p:pic>
    </p:spTree>
    <p:extLst>
      <p:ext uri="{BB962C8B-B14F-4D97-AF65-F5344CB8AC3E}">
        <p14:creationId xmlns:p14="http://schemas.microsoft.com/office/powerpoint/2010/main" val="718965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3E85FB-FBED-4829-803B-696B1FF140EA}" type="datetimeFigureOut">
              <a:rPr lang="en-MY" smtClean="0"/>
              <a:t>02/10/2017</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5D60AF24-BA8C-4CAE-9368-D83D433F0C3F}" type="slidenum">
              <a:rPr lang="en-MY" smtClean="0"/>
              <a:t>‹#›</a:t>
            </a:fld>
            <a:endParaRPr lang="en-MY"/>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64288" y="5733256"/>
            <a:ext cx="1899568" cy="647124"/>
          </a:xfrm>
          <a:prstGeom prst="rect">
            <a:avLst/>
          </a:prstGeom>
        </p:spPr>
      </p:pic>
    </p:spTree>
    <p:extLst>
      <p:ext uri="{BB962C8B-B14F-4D97-AF65-F5344CB8AC3E}">
        <p14:creationId xmlns:p14="http://schemas.microsoft.com/office/powerpoint/2010/main" val="191155545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3E85FB-FBED-4829-803B-696B1FF140EA}" type="datetimeFigureOut">
              <a:rPr lang="en-MY" smtClean="0"/>
              <a:t>02/10/2017</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5D60AF24-BA8C-4CAE-9368-D83D433F0C3F}" type="slidenum">
              <a:rPr lang="en-MY" smtClean="0"/>
              <a:t>‹#›</a:t>
            </a:fld>
            <a:endParaRPr lang="en-MY"/>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64288" y="5733256"/>
            <a:ext cx="1899568" cy="647124"/>
          </a:xfrm>
          <a:prstGeom prst="rect">
            <a:avLst/>
          </a:prstGeom>
        </p:spPr>
      </p:pic>
    </p:spTree>
    <p:extLst>
      <p:ext uri="{BB962C8B-B14F-4D97-AF65-F5344CB8AC3E}">
        <p14:creationId xmlns:p14="http://schemas.microsoft.com/office/powerpoint/2010/main" val="11572402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3E85FB-FBED-4829-803B-696B1FF140EA}" type="datetimeFigureOut">
              <a:rPr lang="en-MY" smtClean="0"/>
              <a:t>02/10/2017</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5D60AF24-BA8C-4CAE-9368-D83D433F0C3F}" type="slidenum">
              <a:rPr lang="en-MY" smtClean="0"/>
              <a:t>‹#›</a:t>
            </a:fld>
            <a:endParaRPr lang="en-MY"/>
          </a:p>
        </p:txBody>
      </p:sp>
    </p:spTree>
    <p:extLst>
      <p:ext uri="{BB962C8B-B14F-4D97-AF65-F5344CB8AC3E}">
        <p14:creationId xmlns:p14="http://schemas.microsoft.com/office/powerpoint/2010/main" val="2125697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3E85FB-FBED-4829-803B-696B1FF140EA}" type="datetimeFigureOut">
              <a:rPr lang="en-MY" smtClean="0"/>
              <a:t>02/10/2017</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5D60AF24-BA8C-4CAE-9368-D83D433F0C3F}" type="slidenum">
              <a:rPr lang="en-MY" smtClean="0"/>
              <a:t>‹#›</a:t>
            </a:fld>
            <a:endParaRPr lang="en-MY"/>
          </a:p>
        </p:txBody>
      </p:sp>
    </p:spTree>
    <p:extLst>
      <p:ext uri="{BB962C8B-B14F-4D97-AF65-F5344CB8AC3E}">
        <p14:creationId xmlns:p14="http://schemas.microsoft.com/office/powerpoint/2010/main" val="10552082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3E85FB-FBED-4829-803B-696B1FF140EA}" type="datetimeFigureOut">
              <a:rPr lang="en-MY" smtClean="0"/>
              <a:t>02/10/2017</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60AF24-BA8C-4CAE-9368-D83D433F0C3F}" type="slidenum">
              <a:rPr lang="en-MY" smtClean="0"/>
              <a:t>‹#›</a:t>
            </a:fld>
            <a:endParaRPr lang="en-MY"/>
          </a:p>
        </p:txBody>
      </p:sp>
    </p:spTree>
    <p:extLst>
      <p:ext uri="{BB962C8B-B14F-4D97-AF65-F5344CB8AC3E}">
        <p14:creationId xmlns:p14="http://schemas.microsoft.com/office/powerpoint/2010/main" val="7392556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8.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133600"/>
            <a:ext cx="7772400" cy="1470025"/>
          </a:xfrm>
        </p:spPr>
        <p:txBody>
          <a:bodyPr>
            <a:normAutofit fontScale="90000"/>
          </a:bodyPr>
          <a:lstStyle/>
          <a:p>
            <a:r>
              <a:rPr lang="en-GB" b="1" dirty="0" smtClean="0">
                <a:effectLst>
                  <a:outerShdw blurRad="38100" dist="38100" dir="2700000" algn="tl">
                    <a:srgbClr val="000000">
                      <a:alpha val="43137"/>
                    </a:srgbClr>
                  </a:outerShdw>
                </a:effectLst>
              </a:rPr>
              <a:t>BSB3503 - Biomanufacturing</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CHAPTER 4</a:t>
            </a:r>
            <a:r>
              <a:rPr lang="en-GB" b="1" dirty="0">
                <a:effectLst>
                  <a:outerShdw blurRad="38100" dist="38100" dir="2700000" algn="tl">
                    <a:srgbClr val="000000">
                      <a:alpha val="43137"/>
                    </a:srgbClr>
                  </a:outerShdw>
                </a:effectLst>
              </a:rPr>
              <a:t/>
            </a:r>
            <a:br>
              <a:rPr lang="en-GB" b="1" dirty="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GMP </a:t>
            </a:r>
            <a:r>
              <a:rPr lang="mr-IN" b="1" dirty="0" smtClean="0">
                <a:effectLst>
                  <a:outerShdw blurRad="38100" dist="38100" dir="2700000" algn="tl">
                    <a:srgbClr val="000000">
                      <a:alpha val="43137"/>
                    </a:srgbClr>
                  </a:outerShdw>
                </a:effectLst>
              </a:rPr>
              <a:t>–</a:t>
            </a:r>
            <a:r>
              <a:rPr lang="en-GB" b="1" dirty="0" smtClean="0">
                <a:effectLst>
                  <a:outerShdw blurRad="38100" dist="38100" dir="2700000" algn="tl">
                    <a:srgbClr val="000000">
                      <a:alpha val="43137"/>
                    </a:srgbClr>
                  </a:outerShdw>
                </a:effectLst>
              </a:rPr>
              <a:t> Documentation Part I (SOP)</a:t>
            </a:r>
            <a:endParaRPr lang="en-GB" b="1" dirty="0">
              <a:effectLst>
                <a:outerShdw blurRad="38100" dist="38100" dir="2700000" algn="tl">
                  <a:srgbClr val="000000">
                    <a:alpha val="43137"/>
                  </a:srgbClr>
                </a:outerShdw>
              </a:effectLst>
            </a:endParaRPr>
          </a:p>
        </p:txBody>
      </p:sp>
      <p:sp>
        <p:nvSpPr>
          <p:cNvPr id="5" name="Subtitle 4"/>
          <p:cNvSpPr>
            <a:spLocks noGrp="1"/>
          </p:cNvSpPr>
          <p:nvPr>
            <p:ph type="subTitle" idx="1"/>
          </p:nvPr>
        </p:nvSpPr>
        <p:spPr/>
        <p:txBody>
          <a:bodyPr>
            <a:normAutofit fontScale="85000" lnSpcReduction="20000"/>
          </a:bodyPr>
          <a:lstStyle/>
          <a:p>
            <a:endParaRPr lang="en-GB" b="1" dirty="0" smtClean="0">
              <a:effectLst>
                <a:outerShdw blurRad="38100" dist="38100" dir="2700000" algn="tl">
                  <a:srgbClr val="000000">
                    <a:alpha val="43137"/>
                  </a:srgbClr>
                </a:outerShdw>
              </a:effectLst>
            </a:endParaRPr>
          </a:p>
          <a:p>
            <a:r>
              <a:rPr lang="en-GB" dirty="0">
                <a:effectLst>
                  <a:outerShdw blurRad="38100" dist="38100" dir="2700000" algn="tl">
                    <a:srgbClr val="000000">
                      <a:alpha val="43137"/>
                    </a:srgbClr>
                  </a:outerShdw>
                </a:effectLst>
              </a:rPr>
              <a:t>Author: </a:t>
            </a:r>
            <a:r>
              <a:rPr lang="en-GB" b="1" dirty="0">
                <a:effectLst>
                  <a:outerShdw blurRad="38100" dist="38100" dir="2700000" algn="tl">
                    <a:srgbClr val="000000">
                      <a:alpha val="43137"/>
                    </a:srgbClr>
                  </a:outerShdw>
                </a:effectLst>
              </a:rPr>
              <a:t>Nurul Azyyati Sabri</a:t>
            </a:r>
          </a:p>
          <a:p>
            <a:r>
              <a:rPr lang="en-GB" dirty="0">
                <a:effectLst>
                  <a:outerShdw blurRad="38100" dist="38100" dir="2700000" algn="tl">
                    <a:srgbClr val="000000">
                      <a:alpha val="43137"/>
                    </a:srgbClr>
                  </a:outerShdw>
                </a:effectLst>
              </a:rPr>
              <a:t>Co-Author / Editor: </a:t>
            </a:r>
            <a:r>
              <a:rPr lang="en-GB" b="1" dirty="0">
                <a:effectLst>
                  <a:outerShdw blurRad="38100" dist="38100" dir="2700000" algn="tl">
                    <a:srgbClr val="000000">
                      <a:alpha val="43137"/>
                    </a:srgbClr>
                  </a:outerShdw>
                </a:effectLst>
              </a:rPr>
              <a:t>Rama Yusvana </a:t>
            </a:r>
            <a:br>
              <a:rPr lang="en-GB" b="1" dirty="0">
                <a:effectLst>
                  <a:outerShdw blurRad="38100" dist="38100" dir="2700000" algn="tl">
                    <a:srgbClr val="000000">
                      <a:alpha val="43137"/>
                    </a:srgbClr>
                  </a:outerShdw>
                </a:effectLst>
              </a:rPr>
            </a:br>
            <a:r>
              <a:rPr lang="en-GB" b="1" dirty="0">
                <a:effectLst>
                  <a:outerShdw blurRad="38100" dist="38100" dir="2700000" algn="tl">
                    <a:srgbClr val="000000">
                      <a:alpha val="43137"/>
                    </a:srgbClr>
                  </a:outerShdw>
                </a:effectLst>
              </a:rPr>
              <a:t>Faculty Industrial Sciences &amp; Technology</a:t>
            </a:r>
            <a:br>
              <a:rPr lang="en-GB" b="1" dirty="0">
                <a:effectLst>
                  <a:outerShdw blurRad="38100" dist="38100" dir="2700000" algn="tl">
                    <a:srgbClr val="000000">
                      <a:alpha val="43137"/>
                    </a:srgbClr>
                  </a:outerShdw>
                </a:effectLst>
              </a:rPr>
            </a:br>
            <a:r>
              <a:rPr lang="en-GB" b="1" dirty="0">
                <a:effectLst>
                  <a:outerShdw blurRad="38100" dist="38100" dir="2700000" algn="tl">
                    <a:srgbClr val="000000">
                      <a:alpha val="43137"/>
                    </a:srgbClr>
                  </a:outerShdw>
                </a:effectLst>
              </a:rPr>
              <a:t>yusvana@ump.edu.my</a:t>
            </a:r>
          </a:p>
          <a:p>
            <a:endParaRPr lang="en-GB"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617504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
            </a:r>
            <a:r>
              <a:rPr lang="en-US" dirty="0" smtClean="0"/>
              <a:t>ocumentation</a:t>
            </a:r>
            <a:endParaRPr lang="en-MY" dirty="0"/>
          </a:p>
        </p:txBody>
      </p:sp>
      <p:sp>
        <p:nvSpPr>
          <p:cNvPr id="3" name="Content Placeholder 2"/>
          <p:cNvSpPr>
            <a:spLocks noGrp="1"/>
          </p:cNvSpPr>
          <p:nvPr>
            <p:ph idx="1"/>
          </p:nvPr>
        </p:nvSpPr>
        <p:spPr>
          <a:xfrm>
            <a:off x="683568" y="1844824"/>
            <a:ext cx="8054280" cy="4342940"/>
          </a:xfrm>
        </p:spPr>
        <p:txBody>
          <a:bodyPr>
            <a:normAutofit fontScale="92500"/>
          </a:bodyPr>
          <a:lstStyle/>
          <a:p>
            <a:r>
              <a:rPr lang="en-MY" dirty="0"/>
              <a:t>K</a:t>
            </a:r>
            <a:r>
              <a:rPr lang="en-MY" b="1" dirty="0">
                <a:solidFill>
                  <a:schemeClr val="accent1">
                    <a:lumMod val="75000"/>
                  </a:schemeClr>
                </a:solidFill>
              </a:rPr>
              <a:t>ey to operating </a:t>
            </a:r>
            <a:r>
              <a:rPr lang="en-MY" dirty="0"/>
              <a:t>a pharmaceutical company. </a:t>
            </a:r>
            <a:endParaRPr lang="en-MY" dirty="0" smtClean="0"/>
          </a:p>
          <a:p>
            <a:r>
              <a:rPr lang="en-MY" dirty="0" smtClean="0"/>
              <a:t>E</a:t>
            </a:r>
            <a:r>
              <a:rPr lang="en-MY" b="1" dirty="0">
                <a:solidFill>
                  <a:schemeClr val="accent1">
                    <a:lumMod val="75000"/>
                  </a:schemeClr>
                </a:solidFill>
              </a:rPr>
              <a:t>stablish, monitor, and record "quality" </a:t>
            </a:r>
            <a:r>
              <a:rPr lang="en-MY" dirty="0"/>
              <a:t>for all aspects of </a:t>
            </a:r>
            <a:r>
              <a:rPr lang="en-MY" dirty="0" smtClean="0"/>
              <a:t>the production </a:t>
            </a:r>
            <a:r>
              <a:rPr lang="en-MY" dirty="0"/>
              <a:t>and quality control. </a:t>
            </a:r>
            <a:endParaRPr lang="en-MY" dirty="0" smtClean="0"/>
          </a:p>
          <a:p>
            <a:r>
              <a:rPr lang="en-MY" dirty="0" smtClean="0"/>
              <a:t>D</a:t>
            </a:r>
            <a:r>
              <a:rPr lang="en-MY" dirty="0"/>
              <a:t>ocuments includes</a:t>
            </a:r>
            <a:r>
              <a:rPr lang="en-MY" dirty="0" smtClean="0"/>
              <a:t>.</a:t>
            </a:r>
          </a:p>
          <a:p>
            <a:pPr lvl="1"/>
            <a:r>
              <a:rPr lang="en-MY" smtClean="0"/>
              <a:t>SOP, Specifications </a:t>
            </a:r>
            <a:r>
              <a:rPr lang="en-MY"/>
              <a:t>and </a:t>
            </a:r>
            <a:r>
              <a:rPr lang="en-MY" smtClean="0"/>
              <a:t>Master Formulae</a:t>
            </a:r>
            <a:endParaRPr lang="en-MY" dirty="0" smtClean="0"/>
          </a:p>
          <a:p>
            <a:pPr lvl="1"/>
            <a:r>
              <a:rPr lang="en-MY" dirty="0"/>
              <a:t>Forms for recording </a:t>
            </a:r>
            <a:r>
              <a:rPr lang="en-MY" dirty="0" smtClean="0"/>
              <a:t>data</a:t>
            </a:r>
          </a:p>
          <a:p>
            <a:pPr lvl="1"/>
            <a:r>
              <a:rPr lang="en-US" dirty="0" smtClean="0"/>
              <a:t>Identification numbers</a:t>
            </a:r>
          </a:p>
          <a:p>
            <a:pPr lvl="1"/>
            <a:r>
              <a:rPr lang="en-US" dirty="0" smtClean="0"/>
              <a:t>Label </a:t>
            </a:r>
          </a:p>
          <a:p>
            <a:pPr lvl="1"/>
            <a:endParaRPr lang="en-MY" dirty="0"/>
          </a:p>
          <a:p>
            <a:pPr lvl="1"/>
            <a:endParaRPr lang="en-MY" dirty="0"/>
          </a:p>
          <a:p>
            <a:pPr lvl="1"/>
            <a:endParaRPr lang="en-MY" dirty="0"/>
          </a:p>
        </p:txBody>
      </p:sp>
    </p:spTree>
    <p:extLst>
      <p:ext uri="{BB962C8B-B14F-4D97-AF65-F5344CB8AC3E}">
        <p14:creationId xmlns:p14="http://schemas.microsoft.com/office/powerpoint/2010/main" val="1516597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a:t>Data recording documents</a:t>
            </a:r>
          </a:p>
        </p:txBody>
      </p:sp>
      <p:sp>
        <p:nvSpPr>
          <p:cNvPr id="3" name="Content Placeholder 2"/>
          <p:cNvSpPr>
            <a:spLocks noGrp="1"/>
          </p:cNvSpPr>
          <p:nvPr>
            <p:ph idx="1"/>
          </p:nvPr>
        </p:nvSpPr>
        <p:spPr/>
        <p:txBody>
          <a:bodyPr>
            <a:normAutofit/>
          </a:bodyPr>
          <a:lstStyle/>
          <a:p>
            <a:r>
              <a:rPr lang="en-MY" dirty="0">
                <a:solidFill>
                  <a:srgbClr val="FF0000"/>
                </a:solidFill>
              </a:rPr>
              <a:t>Completed d</a:t>
            </a:r>
            <a:r>
              <a:rPr lang="en-MY" dirty="0" smtClean="0">
                <a:solidFill>
                  <a:srgbClr val="FF0000"/>
                </a:solidFill>
              </a:rPr>
              <a:t>uring </a:t>
            </a:r>
            <a:r>
              <a:rPr lang="en-MY" dirty="0" smtClean="0">
                <a:solidFill>
                  <a:schemeClr val="tx1"/>
                </a:solidFill>
              </a:rPr>
              <a:t>the </a:t>
            </a:r>
            <a:r>
              <a:rPr lang="en-MY" dirty="0">
                <a:solidFill>
                  <a:schemeClr val="tx1"/>
                </a:solidFill>
              </a:rPr>
              <a:t>performance </a:t>
            </a:r>
            <a:r>
              <a:rPr lang="en-MY" dirty="0"/>
              <a:t>of </a:t>
            </a:r>
            <a:r>
              <a:rPr lang="en-MY" dirty="0">
                <a:solidFill>
                  <a:srgbClr val="FF0000"/>
                </a:solidFill>
              </a:rPr>
              <a:t>tasks or tests</a:t>
            </a:r>
            <a:r>
              <a:rPr lang="en-MY" dirty="0"/>
              <a:t>. </a:t>
            </a:r>
          </a:p>
          <a:p>
            <a:r>
              <a:rPr lang="en-MY" dirty="0" smtClean="0"/>
              <a:t>Include</a:t>
            </a:r>
            <a:r>
              <a:rPr lang="en-MY" dirty="0"/>
              <a:t> </a:t>
            </a:r>
            <a:r>
              <a:rPr lang="en-MY" b="1" dirty="0"/>
              <a:t>forms</a:t>
            </a:r>
            <a:r>
              <a:rPr lang="en-MY" dirty="0"/>
              <a:t>, </a:t>
            </a:r>
            <a:r>
              <a:rPr lang="en-MY" b="1" dirty="0"/>
              <a:t>reports</a:t>
            </a:r>
            <a:r>
              <a:rPr lang="en-MY" dirty="0"/>
              <a:t>, </a:t>
            </a:r>
            <a:r>
              <a:rPr lang="en-MY" b="1" dirty="0"/>
              <a:t>records</a:t>
            </a:r>
            <a:r>
              <a:rPr lang="en-MY" dirty="0"/>
              <a:t>, and </a:t>
            </a:r>
            <a:r>
              <a:rPr lang="en-MY" b="1" dirty="0"/>
              <a:t>log books</a:t>
            </a:r>
            <a:r>
              <a:rPr lang="en-MY" dirty="0"/>
              <a:t>. </a:t>
            </a:r>
            <a:endParaRPr lang="en-MY" dirty="0" smtClean="0"/>
          </a:p>
          <a:p>
            <a:r>
              <a:rPr lang="en-MY" dirty="0"/>
              <a:t>P</a:t>
            </a:r>
            <a:r>
              <a:rPr lang="en-MY" dirty="0" smtClean="0"/>
              <a:t>rovide </a:t>
            </a:r>
            <a:r>
              <a:rPr lang="en-MY" dirty="0"/>
              <a:t>the </a:t>
            </a:r>
            <a:r>
              <a:rPr lang="en-MY" dirty="0">
                <a:solidFill>
                  <a:srgbClr val="FF0000"/>
                </a:solidFill>
              </a:rPr>
              <a:t>evidence</a:t>
            </a:r>
            <a:r>
              <a:rPr lang="en-MY" dirty="0"/>
              <a:t> to </a:t>
            </a:r>
            <a:r>
              <a:rPr lang="en-MY" dirty="0">
                <a:solidFill>
                  <a:srgbClr val="FF0000"/>
                </a:solidFill>
              </a:rPr>
              <a:t>meet the established quality requirements</a:t>
            </a:r>
            <a:r>
              <a:rPr lang="en-MY" dirty="0"/>
              <a:t>.</a:t>
            </a:r>
          </a:p>
        </p:txBody>
      </p:sp>
    </p:spTree>
    <p:extLst>
      <p:ext uri="{BB962C8B-B14F-4D97-AF65-F5344CB8AC3E}">
        <p14:creationId xmlns:p14="http://schemas.microsoft.com/office/powerpoint/2010/main" val="41035734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a:t>Identification </a:t>
            </a:r>
            <a:r>
              <a:rPr lang="en-MY" dirty="0" smtClean="0"/>
              <a:t>numbers</a:t>
            </a:r>
            <a:endParaRPr lang="en-MY" dirty="0"/>
          </a:p>
        </p:txBody>
      </p:sp>
      <p:sp>
        <p:nvSpPr>
          <p:cNvPr id="3" name="Content Placeholder 2"/>
          <p:cNvSpPr>
            <a:spLocks noGrp="1"/>
          </p:cNvSpPr>
          <p:nvPr>
            <p:ph idx="1"/>
          </p:nvPr>
        </p:nvSpPr>
        <p:spPr/>
        <p:txBody>
          <a:bodyPr/>
          <a:lstStyle/>
          <a:p>
            <a:r>
              <a:rPr lang="en-MY" dirty="0">
                <a:solidFill>
                  <a:srgbClr val="FF0000"/>
                </a:solidFill>
              </a:rPr>
              <a:t>T</a:t>
            </a:r>
            <a:r>
              <a:rPr lang="en-MY" dirty="0" smtClean="0">
                <a:solidFill>
                  <a:srgbClr val="FF0000"/>
                </a:solidFill>
              </a:rPr>
              <a:t>o </a:t>
            </a:r>
            <a:r>
              <a:rPr lang="en-MY" dirty="0">
                <a:solidFill>
                  <a:srgbClr val="FF0000"/>
                </a:solidFill>
              </a:rPr>
              <a:t>number and track </a:t>
            </a:r>
            <a:r>
              <a:rPr lang="en-MY" dirty="0" smtClean="0"/>
              <a:t>information.</a:t>
            </a:r>
          </a:p>
          <a:p>
            <a:r>
              <a:rPr lang="en-MY" dirty="0" smtClean="0"/>
              <a:t>Such as</a:t>
            </a:r>
            <a:r>
              <a:rPr lang="en-MY" dirty="0"/>
              <a:t> SOP numbers</a:t>
            </a:r>
            <a:r>
              <a:rPr lang="en-MY" dirty="0" smtClean="0"/>
              <a:t>, etc</a:t>
            </a:r>
            <a:r>
              <a:rPr lang="en-MY" dirty="0"/>
              <a:t>. </a:t>
            </a:r>
            <a:endParaRPr lang="en-MY" dirty="0" smtClean="0"/>
          </a:p>
        </p:txBody>
      </p:sp>
    </p:spTree>
    <p:extLst>
      <p:ext uri="{BB962C8B-B14F-4D97-AF65-F5344CB8AC3E}">
        <p14:creationId xmlns:p14="http://schemas.microsoft.com/office/powerpoint/2010/main" val="14457876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041440" cy="1442674"/>
          </a:xfrm>
        </p:spPr>
        <p:txBody>
          <a:bodyPr/>
          <a:lstStyle/>
          <a:p>
            <a:r>
              <a:rPr lang="en-MY" dirty="0" smtClean="0"/>
              <a:t>Labels</a:t>
            </a:r>
            <a:endParaRPr lang="en-MY" dirty="0"/>
          </a:p>
        </p:txBody>
      </p:sp>
      <p:sp>
        <p:nvSpPr>
          <p:cNvPr id="3" name="Content Placeholder 2"/>
          <p:cNvSpPr>
            <a:spLocks noGrp="1"/>
          </p:cNvSpPr>
          <p:nvPr>
            <p:ph idx="1"/>
          </p:nvPr>
        </p:nvSpPr>
        <p:spPr>
          <a:xfrm>
            <a:off x="539552" y="1700808"/>
            <a:ext cx="8136904" cy="4608512"/>
          </a:xfrm>
        </p:spPr>
        <p:txBody>
          <a:bodyPr>
            <a:normAutofit/>
          </a:bodyPr>
          <a:lstStyle/>
          <a:p>
            <a:r>
              <a:rPr lang="en-MY" dirty="0" smtClean="0"/>
              <a:t>I</a:t>
            </a:r>
            <a:r>
              <a:rPr lang="en-MY" b="1" dirty="0">
                <a:solidFill>
                  <a:schemeClr val="accent1">
                    <a:lumMod val="75000"/>
                  </a:schemeClr>
                </a:solidFill>
              </a:rPr>
              <a:t>dentify the status. </a:t>
            </a:r>
            <a:endParaRPr lang="en-MY" b="1" dirty="0" smtClean="0">
              <a:solidFill>
                <a:schemeClr val="accent1">
                  <a:lumMod val="75000"/>
                </a:schemeClr>
              </a:solidFill>
            </a:endParaRPr>
          </a:p>
          <a:p>
            <a:r>
              <a:rPr lang="en-MY" dirty="0" smtClean="0"/>
              <a:t>These </a:t>
            </a:r>
            <a:r>
              <a:rPr lang="en-MY" dirty="0"/>
              <a:t>include </a:t>
            </a:r>
            <a:endParaRPr lang="en-MY" dirty="0" smtClean="0"/>
          </a:p>
          <a:p>
            <a:pPr lvl="1"/>
            <a:r>
              <a:rPr lang="en-MY" dirty="0" smtClean="0"/>
              <a:t>raw </a:t>
            </a:r>
            <a:r>
              <a:rPr lang="en-MY" dirty="0"/>
              <a:t>material</a:t>
            </a:r>
            <a:endParaRPr lang="en-MY" dirty="0" smtClean="0"/>
          </a:p>
          <a:p>
            <a:pPr lvl="1"/>
            <a:r>
              <a:rPr lang="en-MY" dirty="0" smtClean="0"/>
              <a:t>quarantine labels</a:t>
            </a:r>
          </a:p>
          <a:p>
            <a:pPr lvl="1"/>
            <a:r>
              <a:rPr lang="en-MY" dirty="0" smtClean="0"/>
              <a:t>release etc</a:t>
            </a:r>
            <a:r>
              <a:rPr lang="en-MY" dirty="0"/>
              <a:t>. </a:t>
            </a:r>
            <a:endParaRPr lang="en-MY" dirty="0" smtClean="0"/>
          </a:p>
        </p:txBody>
      </p:sp>
    </p:spTree>
    <p:extLst>
      <p:ext uri="{BB962C8B-B14F-4D97-AF65-F5344CB8AC3E}">
        <p14:creationId xmlns:p14="http://schemas.microsoft.com/office/powerpoint/2010/main" val="36197969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smtClean="0"/>
              <a:t>Labels</a:t>
            </a:r>
            <a:endParaRPr lang="en-MY" dirty="0"/>
          </a:p>
        </p:txBody>
      </p:sp>
      <p:sp>
        <p:nvSpPr>
          <p:cNvPr id="3" name="Content Placeholder 2"/>
          <p:cNvSpPr>
            <a:spLocks noGrp="1"/>
          </p:cNvSpPr>
          <p:nvPr>
            <p:ph idx="4294967295"/>
          </p:nvPr>
        </p:nvSpPr>
        <p:spPr>
          <a:xfrm>
            <a:off x="550863" y="1442046"/>
            <a:ext cx="8135937" cy="4608512"/>
          </a:xfrm>
        </p:spPr>
        <p:txBody>
          <a:bodyPr>
            <a:normAutofit/>
          </a:bodyPr>
          <a:lstStyle/>
          <a:p>
            <a:r>
              <a:rPr lang="en-MY" dirty="0" smtClean="0"/>
              <a:t>These </a:t>
            </a:r>
            <a:r>
              <a:rPr lang="en-MY" dirty="0"/>
              <a:t>permit the </a:t>
            </a:r>
            <a:r>
              <a:rPr lang="en-MY" b="1" dirty="0" smtClean="0">
                <a:solidFill>
                  <a:schemeClr val="accent1">
                    <a:lumMod val="75000"/>
                  </a:schemeClr>
                </a:solidFill>
              </a:rPr>
              <a:t>identification and </a:t>
            </a:r>
            <a:r>
              <a:rPr lang="en-MY" b="1" dirty="0">
                <a:solidFill>
                  <a:schemeClr val="accent1">
                    <a:lumMod val="75000"/>
                  </a:schemeClr>
                </a:solidFill>
              </a:rPr>
              <a:t>tracking of materials</a:t>
            </a:r>
            <a:r>
              <a:rPr lang="en-MY" dirty="0"/>
              <a:t>.</a:t>
            </a:r>
          </a:p>
        </p:txBody>
      </p:sp>
    </p:spTree>
    <p:extLst>
      <p:ext uri="{BB962C8B-B14F-4D97-AF65-F5344CB8AC3E}">
        <p14:creationId xmlns:p14="http://schemas.microsoft.com/office/powerpoint/2010/main" val="18713236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MY" sz="4000"/>
              <a:t>Standard O</a:t>
            </a:r>
            <a:r>
              <a:rPr lang="en-MY" sz="4000" smtClean="0"/>
              <a:t>perating Procedures </a:t>
            </a:r>
            <a:r>
              <a:rPr lang="en-MY" sz="4000" dirty="0"/>
              <a:t>(SOPs)</a:t>
            </a:r>
          </a:p>
        </p:txBody>
      </p:sp>
      <p:sp>
        <p:nvSpPr>
          <p:cNvPr id="3" name="Content Placeholder 2"/>
          <p:cNvSpPr>
            <a:spLocks noGrp="1"/>
          </p:cNvSpPr>
          <p:nvPr>
            <p:ph idx="1"/>
          </p:nvPr>
        </p:nvSpPr>
        <p:spPr>
          <a:xfrm>
            <a:off x="179512" y="2038388"/>
            <a:ext cx="8640960" cy="3951337"/>
          </a:xfrm>
        </p:spPr>
        <p:txBody>
          <a:bodyPr>
            <a:normAutofit lnSpcReduction="10000"/>
          </a:bodyPr>
          <a:lstStyle/>
          <a:p>
            <a:r>
              <a:rPr lang="en-MY" dirty="0"/>
              <a:t>Standard operating procedures (SOPs) are the “</a:t>
            </a:r>
            <a:r>
              <a:rPr lang="en-MY" b="1" dirty="0">
                <a:solidFill>
                  <a:schemeClr val="accent1">
                    <a:lumMod val="75000"/>
                  </a:schemeClr>
                </a:solidFill>
              </a:rPr>
              <a:t>detailed written instructions that </a:t>
            </a:r>
            <a:r>
              <a:rPr lang="en-MY" b="1" dirty="0" smtClean="0">
                <a:solidFill>
                  <a:schemeClr val="accent1">
                    <a:lumMod val="75000"/>
                  </a:schemeClr>
                </a:solidFill>
              </a:rPr>
              <a:t>specify how </a:t>
            </a:r>
            <a:r>
              <a:rPr lang="en-MY" b="1" dirty="0">
                <a:solidFill>
                  <a:schemeClr val="accent1">
                    <a:lumMod val="75000"/>
                  </a:schemeClr>
                </a:solidFill>
              </a:rPr>
              <a:t>a test or administrative procedure is to be performed</a:t>
            </a:r>
            <a:r>
              <a:rPr lang="en-MY" dirty="0"/>
              <a:t>, or </a:t>
            </a:r>
            <a:r>
              <a:rPr lang="en-MY" b="1" dirty="0">
                <a:solidFill>
                  <a:schemeClr val="accent1">
                    <a:lumMod val="75000"/>
                  </a:schemeClr>
                </a:solidFill>
              </a:rPr>
              <a:t>how a piece of </a:t>
            </a:r>
            <a:r>
              <a:rPr lang="en-MY" b="1" dirty="0" smtClean="0">
                <a:solidFill>
                  <a:schemeClr val="accent1">
                    <a:lumMod val="75000"/>
                  </a:schemeClr>
                </a:solidFill>
              </a:rPr>
              <a:t>equipment is </a:t>
            </a:r>
            <a:r>
              <a:rPr lang="en-MY" b="1" dirty="0">
                <a:solidFill>
                  <a:schemeClr val="accent1">
                    <a:lumMod val="75000"/>
                  </a:schemeClr>
                </a:solidFill>
              </a:rPr>
              <a:t>operated, maintained and calibrated”</a:t>
            </a:r>
            <a:r>
              <a:rPr lang="en-MY" dirty="0"/>
              <a:t>. </a:t>
            </a:r>
            <a:endParaRPr lang="en-MY" dirty="0" smtClean="0"/>
          </a:p>
          <a:p>
            <a:r>
              <a:rPr lang="en-MY" dirty="0"/>
              <a:t>I</a:t>
            </a:r>
            <a:r>
              <a:rPr lang="en-MY" dirty="0" smtClean="0"/>
              <a:t>ndicate </a:t>
            </a:r>
            <a:r>
              <a:rPr lang="en-MY" dirty="0"/>
              <a:t>exactly </a:t>
            </a:r>
            <a:r>
              <a:rPr lang="en-MY" dirty="0" smtClean="0"/>
              <a:t>how things </a:t>
            </a:r>
            <a:r>
              <a:rPr lang="en-MY" dirty="0"/>
              <a:t>are done and are kept current by </a:t>
            </a:r>
            <a:r>
              <a:rPr lang="en-MY" dirty="0">
                <a:solidFill>
                  <a:srgbClr val="FF0000"/>
                </a:solidFill>
              </a:rPr>
              <a:t>review and approved revision</a:t>
            </a:r>
            <a:r>
              <a:rPr lang="en-MY" dirty="0"/>
              <a:t>. </a:t>
            </a:r>
            <a:endParaRPr lang="en-MY" dirty="0" smtClean="0"/>
          </a:p>
          <a:p>
            <a:r>
              <a:rPr lang="en-MY" dirty="0" smtClean="0"/>
              <a:t>The </a:t>
            </a:r>
            <a:r>
              <a:rPr lang="en-MY" dirty="0"/>
              <a:t>original maintained in a </a:t>
            </a:r>
            <a:r>
              <a:rPr lang="en-MY" dirty="0">
                <a:solidFill>
                  <a:srgbClr val="FF0000"/>
                </a:solidFill>
              </a:rPr>
              <a:t>central file</a:t>
            </a:r>
            <a:r>
              <a:rPr lang="en-MY" dirty="0"/>
              <a:t>.</a:t>
            </a:r>
          </a:p>
        </p:txBody>
      </p:sp>
    </p:spTree>
    <p:extLst>
      <p:ext uri="{BB962C8B-B14F-4D97-AF65-F5344CB8AC3E}">
        <p14:creationId xmlns:p14="http://schemas.microsoft.com/office/powerpoint/2010/main" val="29762629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9512" y="1028700"/>
            <a:ext cx="8229600" cy="1143000"/>
          </a:xfrm>
        </p:spPr>
        <p:txBody>
          <a:bodyPr>
            <a:normAutofit fontScale="90000"/>
          </a:bodyPr>
          <a:lstStyle/>
          <a:p>
            <a:r>
              <a:rPr lang="en-MY" dirty="0"/>
              <a:t> </a:t>
            </a:r>
            <a:r>
              <a:rPr lang="en-MY" b="1" dirty="0">
                <a:solidFill>
                  <a:srgbClr val="C00000"/>
                </a:solidFill>
              </a:rPr>
              <a:t>SOP</a:t>
            </a:r>
            <a:r>
              <a:rPr lang="en-MY" dirty="0"/>
              <a:t> </a:t>
            </a:r>
            <a:r>
              <a:rPr lang="en-MY" b="1" dirty="0">
                <a:solidFill>
                  <a:schemeClr val="accent1">
                    <a:lumMod val="75000"/>
                  </a:schemeClr>
                </a:solidFill>
              </a:rPr>
              <a:t>assessment</a:t>
            </a:r>
            <a:r>
              <a:rPr lang="en-MY" dirty="0"/>
              <a:t> </a:t>
            </a:r>
            <a:r>
              <a:rPr lang="en-MY" dirty="0">
                <a:sym typeface="Wingdings" pitchFamily="2" charset="2"/>
              </a:rPr>
              <a:t> </a:t>
            </a:r>
            <a:r>
              <a:rPr lang="en-MY" dirty="0"/>
              <a:t>the</a:t>
            </a:r>
            <a:r>
              <a:rPr lang="en-MY" b="1" dirty="0">
                <a:solidFill>
                  <a:schemeClr val="accent1">
                    <a:lumMod val="75000"/>
                  </a:schemeClr>
                </a:solidFill>
              </a:rPr>
              <a:t> evaluation </a:t>
            </a:r>
            <a:r>
              <a:rPr lang="en-MY" dirty="0">
                <a:sym typeface="Wingdings" pitchFamily="2" charset="2"/>
              </a:rPr>
              <a:t></a:t>
            </a:r>
            <a:r>
              <a:rPr lang="en-MY" dirty="0"/>
              <a:t> </a:t>
            </a:r>
            <a:r>
              <a:rPr lang="en-MY" b="1" dirty="0">
                <a:solidFill>
                  <a:schemeClr val="accent1">
                    <a:lumMod val="75000"/>
                  </a:schemeClr>
                </a:solidFill>
              </a:rPr>
              <a:t>final approval </a:t>
            </a:r>
            <a:endParaRPr lang="en-US"/>
          </a:p>
        </p:txBody>
      </p:sp>
      <p:sp>
        <p:nvSpPr>
          <p:cNvPr id="3" name="Content Placeholder 2"/>
          <p:cNvSpPr>
            <a:spLocks noGrp="1"/>
          </p:cNvSpPr>
          <p:nvPr>
            <p:ph idx="4294967295"/>
          </p:nvPr>
        </p:nvSpPr>
        <p:spPr>
          <a:xfrm>
            <a:off x="323528" y="1600200"/>
            <a:ext cx="7906072" cy="4525963"/>
          </a:xfrm>
        </p:spPr>
        <p:txBody>
          <a:bodyPr>
            <a:normAutofit/>
          </a:bodyPr>
          <a:lstStyle/>
          <a:p>
            <a:endParaRPr lang="en-MY" dirty="0" smtClean="0"/>
          </a:p>
          <a:p>
            <a:pPr marL="0" indent="0">
              <a:buNone/>
            </a:pPr>
            <a:endParaRPr lang="en-MY" dirty="0" smtClean="0"/>
          </a:p>
          <a:p>
            <a:r>
              <a:rPr lang="en-MY" dirty="0" smtClean="0"/>
              <a:t>SOPs are used </a:t>
            </a:r>
            <a:r>
              <a:rPr lang="en-MY" b="1" dirty="0" smtClean="0">
                <a:solidFill>
                  <a:schemeClr val="accent1">
                    <a:lumMod val="75000"/>
                  </a:schemeClr>
                </a:solidFill>
              </a:rPr>
              <a:t>as a reference </a:t>
            </a:r>
            <a:r>
              <a:rPr lang="en-MY" dirty="0" smtClean="0"/>
              <a:t>by the persons responsible. </a:t>
            </a:r>
          </a:p>
          <a:p>
            <a:r>
              <a:rPr lang="en-MY" dirty="0"/>
              <a:t>SOPs follow a formal &amp; </a:t>
            </a:r>
            <a:r>
              <a:rPr lang="en-MY" b="1" dirty="0">
                <a:solidFill>
                  <a:schemeClr val="accent1">
                    <a:lumMod val="75000"/>
                  </a:schemeClr>
                </a:solidFill>
              </a:rPr>
              <a:t>scientific format</a:t>
            </a:r>
            <a:r>
              <a:rPr lang="en-MY" dirty="0"/>
              <a:t>. </a:t>
            </a:r>
          </a:p>
          <a:p>
            <a:endParaRPr lang="en-MY" dirty="0"/>
          </a:p>
          <a:p>
            <a:endParaRPr lang="en-MY" dirty="0" smtClean="0"/>
          </a:p>
        </p:txBody>
      </p:sp>
    </p:spTree>
    <p:extLst>
      <p:ext uri="{BB962C8B-B14F-4D97-AF65-F5344CB8AC3E}">
        <p14:creationId xmlns:p14="http://schemas.microsoft.com/office/powerpoint/2010/main" val="24508923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9512" y="1028700"/>
            <a:ext cx="8229600" cy="1143000"/>
          </a:xfrm>
        </p:spPr>
        <p:txBody>
          <a:bodyPr>
            <a:normAutofit fontScale="90000"/>
          </a:bodyPr>
          <a:lstStyle/>
          <a:p>
            <a:r>
              <a:rPr lang="en-MY" dirty="0"/>
              <a:t> </a:t>
            </a:r>
            <a:r>
              <a:rPr lang="en-MY" b="1" dirty="0">
                <a:solidFill>
                  <a:srgbClr val="C00000"/>
                </a:solidFill>
              </a:rPr>
              <a:t>SOP</a:t>
            </a:r>
            <a:r>
              <a:rPr lang="en-MY" dirty="0"/>
              <a:t> </a:t>
            </a:r>
            <a:r>
              <a:rPr lang="en-MY" b="1" dirty="0">
                <a:solidFill>
                  <a:schemeClr val="accent1">
                    <a:lumMod val="75000"/>
                  </a:schemeClr>
                </a:solidFill>
              </a:rPr>
              <a:t>assessment</a:t>
            </a:r>
            <a:r>
              <a:rPr lang="en-MY" dirty="0"/>
              <a:t> </a:t>
            </a:r>
            <a:r>
              <a:rPr lang="en-MY" dirty="0">
                <a:sym typeface="Wingdings" pitchFamily="2" charset="2"/>
              </a:rPr>
              <a:t> </a:t>
            </a:r>
            <a:r>
              <a:rPr lang="en-MY" dirty="0"/>
              <a:t>the</a:t>
            </a:r>
            <a:r>
              <a:rPr lang="en-MY" b="1" dirty="0">
                <a:solidFill>
                  <a:schemeClr val="accent1">
                    <a:lumMod val="75000"/>
                  </a:schemeClr>
                </a:solidFill>
              </a:rPr>
              <a:t> evaluation </a:t>
            </a:r>
            <a:r>
              <a:rPr lang="en-MY" dirty="0">
                <a:sym typeface="Wingdings" pitchFamily="2" charset="2"/>
              </a:rPr>
              <a:t></a:t>
            </a:r>
            <a:r>
              <a:rPr lang="en-MY" dirty="0"/>
              <a:t> </a:t>
            </a:r>
            <a:r>
              <a:rPr lang="en-MY" b="1" dirty="0">
                <a:solidFill>
                  <a:schemeClr val="accent1">
                    <a:lumMod val="75000"/>
                  </a:schemeClr>
                </a:solidFill>
              </a:rPr>
              <a:t>final approval </a:t>
            </a:r>
            <a:endParaRPr lang="en-US"/>
          </a:p>
        </p:txBody>
      </p:sp>
      <p:sp>
        <p:nvSpPr>
          <p:cNvPr id="3" name="Content Placeholder 2"/>
          <p:cNvSpPr>
            <a:spLocks noGrp="1"/>
          </p:cNvSpPr>
          <p:nvPr>
            <p:ph idx="4294967295"/>
          </p:nvPr>
        </p:nvSpPr>
        <p:spPr>
          <a:xfrm>
            <a:off x="395536" y="1600200"/>
            <a:ext cx="7834064" cy="4525963"/>
          </a:xfrm>
        </p:spPr>
        <p:txBody>
          <a:bodyPr>
            <a:normAutofit/>
          </a:bodyPr>
          <a:lstStyle/>
          <a:p>
            <a:endParaRPr lang="en-MY" dirty="0" smtClean="0"/>
          </a:p>
          <a:p>
            <a:pPr marL="0" indent="0">
              <a:buNone/>
            </a:pPr>
            <a:endParaRPr lang="en-MY" dirty="0" smtClean="0"/>
          </a:p>
          <a:p>
            <a:r>
              <a:rPr lang="en-MY" dirty="0"/>
              <a:t>There should be </a:t>
            </a:r>
            <a:r>
              <a:rPr lang="en-MY" b="1" dirty="0">
                <a:solidFill>
                  <a:schemeClr val="accent1">
                    <a:lumMod val="75000"/>
                  </a:schemeClr>
                </a:solidFill>
              </a:rPr>
              <a:t>specific instructions for each step</a:t>
            </a:r>
            <a:r>
              <a:rPr lang="en-MY" dirty="0"/>
              <a:t>.</a:t>
            </a:r>
          </a:p>
          <a:p>
            <a:r>
              <a:rPr lang="en-MY" dirty="0"/>
              <a:t>Initial draft of an SOP is written by the </a:t>
            </a:r>
            <a:r>
              <a:rPr lang="en-MY" b="1" dirty="0">
                <a:solidFill>
                  <a:schemeClr val="accent1">
                    <a:lumMod val="75000"/>
                  </a:schemeClr>
                </a:solidFill>
              </a:rPr>
              <a:t>person performing the procedure</a:t>
            </a:r>
            <a:r>
              <a:rPr lang="en-MY" dirty="0"/>
              <a:t>. </a:t>
            </a:r>
          </a:p>
          <a:p>
            <a:endParaRPr lang="en-MY" dirty="0"/>
          </a:p>
          <a:p>
            <a:endParaRPr lang="en-MY" dirty="0" smtClean="0"/>
          </a:p>
        </p:txBody>
      </p:sp>
    </p:spTree>
    <p:extLst>
      <p:ext uri="{BB962C8B-B14F-4D97-AF65-F5344CB8AC3E}">
        <p14:creationId xmlns:p14="http://schemas.microsoft.com/office/powerpoint/2010/main" val="5017590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MY" sz="4000"/>
              <a:t>Standard O</a:t>
            </a:r>
            <a:r>
              <a:rPr lang="en-MY" sz="4000" smtClean="0"/>
              <a:t>perating Procedures </a:t>
            </a:r>
            <a:r>
              <a:rPr lang="en-MY" sz="4000" dirty="0"/>
              <a:t>(SOPs)</a:t>
            </a:r>
          </a:p>
        </p:txBody>
      </p:sp>
      <p:sp>
        <p:nvSpPr>
          <p:cNvPr id="3" name="Content Placeholder 2"/>
          <p:cNvSpPr>
            <a:spLocks noGrp="1"/>
          </p:cNvSpPr>
          <p:nvPr>
            <p:ph idx="1"/>
          </p:nvPr>
        </p:nvSpPr>
        <p:spPr>
          <a:xfrm>
            <a:off x="395536" y="1628800"/>
            <a:ext cx="8496944" cy="4752528"/>
          </a:xfrm>
        </p:spPr>
        <p:txBody>
          <a:bodyPr>
            <a:normAutofit/>
          </a:bodyPr>
          <a:lstStyle/>
          <a:p>
            <a:r>
              <a:rPr lang="en-MY" dirty="0"/>
              <a:t>When appropriate, a formal data sheet or data record form is prepared for an SOP.</a:t>
            </a:r>
          </a:p>
          <a:p>
            <a:r>
              <a:rPr lang="en-MY" dirty="0"/>
              <a:t>This form equipped with checklists, checkboxes, and blanks. </a:t>
            </a:r>
            <a:endParaRPr lang="en-MY" dirty="0" smtClean="0"/>
          </a:p>
          <a:p>
            <a:r>
              <a:rPr lang="en-MY" dirty="0"/>
              <a:t>H</a:t>
            </a:r>
            <a:r>
              <a:rPr lang="en-MY" dirty="0" smtClean="0"/>
              <a:t>as </a:t>
            </a:r>
            <a:r>
              <a:rPr lang="en-MY" dirty="0"/>
              <a:t>spaces </a:t>
            </a:r>
            <a:r>
              <a:rPr lang="en-MY" dirty="0" smtClean="0"/>
              <a:t>for </a:t>
            </a:r>
            <a:r>
              <a:rPr lang="en-MY" b="1" dirty="0" smtClean="0">
                <a:solidFill>
                  <a:schemeClr val="accent1">
                    <a:lumMod val="75000"/>
                  </a:schemeClr>
                </a:solidFill>
              </a:rPr>
              <a:t>signatures </a:t>
            </a:r>
            <a:r>
              <a:rPr lang="en-MY" b="1" dirty="0">
                <a:solidFill>
                  <a:schemeClr val="accent1">
                    <a:lumMod val="75000"/>
                  </a:schemeClr>
                </a:solidFill>
              </a:rPr>
              <a:t>of the operator</a:t>
            </a:r>
            <a:r>
              <a:rPr lang="en-MY" dirty="0" smtClean="0"/>
              <a:t>.</a:t>
            </a:r>
          </a:p>
        </p:txBody>
      </p:sp>
    </p:spTree>
    <p:extLst>
      <p:ext uri="{BB962C8B-B14F-4D97-AF65-F5344CB8AC3E}">
        <p14:creationId xmlns:p14="http://schemas.microsoft.com/office/powerpoint/2010/main" val="25673651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520" y="773832"/>
            <a:ext cx="8229600" cy="1143000"/>
          </a:xfrm>
        </p:spPr>
        <p:txBody>
          <a:bodyPr/>
          <a:lstStyle/>
          <a:p>
            <a:r>
              <a:rPr lang="en-MY" sz="4000"/>
              <a:t>Standard O</a:t>
            </a:r>
            <a:r>
              <a:rPr lang="en-MY" sz="4000" smtClean="0"/>
              <a:t>perating Procedures </a:t>
            </a:r>
            <a:r>
              <a:rPr lang="en-MY" sz="4000" dirty="0"/>
              <a:t>(SOPs)</a:t>
            </a:r>
          </a:p>
        </p:txBody>
      </p:sp>
      <p:sp>
        <p:nvSpPr>
          <p:cNvPr id="3" name="Content Placeholder 2"/>
          <p:cNvSpPr>
            <a:spLocks noGrp="1"/>
          </p:cNvSpPr>
          <p:nvPr>
            <p:ph idx="4294967295"/>
          </p:nvPr>
        </p:nvSpPr>
        <p:spPr>
          <a:xfrm>
            <a:off x="323528" y="1268413"/>
            <a:ext cx="8172772" cy="5184775"/>
          </a:xfrm>
        </p:spPr>
        <p:txBody>
          <a:bodyPr>
            <a:normAutofit/>
          </a:bodyPr>
          <a:lstStyle/>
          <a:p>
            <a:endParaRPr lang="en-MY" dirty="0" smtClean="0"/>
          </a:p>
          <a:p>
            <a:r>
              <a:rPr lang="en-MY" dirty="0" smtClean="0"/>
              <a:t>S</a:t>
            </a:r>
            <a:r>
              <a:rPr lang="en-MY" b="1" dirty="0">
                <a:solidFill>
                  <a:schemeClr val="accent1">
                    <a:lumMod val="75000"/>
                  </a:schemeClr>
                </a:solidFill>
              </a:rPr>
              <a:t>igned by the department supervisor</a:t>
            </a:r>
            <a:r>
              <a:rPr lang="en-MY" dirty="0"/>
              <a:t>. </a:t>
            </a:r>
            <a:endParaRPr lang="en-MY" dirty="0" smtClean="0"/>
          </a:p>
          <a:p>
            <a:r>
              <a:rPr lang="en-MY" dirty="0"/>
              <a:t>Ensure that the required data provide the evidence that the procedure was performed according to the SOP.</a:t>
            </a:r>
          </a:p>
        </p:txBody>
      </p:sp>
    </p:spTree>
    <p:extLst>
      <p:ext uri="{BB962C8B-B14F-4D97-AF65-F5344CB8AC3E}">
        <p14:creationId xmlns:p14="http://schemas.microsoft.com/office/powerpoint/2010/main" val="6887581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Outcomes</a:t>
            </a:r>
            <a:endParaRPr lang="en-US" dirty="0"/>
          </a:p>
        </p:txBody>
      </p:sp>
      <p:sp>
        <p:nvSpPr>
          <p:cNvPr id="3" name="Content Placeholder 2"/>
          <p:cNvSpPr>
            <a:spLocks noGrp="1"/>
          </p:cNvSpPr>
          <p:nvPr>
            <p:ph idx="1"/>
          </p:nvPr>
        </p:nvSpPr>
        <p:spPr/>
        <p:txBody>
          <a:bodyPr/>
          <a:lstStyle/>
          <a:p>
            <a:r>
              <a:rPr lang="en-US" dirty="0" smtClean="0"/>
              <a:t>To explain the importance of SOP and validation</a:t>
            </a:r>
          </a:p>
          <a:p>
            <a:r>
              <a:rPr lang="en-US" dirty="0" smtClean="0"/>
              <a:t>To understand and write SOP</a:t>
            </a:r>
          </a:p>
          <a:p>
            <a:endParaRPr lang="en-US" dirty="0"/>
          </a:p>
        </p:txBody>
      </p:sp>
    </p:spTree>
    <p:extLst>
      <p:ext uri="{BB962C8B-B14F-4D97-AF65-F5344CB8AC3E}">
        <p14:creationId xmlns:p14="http://schemas.microsoft.com/office/powerpoint/2010/main" val="24320424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520" y="557808"/>
            <a:ext cx="8229600" cy="1143000"/>
          </a:xfrm>
        </p:spPr>
        <p:txBody>
          <a:bodyPr/>
          <a:lstStyle/>
          <a:p>
            <a:r>
              <a:rPr lang="en-MY" sz="4000"/>
              <a:t>Standard O</a:t>
            </a:r>
            <a:r>
              <a:rPr lang="en-MY" sz="4000" smtClean="0"/>
              <a:t>perating Procedures </a:t>
            </a:r>
            <a:r>
              <a:rPr lang="en-MY" sz="4000" dirty="0"/>
              <a:t>(SOPs)</a:t>
            </a:r>
          </a:p>
        </p:txBody>
      </p:sp>
      <p:sp>
        <p:nvSpPr>
          <p:cNvPr id="3" name="Content Placeholder 2"/>
          <p:cNvSpPr>
            <a:spLocks noGrp="1"/>
          </p:cNvSpPr>
          <p:nvPr>
            <p:ph idx="4294967295"/>
          </p:nvPr>
        </p:nvSpPr>
        <p:spPr>
          <a:xfrm>
            <a:off x="0" y="1268413"/>
            <a:ext cx="8496300" cy="5184775"/>
          </a:xfrm>
        </p:spPr>
        <p:txBody>
          <a:bodyPr>
            <a:normAutofit/>
          </a:bodyPr>
          <a:lstStyle/>
          <a:p>
            <a:endParaRPr lang="en-MY" dirty="0" smtClean="0"/>
          </a:p>
          <a:p>
            <a:r>
              <a:rPr lang="en-MY" dirty="0"/>
              <a:t>The datasheets also provide instructions for</a:t>
            </a:r>
          </a:p>
          <a:p>
            <a:pPr lvl="1"/>
            <a:r>
              <a:rPr lang="en-MY" dirty="0"/>
              <a:t>recording deviations </a:t>
            </a:r>
          </a:p>
          <a:p>
            <a:pPr lvl="1"/>
            <a:r>
              <a:rPr lang="en-MY" dirty="0"/>
              <a:t>calculations &amp; requirements</a:t>
            </a:r>
          </a:p>
          <a:p>
            <a:pPr lvl="1"/>
            <a:r>
              <a:rPr lang="en-MY" dirty="0"/>
              <a:t>comparison of results</a:t>
            </a:r>
          </a:p>
          <a:p>
            <a:pPr lvl="1"/>
            <a:r>
              <a:rPr lang="en-MY" dirty="0"/>
              <a:t>criteria for repeating procedures</a:t>
            </a:r>
            <a:r>
              <a:rPr lang="en-MY" dirty="0" smtClean="0"/>
              <a:t>.</a:t>
            </a:r>
            <a:endParaRPr lang="en-MY" dirty="0"/>
          </a:p>
        </p:txBody>
      </p:sp>
    </p:spTree>
    <p:extLst>
      <p:ext uri="{BB962C8B-B14F-4D97-AF65-F5344CB8AC3E}">
        <p14:creationId xmlns:p14="http://schemas.microsoft.com/office/powerpoint/2010/main" val="5723361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dirty="0" smtClean="0"/>
              <a:t>The following data which developed during R&amp;D and Process Design will be well described in the SOP form</a:t>
            </a:r>
            <a:endParaRPr lang="en-US" sz="2700" dirty="0"/>
          </a:p>
        </p:txBody>
      </p:sp>
      <p:sp>
        <p:nvSpPr>
          <p:cNvPr id="3" name="Content Placeholder 2"/>
          <p:cNvSpPr>
            <a:spLocks noGrp="1"/>
          </p:cNvSpPr>
          <p:nvPr>
            <p:ph idx="1"/>
          </p:nvPr>
        </p:nvSpPr>
        <p:spPr/>
        <p:txBody>
          <a:bodyPr>
            <a:normAutofit/>
          </a:bodyPr>
          <a:lstStyle/>
          <a:p>
            <a:r>
              <a:rPr lang="en-US" dirty="0"/>
              <a:t>C</a:t>
            </a:r>
            <a:r>
              <a:rPr lang="en-US" dirty="0" smtClean="0"/>
              <a:t>hemicals and components required</a:t>
            </a:r>
          </a:p>
          <a:p>
            <a:r>
              <a:rPr lang="en-US" dirty="0" smtClean="0"/>
              <a:t>Full description</a:t>
            </a:r>
          </a:p>
          <a:p>
            <a:r>
              <a:rPr lang="en-US" dirty="0" smtClean="0"/>
              <a:t>A list of equipment required</a:t>
            </a:r>
          </a:p>
          <a:p>
            <a:r>
              <a:rPr lang="en-US" dirty="0" smtClean="0"/>
              <a:t>Technician Training Requirement</a:t>
            </a:r>
          </a:p>
        </p:txBody>
      </p:sp>
    </p:spTree>
    <p:extLst>
      <p:ext uri="{BB962C8B-B14F-4D97-AF65-F5344CB8AC3E}">
        <p14:creationId xmlns:p14="http://schemas.microsoft.com/office/powerpoint/2010/main" val="32923793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5536" y="1268760"/>
            <a:ext cx="8229600" cy="4525963"/>
          </a:xfrm>
        </p:spPr>
        <p:txBody>
          <a:bodyPr>
            <a:normAutofit/>
          </a:bodyPr>
          <a:lstStyle/>
          <a:p>
            <a:r>
              <a:rPr lang="en-US" dirty="0" smtClean="0"/>
              <a:t>Test methods or observations.</a:t>
            </a:r>
          </a:p>
          <a:p>
            <a:r>
              <a:rPr lang="en-US" dirty="0" smtClean="0"/>
              <a:t>Processing control parameters</a:t>
            </a:r>
          </a:p>
          <a:p>
            <a:r>
              <a:rPr lang="en-US" dirty="0" smtClean="0"/>
              <a:t>Step-by-step description</a:t>
            </a:r>
          </a:p>
          <a:p>
            <a:r>
              <a:rPr lang="en-US" dirty="0" smtClean="0"/>
              <a:t>Data-handling requirements</a:t>
            </a:r>
          </a:p>
          <a:p>
            <a:r>
              <a:rPr lang="en-US" dirty="0" smtClean="0"/>
              <a:t>Reporting and documentation requirements</a:t>
            </a:r>
            <a:endParaRPr lang="en-US" dirty="0"/>
          </a:p>
        </p:txBody>
      </p:sp>
    </p:spTree>
    <p:extLst>
      <p:ext uri="{BB962C8B-B14F-4D97-AF65-F5344CB8AC3E}">
        <p14:creationId xmlns:p14="http://schemas.microsoft.com/office/powerpoint/2010/main" val="178792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4294967295"/>
          </p:nvPr>
        </p:nvSpPr>
        <p:spPr>
          <a:xfrm>
            <a:off x="0" y="1600200"/>
            <a:ext cx="8229600" cy="4525963"/>
          </a:xfrm>
        </p:spPr>
        <p:txBody>
          <a:bodyPr/>
          <a:lstStyle/>
          <a:p>
            <a:r>
              <a:rPr lang="en-MY" dirty="0"/>
              <a:t>Example SOP</a:t>
            </a:r>
          </a:p>
        </p:txBody>
      </p:sp>
      <p:pic>
        <p:nvPicPr>
          <p:cNvPr id="1026" name="Picture 2" descr="C:\Users\Azie\Desktop\ScreenHunter_01 Dec. 13 11.14.jpg"/>
          <p:cNvPicPr>
            <a:picLocks noChangeAspect="1" noChangeArrowheads="1"/>
          </p:cNvPicPr>
          <p:nvPr/>
        </p:nvPicPr>
        <p:blipFill rotWithShape="1">
          <a:blip r:embed="rId2">
            <a:extLst>
              <a:ext uri="{28A0092B-C50C-407E-A947-70E740481C1C}">
                <a14:useLocalDpi xmlns:a14="http://schemas.microsoft.com/office/drawing/2010/main" val="0"/>
              </a:ext>
            </a:extLst>
          </a:blip>
          <a:srcRect r="8695"/>
          <a:stretch/>
        </p:blipFill>
        <p:spPr bwMode="auto">
          <a:xfrm rot="5400000">
            <a:off x="1854629" y="1177819"/>
            <a:ext cx="6071478" cy="409312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7823323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919261"/>
            <a:ext cx="8229600" cy="4525963"/>
          </a:xfrm>
        </p:spPr>
        <p:txBody>
          <a:bodyPr/>
          <a:lstStyle/>
          <a:p>
            <a:r>
              <a:rPr lang="en-MY"/>
              <a:t>Example SOP</a:t>
            </a:r>
          </a:p>
        </p:txBody>
      </p:sp>
      <p:pic>
        <p:nvPicPr>
          <p:cNvPr id="2050" name="Picture 2" descr="C:\Users\Azie\Desktop\ScreenHunter_02 Dec. 13 11.14.jpg"/>
          <p:cNvPicPr>
            <a:picLocks noChangeAspect="1" noChangeArrowheads="1"/>
          </p:cNvPicPr>
          <p:nvPr/>
        </p:nvPicPr>
        <p:blipFill rotWithShape="1">
          <a:blip r:embed="rId2">
            <a:extLst>
              <a:ext uri="{28A0092B-C50C-407E-A947-70E740481C1C}">
                <a14:useLocalDpi xmlns:a14="http://schemas.microsoft.com/office/drawing/2010/main" val="0"/>
              </a:ext>
            </a:extLst>
          </a:blip>
          <a:srcRect r="19560"/>
          <a:stretch/>
        </p:blipFill>
        <p:spPr bwMode="auto">
          <a:xfrm rot="5400000">
            <a:off x="1993029" y="1085412"/>
            <a:ext cx="5868562" cy="431101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4294393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51520" y="1124744"/>
            <a:ext cx="8568952" cy="5040560"/>
          </a:xfrm>
        </p:spPr>
        <p:txBody>
          <a:bodyPr>
            <a:normAutofit/>
          </a:bodyPr>
          <a:lstStyle/>
          <a:p>
            <a:pPr marL="578358" indent="-514350"/>
            <a:r>
              <a:rPr lang="en-US" dirty="0" smtClean="0"/>
              <a:t>Company name and pagination:</a:t>
            </a:r>
          </a:p>
          <a:p>
            <a:pPr marL="953262" lvl="1" indent="-514350">
              <a:buFont typeface="Wingdings" pitchFamily="2" charset="2"/>
              <a:buChar char="ü"/>
            </a:pPr>
            <a:r>
              <a:rPr lang="en-US" dirty="0" smtClean="0"/>
              <a:t>the company name and pagination must appear on every page of the document.</a:t>
            </a:r>
          </a:p>
          <a:p>
            <a:pPr marL="953262" lvl="1" indent="-514350">
              <a:buFont typeface="Wingdings" pitchFamily="2" charset="2"/>
              <a:buChar char="ü"/>
            </a:pPr>
            <a:endParaRPr lang="en-US" dirty="0" smtClean="0"/>
          </a:p>
          <a:p>
            <a:pPr marL="578358" indent="-514350"/>
            <a:r>
              <a:rPr lang="en-US" dirty="0" smtClean="0"/>
              <a:t>Title:</a:t>
            </a:r>
          </a:p>
          <a:p>
            <a:pPr marL="953262" lvl="1" indent="-514350">
              <a:buFont typeface="Wingdings" pitchFamily="2" charset="2"/>
              <a:buChar char="ü"/>
            </a:pPr>
            <a:r>
              <a:rPr lang="en-US" dirty="0" smtClean="0"/>
              <a:t>The title should be descriptive</a:t>
            </a:r>
          </a:p>
          <a:p>
            <a:pPr marL="953262" lvl="1" indent="-514350">
              <a:buFont typeface="Wingdings" pitchFamily="2" charset="2"/>
              <a:buChar char="ü"/>
            </a:pPr>
            <a:endParaRPr lang="en-US" dirty="0" smtClean="0"/>
          </a:p>
        </p:txBody>
      </p:sp>
    </p:spTree>
    <p:extLst>
      <p:ext uri="{BB962C8B-B14F-4D97-AF65-F5344CB8AC3E}">
        <p14:creationId xmlns:p14="http://schemas.microsoft.com/office/powerpoint/2010/main" val="795399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79512" y="188640"/>
            <a:ext cx="8640960" cy="6072336"/>
          </a:xfrm>
        </p:spPr>
        <p:txBody>
          <a:bodyPr>
            <a:normAutofit fontScale="92500" lnSpcReduction="20000"/>
          </a:bodyPr>
          <a:lstStyle/>
          <a:p>
            <a:pPr marL="953262" lvl="1" indent="-514350">
              <a:buFont typeface="Wingdings" pitchFamily="2" charset="2"/>
              <a:buChar char="ü"/>
            </a:pPr>
            <a:endParaRPr lang="en-US" dirty="0" smtClean="0"/>
          </a:p>
          <a:p>
            <a:pPr marL="578358" indent="-514350"/>
            <a:r>
              <a:rPr lang="en-US" dirty="0" smtClean="0"/>
              <a:t>Identification and control:</a:t>
            </a:r>
          </a:p>
          <a:p>
            <a:pPr marL="953262" lvl="1" indent="-514350">
              <a:buFont typeface="Wingdings" pitchFamily="2" charset="2"/>
              <a:buChar char="ü"/>
            </a:pPr>
            <a:r>
              <a:rPr lang="en-US" dirty="0" smtClean="0"/>
              <a:t>Procedures must be uniquely identified. This identification supports accountability and traceability of the document throughout the facility and over time as it changes. The accountability and traceability of procedures are based on assigning them identification number or codes and control numbers or codes (revision and edition numbers)</a:t>
            </a:r>
          </a:p>
          <a:p>
            <a:pPr marL="953262" lvl="1" indent="-514350">
              <a:buFont typeface="Wingdings" pitchFamily="2" charset="2"/>
              <a:buChar char="ü"/>
            </a:pPr>
            <a:endParaRPr lang="en-US" dirty="0" smtClean="0"/>
          </a:p>
          <a:p>
            <a:pPr marL="578358" indent="-514350"/>
            <a:r>
              <a:rPr lang="en-US" dirty="0" smtClean="0"/>
              <a:t>Purpose:</a:t>
            </a:r>
          </a:p>
          <a:p>
            <a:pPr marL="953262" lvl="1" indent="-514350">
              <a:buFont typeface="Wingdings" pitchFamily="2" charset="2"/>
              <a:buChar char="ü"/>
            </a:pPr>
            <a:r>
              <a:rPr lang="en-US" dirty="0" smtClean="0"/>
              <a:t>The purpose  or objective of a procedure should restate and expand a well-written title. Expand or quality the directive language used in the title (e.g. operation, monitoring and routine maintenance associated with CEPP and New </a:t>
            </a:r>
            <a:r>
              <a:rPr lang="en-US" dirty="0" err="1" smtClean="0"/>
              <a:t>Brunwsik</a:t>
            </a:r>
            <a:r>
              <a:rPr lang="en-US" dirty="0" smtClean="0"/>
              <a:t> Bioreactor)</a:t>
            </a:r>
          </a:p>
        </p:txBody>
      </p:sp>
    </p:spTree>
    <p:extLst>
      <p:ext uri="{BB962C8B-B14F-4D97-AF65-F5344CB8AC3E}">
        <p14:creationId xmlns:p14="http://schemas.microsoft.com/office/powerpoint/2010/main" val="5506255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5536" y="836712"/>
            <a:ext cx="8424936" cy="5184576"/>
          </a:xfrm>
        </p:spPr>
        <p:txBody>
          <a:bodyPr>
            <a:normAutofit/>
          </a:bodyPr>
          <a:lstStyle/>
          <a:p>
            <a:r>
              <a:rPr lang="en-US" dirty="0" smtClean="0"/>
              <a:t>Scope:</a:t>
            </a:r>
          </a:p>
          <a:p>
            <a:pPr marL="731520" lvl="2" indent="-384048">
              <a:buSzPct val="80000"/>
              <a:buFont typeface="Wingdings" pitchFamily="2" charset="2"/>
              <a:buChar char="Ø"/>
            </a:pPr>
            <a:r>
              <a:rPr lang="en-US" sz="2600" dirty="0" smtClean="0"/>
              <a:t>The scope should provide limits to the use of the procedure.</a:t>
            </a:r>
          </a:p>
          <a:p>
            <a:pPr marL="731520" lvl="2" indent="-384048">
              <a:buSzPct val="80000"/>
              <a:buNone/>
            </a:pPr>
            <a:endParaRPr lang="en-US" dirty="0" smtClean="0"/>
          </a:p>
          <a:p>
            <a:r>
              <a:rPr lang="en-US" dirty="0" smtClean="0"/>
              <a:t>Responsibility:</a:t>
            </a:r>
          </a:p>
          <a:p>
            <a:pPr lvl="1"/>
            <a:r>
              <a:rPr lang="en-US" dirty="0" smtClean="0"/>
              <a:t>Who is responsibility for the performing the work describes? Who is responsible for reporting the work? Are there special training for certification equipments?</a:t>
            </a:r>
          </a:p>
          <a:p>
            <a:pPr lvl="1"/>
            <a:endParaRPr lang="en-US" dirty="0" smtClean="0"/>
          </a:p>
          <a:p>
            <a:pPr lvl="1"/>
            <a:endParaRPr lang="en-US" dirty="0" smtClean="0"/>
          </a:p>
          <a:p>
            <a:endParaRPr lang="en-US" dirty="0" smtClean="0"/>
          </a:p>
        </p:txBody>
      </p:sp>
    </p:spTree>
    <p:extLst>
      <p:ext uri="{BB962C8B-B14F-4D97-AF65-F5344CB8AC3E}">
        <p14:creationId xmlns:p14="http://schemas.microsoft.com/office/powerpoint/2010/main" val="20350392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51520" y="260648"/>
            <a:ext cx="8136904" cy="6080720"/>
          </a:xfrm>
        </p:spPr>
        <p:txBody>
          <a:bodyPr>
            <a:normAutofit fontScale="92500" lnSpcReduction="20000"/>
          </a:bodyPr>
          <a:lstStyle/>
          <a:p>
            <a:pPr lvl="1"/>
            <a:endParaRPr lang="en-US" dirty="0" smtClean="0"/>
          </a:p>
          <a:p>
            <a:r>
              <a:rPr lang="en-US" dirty="0" smtClean="0"/>
              <a:t>Procedure:</a:t>
            </a:r>
          </a:p>
          <a:p>
            <a:pPr marL="731520" lvl="2" indent="-384048">
              <a:buSzPct val="80000"/>
              <a:buFont typeface="Wingdings" pitchFamily="2" charset="2"/>
              <a:buChar char="Ø"/>
            </a:pPr>
            <a:r>
              <a:rPr lang="en-US" sz="2600" dirty="0" smtClean="0"/>
              <a:t>Describe the procedure in a step-by-step, chronological manner. Use active verb and direct statement. E.g. Open the main switcher, Open valve number XYZ, Record the DO value after 30 minutes, etc.</a:t>
            </a:r>
          </a:p>
          <a:p>
            <a:endParaRPr lang="en-US" dirty="0" smtClean="0"/>
          </a:p>
          <a:p>
            <a:r>
              <a:rPr lang="en-US" dirty="0" smtClean="0"/>
              <a:t>Calculation/ data handling/ documentation requirements:</a:t>
            </a:r>
          </a:p>
          <a:p>
            <a:pPr marL="731520" lvl="2" indent="-384048">
              <a:buSzPct val="80000"/>
              <a:buFont typeface="Wingdings" pitchFamily="2" charset="2"/>
              <a:buChar char="Ø"/>
            </a:pPr>
            <a:r>
              <a:rPr lang="en-US" sz="2600" dirty="0" smtClean="0"/>
              <a:t>Describe how the raw data are managed and reported. Provide examples of calculations, when appropriate.</a:t>
            </a:r>
          </a:p>
          <a:p>
            <a:endParaRPr lang="en-US" dirty="0" smtClean="0"/>
          </a:p>
          <a:p>
            <a:r>
              <a:rPr lang="en-US" dirty="0" smtClean="0"/>
              <a:t>Frequency:</a:t>
            </a:r>
          </a:p>
          <a:p>
            <a:pPr lvl="1"/>
            <a:r>
              <a:rPr lang="en-US" dirty="0" smtClean="0"/>
              <a:t>This should be written for maintenance and cleaning SOPs</a:t>
            </a:r>
          </a:p>
          <a:p>
            <a:pPr lvl="1"/>
            <a:endParaRPr lang="en-US" dirty="0" smtClean="0"/>
          </a:p>
          <a:p>
            <a:endParaRPr lang="en-US" dirty="0" smtClean="0"/>
          </a:p>
        </p:txBody>
      </p:sp>
    </p:spTree>
    <p:extLst>
      <p:ext uri="{BB962C8B-B14F-4D97-AF65-F5344CB8AC3E}">
        <p14:creationId xmlns:p14="http://schemas.microsoft.com/office/powerpoint/2010/main" val="7860436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rot="16200000">
            <a:off x="1101725" y="2322513"/>
            <a:ext cx="8042275" cy="1441450"/>
          </a:xfrm>
        </p:spPr>
        <p:txBody>
          <a:bodyPr/>
          <a:lstStyle/>
          <a:p>
            <a:r>
              <a:rPr lang="en-US" dirty="0" smtClean="0"/>
              <a:t>EXAMPLE</a:t>
            </a:r>
            <a:endParaRPr lang="en-US" dirty="0"/>
          </a:p>
        </p:txBody>
      </p:sp>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2819" b="10776"/>
          <a:stretch/>
        </p:blipFill>
        <p:spPr bwMode="auto">
          <a:xfrm>
            <a:off x="857494" y="44624"/>
            <a:ext cx="6408712" cy="63367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94147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Introduction to GMP</a:t>
            </a:r>
          </a:p>
        </p:txBody>
      </p:sp>
      <p:sp>
        <p:nvSpPr>
          <p:cNvPr id="3" name="Content Placeholder 2"/>
          <p:cNvSpPr>
            <a:spLocks noGrp="1"/>
          </p:cNvSpPr>
          <p:nvPr>
            <p:ph idx="1"/>
          </p:nvPr>
        </p:nvSpPr>
        <p:spPr/>
        <p:txBody>
          <a:bodyPr>
            <a:normAutofit/>
          </a:bodyPr>
          <a:lstStyle/>
          <a:p>
            <a:r>
              <a:rPr lang="en-MY" dirty="0"/>
              <a:t>Principle of GMP is that </a:t>
            </a:r>
            <a:r>
              <a:rPr lang="en-MY" b="1" dirty="0">
                <a:solidFill>
                  <a:schemeClr val="accent1">
                    <a:lumMod val="75000"/>
                  </a:schemeClr>
                </a:solidFill>
              </a:rPr>
              <a:t>quality is built </a:t>
            </a:r>
            <a:r>
              <a:rPr lang="en-MY" dirty="0"/>
              <a:t>into a product</a:t>
            </a:r>
            <a:endParaRPr lang="en-MY" b="1" dirty="0" smtClean="0">
              <a:solidFill>
                <a:schemeClr val="accent1">
                  <a:lumMod val="75000"/>
                </a:schemeClr>
              </a:solidFill>
            </a:endParaRPr>
          </a:p>
          <a:p>
            <a:r>
              <a:rPr lang="en-MY" dirty="0" smtClean="0"/>
              <a:t>Assure that the product meets the </a:t>
            </a:r>
            <a:r>
              <a:rPr lang="en-MY" dirty="0"/>
              <a:t>final </a:t>
            </a:r>
            <a:r>
              <a:rPr lang="en-MY" dirty="0" smtClean="0"/>
              <a:t>specifications </a:t>
            </a:r>
          </a:p>
          <a:p>
            <a:r>
              <a:rPr lang="en-MY" dirty="0" smtClean="0"/>
              <a:t>manufactured </a:t>
            </a:r>
            <a:r>
              <a:rPr lang="en-MY" dirty="0"/>
              <a:t>by the same procedures. </a:t>
            </a:r>
            <a:endParaRPr lang="en-MY" dirty="0" smtClean="0"/>
          </a:p>
        </p:txBody>
      </p:sp>
    </p:spTree>
    <p:extLst>
      <p:ext uri="{BB962C8B-B14F-4D97-AF65-F5344CB8AC3E}">
        <p14:creationId xmlns:p14="http://schemas.microsoft.com/office/powerpoint/2010/main" val="7306270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8818" b="10094"/>
          <a:stretch/>
        </p:blipFill>
        <p:spPr bwMode="auto">
          <a:xfrm>
            <a:off x="971600" y="260649"/>
            <a:ext cx="5832648" cy="61206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2928953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620688"/>
            <a:ext cx="7272808" cy="51263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34255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79512" y="908720"/>
            <a:ext cx="7991475" cy="5472112"/>
          </a:xfrm>
        </p:spPr>
        <p:txBody>
          <a:bodyPr>
            <a:normAutofit/>
          </a:bodyPr>
          <a:lstStyle/>
          <a:p>
            <a:r>
              <a:rPr lang="en-MY" dirty="0" smtClean="0"/>
              <a:t>Method</a:t>
            </a:r>
          </a:p>
          <a:p>
            <a:pPr lvl="1"/>
            <a:r>
              <a:rPr lang="en-MY" dirty="0" smtClean="0"/>
              <a:t>Check </a:t>
            </a:r>
            <a:r>
              <a:rPr lang="en-MY" dirty="0"/>
              <a:t>the quality of the </a:t>
            </a:r>
            <a:r>
              <a:rPr lang="en-MY" b="1" dirty="0">
                <a:solidFill>
                  <a:schemeClr val="accent1">
                    <a:lumMod val="75000"/>
                  </a:schemeClr>
                </a:solidFill>
              </a:rPr>
              <a:t>facility</a:t>
            </a:r>
            <a:r>
              <a:rPr lang="en-MY" dirty="0"/>
              <a:t> </a:t>
            </a:r>
          </a:p>
          <a:p>
            <a:pPr lvl="1"/>
            <a:r>
              <a:rPr lang="en-MY" dirty="0" smtClean="0"/>
              <a:t>Investigate the</a:t>
            </a:r>
            <a:r>
              <a:rPr lang="en-MY" dirty="0"/>
              <a:t> </a:t>
            </a:r>
            <a:r>
              <a:rPr lang="en-MY" b="1" dirty="0">
                <a:solidFill>
                  <a:schemeClr val="accent1">
                    <a:lumMod val="75000"/>
                  </a:schemeClr>
                </a:solidFill>
              </a:rPr>
              <a:t>starting </a:t>
            </a:r>
            <a:r>
              <a:rPr lang="en-MY" b="1" dirty="0" smtClean="0">
                <a:solidFill>
                  <a:schemeClr val="accent1">
                    <a:lumMod val="75000"/>
                  </a:schemeClr>
                </a:solidFill>
              </a:rPr>
              <a:t>materials</a:t>
            </a:r>
          </a:p>
          <a:p>
            <a:pPr lvl="1"/>
            <a:r>
              <a:rPr lang="en-MY" b="1" dirty="0">
                <a:solidFill>
                  <a:schemeClr val="accent1">
                    <a:lumMod val="75000"/>
                  </a:schemeClr>
                </a:solidFill>
              </a:rPr>
              <a:t>Production process at all </a:t>
            </a:r>
            <a:r>
              <a:rPr lang="en-MY" b="1" dirty="0" smtClean="0">
                <a:solidFill>
                  <a:schemeClr val="accent1">
                    <a:lumMod val="75000"/>
                  </a:schemeClr>
                </a:solidFill>
              </a:rPr>
              <a:t>stages</a:t>
            </a:r>
          </a:p>
          <a:p>
            <a:pPr lvl="1"/>
            <a:r>
              <a:rPr lang="en-MY" dirty="0" smtClean="0"/>
              <a:t>T</a:t>
            </a:r>
            <a:r>
              <a:rPr lang="en-MY" b="1" dirty="0">
                <a:solidFill>
                  <a:schemeClr val="accent1">
                    <a:lumMod val="75000"/>
                  </a:schemeClr>
                </a:solidFill>
              </a:rPr>
              <a:t>esting system of the </a:t>
            </a:r>
            <a:r>
              <a:rPr lang="en-MY" b="1" dirty="0" smtClean="0">
                <a:solidFill>
                  <a:schemeClr val="accent1">
                    <a:lumMod val="75000"/>
                  </a:schemeClr>
                </a:solidFill>
              </a:rPr>
              <a:t>product</a:t>
            </a:r>
          </a:p>
          <a:p>
            <a:pPr lvl="1"/>
            <a:r>
              <a:rPr lang="en-MY" dirty="0" smtClean="0"/>
              <a:t>Investigate whether </a:t>
            </a:r>
            <a:r>
              <a:rPr lang="en-MY" dirty="0"/>
              <a:t>materials contain </a:t>
            </a:r>
            <a:r>
              <a:rPr lang="en-MY" dirty="0" smtClean="0"/>
              <a:t>sufficient </a:t>
            </a:r>
            <a:r>
              <a:rPr lang="en-MY" b="1" dirty="0" smtClean="0">
                <a:solidFill>
                  <a:schemeClr val="accent1">
                    <a:lumMod val="75000"/>
                  </a:schemeClr>
                </a:solidFill>
              </a:rPr>
              <a:t>labelling</a:t>
            </a:r>
          </a:p>
          <a:p>
            <a:pPr lvl="1"/>
            <a:r>
              <a:rPr lang="en-MY" b="1" dirty="0" smtClean="0">
                <a:solidFill>
                  <a:schemeClr val="accent1">
                    <a:lumMod val="75000"/>
                  </a:schemeClr>
                </a:solidFill>
              </a:rPr>
              <a:t>Storage system</a:t>
            </a:r>
          </a:p>
        </p:txBody>
      </p:sp>
    </p:spTree>
    <p:extLst>
      <p:ext uri="{BB962C8B-B14F-4D97-AF65-F5344CB8AC3E}">
        <p14:creationId xmlns:p14="http://schemas.microsoft.com/office/powerpoint/2010/main" val="15113217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management</a:t>
            </a:r>
            <a:endParaRPr lang="en-MY" dirty="0"/>
          </a:p>
        </p:txBody>
      </p:sp>
      <p:sp>
        <p:nvSpPr>
          <p:cNvPr id="3" name="Content Placeholder 2"/>
          <p:cNvSpPr>
            <a:spLocks noGrp="1"/>
          </p:cNvSpPr>
          <p:nvPr>
            <p:ph idx="1"/>
          </p:nvPr>
        </p:nvSpPr>
        <p:spPr>
          <a:xfrm>
            <a:off x="539552" y="1700808"/>
            <a:ext cx="7992888" cy="4536504"/>
          </a:xfrm>
        </p:spPr>
        <p:txBody>
          <a:bodyPr>
            <a:normAutofit/>
          </a:bodyPr>
          <a:lstStyle/>
          <a:p>
            <a:r>
              <a:rPr lang="en-MY" dirty="0"/>
              <a:t>The basic elements of quality management are:</a:t>
            </a:r>
          </a:p>
          <a:p>
            <a:pPr lvl="1"/>
            <a:r>
              <a:rPr lang="en-MY" dirty="0" smtClean="0"/>
              <a:t>C</a:t>
            </a:r>
            <a:r>
              <a:rPr lang="en-MY" dirty="0"/>
              <a:t>overing </a:t>
            </a:r>
            <a:r>
              <a:rPr lang="en-MY" dirty="0" smtClean="0"/>
              <a:t>the </a:t>
            </a:r>
            <a:r>
              <a:rPr lang="en-MY" dirty="0" smtClean="0">
                <a:solidFill>
                  <a:srgbClr val="FF0000"/>
                </a:solidFill>
              </a:rPr>
              <a:t>organizational </a:t>
            </a:r>
            <a:r>
              <a:rPr lang="en-MY" dirty="0">
                <a:solidFill>
                  <a:srgbClr val="FF0000"/>
                </a:solidFill>
              </a:rPr>
              <a:t>structure</a:t>
            </a:r>
            <a:r>
              <a:rPr lang="en-MY" dirty="0"/>
              <a:t>, </a:t>
            </a:r>
          </a:p>
          <a:p>
            <a:pPr lvl="1"/>
            <a:r>
              <a:rPr lang="en-MY" dirty="0" smtClean="0">
                <a:solidFill>
                  <a:srgbClr val="FF0000"/>
                </a:solidFill>
              </a:rPr>
              <a:t>Availability of systematic </a:t>
            </a:r>
            <a:r>
              <a:rPr lang="en-MY" dirty="0">
                <a:solidFill>
                  <a:srgbClr val="FF0000"/>
                </a:solidFill>
              </a:rPr>
              <a:t>actions </a:t>
            </a:r>
            <a:r>
              <a:rPr lang="en-MY" dirty="0" smtClean="0">
                <a:sym typeface="Wingdings" pitchFamily="2" charset="2"/>
              </a:rPr>
              <a:t> Q</a:t>
            </a:r>
            <a:r>
              <a:rPr lang="en-MY" dirty="0" smtClean="0"/>
              <a:t>uality assurance.</a:t>
            </a:r>
            <a:endParaRPr lang="en-MY" dirty="0"/>
          </a:p>
        </p:txBody>
      </p:sp>
    </p:spTree>
    <p:extLst>
      <p:ext uri="{BB962C8B-B14F-4D97-AF65-F5344CB8AC3E}">
        <p14:creationId xmlns:p14="http://schemas.microsoft.com/office/powerpoint/2010/main" val="32556072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2880" y="274638"/>
            <a:ext cx="8229600" cy="1143000"/>
          </a:xfrm>
        </p:spPr>
        <p:txBody>
          <a:bodyPr/>
          <a:lstStyle/>
          <a:p>
            <a:pPr algn="l"/>
            <a:r>
              <a:rPr lang="en-US" dirty="0" smtClean="0"/>
              <a:t>Quality management</a:t>
            </a:r>
            <a:endParaRPr lang="en-MY" dirty="0"/>
          </a:p>
        </p:txBody>
      </p:sp>
      <p:sp>
        <p:nvSpPr>
          <p:cNvPr id="3" name="Content Placeholder 2"/>
          <p:cNvSpPr>
            <a:spLocks noGrp="1"/>
          </p:cNvSpPr>
          <p:nvPr>
            <p:ph idx="4294967295"/>
          </p:nvPr>
        </p:nvSpPr>
        <p:spPr>
          <a:xfrm>
            <a:off x="611560" y="1700213"/>
            <a:ext cx="7993063" cy="4537075"/>
          </a:xfrm>
        </p:spPr>
        <p:txBody>
          <a:bodyPr>
            <a:normAutofit/>
          </a:bodyPr>
          <a:lstStyle/>
          <a:p>
            <a:r>
              <a:rPr lang="en-MY" dirty="0" smtClean="0"/>
              <a:t>Interrelated aspects </a:t>
            </a:r>
            <a:r>
              <a:rPr lang="en-MY" dirty="0"/>
              <a:t>of quality </a:t>
            </a:r>
            <a:r>
              <a:rPr lang="en-MY" dirty="0" smtClean="0"/>
              <a:t>management</a:t>
            </a:r>
            <a:endParaRPr lang="en-MY" b="1" dirty="0">
              <a:solidFill>
                <a:schemeClr val="accent1">
                  <a:lumMod val="75000"/>
                </a:schemeClr>
              </a:solidFill>
            </a:endParaRPr>
          </a:p>
        </p:txBody>
      </p:sp>
      <p:pic>
        <p:nvPicPr>
          <p:cNvPr id="4" name="Picture 2" descr="C:\Users\Azie\Desktop\ScreenHunter_06 Dec. 14 04.4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848" y="2420888"/>
            <a:ext cx="3754761" cy="367933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400017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Quality management</a:t>
            </a:r>
            <a:endParaRPr lang="en-MY" dirty="0"/>
          </a:p>
        </p:txBody>
      </p:sp>
      <p:sp>
        <p:nvSpPr>
          <p:cNvPr id="3" name="Content Placeholder 2"/>
          <p:cNvSpPr>
            <a:spLocks noGrp="1"/>
          </p:cNvSpPr>
          <p:nvPr>
            <p:ph idx="4294967295"/>
          </p:nvPr>
        </p:nvSpPr>
        <p:spPr>
          <a:xfrm>
            <a:off x="539552" y="1773238"/>
            <a:ext cx="8136904" cy="4319587"/>
          </a:xfrm>
        </p:spPr>
        <p:txBody>
          <a:bodyPr>
            <a:normAutofit/>
          </a:bodyPr>
          <a:lstStyle/>
          <a:p>
            <a:r>
              <a:rPr lang="en-MY" dirty="0" smtClean="0"/>
              <a:t>QC activities includes </a:t>
            </a:r>
          </a:p>
          <a:p>
            <a:pPr lvl="1"/>
            <a:r>
              <a:rPr lang="en-MY" dirty="0" smtClean="0">
                <a:solidFill>
                  <a:srgbClr val="FF0000"/>
                </a:solidFill>
              </a:rPr>
              <a:t>sampling </a:t>
            </a:r>
          </a:p>
          <a:p>
            <a:pPr lvl="1"/>
            <a:r>
              <a:rPr lang="en-MY" dirty="0" smtClean="0"/>
              <a:t>determining </a:t>
            </a:r>
            <a:r>
              <a:rPr lang="en-MY" dirty="0" smtClean="0">
                <a:solidFill>
                  <a:srgbClr val="FF0000"/>
                </a:solidFill>
              </a:rPr>
              <a:t>specifications</a:t>
            </a:r>
            <a:endParaRPr lang="en-MY" dirty="0" smtClean="0"/>
          </a:p>
          <a:p>
            <a:pPr lvl="1"/>
            <a:r>
              <a:rPr lang="en-MY" dirty="0" smtClean="0"/>
              <a:t>maintaining </a:t>
            </a:r>
            <a:r>
              <a:rPr lang="en-MY" dirty="0" smtClean="0">
                <a:solidFill>
                  <a:srgbClr val="FF0000"/>
                </a:solidFill>
              </a:rPr>
              <a:t>records</a:t>
            </a:r>
            <a:r>
              <a:rPr lang="en-MY" dirty="0" smtClean="0"/>
              <a:t> </a:t>
            </a:r>
          </a:p>
          <a:p>
            <a:pPr lvl="1"/>
            <a:r>
              <a:rPr lang="en-MY" dirty="0" smtClean="0"/>
              <a:t>Record all </a:t>
            </a:r>
            <a:r>
              <a:rPr lang="en-MY" dirty="0" smtClean="0">
                <a:solidFill>
                  <a:srgbClr val="FF0000"/>
                </a:solidFill>
              </a:rPr>
              <a:t>deviations </a:t>
            </a:r>
          </a:p>
          <a:p>
            <a:pPr lvl="1"/>
            <a:r>
              <a:rPr lang="en-MY" dirty="0"/>
              <a:t>Conduct investigation.</a:t>
            </a:r>
          </a:p>
          <a:p>
            <a:pPr lvl="1"/>
            <a:r>
              <a:rPr lang="en-MY" dirty="0"/>
              <a:t>Stop or quarantine failed products from entering the market</a:t>
            </a:r>
          </a:p>
        </p:txBody>
      </p:sp>
    </p:spTree>
    <p:extLst>
      <p:ext uri="{BB962C8B-B14F-4D97-AF65-F5344CB8AC3E}">
        <p14:creationId xmlns:p14="http://schemas.microsoft.com/office/powerpoint/2010/main" val="19287037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3568" y="274638"/>
            <a:ext cx="8229600" cy="1143000"/>
          </a:xfrm>
        </p:spPr>
        <p:txBody>
          <a:bodyPr/>
          <a:lstStyle/>
          <a:p>
            <a:pPr algn="l"/>
            <a:r>
              <a:rPr lang="en-US" dirty="0" smtClean="0"/>
              <a:t>Quality management</a:t>
            </a:r>
            <a:endParaRPr lang="en-MY" dirty="0"/>
          </a:p>
        </p:txBody>
      </p:sp>
      <p:sp>
        <p:nvSpPr>
          <p:cNvPr id="3" name="Content Placeholder 2"/>
          <p:cNvSpPr>
            <a:spLocks noGrp="1"/>
          </p:cNvSpPr>
          <p:nvPr>
            <p:ph idx="4294967295"/>
          </p:nvPr>
        </p:nvSpPr>
        <p:spPr>
          <a:xfrm>
            <a:off x="719138" y="1700213"/>
            <a:ext cx="8424862" cy="4681537"/>
          </a:xfrm>
        </p:spPr>
        <p:txBody>
          <a:bodyPr>
            <a:normAutofit/>
          </a:bodyPr>
          <a:lstStyle/>
          <a:p>
            <a:r>
              <a:rPr lang="en-MY" dirty="0" smtClean="0"/>
              <a:t>Different from one company to the other - depending on the </a:t>
            </a:r>
          </a:p>
          <a:p>
            <a:pPr lvl="1"/>
            <a:r>
              <a:rPr lang="en-MY" dirty="0">
                <a:solidFill>
                  <a:srgbClr val="FF0000"/>
                </a:solidFill>
              </a:rPr>
              <a:t>size</a:t>
            </a:r>
            <a:endParaRPr lang="en-MY" dirty="0"/>
          </a:p>
          <a:p>
            <a:pPr lvl="1"/>
            <a:r>
              <a:rPr lang="en-MY" dirty="0"/>
              <a:t>the </a:t>
            </a:r>
            <a:r>
              <a:rPr lang="en-MY" dirty="0">
                <a:solidFill>
                  <a:srgbClr val="FF0000"/>
                </a:solidFill>
              </a:rPr>
              <a:t>quantity </a:t>
            </a:r>
            <a:r>
              <a:rPr lang="en-MY" dirty="0"/>
              <a:t>of products manufactured</a:t>
            </a:r>
          </a:p>
          <a:p>
            <a:pPr lvl="1"/>
            <a:r>
              <a:rPr lang="en-MY" dirty="0"/>
              <a:t>the operations involved</a:t>
            </a:r>
          </a:p>
          <a:p>
            <a:pPr lvl="1"/>
            <a:r>
              <a:rPr lang="en-MY" dirty="0"/>
              <a:t>the local regulatory authorities </a:t>
            </a:r>
          </a:p>
        </p:txBody>
      </p:sp>
    </p:spTree>
    <p:extLst>
      <p:ext uri="{BB962C8B-B14F-4D97-AF65-F5344CB8AC3E}">
        <p14:creationId xmlns:p14="http://schemas.microsoft.com/office/powerpoint/2010/main" val="24138612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3568" y="274638"/>
            <a:ext cx="8229600" cy="1143000"/>
          </a:xfrm>
        </p:spPr>
        <p:txBody>
          <a:bodyPr/>
          <a:lstStyle/>
          <a:p>
            <a:pPr algn="l"/>
            <a:r>
              <a:rPr lang="en-US" dirty="0" smtClean="0"/>
              <a:t>Quality management</a:t>
            </a:r>
            <a:endParaRPr lang="en-MY" dirty="0"/>
          </a:p>
        </p:txBody>
      </p:sp>
      <p:sp>
        <p:nvSpPr>
          <p:cNvPr id="3" name="Content Placeholder 2"/>
          <p:cNvSpPr>
            <a:spLocks noGrp="1"/>
          </p:cNvSpPr>
          <p:nvPr>
            <p:ph idx="4294967295"/>
          </p:nvPr>
        </p:nvSpPr>
        <p:spPr>
          <a:xfrm>
            <a:off x="683568" y="1196752"/>
            <a:ext cx="8424862" cy="4681537"/>
          </a:xfrm>
        </p:spPr>
        <p:txBody>
          <a:bodyPr>
            <a:normAutofit/>
          </a:bodyPr>
          <a:lstStyle/>
          <a:p>
            <a:pPr marL="0" indent="0">
              <a:buNone/>
            </a:pPr>
            <a:endParaRPr lang="en-MY" dirty="0" smtClean="0"/>
          </a:p>
          <a:p>
            <a:r>
              <a:rPr lang="en-MY" dirty="0" smtClean="0"/>
              <a:t>A company can range from: </a:t>
            </a:r>
          </a:p>
          <a:p>
            <a:pPr lvl="1"/>
            <a:r>
              <a:rPr lang="en-MY" dirty="0" smtClean="0"/>
              <a:t>i</a:t>
            </a:r>
            <a:r>
              <a:rPr lang="en-MY" dirty="0"/>
              <a:t>) a small single product facility</a:t>
            </a:r>
          </a:p>
          <a:p>
            <a:pPr lvl="1"/>
            <a:r>
              <a:rPr lang="en-MY" dirty="0"/>
              <a:t>ii) a large multi-product company</a:t>
            </a:r>
            <a:r>
              <a:rPr lang="en-MY" dirty="0" smtClean="0"/>
              <a:t>.  </a:t>
            </a:r>
            <a:endParaRPr lang="en-MY" dirty="0"/>
          </a:p>
        </p:txBody>
      </p:sp>
    </p:spTree>
    <p:extLst>
      <p:ext uri="{BB962C8B-B14F-4D97-AF65-F5344CB8AC3E}">
        <p14:creationId xmlns:p14="http://schemas.microsoft.com/office/powerpoint/2010/main" val="2072363408"/>
      </p:ext>
    </p:extLst>
  </p:cSld>
  <p:clrMapOvr>
    <a:masterClrMapping/>
  </p:clrMapOvr>
  <p:timing>
    <p:tnLst>
      <p:par>
        <p:cTn id="1" dur="indefinite" restart="never" nodeType="tmRoot"/>
      </p:par>
    </p:tnLst>
  </p:timing>
</p:sld>
</file>

<file path=ppt/theme/theme1.xml><?xml version="1.0" encoding="utf-8"?>
<a:theme xmlns:a="http://schemas.openxmlformats.org/drawingml/2006/main" name="UMP OCW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UMP OCW Theme" id="{C93204C6-4DE5-0C4F-9656-23EDA5E2CC0E}" vid="{513574BA-12E6-2A4A-824C-B3459940987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UMP OCW Theme</Template>
  <TotalTime>32841</TotalTime>
  <Words>833</Words>
  <Application>Microsoft Macintosh PowerPoint</Application>
  <PresentationFormat>On-screen Show (4:3)</PresentationFormat>
  <Paragraphs>141</Paragraphs>
  <Slides>31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Calibri</vt:lpstr>
      <vt:lpstr>Helvetica</vt:lpstr>
      <vt:lpstr>Wingdings</vt:lpstr>
      <vt:lpstr>Arial</vt:lpstr>
      <vt:lpstr>UMP OCW Theme</vt:lpstr>
      <vt:lpstr>BSB3503 - Biomanufacturing CHAPTER 4 GMP – Documentation Part I (SOP)</vt:lpstr>
      <vt:lpstr>Learning Outcomes</vt:lpstr>
      <vt:lpstr>Introduction to GMP</vt:lpstr>
      <vt:lpstr>PowerPoint Presentation</vt:lpstr>
      <vt:lpstr>Quality management</vt:lpstr>
      <vt:lpstr>Quality management</vt:lpstr>
      <vt:lpstr>Quality management</vt:lpstr>
      <vt:lpstr>Quality management</vt:lpstr>
      <vt:lpstr>Quality management</vt:lpstr>
      <vt:lpstr>Documentation</vt:lpstr>
      <vt:lpstr>Data recording documents</vt:lpstr>
      <vt:lpstr>Identification numbers</vt:lpstr>
      <vt:lpstr>Labels</vt:lpstr>
      <vt:lpstr>Labels</vt:lpstr>
      <vt:lpstr>Standard Operating Procedures (SOPs)</vt:lpstr>
      <vt:lpstr> SOP assessment  the evaluation  final approval </vt:lpstr>
      <vt:lpstr> SOP assessment  the evaluation  final approval </vt:lpstr>
      <vt:lpstr>Standard Operating Procedures (SOPs)</vt:lpstr>
      <vt:lpstr>Standard Operating Procedures (SOPs)</vt:lpstr>
      <vt:lpstr>Standard Operating Procedures (SOPs)</vt:lpstr>
      <vt:lpstr>The following data which developed during R&amp;D and Process Design will be well described in the SOP form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EXAMPLE</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OPERATION  PROCEDURE  (SOP)</dc:title>
  <dc:creator>Azie</dc:creator>
  <cp:lastModifiedBy>Rama Yusvana</cp:lastModifiedBy>
  <cp:revision>121</cp:revision>
  <dcterms:created xsi:type="dcterms:W3CDTF">2011-12-05T07:50:15Z</dcterms:created>
  <dcterms:modified xsi:type="dcterms:W3CDTF">2017-10-02T07:49:57Z</dcterms:modified>
</cp:coreProperties>
</file>