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359" r:id="rId2"/>
    <p:sldId id="363" r:id="rId3"/>
    <p:sldId id="364" r:id="rId4"/>
    <p:sldId id="366" r:id="rId5"/>
    <p:sldId id="367" r:id="rId6"/>
    <p:sldId id="368" r:id="rId7"/>
    <p:sldId id="369" r:id="rId8"/>
    <p:sldId id="370" r:id="rId9"/>
    <p:sldId id="371" r:id="rId10"/>
    <p:sldId id="365" r:id="rId11"/>
    <p:sldId id="345" r:id="rId12"/>
  </p:sldIdLst>
  <p:sldSz cx="9144000" cy="6858000" type="screen4x3"/>
  <p:notesSz cx="6797675" cy="9926638"/>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61" autoAdjust="0"/>
    <p:restoredTop sz="97431"/>
  </p:normalViewPr>
  <p:slideViewPr>
    <p:cSldViewPr snapToObjects="1">
      <p:cViewPr varScale="1">
        <p:scale>
          <a:sx n="74" d="100"/>
          <a:sy n="74" d="100"/>
        </p:scale>
        <p:origin x="1398"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t>8/19/2017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t>‹#›</a:t>
            </a:fld>
            <a:endParaRPr lang="en-US"/>
          </a:p>
        </p:txBody>
      </p:sp>
    </p:spTree>
    <p:extLst>
      <p:ext uri="{BB962C8B-B14F-4D97-AF65-F5344CB8AC3E}">
        <p14:creationId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t>8/19/2017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t>‹#›</a:t>
            </a:fld>
            <a:endParaRPr lang="en-US"/>
          </a:p>
        </p:txBody>
      </p:sp>
    </p:spTree>
    <p:extLst>
      <p:ext uri="{BB962C8B-B14F-4D97-AF65-F5344CB8AC3E}">
        <p14:creationId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t>8/19/2017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t>8/19/2017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t>8/19/2017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t>8/19/2017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8/19/2017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8/19/2017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spTree>
    <p:extLst>
      <p:ext uri="{BB962C8B-B14F-4D97-AF65-F5344CB8AC3E}">
        <p14:creationId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sharizaaris@ump.edu.m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361435" y="2226485"/>
            <a:ext cx="8016240" cy="1472184"/>
          </a:xfrm>
        </p:spPr>
        <p:txBody>
          <a:bodyPr>
            <a:normAutofit fontScale="90000"/>
          </a:bodyPr>
          <a:lstStyle/>
          <a:p>
            <a:pPr algn="ctr"/>
            <a:r>
              <a:rPr lang="en-US" dirty="0" smtClean="0">
                <a:solidFill>
                  <a:schemeClr val="bg1"/>
                </a:solidFill>
              </a:rPr>
              <a:t>Engineering Surveying</a:t>
            </a:r>
            <a:br>
              <a:rPr lang="en-US" dirty="0" smtClean="0">
                <a:solidFill>
                  <a:schemeClr val="bg1"/>
                </a:solidFill>
              </a:rPr>
            </a:br>
            <a:r>
              <a:rPr lang="en-US" dirty="0">
                <a:solidFill>
                  <a:schemeClr val="bg1"/>
                </a:solidFill>
              </a:rPr>
              <a:t/>
            </a:r>
            <a:br>
              <a:rPr lang="en-US" dirty="0">
                <a:solidFill>
                  <a:schemeClr val="bg1"/>
                </a:solidFill>
              </a:rPr>
            </a:br>
            <a:r>
              <a:rPr lang="en-US" dirty="0" smtClean="0">
                <a:solidFill>
                  <a:schemeClr val="bg1"/>
                </a:solidFill>
              </a:rPr>
              <a:t>Introduction to Survey Engineering</a:t>
            </a:r>
            <a:endParaRPr lang="en-US" dirty="0">
              <a:solidFill>
                <a:schemeClr val="bg1"/>
              </a:solidFill>
            </a:endParaRPr>
          </a:p>
        </p:txBody>
      </p:sp>
      <p:pic>
        <p:nvPicPr>
          <p:cNvPr id="7" name="Picture 6"/>
          <p:cNvPicPr/>
          <p:nvPr/>
        </p:nvPicPr>
        <p:blipFill>
          <a:blip r:embed="rId2" cstate="print">
            <a:extLst>
              <a:ext uri="{28A0092B-C50C-407E-A947-70E740481C1C}">
                <a14:useLocalDpi xmlns:a14="http://schemas.microsoft.com/office/drawing/2010/main" val="0"/>
              </a:ext>
            </a:extLst>
          </a:blip>
          <a:stretch>
            <a:fillRect/>
          </a:stretch>
        </p:blipFill>
        <p:spPr>
          <a:xfrm>
            <a:off x="18535" y="6662382"/>
            <a:ext cx="685801" cy="195618"/>
          </a:xfrm>
          <a:prstGeom prst="rect">
            <a:avLst/>
          </a:prstGeom>
        </p:spPr>
      </p:pic>
      <p:sp>
        <p:nvSpPr>
          <p:cNvPr id="8" name="TextBox 7"/>
          <p:cNvSpPr txBox="1"/>
          <p:nvPr/>
        </p:nvSpPr>
        <p:spPr>
          <a:xfrm>
            <a:off x="704335" y="6652991"/>
            <a:ext cx="2362201" cy="346975"/>
          </a:xfrm>
          <a:prstGeom prst="rect">
            <a:avLst/>
          </a:prstGeom>
          <a:noFill/>
        </p:spPr>
        <p:txBody>
          <a:bodyPr wrap="square" rtlCol="0">
            <a:spAutoFit/>
          </a:bodyPr>
          <a:lstStyle/>
          <a:p>
            <a:r>
              <a:rPr lang="en-GB" sz="800" dirty="0"/>
              <a:t>Introduction To Survey Engineering, by </a:t>
            </a:r>
            <a:r>
              <a:rPr lang="en-GB" sz="800" dirty="0" err="1"/>
              <a:t>Mohd</a:t>
            </a:r>
            <a:r>
              <a:rPr lang="en-GB" sz="800" dirty="0"/>
              <a:t> </a:t>
            </a:r>
            <a:r>
              <a:rPr lang="en-GB" sz="800" dirty="0" smtClean="0"/>
              <a:t>Arif</a:t>
            </a:r>
            <a:endParaRPr lang="en-MY" dirty="0"/>
          </a:p>
        </p:txBody>
      </p:sp>
      <p:sp>
        <p:nvSpPr>
          <p:cNvPr id="9" name="TextBox 8"/>
          <p:cNvSpPr txBox="1"/>
          <p:nvPr/>
        </p:nvSpPr>
        <p:spPr>
          <a:xfrm>
            <a:off x="2057400" y="4191000"/>
            <a:ext cx="4876800" cy="1477328"/>
          </a:xfrm>
          <a:prstGeom prst="rect">
            <a:avLst/>
          </a:prstGeom>
          <a:noFill/>
        </p:spPr>
        <p:txBody>
          <a:bodyPr wrap="square" rtlCol="0">
            <a:spAutoFit/>
          </a:bodyPr>
          <a:lstStyle/>
          <a:p>
            <a:pPr algn="ctr"/>
            <a:r>
              <a:rPr lang="en-US" dirty="0" smtClean="0">
                <a:solidFill>
                  <a:schemeClr val="bg1"/>
                </a:solidFill>
              </a:rPr>
              <a:t>By</a:t>
            </a:r>
          </a:p>
          <a:p>
            <a:pPr algn="ctr"/>
            <a:r>
              <a:rPr lang="en-US" dirty="0" err="1" smtClean="0">
                <a:solidFill>
                  <a:schemeClr val="bg1"/>
                </a:solidFill>
              </a:rPr>
              <a:t>Mohd</a:t>
            </a:r>
            <a:r>
              <a:rPr lang="en-US" dirty="0" smtClean="0">
                <a:solidFill>
                  <a:schemeClr val="bg1"/>
                </a:solidFill>
              </a:rPr>
              <a:t> Arif </a:t>
            </a:r>
            <a:r>
              <a:rPr lang="en-US" dirty="0" err="1" smtClean="0">
                <a:solidFill>
                  <a:schemeClr val="bg1"/>
                </a:solidFill>
              </a:rPr>
              <a:t>Sulaiman</a:t>
            </a:r>
            <a:endParaRPr lang="en-US" dirty="0" smtClean="0">
              <a:solidFill>
                <a:schemeClr val="bg1"/>
              </a:solidFill>
            </a:endParaRPr>
          </a:p>
          <a:p>
            <a:pPr algn="ctr"/>
            <a:endParaRPr lang="en-US" dirty="0" smtClean="0">
              <a:solidFill>
                <a:schemeClr val="bg1"/>
              </a:solidFill>
            </a:endParaRPr>
          </a:p>
          <a:p>
            <a:pPr algn="ctr"/>
            <a:r>
              <a:rPr lang="en-US" dirty="0" smtClean="0">
                <a:solidFill>
                  <a:schemeClr val="bg1"/>
                </a:solidFill>
              </a:rPr>
              <a:t>Faculty of Civil Engineering &amp; Earth Resources</a:t>
            </a:r>
          </a:p>
          <a:p>
            <a:pPr algn="ctr"/>
            <a:r>
              <a:rPr lang="en-US" dirty="0" smtClean="0">
                <a:solidFill>
                  <a:schemeClr val="bg1"/>
                </a:solidFill>
              </a:rPr>
              <a:t>mdarif@ump.edu</a:t>
            </a:r>
            <a:endParaRPr lang="en-MY" dirty="0">
              <a:solidFill>
                <a:schemeClr val="bg1"/>
              </a:solidFill>
            </a:endParaRPr>
          </a:p>
        </p:txBody>
      </p:sp>
    </p:spTree>
    <p:extLst>
      <p:ext uri="{BB962C8B-B14F-4D97-AF65-F5344CB8AC3E}">
        <p14:creationId xmlns:p14="http://schemas.microsoft.com/office/powerpoint/2010/main" val="5475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LECTURER INFORMATION</a:t>
            </a:r>
          </a:p>
        </p:txBody>
      </p:sp>
      <p:sp>
        <p:nvSpPr>
          <p:cNvPr id="3" name="Content Placeholder 2"/>
          <p:cNvSpPr>
            <a:spLocks noGrp="1"/>
          </p:cNvSpPr>
          <p:nvPr>
            <p:ph idx="1"/>
          </p:nvPr>
        </p:nvSpPr>
        <p:spPr/>
        <p:txBody>
          <a:bodyPr/>
          <a:lstStyle/>
          <a:p>
            <a:pPr marL="0" indent="0">
              <a:buNone/>
            </a:pPr>
            <a:r>
              <a:rPr lang="en-US" dirty="0"/>
              <a:t>NAME : </a:t>
            </a:r>
            <a:r>
              <a:rPr lang="en-US" dirty="0" smtClean="0"/>
              <a:t>MOHD ARIF BIN SULAIMAN</a:t>
            </a:r>
            <a:endParaRPr lang="en-US" dirty="0"/>
          </a:p>
          <a:p>
            <a:pPr marL="0" indent="0">
              <a:buNone/>
            </a:pPr>
            <a:r>
              <a:rPr lang="en-US" dirty="0"/>
              <a:t>ROOM : </a:t>
            </a:r>
            <a:r>
              <a:rPr lang="en-US" dirty="0" smtClean="0"/>
              <a:t>C-1-24</a:t>
            </a:r>
            <a:endParaRPr lang="en-US" dirty="0"/>
          </a:p>
          <a:p>
            <a:pPr marL="0" indent="0">
              <a:buNone/>
            </a:pPr>
            <a:r>
              <a:rPr lang="en-US" dirty="0"/>
              <a:t>PHONE : +</a:t>
            </a:r>
            <a:r>
              <a:rPr lang="en-US" dirty="0" smtClean="0"/>
              <a:t>6013 981 2441</a:t>
            </a:r>
            <a:endParaRPr lang="en-US" dirty="0"/>
          </a:p>
          <a:p>
            <a:pPr marL="0" indent="0">
              <a:buNone/>
            </a:pPr>
            <a:r>
              <a:rPr lang="en-US" dirty="0"/>
              <a:t>PHONE : +609 549 </a:t>
            </a:r>
            <a:r>
              <a:rPr lang="en-US" dirty="0" smtClean="0"/>
              <a:t>2954 </a:t>
            </a:r>
            <a:r>
              <a:rPr lang="en-US" dirty="0"/>
              <a:t>/ 2999</a:t>
            </a:r>
          </a:p>
          <a:p>
            <a:pPr marL="0" indent="0">
              <a:buNone/>
            </a:pPr>
            <a:r>
              <a:rPr lang="en-US" dirty="0"/>
              <a:t>EMAIL : </a:t>
            </a:r>
            <a:r>
              <a:rPr lang="en-US" dirty="0" smtClean="0">
                <a:hlinkClick r:id="rId2"/>
              </a:rPr>
              <a:t>mdarif@ump.edu.my</a:t>
            </a:r>
            <a:endParaRPr lang="en-US" dirty="0"/>
          </a:p>
          <a:p>
            <a:pPr marL="0" indent="0">
              <a:buNone/>
            </a:pPr>
            <a:r>
              <a:rPr lang="en-US" dirty="0"/>
              <a:t>ADDRESS : </a:t>
            </a:r>
          </a:p>
        </p:txBody>
      </p:sp>
    </p:spTree>
    <p:extLst>
      <p:ext uri="{BB962C8B-B14F-4D97-AF65-F5344CB8AC3E}">
        <p14:creationId xmlns:p14="http://schemas.microsoft.com/office/powerpoint/2010/main" val="3299520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2130425"/>
            <a:ext cx="7772400" cy="3386807"/>
          </a:xfrm>
          <a:prstGeom prst="rect">
            <a:avLst/>
          </a:prstGeom>
        </p:spPr>
        <p:txBody>
          <a:bodyPr anchor="ctr">
            <a:normAutofit fontScale="90000" lnSpcReduction="1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GB" dirty="0" smtClean="0">
                <a:solidFill>
                  <a:schemeClr val="bg1"/>
                </a:solidFill>
              </a:rPr>
              <a:t>Author Information</a:t>
            </a:r>
            <a:br>
              <a:rPr lang="en-GB" dirty="0" smtClean="0">
                <a:solidFill>
                  <a:schemeClr val="bg1"/>
                </a:solidFill>
              </a:rPr>
            </a:br>
            <a:r>
              <a:rPr lang="en-GB" dirty="0" smtClean="0">
                <a:solidFill>
                  <a:schemeClr val="bg1"/>
                </a:solidFill>
              </a:rPr>
              <a:t/>
            </a:r>
            <a:br>
              <a:rPr lang="en-GB" dirty="0" smtClean="0">
                <a:solidFill>
                  <a:schemeClr val="bg1"/>
                </a:solidFill>
              </a:rPr>
            </a:br>
            <a:r>
              <a:rPr lang="en-GB" dirty="0" smtClean="0">
                <a:solidFill>
                  <a:schemeClr val="bg1"/>
                </a:solidFill>
              </a:rPr>
              <a:t>Dr Idris bin Ali</a:t>
            </a:r>
          </a:p>
          <a:p>
            <a:r>
              <a:rPr lang="en-GB" dirty="0" smtClean="0">
                <a:solidFill>
                  <a:schemeClr val="bg1"/>
                </a:solidFill>
              </a:rPr>
              <a:t>Dr Cheng Hock Tian</a:t>
            </a:r>
            <a:br>
              <a:rPr lang="en-GB" dirty="0" smtClean="0">
                <a:solidFill>
                  <a:schemeClr val="bg1"/>
                </a:solidFill>
              </a:rPr>
            </a:br>
            <a:r>
              <a:rPr lang="en-GB" dirty="0" smtClean="0"/>
              <a:t/>
            </a:r>
            <a:br>
              <a:rPr lang="en-GB" dirty="0" smtClean="0"/>
            </a:br>
            <a:endParaRPr lang="en-GB" dirty="0"/>
          </a:p>
        </p:txBody>
      </p:sp>
    </p:spTree>
    <p:extLst>
      <p:ext uri="{BB962C8B-B14F-4D97-AF65-F5344CB8AC3E}">
        <p14:creationId xmlns:p14="http://schemas.microsoft.com/office/powerpoint/2010/main" val="752189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SYNOPSIS</a:t>
            </a:r>
          </a:p>
        </p:txBody>
      </p:sp>
      <p:sp>
        <p:nvSpPr>
          <p:cNvPr id="3" name="Content Placeholder 2"/>
          <p:cNvSpPr>
            <a:spLocks noGrp="1"/>
          </p:cNvSpPr>
          <p:nvPr>
            <p:ph idx="1"/>
          </p:nvPr>
        </p:nvSpPr>
        <p:spPr/>
        <p:txBody>
          <a:bodyPr>
            <a:normAutofit lnSpcReduction="10000"/>
          </a:bodyPr>
          <a:lstStyle/>
          <a:p>
            <a:pPr marL="0" indent="0">
              <a:buNone/>
            </a:pPr>
            <a:r>
              <a:rPr lang="en-US" dirty="0"/>
              <a:t>This subject will expose to the civil engineering students the role of survey engineering in their field.  The subject topics encompasses introduction to the engineering surveying, surveying equipment, measurement unit, bearing/angle and distance measurement for horizontal control, coordinate system, area &amp; volume calculation, mass transfer diagram &amp; mass transfer measure and the final setting out for construction </a:t>
            </a:r>
            <a:r>
              <a:rPr lang="en-US" dirty="0" smtClean="0"/>
              <a:t>work.</a:t>
            </a:r>
            <a:endParaRPr lang="en-US" dirty="0"/>
          </a:p>
        </p:txBody>
      </p:sp>
    </p:spTree>
    <p:extLst>
      <p:ext uri="{BB962C8B-B14F-4D97-AF65-F5344CB8AC3E}">
        <p14:creationId xmlns:p14="http://schemas.microsoft.com/office/powerpoint/2010/main" val="630081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OUTCOME</a:t>
            </a:r>
          </a:p>
        </p:txBody>
      </p:sp>
      <p:sp>
        <p:nvSpPr>
          <p:cNvPr id="3" name="Content Placeholder 2"/>
          <p:cNvSpPr>
            <a:spLocks noGrp="1"/>
          </p:cNvSpPr>
          <p:nvPr>
            <p:ph idx="1"/>
          </p:nvPr>
        </p:nvSpPr>
        <p:spPr/>
        <p:txBody>
          <a:bodyPr>
            <a:normAutofit fontScale="70000" lnSpcReduction="20000"/>
          </a:bodyPr>
          <a:lstStyle/>
          <a:p>
            <a:pPr marL="0" indent="0">
              <a:buNone/>
            </a:pPr>
            <a:r>
              <a:rPr lang="en-GB" dirty="0"/>
              <a:t>By the end of this course </a:t>
            </a:r>
            <a:r>
              <a:rPr lang="en-GB" dirty="0" smtClean="0"/>
              <a:t>the </a:t>
            </a:r>
            <a:r>
              <a:rPr lang="en-GB" dirty="0"/>
              <a:t>students should be able to:</a:t>
            </a:r>
          </a:p>
          <a:p>
            <a:pPr marL="0" indent="0">
              <a:buNone/>
            </a:pPr>
            <a:endParaRPr lang="en-US" dirty="0"/>
          </a:p>
          <a:p>
            <a:pPr marL="648000" indent="-540000" algn="just">
              <a:buNone/>
            </a:pPr>
            <a:r>
              <a:rPr lang="en-GB" dirty="0" smtClean="0"/>
              <a:t>CO1		</a:t>
            </a:r>
            <a:r>
              <a:rPr lang="en-US" dirty="0" smtClean="0"/>
              <a:t>:</a:t>
            </a:r>
            <a:r>
              <a:rPr lang="en-US" b="1" dirty="0" smtClean="0"/>
              <a:t> </a:t>
            </a:r>
            <a:r>
              <a:rPr lang="en-US" dirty="0"/>
              <a:t>Identify and describe the definition and the principle of </a:t>
            </a:r>
            <a:r>
              <a:rPr lang="en-US" dirty="0" smtClean="0"/>
              <a:t>engineering </a:t>
            </a:r>
            <a:r>
              <a:rPr lang="en-US" dirty="0"/>
              <a:t>survey including the engineering surveying roles in civil engineering works [</a:t>
            </a:r>
            <a:r>
              <a:rPr lang="en-US" dirty="0" err="1"/>
              <a:t>i.e</a:t>
            </a:r>
            <a:r>
              <a:rPr lang="en-US" dirty="0"/>
              <a:t>: determination point location technique, coordinate system, read and understand the information shown in site plan].</a:t>
            </a:r>
            <a:endParaRPr lang="en-MY" dirty="0"/>
          </a:p>
          <a:p>
            <a:pPr marL="648000" indent="-457200" algn="just">
              <a:buNone/>
            </a:pPr>
            <a:r>
              <a:rPr lang="en-US" dirty="0" smtClean="0"/>
              <a:t>CO2	: Describe the procedure to perform horizontal and vertical control based on related provision </a:t>
            </a:r>
            <a:r>
              <a:rPr lang="en-US" dirty="0" err="1" smtClean="0"/>
              <a:t>i.e</a:t>
            </a:r>
            <a:r>
              <a:rPr lang="en-US" dirty="0" smtClean="0"/>
              <a:t> theodolite and traversing and leveling [angle, horizontal distance and vertical distance measurement and </a:t>
            </a:r>
            <a:r>
              <a:rPr lang="en-US" dirty="0" err="1" smtClean="0"/>
              <a:t>cogo</a:t>
            </a:r>
            <a:r>
              <a:rPr lang="en-US" dirty="0" smtClean="0"/>
              <a:t> computation.      </a:t>
            </a:r>
            <a:endParaRPr lang="en-MY" dirty="0" smtClean="0"/>
          </a:p>
          <a:p>
            <a:pPr marL="648000" indent="-457200" algn="just">
              <a:buNone/>
            </a:pPr>
            <a:r>
              <a:rPr lang="en-US" dirty="0" smtClean="0"/>
              <a:t>CO3	:  Understand the range of calculations that can be made with surveying data </a:t>
            </a:r>
            <a:r>
              <a:rPr lang="en-US" dirty="0" err="1" smtClean="0"/>
              <a:t>i.e</a:t>
            </a:r>
            <a:r>
              <a:rPr lang="en-US" dirty="0" smtClean="0"/>
              <a:t>  An ability to make a necessary calculation to fix position of forming a horizontal and vertical curve, area and volume of construction work project.</a:t>
            </a:r>
          </a:p>
          <a:p>
            <a:endParaRPr lang="en-US" dirty="0"/>
          </a:p>
        </p:txBody>
      </p:sp>
    </p:spTree>
    <p:extLst>
      <p:ext uri="{BB962C8B-B14F-4D97-AF65-F5344CB8AC3E}">
        <p14:creationId xmlns:p14="http://schemas.microsoft.com/office/powerpoint/2010/main" val="1328461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normAutofit fontScale="92500" lnSpcReduction="20000"/>
          </a:bodyPr>
          <a:lstStyle/>
          <a:p>
            <a:pPr marL="514350" lvl="0" indent="-514350">
              <a:buFont typeface="+mj-lt"/>
              <a:buAutoNum type="arabicPeriod"/>
            </a:pPr>
            <a:r>
              <a:rPr lang="en-US" b="1" dirty="0" smtClean="0"/>
              <a:t>Introduction to Engineering Surveying</a:t>
            </a:r>
            <a:endParaRPr lang="en-US" sz="4800" dirty="0"/>
          </a:p>
          <a:p>
            <a:pPr marL="0" indent="0">
              <a:buNone/>
            </a:pPr>
            <a:r>
              <a:rPr lang="en-US" sz="3000" dirty="0" smtClean="0"/>
              <a:t>	- Definition </a:t>
            </a:r>
            <a:r>
              <a:rPr lang="en-US" sz="3000" dirty="0"/>
              <a:t>&amp; Principle of Surveying:</a:t>
            </a:r>
            <a:endParaRPr lang="en-MY" sz="3000" dirty="0"/>
          </a:p>
          <a:p>
            <a:pPr marL="0" indent="0">
              <a:buNone/>
            </a:pPr>
            <a:r>
              <a:rPr lang="en-US" sz="3000" dirty="0" smtClean="0"/>
              <a:t>	- Understanding </a:t>
            </a:r>
            <a:r>
              <a:rPr lang="en-US" sz="3000" dirty="0"/>
              <a:t>Maps &amp; Plans</a:t>
            </a:r>
            <a:endParaRPr lang="en-MY" sz="3000" dirty="0"/>
          </a:p>
          <a:p>
            <a:pPr marL="0" indent="0">
              <a:buNone/>
            </a:pPr>
            <a:r>
              <a:rPr lang="en-US" sz="3000" dirty="0" smtClean="0"/>
              <a:t>	- Coordinate </a:t>
            </a:r>
            <a:r>
              <a:rPr lang="en-US" sz="3000" dirty="0"/>
              <a:t>System</a:t>
            </a:r>
            <a:endParaRPr lang="en-MY" sz="3000" dirty="0"/>
          </a:p>
          <a:p>
            <a:pPr marL="0" lvl="0" indent="0">
              <a:buNone/>
            </a:pPr>
            <a:endParaRPr lang="en-GB" b="1" dirty="0" smtClean="0"/>
          </a:p>
          <a:p>
            <a:pPr marL="0" lvl="0" indent="0">
              <a:buNone/>
            </a:pPr>
            <a:r>
              <a:rPr lang="en-GB" b="1" dirty="0" smtClean="0"/>
              <a:t>2. </a:t>
            </a:r>
            <a:r>
              <a:rPr lang="en-US" b="1" dirty="0"/>
              <a:t>Linear Surveying</a:t>
            </a:r>
            <a:r>
              <a:rPr lang="en-US" dirty="0"/>
              <a:t> </a:t>
            </a:r>
          </a:p>
          <a:p>
            <a:pPr marL="0" indent="0">
              <a:buNone/>
            </a:pPr>
            <a:r>
              <a:rPr lang="en-US" dirty="0" smtClean="0"/>
              <a:t>	-</a:t>
            </a:r>
            <a:r>
              <a:rPr lang="x-none" dirty="0" smtClean="0"/>
              <a:t>Principles </a:t>
            </a:r>
            <a:r>
              <a:rPr lang="x-none" dirty="0"/>
              <a:t>of Linear </a:t>
            </a:r>
            <a:r>
              <a:rPr lang="x-none" dirty="0" smtClean="0"/>
              <a:t>Surveying</a:t>
            </a:r>
            <a:endParaRPr lang="en-US" dirty="0"/>
          </a:p>
          <a:p>
            <a:pPr marL="0" indent="0">
              <a:buNone/>
            </a:pPr>
            <a:r>
              <a:rPr lang="en-US" dirty="0" smtClean="0"/>
              <a:t>	-</a:t>
            </a:r>
            <a:r>
              <a:rPr lang="x-none" dirty="0" smtClean="0"/>
              <a:t>Linear </a:t>
            </a:r>
            <a:r>
              <a:rPr lang="x-none" dirty="0"/>
              <a:t>Measuring </a:t>
            </a:r>
            <a:r>
              <a:rPr lang="x-none" dirty="0" smtClean="0"/>
              <a:t>Technique</a:t>
            </a:r>
            <a:endParaRPr lang="en-MY" dirty="0"/>
          </a:p>
          <a:p>
            <a:pPr marL="0" indent="0">
              <a:buNone/>
            </a:pPr>
            <a:r>
              <a:rPr lang="en-MY" dirty="0" smtClean="0"/>
              <a:t>	-</a:t>
            </a:r>
            <a:r>
              <a:rPr lang="en-US" dirty="0" smtClean="0"/>
              <a:t>Procedure </a:t>
            </a:r>
            <a:r>
              <a:rPr lang="en-US" dirty="0"/>
              <a:t>in Linear Surveying</a:t>
            </a:r>
            <a:br>
              <a:rPr lang="en-US" dirty="0"/>
            </a:br>
            <a:endParaRPr lang="en-US" dirty="0"/>
          </a:p>
        </p:txBody>
      </p:sp>
    </p:spTree>
    <p:extLst>
      <p:ext uri="{BB962C8B-B14F-4D97-AF65-F5344CB8AC3E}">
        <p14:creationId xmlns:p14="http://schemas.microsoft.com/office/powerpoint/2010/main" val="202668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514350" lvl="0" indent="-514350">
              <a:buFont typeface="+mj-lt"/>
              <a:buAutoNum type="arabicPeriod" startAt="3"/>
            </a:pPr>
            <a:r>
              <a:rPr lang="en-US" b="1" dirty="0"/>
              <a:t>Traversing Survey and Computation (Using Theodolite and EDM)</a:t>
            </a:r>
            <a:r>
              <a:rPr lang="en-US" dirty="0"/>
              <a:t> </a:t>
            </a:r>
            <a:endParaRPr lang="en-US" sz="4800" dirty="0"/>
          </a:p>
          <a:p>
            <a:pPr marL="0" indent="0">
              <a:buNone/>
            </a:pPr>
            <a:r>
              <a:rPr lang="en-US" dirty="0" smtClean="0"/>
              <a:t>	- </a:t>
            </a:r>
            <a:r>
              <a:rPr lang="x-none" dirty="0" smtClean="0"/>
              <a:t>Introduction </a:t>
            </a:r>
            <a:r>
              <a:rPr lang="x-none" dirty="0"/>
              <a:t>of Theodolite and EDM</a:t>
            </a:r>
            <a:br>
              <a:rPr lang="x-none" dirty="0"/>
            </a:br>
            <a:r>
              <a:rPr lang="en-US" dirty="0" smtClean="0"/>
              <a:t>	- </a:t>
            </a:r>
            <a:r>
              <a:rPr lang="x-none" dirty="0" smtClean="0"/>
              <a:t>Traverse Terminology</a:t>
            </a:r>
            <a:endParaRPr lang="en-MY" dirty="0" smtClean="0"/>
          </a:p>
          <a:p>
            <a:pPr lvl="1">
              <a:buFontTx/>
              <a:buChar char="-"/>
            </a:pPr>
            <a:r>
              <a:rPr lang="en-US" sz="3200" dirty="0" smtClean="0"/>
              <a:t>Types </a:t>
            </a:r>
            <a:r>
              <a:rPr lang="en-US" sz="3200" dirty="0"/>
              <a:t>of </a:t>
            </a:r>
            <a:r>
              <a:rPr lang="en-US" sz="3200" dirty="0" smtClean="0"/>
              <a:t>Traverse     </a:t>
            </a:r>
          </a:p>
          <a:p>
            <a:pPr lvl="1">
              <a:buFontTx/>
              <a:buChar char="-"/>
            </a:pPr>
            <a:r>
              <a:rPr lang="en-US" sz="3200" dirty="0" smtClean="0"/>
              <a:t>Procedure </a:t>
            </a:r>
            <a:r>
              <a:rPr lang="en-US" sz="3200" dirty="0"/>
              <a:t>in Traversing </a:t>
            </a:r>
            <a:r>
              <a:rPr lang="en-US" sz="3200" dirty="0" smtClean="0"/>
              <a:t>Survey</a:t>
            </a:r>
          </a:p>
          <a:p>
            <a:pPr lvl="1">
              <a:buFontTx/>
              <a:buChar char="-"/>
            </a:pPr>
            <a:r>
              <a:rPr lang="en-US" sz="3200" dirty="0" smtClean="0"/>
              <a:t>Traverse </a:t>
            </a:r>
            <a:r>
              <a:rPr lang="en-US" sz="3200" dirty="0"/>
              <a:t>Survey Computation</a:t>
            </a:r>
          </a:p>
        </p:txBody>
      </p:sp>
    </p:spTree>
    <p:extLst>
      <p:ext uri="{BB962C8B-B14F-4D97-AF65-F5344CB8AC3E}">
        <p14:creationId xmlns:p14="http://schemas.microsoft.com/office/powerpoint/2010/main" val="753947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853136"/>
          </a:xfrm>
        </p:spPr>
        <p:txBody>
          <a:bodyPr>
            <a:normAutofit fontScale="92500" lnSpcReduction="20000"/>
          </a:bodyPr>
          <a:lstStyle/>
          <a:p>
            <a:pPr marL="514350" indent="-514350">
              <a:buFont typeface="+mj-lt"/>
              <a:buAutoNum type="arabicPeriod" startAt="4"/>
            </a:pPr>
            <a:r>
              <a:rPr lang="x-none" b="1" dirty="0"/>
              <a:t>Levelling</a:t>
            </a:r>
            <a:endParaRPr lang="en-MY" dirty="0"/>
          </a:p>
          <a:p>
            <a:pPr marL="0" indent="0">
              <a:buNone/>
            </a:pPr>
            <a:r>
              <a:rPr lang="en-US" dirty="0" smtClean="0"/>
              <a:t>	- </a:t>
            </a:r>
            <a:r>
              <a:rPr lang="x-none" sz="2800" dirty="0" smtClean="0"/>
              <a:t>Theory </a:t>
            </a:r>
            <a:r>
              <a:rPr lang="x-none" sz="2800" dirty="0"/>
              <a:t>of Differential Levelling</a:t>
            </a:r>
            <a:endParaRPr lang="en-MY" sz="2800" dirty="0"/>
          </a:p>
          <a:p>
            <a:pPr marL="0" indent="0">
              <a:buNone/>
            </a:pPr>
            <a:r>
              <a:rPr lang="en-US" sz="2800" dirty="0" smtClean="0"/>
              <a:t>	- </a:t>
            </a:r>
            <a:r>
              <a:rPr lang="x-none" sz="2800" dirty="0" smtClean="0"/>
              <a:t>Techniques </a:t>
            </a:r>
            <a:r>
              <a:rPr lang="x-none" sz="2800" dirty="0"/>
              <a:t>of Levelling</a:t>
            </a:r>
            <a:endParaRPr lang="en-MY" sz="2800" dirty="0"/>
          </a:p>
          <a:p>
            <a:pPr lvl="1">
              <a:buFontTx/>
              <a:buChar char="-"/>
            </a:pPr>
            <a:r>
              <a:rPr lang="en-US" dirty="0" smtClean="0"/>
              <a:t>Profile </a:t>
            </a:r>
            <a:r>
              <a:rPr lang="en-US" dirty="0"/>
              <a:t>and Cross Section </a:t>
            </a:r>
            <a:r>
              <a:rPr lang="en-US" dirty="0" smtClean="0"/>
              <a:t>Levelling</a:t>
            </a:r>
          </a:p>
          <a:p>
            <a:pPr lvl="1">
              <a:buFontTx/>
              <a:buChar char="-"/>
            </a:pPr>
            <a:r>
              <a:rPr lang="en-US" dirty="0" smtClean="0"/>
              <a:t>Trigonometric </a:t>
            </a:r>
            <a:r>
              <a:rPr lang="en-US" dirty="0" smtClean="0"/>
              <a:t>Levelling</a:t>
            </a:r>
            <a:endParaRPr lang="en-US" dirty="0"/>
          </a:p>
          <a:p>
            <a:pPr marL="514350" lvl="0" indent="-514350">
              <a:buFont typeface="+mj-lt"/>
              <a:buAutoNum type="arabicPeriod" startAt="5"/>
            </a:pPr>
            <a:r>
              <a:rPr lang="en-US" b="1" dirty="0"/>
              <a:t>Curves Ranging</a:t>
            </a:r>
            <a:endParaRPr lang="en-US" sz="4800" b="1" dirty="0"/>
          </a:p>
          <a:p>
            <a:pPr marL="0" indent="0">
              <a:buNone/>
            </a:pPr>
            <a:r>
              <a:rPr lang="en-US" sz="2100" dirty="0"/>
              <a:t>	- </a:t>
            </a:r>
            <a:r>
              <a:rPr lang="x-none" sz="3000" dirty="0"/>
              <a:t>Route Survey</a:t>
            </a:r>
            <a:endParaRPr lang="en-MY" sz="3000" b="1" dirty="0"/>
          </a:p>
          <a:p>
            <a:pPr marL="0" indent="0">
              <a:buNone/>
            </a:pPr>
            <a:r>
              <a:rPr lang="en-US" sz="3000" dirty="0"/>
              <a:t>	- </a:t>
            </a:r>
            <a:r>
              <a:rPr lang="x-none" sz="3000" dirty="0"/>
              <a:t>Horizontal Curve</a:t>
            </a:r>
            <a:endParaRPr lang="en-US" sz="3000" dirty="0"/>
          </a:p>
          <a:p>
            <a:pPr marL="0" indent="0">
              <a:buNone/>
            </a:pPr>
            <a:r>
              <a:rPr lang="en-US" sz="3000" dirty="0"/>
              <a:t>	- </a:t>
            </a:r>
            <a:r>
              <a:rPr lang="x-none" sz="3000" dirty="0"/>
              <a:t>Type of Horizontal Curve</a:t>
            </a:r>
            <a:endParaRPr lang="en-MY" sz="3000" b="1" dirty="0"/>
          </a:p>
          <a:p>
            <a:pPr marL="0" indent="0">
              <a:buNone/>
            </a:pPr>
            <a:r>
              <a:rPr lang="en-US" sz="3000" dirty="0"/>
              <a:t>	- </a:t>
            </a:r>
            <a:r>
              <a:rPr lang="x-none" sz="3000" dirty="0"/>
              <a:t>Vertical Curve</a:t>
            </a:r>
            <a:endParaRPr lang="en-MY" sz="3000" b="1" dirty="0"/>
          </a:p>
          <a:p>
            <a:pPr marL="0" indent="0">
              <a:buNone/>
            </a:pPr>
            <a:r>
              <a:rPr lang="en-US" sz="3000" dirty="0"/>
              <a:t>	- Field </a:t>
            </a:r>
            <a:r>
              <a:rPr lang="en-US" sz="3000" dirty="0" smtClean="0"/>
              <a:t>Procedure</a:t>
            </a:r>
            <a:endParaRPr lang="en-MY" sz="3000" b="1" dirty="0"/>
          </a:p>
        </p:txBody>
      </p:sp>
    </p:spTree>
    <p:extLst>
      <p:ext uri="{BB962C8B-B14F-4D97-AF65-F5344CB8AC3E}">
        <p14:creationId xmlns:p14="http://schemas.microsoft.com/office/powerpoint/2010/main" val="727899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lvl="0" indent="0">
              <a:buNone/>
            </a:pPr>
            <a:r>
              <a:rPr lang="en-US" b="1" dirty="0" smtClean="0"/>
              <a:t>6. </a:t>
            </a:r>
            <a:r>
              <a:rPr lang="en-US" dirty="0"/>
              <a:t>. </a:t>
            </a:r>
            <a:r>
              <a:rPr lang="en-US" b="1" dirty="0"/>
              <a:t>Construction Quantity Measurement </a:t>
            </a:r>
            <a:endParaRPr lang="en-US" sz="4800" b="1" dirty="0"/>
          </a:p>
          <a:p>
            <a:pPr marL="0" indent="0">
              <a:buNone/>
            </a:pPr>
            <a:r>
              <a:rPr lang="en-US" sz="2800" dirty="0" smtClean="0"/>
              <a:t>	- </a:t>
            </a:r>
            <a:r>
              <a:rPr lang="x-none" sz="2800" dirty="0" smtClean="0"/>
              <a:t>Area Computation</a:t>
            </a:r>
            <a:endParaRPr lang="en-MY" sz="2800" dirty="0"/>
          </a:p>
          <a:p>
            <a:pPr marL="0" indent="0">
              <a:buNone/>
            </a:pPr>
            <a:r>
              <a:rPr lang="en-US" sz="2800" dirty="0" smtClean="0"/>
              <a:t>	- </a:t>
            </a:r>
            <a:r>
              <a:rPr lang="x-none" sz="2800" dirty="0" smtClean="0"/>
              <a:t>Construction </a:t>
            </a:r>
            <a:r>
              <a:rPr lang="x-none" sz="2800" dirty="0"/>
              <a:t>Volumes</a:t>
            </a:r>
            <a:endParaRPr lang="en-MY" sz="2800" dirty="0"/>
          </a:p>
          <a:p>
            <a:pPr marL="0" indent="0">
              <a:buNone/>
            </a:pPr>
            <a:r>
              <a:rPr lang="en-US" sz="2800" dirty="0" smtClean="0"/>
              <a:t>	- </a:t>
            </a:r>
            <a:r>
              <a:rPr lang="x-none" sz="2800" dirty="0" smtClean="0"/>
              <a:t>Cross </a:t>
            </a:r>
            <a:r>
              <a:rPr lang="x-none" sz="2800" dirty="0"/>
              <a:t>Section, End Areas and Volumes</a:t>
            </a:r>
            <a:endParaRPr lang="en-MY" sz="2800" dirty="0"/>
          </a:p>
          <a:p>
            <a:pPr marL="0" indent="0">
              <a:buNone/>
            </a:pPr>
            <a:r>
              <a:rPr lang="en-US" sz="2800" dirty="0" smtClean="0"/>
              <a:t>	- </a:t>
            </a:r>
            <a:r>
              <a:rPr lang="x-none" sz="2800" dirty="0" smtClean="0"/>
              <a:t>Prismoidal </a:t>
            </a:r>
            <a:r>
              <a:rPr lang="x-none" sz="2800" dirty="0"/>
              <a:t>Formula</a:t>
            </a:r>
            <a:endParaRPr lang="en-MY" sz="2800" dirty="0"/>
          </a:p>
          <a:p>
            <a:pPr marL="0" indent="0">
              <a:buNone/>
            </a:pPr>
            <a:r>
              <a:rPr lang="en-US" sz="2800" dirty="0" smtClean="0"/>
              <a:t>	- Volume </a:t>
            </a:r>
            <a:r>
              <a:rPr lang="en-US" sz="2800" dirty="0"/>
              <a:t>Computations by Geometric Formula</a:t>
            </a:r>
            <a:endParaRPr lang="en-US" sz="2800" dirty="0" smtClean="0"/>
          </a:p>
          <a:p>
            <a:pPr marL="0" indent="0">
              <a:buNone/>
            </a:pPr>
            <a:endParaRPr lang="en-MY" sz="3000" b="1" dirty="0"/>
          </a:p>
        </p:txBody>
      </p:sp>
    </p:spTree>
    <p:extLst>
      <p:ext uri="{BB962C8B-B14F-4D97-AF65-F5344CB8AC3E}">
        <p14:creationId xmlns:p14="http://schemas.microsoft.com/office/powerpoint/2010/main" val="3747019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2634001"/>
              </p:ext>
            </p:extLst>
          </p:nvPr>
        </p:nvGraphicFramePr>
        <p:xfrm>
          <a:off x="750405" y="1988840"/>
          <a:ext cx="7643189" cy="2898322"/>
        </p:xfrm>
        <a:graphic>
          <a:graphicData uri="http://schemas.openxmlformats.org/drawingml/2006/table">
            <a:tbl>
              <a:tblPr firstRow="1" firstCol="1" bandRow="1">
                <a:tableStyleId>{5C22544A-7EE6-4342-B048-85BDC9FD1C3A}</a:tableStyleId>
              </a:tblPr>
              <a:tblGrid>
                <a:gridCol w="2674638">
                  <a:extLst>
                    <a:ext uri="{9D8B030D-6E8A-4147-A177-3AD203B41FA5}">
                      <a16:colId xmlns:a16="http://schemas.microsoft.com/office/drawing/2014/main" xmlns="" val="1755434349"/>
                    </a:ext>
                  </a:extLst>
                </a:gridCol>
                <a:gridCol w="1577651">
                  <a:extLst>
                    <a:ext uri="{9D8B030D-6E8A-4147-A177-3AD203B41FA5}">
                      <a16:colId xmlns:a16="http://schemas.microsoft.com/office/drawing/2014/main" xmlns="" val="1348143825"/>
                    </a:ext>
                  </a:extLst>
                </a:gridCol>
                <a:gridCol w="1158653">
                  <a:extLst>
                    <a:ext uri="{9D8B030D-6E8A-4147-A177-3AD203B41FA5}">
                      <a16:colId xmlns:a16="http://schemas.microsoft.com/office/drawing/2014/main" xmlns="" val="1904318135"/>
                    </a:ext>
                  </a:extLst>
                </a:gridCol>
                <a:gridCol w="1080120">
                  <a:extLst>
                    <a:ext uri="{9D8B030D-6E8A-4147-A177-3AD203B41FA5}">
                      <a16:colId xmlns:a16="http://schemas.microsoft.com/office/drawing/2014/main" xmlns="" val="2999420131"/>
                    </a:ext>
                  </a:extLst>
                </a:gridCol>
                <a:gridCol w="1152127">
                  <a:extLst>
                    <a:ext uri="{9D8B030D-6E8A-4147-A177-3AD203B41FA5}">
                      <a16:colId xmlns:a16="http://schemas.microsoft.com/office/drawing/2014/main" xmlns="" val="1082617867"/>
                    </a:ext>
                  </a:extLst>
                </a:gridCol>
              </a:tblGrid>
              <a:tr h="414046">
                <a:tc gridSpan="2">
                  <a:txBody>
                    <a:bodyPr/>
                    <a:lstStyle/>
                    <a:p>
                      <a:pPr marL="0" marR="0">
                        <a:lnSpc>
                          <a:spcPct val="115000"/>
                        </a:lnSpc>
                        <a:spcBef>
                          <a:spcPts val="0"/>
                        </a:spcBef>
                        <a:spcAft>
                          <a:spcPts val="0"/>
                        </a:spcAft>
                      </a:pPr>
                      <a:r>
                        <a:rPr lang="en-GB" sz="2000" dirty="0">
                          <a:effectLst/>
                        </a:rPr>
                        <a:t>Distribution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a:txBody>
                    <a:bodyPr/>
                    <a:lstStyle/>
                    <a:p>
                      <a:pPr marL="0" marR="0" algn="ctr">
                        <a:lnSpc>
                          <a:spcPct val="115000"/>
                        </a:lnSpc>
                        <a:spcBef>
                          <a:spcPts val="0"/>
                        </a:spcBef>
                        <a:spcAft>
                          <a:spcPts val="0"/>
                        </a:spcAft>
                      </a:pPr>
                      <a:r>
                        <a:rPr lang="en-GB" sz="2000" dirty="0">
                          <a:effectLst/>
                        </a:rPr>
                        <a:t>CO1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CO2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CO3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782298937"/>
                  </a:ext>
                </a:extLst>
              </a:tr>
              <a:tr h="414046">
                <a:tc>
                  <a:txBody>
                    <a:bodyPr/>
                    <a:lstStyle/>
                    <a:p>
                      <a:pPr marL="0" marR="0">
                        <a:lnSpc>
                          <a:spcPct val="115000"/>
                        </a:lnSpc>
                        <a:spcBef>
                          <a:spcPts val="0"/>
                        </a:spcBef>
                        <a:spcAft>
                          <a:spcPts val="0"/>
                        </a:spcAft>
                      </a:pPr>
                      <a:r>
                        <a:rPr lang="en-GB" sz="2000" dirty="0">
                          <a:effectLst/>
                        </a:rPr>
                        <a:t>Quiz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5 %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5 %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GB" sz="2000" dirty="0" smtClean="0">
                          <a:effectLst/>
                        </a:rPr>
                        <a:t>5 %</a:t>
                      </a:r>
                      <a:r>
                        <a:rPr lang="en-GB"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30067644"/>
                  </a:ext>
                </a:extLst>
              </a:tr>
              <a:tr h="414046">
                <a:tc>
                  <a:txBody>
                    <a:bodyPr/>
                    <a:lstStyle/>
                    <a:p>
                      <a:pPr marL="0" marR="0">
                        <a:lnSpc>
                          <a:spcPct val="115000"/>
                        </a:lnSpc>
                        <a:spcBef>
                          <a:spcPts val="0"/>
                        </a:spcBef>
                        <a:spcAft>
                          <a:spcPts val="0"/>
                        </a:spcAft>
                      </a:pPr>
                      <a:r>
                        <a:rPr lang="en-GB" sz="2000" dirty="0">
                          <a:effectLst/>
                        </a:rPr>
                        <a:t>Assignment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5 %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GB" sz="2000" dirty="0" smtClean="0">
                          <a:effectLst/>
                        </a:rPr>
                        <a:t>5 %</a:t>
                      </a:r>
                      <a:r>
                        <a:rPr lang="en-GB"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GB" sz="2000" dirty="0" smtClean="0">
                          <a:effectLst/>
                        </a:rPr>
                        <a:t>5 %</a:t>
                      </a:r>
                      <a:r>
                        <a:rPr lang="en-GB"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42447449"/>
                  </a:ext>
                </a:extLst>
              </a:tr>
              <a:tr h="414046">
                <a:tc>
                  <a:txBody>
                    <a:bodyPr/>
                    <a:lstStyle/>
                    <a:p>
                      <a:pPr marL="0" marR="0">
                        <a:lnSpc>
                          <a:spcPct val="115000"/>
                        </a:lnSpc>
                        <a:spcBef>
                          <a:spcPts val="0"/>
                        </a:spcBef>
                        <a:spcAft>
                          <a:spcPts val="0"/>
                        </a:spcAft>
                      </a:pPr>
                      <a:r>
                        <a:rPr lang="en-GB" sz="2000" dirty="0">
                          <a:effectLst/>
                        </a:rPr>
                        <a:t>Mid Term Exam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a:effectLst/>
                        </a:rPr>
                        <a:t>20 %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2</a:t>
                      </a:r>
                      <a:r>
                        <a:rPr lang="en-GB" sz="2000" dirty="0" smtClean="0">
                          <a:effectLst/>
                        </a:rPr>
                        <a:t>0 </a:t>
                      </a:r>
                      <a:r>
                        <a:rPr lang="en-GB"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540738173"/>
                  </a:ext>
                </a:extLst>
              </a:tr>
              <a:tr h="414046">
                <a:tc>
                  <a:txBody>
                    <a:bodyPr/>
                    <a:lstStyle/>
                    <a:p>
                      <a:pPr marL="0" marR="0">
                        <a:lnSpc>
                          <a:spcPct val="115000"/>
                        </a:lnSpc>
                        <a:spcBef>
                          <a:spcPts val="0"/>
                        </a:spcBef>
                        <a:spcAft>
                          <a:spcPts val="0"/>
                        </a:spcAft>
                      </a:pPr>
                      <a:r>
                        <a:rPr lang="en-GB" sz="2000" dirty="0">
                          <a:effectLst/>
                        </a:rPr>
                        <a:t>Test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a:effectLst/>
                        </a:rPr>
                        <a:t>10 %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GB" sz="2000" dirty="0" smtClean="0">
                          <a:effectLst/>
                        </a:rPr>
                        <a:t>10 %</a:t>
                      </a:r>
                      <a:r>
                        <a:rPr lang="en-GB"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10 %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991488617"/>
                  </a:ext>
                </a:extLst>
              </a:tr>
              <a:tr h="414046">
                <a:tc>
                  <a:txBody>
                    <a:bodyPr/>
                    <a:lstStyle/>
                    <a:p>
                      <a:pPr marL="0" marR="0">
                        <a:lnSpc>
                          <a:spcPct val="115000"/>
                        </a:lnSpc>
                        <a:spcBef>
                          <a:spcPts val="0"/>
                        </a:spcBef>
                        <a:spcAft>
                          <a:spcPts val="0"/>
                        </a:spcAft>
                      </a:pPr>
                      <a:r>
                        <a:rPr lang="en-GB" sz="2000" dirty="0">
                          <a:effectLst/>
                        </a:rPr>
                        <a:t>Final Exam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a:effectLst/>
                        </a:rPr>
                        <a:t>40 %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2</a:t>
                      </a:r>
                      <a:r>
                        <a:rPr lang="en-GB" sz="2000" dirty="0" smtClean="0">
                          <a:effectLst/>
                        </a:rPr>
                        <a:t>0 </a:t>
                      </a:r>
                      <a:r>
                        <a:rPr lang="en-GB"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2</a:t>
                      </a:r>
                      <a:r>
                        <a:rPr lang="en-GB" sz="2000" dirty="0" smtClean="0">
                          <a:effectLst/>
                        </a:rPr>
                        <a:t>0 </a:t>
                      </a:r>
                      <a:r>
                        <a:rPr lang="en-GB"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762942435"/>
                  </a:ext>
                </a:extLst>
              </a:tr>
              <a:tr h="414046">
                <a:tc>
                  <a:txBody>
                    <a:bodyPr/>
                    <a:lstStyle/>
                    <a:p>
                      <a:pPr marL="0" marR="0">
                        <a:lnSpc>
                          <a:spcPct val="115000"/>
                        </a:lnSpc>
                        <a:spcBef>
                          <a:spcPts val="0"/>
                        </a:spcBef>
                        <a:spcAft>
                          <a:spcPts val="0"/>
                        </a:spcAft>
                      </a:pPr>
                      <a:r>
                        <a:rPr lang="en-GB" sz="2000" dirty="0">
                          <a:effectLst/>
                        </a:rPr>
                        <a:t>Total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a:effectLst/>
                        </a:rPr>
                        <a:t>100 %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smtClean="0">
                          <a:effectLst/>
                        </a:rPr>
                        <a:t>5 </a:t>
                      </a:r>
                      <a:r>
                        <a:rPr lang="en-GB"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a:effectLst/>
                        </a:rPr>
                        <a:t>6</a:t>
                      </a:r>
                      <a:r>
                        <a:rPr lang="en-GB" sz="2000" dirty="0" smtClean="0">
                          <a:effectLst/>
                        </a:rPr>
                        <a:t>0 </a:t>
                      </a:r>
                      <a:r>
                        <a:rPr lang="en-GB"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GB" sz="2000" dirty="0" smtClean="0">
                          <a:effectLst/>
                        </a:rPr>
                        <a:t>35 </a:t>
                      </a:r>
                      <a:r>
                        <a:rPr lang="en-GB" sz="2000" dirty="0">
                          <a:effectLst/>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717395034"/>
                  </a:ext>
                </a:extLst>
              </a:tr>
            </a:tbl>
          </a:graphicData>
        </a:graphic>
      </p:graphicFrame>
    </p:spTree>
    <p:extLst>
      <p:ext uri="{BB962C8B-B14F-4D97-AF65-F5344CB8AC3E}">
        <p14:creationId xmlns:p14="http://schemas.microsoft.com/office/powerpoint/2010/main" val="417189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REFERENCES</a:t>
            </a:r>
            <a:endParaRPr lang="en-US" dirty="0"/>
          </a:p>
        </p:txBody>
      </p:sp>
      <p:sp>
        <p:nvSpPr>
          <p:cNvPr id="3" name="Content Placeholder 2"/>
          <p:cNvSpPr>
            <a:spLocks noGrp="1"/>
          </p:cNvSpPr>
          <p:nvPr>
            <p:ph idx="1"/>
          </p:nvPr>
        </p:nvSpPr>
        <p:spPr/>
        <p:txBody>
          <a:bodyPr>
            <a:normAutofit lnSpcReduction="10000"/>
          </a:bodyPr>
          <a:lstStyle/>
          <a:p>
            <a:pPr lvl="0"/>
            <a:r>
              <a:rPr lang="en-US" dirty="0"/>
              <a:t>Barry F. Kavanagh, "Surveying with Construction Application", 0-13-048215-3 Pearson, Prentice </a:t>
            </a:r>
            <a:r>
              <a:rPr lang="en-US" dirty="0" err="1"/>
              <a:t>Halll</a:t>
            </a:r>
            <a:r>
              <a:rPr lang="en-US" dirty="0"/>
              <a:t>, 2004.</a:t>
            </a:r>
            <a:endParaRPr lang="en-MY" dirty="0"/>
          </a:p>
          <a:p>
            <a:pPr lvl="0"/>
            <a:r>
              <a:rPr lang="en-US" dirty="0"/>
              <a:t>Bannister, Raymond, Baker,"Surveying",0-582-30249-8, Prentice Hall 1998.</a:t>
            </a:r>
            <a:endParaRPr lang="en-MY" dirty="0"/>
          </a:p>
          <a:p>
            <a:pPr lvl="0"/>
            <a:r>
              <a:rPr lang="en-US" dirty="0"/>
              <a:t>William </a:t>
            </a:r>
            <a:r>
              <a:rPr lang="en-US" dirty="0" err="1"/>
              <a:t>Irvine,"Surveying</a:t>
            </a:r>
            <a:r>
              <a:rPr lang="en-US" dirty="0"/>
              <a:t> for Construction", 4th  Ed.,0-07-707998-1, McGraw-Hill,1998.</a:t>
            </a:r>
            <a:endParaRPr lang="en-MY" dirty="0"/>
          </a:p>
          <a:p>
            <a:pPr lvl="0"/>
            <a:r>
              <a:rPr lang="en-MY" dirty="0" err="1"/>
              <a:t>Peraturan</a:t>
            </a:r>
            <a:r>
              <a:rPr lang="en-MY" dirty="0"/>
              <a:t> </a:t>
            </a:r>
            <a:r>
              <a:rPr lang="en-MY" dirty="0" err="1"/>
              <a:t>Ukur</a:t>
            </a:r>
            <a:r>
              <a:rPr lang="en-MY" dirty="0"/>
              <a:t> </a:t>
            </a:r>
            <a:r>
              <a:rPr lang="en-MY" dirty="0" err="1"/>
              <a:t>Semenanjung</a:t>
            </a:r>
            <a:r>
              <a:rPr lang="en-MY" dirty="0"/>
              <a:t> Malaysia", </a:t>
            </a:r>
            <a:r>
              <a:rPr lang="en-MY" dirty="0" err="1"/>
              <a:t>Jabatan</a:t>
            </a:r>
            <a:r>
              <a:rPr lang="en-MY" dirty="0"/>
              <a:t> </a:t>
            </a:r>
            <a:r>
              <a:rPr lang="en-MY" dirty="0" err="1"/>
              <a:t>Ukur</a:t>
            </a:r>
            <a:r>
              <a:rPr lang="en-MY" dirty="0"/>
              <a:t> </a:t>
            </a:r>
            <a:r>
              <a:rPr lang="en-MY" dirty="0" err="1"/>
              <a:t>dan</a:t>
            </a:r>
            <a:r>
              <a:rPr lang="en-MY" dirty="0"/>
              <a:t> </a:t>
            </a:r>
            <a:r>
              <a:rPr lang="en-MY" dirty="0" err="1"/>
              <a:t>Pemetaan</a:t>
            </a:r>
            <a:r>
              <a:rPr lang="en-MY" dirty="0"/>
              <a:t> Malaysia,2003</a:t>
            </a:r>
            <a:r>
              <a:rPr lang="en-MY" dirty="0" smtClean="0"/>
              <a:t>.</a:t>
            </a:r>
            <a:endParaRPr lang="en-MY" dirty="0"/>
          </a:p>
        </p:txBody>
      </p:sp>
    </p:spTree>
    <p:extLst>
      <p:ext uri="{BB962C8B-B14F-4D97-AF65-F5344CB8AC3E}">
        <p14:creationId xmlns:p14="http://schemas.microsoft.com/office/powerpoint/2010/main" val="13188323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TotalTime>
  <Words>255</Words>
  <Application>Microsoft Office PowerPoint</Application>
  <PresentationFormat>On-screen Show (4:3)</PresentationFormat>
  <Paragraphs>94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Helvetica</vt:lpstr>
      <vt:lpstr>Times New Roman</vt:lpstr>
      <vt:lpstr>Office Theme</vt:lpstr>
      <vt:lpstr>Engineering Surveying  Introduction to Survey Engineering</vt:lpstr>
      <vt:lpstr>COURSE SYNOPSIS</vt:lpstr>
      <vt:lpstr>COURSE OUTCOME</vt:lpstr>
      <vt:lpstr>TOPICS</vt:lpstr>
      <vt:lpstr>PowerPoint Presentation</vt:lpstr>
      <vt:lpstr>PowerPoint Presentation</vt:lpstr>
      <vt:lpstr>PowerPoint Presentation</vt:lpstr>
      <vt:lpstr>ASSESSMENT PLAN</vt:lpstr>
      <vt:lpstr>LEARNING REFERENCES</vt:lpstr>
      <vt:lpstr>LECTURER INFORMATION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Arif</cp:lastModifiedBy>
  <cp:revision>206</cp:revision>
  <cp:lastPrinted>2017-07-24T03:54:17Z</cp:lastPrinted>
  <dcterms:created xsi:type="dcterms:W3CDTF">2016-03-03T08:04:10Z</dcterms:created>
  <dcterms:modified xsi:type="dcterms:W3CDTF">2017-08-19T07:21:11Z</dcterms:modified>
</cp:coreProperties>
</file>