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590" r:id="rId2"/>
    <p:sldId id="464" r:id="rId3"/>
    <p:sldId id="573" r:id="rId4"/>
    <p:sldId id="579" r:id="rId5"/>
    <p:sldId id="580" r:id="rId6"/>
    <p:sldId id="581" r:id="rId7"/>
    <p:sldId id="582" r:id="rId8"/>
    <p:sldId id="583" r:id="rId9"/>
    <p:sldId id="578" r:id="rId10"/>
    <p:sldId id="527" r:id="rId11"/>
    <p:sldId id="559" r:id="rId12"/>
    <p:sldId id="560" r:id="rId13"/>
    <p:sldId id="561" r:id="rId14"/>
    <p:sldId id="557" r:id="rId15"/>
    <p:sldId id="558" r:id="rId16"/>
    <p:sldId id="534" r:id="rId17"/>
    <p:sldId id="535" r:id="rId18"/>
    <p:sldId id="536" r:id="rId19"/>
    <p:sldId id="537" r:id="rId20"/>
    <p:sldId id="539" r:id="rId21"/>
    <p:sldId id="543" r:id="rId22"/>
    <p:sldId id="545" r:id="rId23"/>
    <p:sldId id="546" r:id="rId24"/>
    <p:sldId id="547" r:id="rId25"/>
    <p:sldId id="474" r:id="rId26"/>
    <p:sldId id="475" r:id="rId2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CC"/>
    <a:srgbClr val="FF00FF"/>
    <a:srgbClr val="66FFCC"/>
    <a:srgbClr val="FF33CC"/>
    <a:srgbClr val="FF669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96271" autoAdjust="0"/>
  </p:normalViewPr>
  <p:slideViewPr>
    <p:cSldViewPr>
      <p:cViewPr varScale="1">
        <p:scale>
          <a:sx n="72" d="100"/>
          <a:sy n="72" d="100"/>
        </p:scale>
        <p:origin x="-126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E68ABD0-25D1-4337-A22E-FD2024DA0E18}" type="datetimeFigureOut">
              <a:rPr kumimoji="1" lang="ja-JP" altLang="en-US" smtClean="0"/>
              <a:pPr/>
              <a:t>2017/8/27</a:t>
            </a:fld>
            <a:endParaRPr kumimoji="1" lang="ja-JP" altLang="en-US"/>
          </a:p>
        </p:txBody>
      </p:sp>
      <p:sp>
        <p:nvSpPr>
          <p:cNvPr id="4" name="フッター プレースホル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042E5CA-B3E1-4DEB-ADFE-B0D90E8490A4}" type="slidenum">
              <a:rPr kumimoji="1" lang="ja-JP" altLang="en-US" smtClean="0"/>
              <a:pPr/>
              <a:t>&lt;#&gt;</a:t>
            </a:fld>
            <a:endParaRPr kumimoji="1" lang="ja-JP" altLang="en-US"/>
          </a:p>
        </p:txBody>
      </p:sp>
    </p:spTree>
    <p:extLst>
      <p:ext uri="{BB962C8B-B14F-4D97-AF65-F5344CB8AC3E}">
        <p14:creationId xmlns:p14="http://schemas.microsoft.com/office/powerpoint/2010/main" xmlns="" val="2816201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D2B1E41-5C3E-4EAB-8F49-8FA69F245BEF}" type="datetimeFigureOut">
              <a:rPr lang="en-US" smtClean="0"/>
              <a:pPr/>
              <a:t>8/27/2017</a:t>
            </a:fld>
            <a:endParaRPr lang="en-MY"/>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1165F02-FCEA-48B3-A542-3263D84C8C3B}" type="slidenum">
              <a:rPr lang="en-MY" smtClean="0"/>
              <a:pPr/>
              <a:t>&lt;#&gt;</a:t>
            </a:fld>
            <a:endParaRPr lang="en-MY"/>
          </a:p>
        </p:txBody>
      </p:sp>
    </p:spTree>
    <p:extLst>
      <p:ext uri="{BB962C8B-B14F-4D97-AF65-F5344CB8AC3E}">
        <p14:creationId xmlns:p14="http://schemas.microsoft.com/office/powerpoint/2010/main" xmlns="" val="325786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xmlns="" val="183664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xmlns="" val="383448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dirty="0"/>
          </a:p>
        </p:txBody>
      </p:sp>
    </p:spTree>
    <p:extLst>
      <p:ext uri="{BB962C8B-B14F-4D97-AF65-F5344CB8AC3E}">
        <p14:creationId xmlns=""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ja-JP" altLang="en-US" smtClean="0"/>
              <a:t>マスタ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p>
            <a:fld id="{D43CEA32-84DA-45D1-A2AE-CD31EDD23B59}" type="datetimeFigureOut">
              <a:rPr lang="en-US" smtClean="0"/>
              <a:pPr/>
              <a:t>8/27/2017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D43CEA32-84DA-45D1-A2AE-CD31EDD23B59}" type="datetimeFigureOut">
              <a:rPr lang="en-US" smtClean="0"/>
              <a:pPr/>
              <a:t>8/27/2017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Date Placeholder 2"/>
          <p:cNvSpPr>
            <a:spLocks noGrp="1"/>
          </p:cNvSpPr>
          <p:nvPr>
            <p:ph type="dt" sz="half" idx="10"/>
          </p:nvPr>
        </p:nvSpPr>
        <p:spPr/>
        <p:txBody>
          <a:bodyPr/>
          <a:lstStyle/>
          <a:p>
            <a:fld id="{D43CEA32-84DA-45D1-A2AE-CD31EDD23B59}" type="datetimeFigureOut">
              <a:rPr lang="en-US" smtClean="0"/>
              <a:pPr/>
              <a:t>8/27/2017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CEA32-84DA-45D1-A2AE-CD31EDD23B59}" type="datetimeFigureOut">
              <a:rPr lang="en-US" smtClean="0"/>
              <a:pPr/>
              <a:t>8/27/2017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p:txBody>
          <a:bodyPr/>
          <a:lstStyle/>
          <a:p>
            <a:fld id="{D43CEA32-84DA-45D1-A2AE-CD31EDD23B59}" type="datetimeFigureOut">
              <a:rPr lang="en-US" smtClean="0"/>
              <a:pPr/>
              <a:t>8/27/2017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CEA32-84DA-45D1-A2AE-CD31EDD23B59}" type="datetimeFigureOut">
              <a:rPr lang="en-US" smtClean="0"/>
              <a:pPr/>
              <a:t>8/27/2017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B13D9-8DC8-4981-88E2-5D1D3F79495F}" type="slidenum">
              <a:rPr lang="en-MY" smtClean="0"/>
              <a:pPr/>
              <a:t>&lt;#&gt;</a:t>
            </a:fld>
            <a:endParaRPr lang="en-MY"/>
          </a:p>
        </p:txBody>
      </p:sp>
    </p:spTree>
    <p:extLst>
      <p:ext uri="{BB962C8B-B14F-4D97-AF65-F5344CB8AC3E}">
        <p14:creationId xmlns=""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8.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rPr>
              <a:t>Power Plant Technology</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Steam and Gas Cycle Power Plant</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(Lecture 2)</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Mohamad Firdaus Basrawi, Dr. (Eng)</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Mechanical Engineering Faculty</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mfirdausb@ump.edu.my</a:t>
            </a:r>
          </a:p>
          <a:p>
            <a:endParaRPr lang="en-GB" b="1" dirty="0">
              <a:effectLst>
                <a:outerShdw blurRad="38100" dist="38100" dir="2700000" algn="tl">
                  <a:srgbClr val="000000">
                    <a:alpha val="43137"/>
                  </a:srgbClr>
                </a:outerShdw>
              </a:effectLst>
            </a:endParaRPr>
          </a:p>
        </p:txBody>
      </p:sp>
      <p:pic>
        <p:nvPicPr>
          <p:cNvPr id="52226" name="Picture 2" descr="Image result for CC non-commercial"/>
          <p:cNvPicPr>
            <a:picLocks noChangeAspect="1" noChangeArrowheads="1"/>
          </p:cNvPicPr>
          <p:nvPr/>
        </p:nvPicPr>
        <p:blipFill>
          <a:blip r:embed="rId2" cstate="print"/>
          <a:srcRect/>
          <a:stretch>
            <a:fillRect/>
          </a:stretch>
        </p:blipFill>
        <p:spPr bwMode="auto">
          <a:xfrm>
            <a:off x="7020272" y="5710030"/>
            <a:ext cx="2123727" cy="743305"/>
          </a:xfrm>
          <a:prstGeom prst="rect">
            <a:avLst/>
          </a:prstGeom>
          <a:noFill/>
        </p:spPr>
      </p:pic>
    </p:spTree>
    <p:extLst>
      <p:ext uri="{BB962C8B-B14F-4D97-AF65-F5344CB8AC3E}">
        <p14:creationId xmlns=""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1447800"/>
            <a:ext cx="4772701" cy="2851081"/>
          </a:xfrm>
          <a:prstGeom prst="rect">
            <a:avLst/>
          </a:prstGeom>
          <a:noFill/>
          <a:ln w="9525">
            <a:noFill/>
            <a:miter lim="800000"/>
            <a:headEnd/>
            <a:tailEnd/>
          </a:ln>
        </p:spPr>
      </p:pic>
      <p:sp>
        <p:nvSpPr>
          <p:cNvPr id="13315"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US" altLang="ja-JP" sz="2400" b="1" dirty="0" smtClean="0">
                <a:ea typeface="ＭＳ Ｐゴシック" charset="-128"/>
              </a:rPr>
              <a:t>Review on Gas Turbine </a:t>
            </a:r>
            <a:endParaRPr lang="en-MY" sz="2400" b="1" dirty="0"/>
          </a:p>
        </p:txBody>
      </p:sp>
      <p:sp>
        <p:nvSpPr>
          <p:cNvPr id="4" name="TextBox 3"/>
          <p:cNvSpPr txBox="1"/>
          <p:nvPr/>
        </p:nvSpPr>
        <p:spPr>
          <a:xfrm>
            <a:off x="990600" y="5334000"/>
            <a:ext cx="6477000" cy="1323439"/>
          </a:xfrm>
          <a:prstGeom prst="rect">
            <a:avLst/>
          </a:prstGeom>
          <a:noFill/>
        </p:spPr>
        <p:txBody>
          <a:bodyPr>
            <a:spAutoFit/>
          </a:bodyPr>
          <a:lstStyle/>
          <a:p>
            <a:r>
              <a:rPr lang="en-US" altLang="ja-JP" sz="2000" dirty="0" smtClean="0">
                <a:ea typeface="ＭＳ Ｐゴシック" charset="-128"/>
              </a:rPr>
              <a:t>There </a:t>
            </a:r>
            <a:r>
              <a:rPr lang="en-US" altLang="ja-JP" sz="2000" dirty="0">
                <a:ea typeface="ＭＳ Ｐゴシック" charset="-128"/>
              </a:rPr>
              <a:t>are 3 main components: </a:t>
            </a:r>
          </a:p>
          <a:p>
            <a:pPr>
              <a:buFont typeface="Arial" pitchFamily="34" charset="0"/>
              <a:buChar char="•"/>
            </a:pPr>
            <a:r>
              <a:rPr lang="en-US" altLang="ja-JP" sz="2000" dirty="0" smtClean="0">
                <a:ea typeface="ＭＳ Ｐゴシック" charset="-128"/>
              </a:rPr>
              <a:t>Compressor (Isentropic compression)</a:t>
            </a:r>
            <a:endParaRPr lang="en-US" altLang="ja-JP" sz="2000" dirty="0">
              <a:ea typeface="ＭＳ Ｐゴシック" charset="-128"/>
            </a:endParaRPr>
          </a:p>
          <a:p>
            <a:pPr>
              <a:buFont typeface="Arial" pitchFamily="34" charset="0"/>
              <a:buChar char="•"/>
            </a:pPr>
            <a:r>
              <a:rPr lang="en-US" altLang="ja-JP" sz="2000" dirty="0">
                <a:ea typeface="ＭＳ Ｐゴシック" charset="-128"/>
              </a:rPr>
              <a:t>Combustion chamber </a:t>
            </a:r>
            <a:r>
              <a:rPr lang="en-US" altLang="ja-JP" sz="2000" dirty="0" smtClean="0">
                <a:ea typeface="ＭＳ Ｐゴシック" charset="-128"/>
              </a:rPr>
              <a:t>(Constant </a:t>
            </a:r>
            <a:r>
              <a:rPr lang="en-US" altLang="ja-JP" sz="2000" dirty="0">
                <a:ea typeface="ＭＳ Ｐゴシック" charset="-128"/>
              </a:rPr>
              <a:t>pressure heat </a:t>
            </a:r>
            <a:r>
              <a:rPr lang="en-US" altLang="ja-JP" sz="2000" dirty="0" smtClean="0">
                <a:ea typeface="ＭＳ Ｐゴシック" charset="-128"/>
              </a:rPr>
              <a:t>addition)</a:t>
            </a:r>
            <a:endParaRPr lang="en-US" altLang="ja-JP" sz="2000" dirty="0">
              <a:ea typeface="ＭＳ Ｐゴシック" charset="-128"/>
            </a:endParaRPr>
          </a:p>
          <a:p>
            <a:pPr>
              <a:buFont typeface="Arial" pitchFamily="34" charset="0"/>
              <a:buChar char="•"/>
            </a:pPr>
            <a:r>
              <a:rPr lang="en-US" altLang="ja-JP" sz="2000" dirty="0" smtClean="0">
                <a:ea typeface="ＭＳ Ｐゴシック" charset="-128"/>
              </a:rPr>
              <a:t>Turbine </a:t>
            </a:r>
            <a:r>
              <a:rPr lang="en-US" altLang="ja-JP" sz="2000" dirty="0">
                <a:ea typeface="ＭＳ Ｐゴシック" charset="-128"/>
              </a:rPr>
              <a:t>– </a:t>
            </a:r>
            <a:r>
              <a:rPr lang="en-US" altLang="ja-JP" sz="2000" dirty="0" smtClean="0">
                <a:ea typeface="ＭＳ Ｐゴシック" charset="-128"/>
              </a:rPr>
              <a:t>(Isentropic expansion) </a:t>
            </a:r>
            <a:endParaRPr lang="en-MY" sz="2000" dirty="0"/>
          </a:p>
        </p:txBody>
      </p:sp>
      <p:pic>
        <p:nvPicPr>
          <p:cNvPr id="5" name="Picture 2"/>
          <p:cNvPicPr>
            <a:picLocks noChangeAspect="1" noChangeArrowheads="1"/>
          </p:cNvPicPr>
          <p:nvPr/>
        </p:nvPicPr>
        <p:blipFill>
          <a:blip r:embed="rId3" cstate="print"/>
          <a:srcRect/>
          <a:stretch>
            <a:fillRect/>
          </a:stretch>
        </p:blipFill>
        <p:spPr bwMode="auto">
          <a:xfrm>
            <a:off x="4859901" y="1219200"/>
            <a:ext cx="4284099" cy="3638550"/>
          </a:xfrm>
          <a:prstGeom prst="rect">
            <a:avLst/>
          </a:prstGeom>
          <a:noFill/>
          <a:ln w="9525">
            <a:noFill/>
            <a:miter lim="800000"/>
            <a:headEnd/>
            <a:tailEnd/>
          </a:ln>
        </p:spPr>
      </p:pic>
      <p:sp>
        <p:nvSpPr>
          <p:cNvPr id="6" name="テキスト ボックス 5"/>
          <p:cNvSpPr txBox="1"/>
          <p:nvPr/>
        </p:nvSpPr>
        <p:spPr>
          <a:xfrm>
            <a:off x="1371600" y="4800600"/>
            <a:ext cx="1600200" cy="369332"/>
          </a:xfrm>
          <a:prstGeom prst="rect">
            <a:avLst/>
          </a:prstGeom>
          <a:noFill/>
        </p:spPr>
        <p:txBody>
          <a:bodyPr wrap="square" rtlCol="0">
            <a:spAutoFit/>
          </a:bodyPr>
          <a:lstStyle/>
          <a:p>
            <a:pPr algn="ctr"/>
            <a:r>
              <a:rPr kumimoji="1" lang="en-US" altLang="ja-JP" b="1" dirty="0" smtClean="0"/>
              <a:t>Open Cycle</a:t>
            </a:r>
            <a:endParaRPr kumimoji="1" lang="ja-JP" altLang="en-US" b="1" dirty="0"/>
          </a:p>
        </p:txBody>
      </p:sp>
      <p:sp>
        <p:nvSpPr>
          <p:cNvPr id="7" name="テキスト ボックス 6"/>
          <p:cNvSpPr txBox="1"/>
          <p:nvPr/>
        </p:nvSpPr>
        <p:spPr>
          <a:xfrm>
            <a:off x="6019800" y="4800600"/>
            <a:ext cx="1600200" cy="369332"/>
          </a:xfrm>
          <a:prstGeom prst="rect">
            <a:avLst/>
          </a:prstGeom>
          <a:noFill/>
        </p:spPr>
        <p:txBody>
          <a:bodyPr wrap="square" rtlCol="0">
            <a:spAutoFit/>
          </a:bodyPr>
          <a:lstStyle/>
          <a:p>
            <a:pPr algn="ctr"/>
            <a:r>
              <a:rPr kumimoji="1" lang="en-US" altLang="ja-JP" b="1" dirty="0" smtClean="0"/>
              <a:t>Closed Cycle</a:t>
            </a:r>
            <a:endParaRPr kumimoji="1" lang="ja-JP" alt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524000" y="896453"/>
            <a:ext cx="5867400" cy="3599347"/>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2286001" y="4490971"/>
            <a:ext cx="3962400" cy="2367029"/>
          </a:xfrm>
          <a:prstGeom prst="rect">
            <a:avLst/>
          </a:prstGeom>
          <a:noFill/>
          <a:ln w="9525">
            <a:noFill/>
            <a:miter lim="800000"/>
            <a:headEnd/>
            <a:tailEnd/>
          </a:ln>
        </p:spPr>
      </p:pic>
      <p:sp>
        <p:nvSpPr>
          <p:cNvPr id="4"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US" altLang="ja-JP" sz="2400" b="1" dirty="0" smtClean="0">
                <a:ea typeface="ＭＳ Ｐゴシック" charset="-128"/>
              </a:rPr>
              <a:t>Review on Gas Turbine </a:t>
            </a:r>
            <a:endParaRPr lang="en-MY"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0" y="457200"/>
            <a:ext cx="7772400" cy="461963"/>
          </a:xfrm>
          <a:prstGeom prst="rect">
            <a:avLst/>
          </a:prstGeom>
          <a:noFill/>
          <a:ln w="9525">
            <a:noFill/>
            <a:miter lim="800000"/>
            <a:headEnd/>
            <a:tailEnd/>
          </a:ln>
        </p:spPr>
        <p:txBody>
          <a:bodyPr>
            <a:spAutoFit/>
          </a:bodyPr>
          <a:lstStyle/>
          <a:p>
            <a:r>
              <a:rPr lang="en-US" altLang="ja-JP" sz="2400" b="1" dirty="0">
                <a:ea typeface="ＭＳ Ｐゴシック" charset="-128"/>
              </a:rPr>
              <a:t>Application of </a:t>
            </a:r>
            <a:r>
              <a:rPr lang="en-US" altLang="ja-JP" sz="2400" b="1" dirty="0" smtClean="0">
                <a:ea typeface="ＭＳ Ｐゴシック" charset="-128"/>
              </a:rPr>
              <a:t>Gas Turbine </a:t>
            </a:r>
            <a:endParaRPr lang="en-MY" sz="2400" b="1" dirty="0"/>
          </a:p>
        </p:txBody>
      </p:sp>
      <p:sp>
        <p:nvSpPr>
          <p:cNvPr id="3" name="TextBox 2"/>
          <p:cNvSpPr txBox="1"/>
          <p:nvPr/>
        </p:nvSpPr>
        <p:spPr>
          <a:xfrm>
            <a:off x="0" y="1143000"/>
            <a:ext cx="8305800" cy="4401205"/>
          </a:xfrm>
          <a:prstGeom prst="rect">
            <a:avLst/>
          </a:prstGeom>
          <a:noFill/>
        </p:spPr>
        <p:txBody>
          <a:bodyPr>
            <a:spAutoFit/>
          </a:bodyPr>
          <a:lstStyle/>
          <a:p>
            <a:pPr marL="342900" indent="-342900"/>
            <a:r>
              <a:rPr lang="en-US" altLang="ja-JP" sz="2000" u="sng" dirty="0">
                <a:ea typeface="ＭＳ Ｐゴシック" charset="-128"/>
              </a:rPr>
              <a:t>Air Craft </a:t>
            </a:r>
            <a:r>
              <a:rPr lang="en-US" altLang="ja-JP" sz="2000" u="sng" dirty="0" smtClean="0">
                <a:ea typeface="ＭＳ Ｐゴシック" charset="-128"/>
              </a:rPr>
              <a:t>Propulsion</a:t>
            </a:r>
            <a:endParaRPr lang="en-US" altLang="ja-JP" sz="2000" dirty="0">
              <a:ea typeface="ＭＳ Ｐゴシック" charset="-128"/>
            </a:endParaRPr>
          </a:p>
          <a:p>
            <a:pPr marL="342900" indent="-342900"/>
            <a:r>
              <a:rPr lang="en-US" altLang="ja-JP" sz="2000" dirty="0" smtClean="0">
                <a:ea typeface="ＭＳ Ｐゴシック" charset="-128"/>
              </a:rPr>
              <a:t>Air craft </a:t>
            </a:r>
          </a:p>
          <a:p>
            <a:pPr marL="342900" indent="-342900">
              <a:buFont typeface="Arial" pitchFamily="34" charset="0"/>
              <a:buChar char="•"/>
            </a:pPr>
            <a:r>
              <a:rPr lang="en-US" altLang="ja-JP" sz="2000" dirty="0" smtClean="0">
                <a:ea typeface="ＭＳ Ｐゴシック" charset="-128"/>
              </a:rPr>
              <a:t>running at comparatively constant speed compared to other vehicles.</a:t>
            </a:r>
          </a:p>
          <a:p>
            <a:pPr marL="342900" indent="-342900">
              <a:buFont typeface="Arial" pitchFamily="34" charset="0"/>
              <a:buChar char="•"/>
            </a:pPr>
            <a:r>
              <a:rPr lang="en-US" altLang="ja-JP" sz="2000" dirty="0" smtClean="0">
                <a:ea typeface="ＭＳ Ｐゴシック" charset="-128"/>
              </a:rPr>
              <a:t>needs to fly and therefore less weight is preferred.</a:t>
            </a:r>
          </a:p>
          <a:p>
            <a:pPr marL="355600" indent="-355600">
              <a:buFont typeface="Arial" pitchFamily="34" charset="0"/>
              <a:buChar char="•"/>
            </a:pPr>
            <a:r>
              <a:rPr lang="en-US" altLang="ja-JP" sz="2000" dirty="0" smtClean="0">
                <a:ea typeface="ＭＳ Ｐゴシック" charset="-128"/>
              </a:rPr>
              <a:t>Gas turbine is suitable for air craft because it has high power density (less weight) and it runs at high efficiency at full-load. </a:t>
            </a:r>
          </a:p>
          <a:p>
            <a:pPr marL="342900" indent="-342900">
              <a:buFont typeface="Arial" pitchFamily="34" charset="0"/>
              <a:buChar char="•"/>
            </a:pPr>
            <a:endParaRPr lang="en-US" altLang="ja-JP" sz="2000" dirty="0">
              <a:ea typeface="ＭＳ Ｐゴシック" charset="-128"/>
            </a:endParaRPr>
          </a:p>
          <a:p>
            <a:pPr marL="342900" indent="-342900"/>
            <a:r>
              <a:rPr lang="en-US" altLang="ja-JP" sz="2000" u="sng" dirty="0">
                <a:ea typeface="ＭＳ Ｐゴシック" charset="-128"/>
              </a:rPr>
              <a:t>Electric Power Generation</a:t>
            </a:r>
          </a:p>
          <a:p>
            <a:pPr marL="355600" indent="-355600"/>
            <a:r>
              <a:rPr lang="en-MY" sz="2000" dirty="0" smtClean="0"/>
              <a:t>Gas turbine </a:t>
            </a:r>
          </a:p>
          <a:p>
            <a:pPr marL="355600" indent="-355600">
              <a:buFont typeface="Arial" pitchFamily="34" charset="0"/>
              <a:buChar char="•"/>
            </a:pPr>
            <a:r>
              <a:rPr lang="en-MY" sz="2000" dirty="0" smtClean="0"/>
              <a:t>is usually used as a stand-by unit or peaker (run only when power demand is higher that base load demand) with steam cycle power plant.</a:t>
            </a:r>
          </a:p>
          <a:p>
            <a:pPr marL="342900" indent="-342900">
              <a:buFont typeface="Arial" pitchFamily="34" charset="0"/>
              <a:buChar char="•"/>
            </a:pPr>
            <a:r>
              <a:rPr lang="en-MY" sz="2000" dirty="0" smtClean="0"/>
              <a:t>can also be used as a stand alone unit (usually small scale).</a:t>
            </a:r>
          </a:p>
          <a:p>
            <a:pPr marL="342900" indent="-342900">
              <a:buFont typeface="Arial" pitchFamily="34" charset="0"/>
              <a:buChar char="•"/>
            </a:pPr>
            <a:r>
              <a:rPr lang="en-MY" sz="2000" dirty="0" smtClean="0"/>
              <a:t>is used as a Topping cycle for combined cycle power plant</a:t>
            </a:r>
          </a:p>
          <a:p>
            <a:pPr marL="342900" indent="-342900">
              <a:buFont typeface="Arial" pitchFamily="34" charset="0"/>
              <a:buChar char="•"/>
            </a:pPr>
            <a:endParaRPr lang="en-MY"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68325" y="576996"/>
            <a:ext cx="5299075" cy="3194904"/>
          </a:xfrm>
          <a:prstGeom prst="rect">
            <a:avLst/>
          </a:prstGeom>
          <a:noFill/>
          <a:ln w="9525">
            <a:noFill/>
            <a:miter lim="800000"/>
            <a:headEnd/>
            <a:tailEnd/>
          </a:ln>
        </p:spPr>
      </p:pic>
      <p:sp>
        <p:nvSpPr>
          <p:cNvPr id="18436" name="TextBox 3"/>
          <p:cNvSpPr txBox="1">
            <a:spLocks noChangeArrowheads="1"/>
          </p:cNvSpPr>
          <p:nvPr/>
        </p:nvSpPr>
        <p:spPr bwMode="auto">
          <a:xfrm>
            <a:off x="6629400" y="1600200"/>
            <a:ext cx="2362200" cy="1323975"/>
          </a:xfrm>
          <a:prstGeom prst="rect">
            <a:avLst/>
          </a:prstGeom>
          <a:noFill/>
          <a:ln w="9525">
            <a:noFill/>
            <a:miter lim="800000"/>
            <a:headEnd/>
            <a:tailEnd/>
          </a:ln>
        </p:spPr>
        <p:txBody>
          <a:bodyPr>
            <a:spAutoFit/>
          </a:bodyPr>
          <a:lstStyle/>
          <a:p>
            <a:pPr algn="just"/>
            <a:r>
              <a:rPr lang="en-US" altLang="ja-JP" sz="2000" i="1" dirty="0">
                <a:latin typeface="Times New Roman" pitchFamily="18" charset="0"/>
                <a:ea typeface="ＭＳ Ｐゴシック" charset="-128"/>
                <a:cs typeface="Times New Roman" pitchFamily="18" charset="0"/>
              </a:rPr>
              <a:t>Gas turbine engine for Boeing 777, from Pratt &amp; Whitney PW 4084</a:t>
            </a:r>
            <a:endParaRPr lang="en-MY" sz="2000" i="1" dirty="0">
              <a:latin typeface="Times New Roman" pitchFamily="18" charset="0"/>
              <a:cs typeface="Times New Roman" pitchFamily="18" charset="0"/>
            </a:endParaRPr>
          </a:p>
        </p:txBody>
      </p:sp>
      <p:sp>
        <p:nvSpPr>
          <p:cNvPr id="18437" name="TextBox 4"/>
          <p:cNvSpPr txBox="1">
            <a:spLocks noChangeArrowheads="1"/>
          </p:cNvSpPr>
          <p:nvPr/>
        </p:nvSpPr>
        <p:spPr bwMode="auto">
          <a:xfrm>
            <a:off x="6705600" y="4114800"/>
            <a:ext cx="2209800" cy="1323439"/>
          </a:xfrm>
          <a:prstGeom prst="rect">
            <a:avLst/>
          </a:prstGeom>
          <a:noFill/>
          <a:ln w="9525">
            <a:noFill/>
            <a:miter lim="800000"/>
            <a:headEnd/>
            <a:tailEnd/>
          </a:ln>
        </p:spPr>
        <p:txBody>
          <a:bodyPr>
            <a:spAutoFit/>
          </a:bodyPr>
          <a:lstStyle/>
          <a:p>
            <a:r>
              <a:rPr lang="en-MY" altLang="ja-JP" sz="2000" i="1" dirty="0">
                <a:latin typeface="Times New Roman" pitchFamily="18" charset="0"/>
                <a:ea typeface="ＭＳ Ｐゴシック" charset="-128"/>
                <a:cs typeface="Times New Roman" pitchFamily="18" charset="0"/>
              </a:rPr>
              <a:t>Gas-flow diagram of Bristol Olympus Mk 101 turbojet engine</a:t>
            </a:r>
            <a:endParaRPr lang="en-MY" sz="2000" i="1" dirty="0">
              <a:latin typeface="Times New Roman" pitchFamily="18" charset="0"/>
              <a:cs typeface="Times New Roman" pitchFamily="18" charset="0"/>
            </a:endParaRPr>
          </a:p>
        </p:txBody>
      </p:sp>
      <p:sp>
        <p:nvSpPr>
          <p:cNvPr id="2" name="Oval 1"/>
          <p:cNvSpPr/>
          <p:nvPr/>
        </p:nvSpPr>
        <p:spPr>
          <a:xfrm>
            <a:off x="2362200" y="1905000"/>
            <a:ext cx="1066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stretch>
            <a:fillRect/>
          </a:stretch>
        </p:blipFill>
        <p:spPr>
          <a:xfrm>
            <a:off x="1219200" y="3692146"/>
            <a:ext cx="4419600" cy="2375535"/>
          </a:xfrm>
          <a:prstGeom prst="rect">
            <a:avLst/>
          </a:prstGeom>
        </p:spPr>
      </p:pic>
      <p:sp>
        <p:nvSpPr>
          <p:cNvPr id="6" name="TextBox 5"/>
          <p:cNvSpPr txBox="1"/>
          <p:nvPr/>
        </p:nvSpPr>
        <p:spPr>
          <a:xfrm>
            <a:off x="1219200" y="6067681"/>
            <a:ext cx="4876800" cy="246221"/>
          </a:xfrm>
          <a:prstGeom prst="rect">
            <a:avLst/>
          </a:prstGeom>
          <a:noFill/>
        </p:spPr>
        <p:txBody>
          <a:bodyPr wrap="square" rtlCol="0">
            <a:spAutoFit/>
          </a:bodyPr>
          <a:lstStyle/>
          <a:p>
            <a:r>
              <a:rPr lang="en-GB" sz="1000" dirty="0"/>
              <a:t>https://commons.wikimedia.org/wiki/File:Bristol_Olympus_101_gas_flow_diagram.jpg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US" altLang="ja-JP" sz="2400" b="1" dirty="0" smtClean="0">
                <a:ea typeface="ＭＳ Ｐゴシック" charset="-128"/>
              </a:rPr>
              <a:t>Brayton cycle (gas turbine)</a:t>
            </a:r>
          </a:p>
        </p:txBody>
      </p:sp>
      <p:sp>
        <p:nvSpPr>
          <p:cNvPr id="9" name="Title 3"/>
          <p:cNvSpPr txBox="1">
            <a:spLocks/>
          </p:cNvSpPr>
          <p:nvPr/>
        </p:nvSpPr>
        <p:spPr>
          <a:xfrm>
            <a:off x="457200" y="381000"/>
            <a:ext cx="8229600" cy="74295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ja-JP"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2" cstate="print"/>
          <a:srcRect/>
          <a:stretch>
            <a:fillRect/>
          </a:stretch>
        </p:blipFill>
        <p:spPr bwMode="auto">
          <a:xfrm>
            <a:off x="5334000" y="762000"/>
            <a:ext cx="3059113" cy="2997653"/>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5257800" y="3773247"/>
            <a:ext cx="3124200" cy="3084753"/>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304800" y="2209800"/>
            <a:ext cx="4772701" cy="2851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US" altLang="ja-JP" sz="2400" b="1" dirty="0" smtClean="0">
                <a:ea typeface="ＭＳ Ｐゴシック" charset="-128"/>
              </a:rPr>
              <a:t>Comparison of brayton and rankine cycle</a:t>
            </a:r>
          </a:p>
        </p:txBody>
      </p:sp>
      <p:sp>
        <p:nvSpPr>
          <p:cNvPr id="9" name="Title 3"/>
          <p:cNvSpPr txBox="1">
            <a:spLocks/>
          </p:cNvSpPr>
          <p:nvPr/>
        </p:nvSpPr>
        <p:spPr>
          <a:xfrm>
            <a:off x="457200" y="381000"/>
            <a:ext cx="8229600" cy="74295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ja-JP"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 name="Picture 2"/>
          <p:cNvPicPr>
            <a:picLocks noChangeAspect="1" noChangeArrowheads="1"/>
          </p:cNvPicPr>
          <p:nvPr/>
        </p:nvPicPr>
        <p:blipFill>
          <a:blip r:embed="rId2" cstate="print"/>
          <a:srcRect/>
          <a:stretch>
            <a:fillRect/>
          </a:stretch>
        </p:blipFill>
        <p:spPr bwMode="auto">
          <a:xfrm>
            <a:off x="5334000" y="762000"/>
            <a:ext cx="3059113" cy="2997653"/>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685800" y="838200"/>
            <a:ext cx="4191000" cy="250358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57200" y="3400982"/>
            <a:ext cx="4038600" cy="3457018"/>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t="3738" r="66628"/>
          <a:stretch>
            <a:fillRect/>
          </a:stretch>
        </p:blipFill>
        <p:spPr bwMode="auto">
          <a:xfrm>
            <a:off x="5334000" y="3711678"/>
            <a:ext cx="3048000" cy="3146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4"/>
          <p:cNvPicPr>
            <a:picLocks noChangeAspect="1" noChangeArrowheads="1"/>
          </p:cNvPicPr>
          <p:nvPr/>
        </p:nvPicPr>
        <p:blipFill>
          <a:blip r:embed="rId2" cstate="print"/>
          <a:srcRect/>
          <a:stretch>
            <a:fillRect/>
          </a:stretch>
        </p:blipFill>
        <p:spPr bwMode="auto">
          <a:xfrm>
            <a:off x="1371600" y="3810000"/>
            <a:ext cx="3448050" cy="533400"/>
          </a:xfrm>
          <a:prstGeom prst="rect">
            <a:avLst/>
          </a:prstGeom>
          <a:noFill/>
          <a:ln w="9525">
            <a:noFill/>
            <a:miter lim="800000"/>
            <a:headEnd/>
            <a:tailEnd/>
          </a:ln>
        </p:spPr>
      </p:pic>
      <p:pic>
        <p:nvPicPr>
          <p:cNvPr id="20486" name="Picture 5"/>
          <p:cNvPicPr>
            <a:picLocks noChangeAspect="1" noChangeArrowheads="1"/>
          </p:cNvPicPr>
          <p:nvPr/>
        </p:nvPicPr>
        <p:blipFill>
          <a:blip r:embed="rId3" cstate="print"/>
          <a:srcRect/>
          <a:stretch>
            <a:fillRect/>
          </a:stretch>
        </p:blipFill>
        <p:spPr bwMode="auto">
          <a:xfrm>
            <a:off x="1371600" y="4495800"/>
            <a:ext cx="3562350" cy="485775"/>
          </a:xfrm>
          <a:prstGeom prst="rect">
            <a:avLst/>
          </a:prstGeom>
          <a:noFill/>
          <a:ln w="9525">
            <a:noFill/>
            <a:miter lim="800000"/>
            <a:headEnd/>
            <a:tailEnd/>
          </a:ln>
        </p:spPr>
      </p:pic>
      <p:sp>
        <p:nvSpPr>
          <p:cNvPr id="20487" name="TextBox 9"/>
          <p:cNvSpPr txBox="1">
            <a:spLocks noChangeArrowheads="1"/>
          </p:cNvSpPr>
          <p:nvPr/>
        </p:nvSpPr>
        <p:spPr bwMode="auto">
          <a:xfrm>
            <a:off x="0" y="609600"/>
            <a:ext cx="8534400" cy="400110"/>
          </a:xfrm>
          <a:prstGeom prst="rect">
            <a:avLst/>
          </a:prstGeom>
          <a:noFill/>
          <a:ln w="9525">
            <a:noFill/>
            <a:miter lim="800000"/>
            <a:headEnd/>
            <a:tailEnd/>
          </a:ln>
        </p:spPr>
        <p:txBody>
          <a:bodyPr>
            <a:spAutoFit/>
          </a:bodyPr>
          <a:lstStyle/>
          <a:p>
            <a:pPr algn="just"/>
            <a:r>
              <a:rPr lang="en-US" altLang="ja-JP" sz="2000" dirty="0" smtClean="0">
                <a:ea typeface="ＭＳ Ｐゴシック" charset="-128"/>
              </a:rPr>
              <a:t>The </a:t>
            </a:r>
            <a:r>
              <a:rPr lang="en-US" altLang="ja-JP" sz="2000" dirty="0">
                <a:ea typeface="ＭＳ Ｐゴシック" charset="-128"/>
              </a:rPr>
              <a:t>thermal efficiency of the ideal </a:t>
            </a:r>
            <a:r>
              <a:rPr lang="en-US" altLang="ja-JP" sz="2000" dirty="0" smtClean="0">
                <a:ea typeface="ＭＳ Ｐゴシック" charset="-128"/>
              </a:rPr>
              <a:t>Brayton cycle;</a:t>
            </a:r>
            <a:endParaRPr lang="en-MY" sz="2000" dirty="0"/>
          </a:p>
        </p:txBody>
      </p:sp>
      <p:pic>
        <p:nvPicPr>
          <p:cNvPr id="20488" name="Picture 8"/>
          <p:cNvPicPr>
            <a:picLocks noChangeAspect="1" noChangeArrowheads="1"/>
          </p:cNvPicPr>
          <p:nvPr/>
        </p:nvPicPr>
        <p:blipFill>
          <a:blip r:embed="rId4" cstate="print"/>
          <a:srcRect/>
          <a:stretch>
            <a:fillRect/>
          </a:stretch>
        </p:blipFill>
        <p:spPr bwMode="auto">
          <a:xfrm>
            <a:off x="762000" y="5000625"/>
            <a:ext cx="5448300" cy="933450"/>
          </a:xfrm>
          <a:prstGeom prst="rect">
            <a:avLst/>
          </a:prstGeom>
          <a:noFill/>
          <a:ln w="9525">
            <a:noFill/>
            <a:miter lim="800000"/>
            <a:headEnd/>
            <a:tailEnd/>
          </a:ln>
        </p:spPr>
      </p:pic>
      <p:pic>
        <p:nvPicPr>
          <p:cNvPr id="20489" name="Picture 9"/>
          <p:cNvPicPr>
            <a:picLocks noChangeAspect="1" noChangeArrowheads="1"/>
          </p:cNvPicPr>
          <p:nvPr/>
        </p:nvPicPr>
        <p:blipFill>
          <a:blip r:embed="rId5" cstate="print"/>
          <a:srcRect/>
          <a:stretch>
            <a:fillRect/>
          </a:stretch>
        </p:blipFill>
        <p:spPr bwMode="auto">
          <a:xfrm>
            <a:off x="3962400" y="5915025"/>
            <a:ext cx="2524125" cy="942975"/>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a:off x="5334000" y="990600"/>
            <a:ext cx="3059113" cy="2997653"/>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srcRect/>
          <a:stretch>
            <a:fillRect/>
          </a:stretch>
        </p:blipFill>
        <p:spPr bwMode="auto">
          <a:xfrm>
            <a:off x="685800" y="990600"/>
            <a:ext cx="4191000" cy="25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0" y="685800"/>
            <a:ext cx="8534400" cy="400050"/>
          </a:xfrm>
          <a:prstGeom prst="rect">
            <a:avLst/>
          </a:prstGeom>
          <a:noFill/>
          <a:ln w="9525">
            <a:noFill/>
            <a:miter lim="800000"/>
            <a:headEnd/>
            <a:tailEnd/>
          </a:ln>
        </p:spPr>
        <p:txBody>
          <a:bodyPr>
            <a:spAutoFit/>
          </a:bodyPr>
          <a:lstStyle/>
          <a:p>
            <a:pPr algn="just"/>
            <a:r>
              <a:rPr lang="en-US" altLang="ja-JP" sz="2000" dirty="0" smtClean="0">
                <a:ea typeface="ＭＳ Ｐゴシック" charset="-128"/>
              </a:rPr>
              <a:t>P</a:t>
            </a:r>
            <a:r>
              <a:rPr lang="en-US" altLang="ja-JP" sz="1400" dirty="0" smtClean="0">
                <a:ea typeface="ＭＳ Ｐゴシック" charset="-128"/>
              </a:rPr>
              <a:t>2 </a:t>
            </a:r>
            <a:r>
              <a:rPr lang="en-US" altLang="ja-JP" sz="2000" dirty="0" smtClean="0">
                <a:ea typeface="ＭＳ Ｐゴシック" charset="-128"/>
              </a:rPr>
              <a:t>= P</a:t>
            </a:r>
            <a:r>
              <a:rPr lang="en-US" altLang="ja-JP" sz="1400" dirty="0" smtClean="0">
                <a:ea typeface="ＭＳ Ｐゴシック" charset="-128"/>
              </a:rPr>
              <a:t>3</a:t>
            </a:r>
            <a:r>
              <a:rPr lang="en-US" altLang="ja-JP" sz="2000" dirty="0" smtClean="0">
                <a:ea typeface="ＭＳ Ｐゴシック" charset="-128"/>
              </a:rPr>
              <a:t> and P</a:t>
            </a:r>
            <a:r>
              <a:rPr lang="en-US" altLang="ja-JP" sz="1400" dirty="0" smtClean="0">
                <a:ea typeface="ＭＳ Ｐゴシック" charset="-128"/>
              </a:rPr>
              <a:t>4 </a:t>
            </a:r>
            <a:r>
              <a:rPr lang="en-US" altLang="ja-JP" sz="2000" dirty="0" smtClean="0">
                <a:ea typeface="ＭＳ Ｐゴシック" charset="-128"/>
              </a:rPr>
              <a:t>= P</a:t>
            </a:r>
            <a:r>
              <a:rPr lang="en-US" altLang="ja-JP" sz="1400" dirty="0" smtClean="0">
                <a:ea typeface="ＭＳ Ｐゴシック" charset="-128"/>
              </a:rPr>
              <a:t>1</a:t>
            </a:r>
            <a:r>
              <a:rPr lang="en-US" altLang="ja-JP" sz="2000" dirty="0" smtClean="0">
                <a:ea typeface="ＭＳ Ｐゴシック" charset="-128"/>
              </a:rPr>
              <a:t>, and process 1 to 2 </a:t>
            </a:r>
            <a:r>
              <a:rPr lang="en-US" altLang="ja-JP" sz="2000" dirty="0">
                <a:ea typeface="ＭＳ Ｐゴシック" charset="-128"/>
              </a:rPr>
              <a:t>and </a:t>
            </a:r>
            <a:r>
              <a:rPr lang="en-US" altLang="ja-JP" sz="2000" dirty="0" smtClean="0">
                <a:ea typeface="ＭＳ Ｐゴシック" charset="-128"/>
              </a:rPr>
              <a:t>3 to 4 </a:t>
            </a:r>
            <a:r>
              <a:rPr lang="en-US" altLang="ja-JP" sz="2000" dirty="0">
                <a:ea typeface="ＭＳ Ｐゴシック" charset="-128"/>
              </a:rPr>
              <a:t>are isentropic, </a:t>
            </a:r>
            <a:r>
              <a:rPr lang="en-US" altLang="ja-JP" sz="2000" dirty="0" smtClean="0">
                <a:ea typeface="ＭＳ Ｐゴシック" charset="-128"/>
              </a:rPr>
              <a:t>and, therefore;</a:t>
            </a:r>
            <a:endParaRPr lang="en-MY" sz="2000" dirty="0"/>
          </a:p>
        </p:txBody>
      </p:sp>
      <p:sp>
        <p:nvSpPr>
          <p:cNvPr id="21511" name="TextBox 7"/>
          <p:cNvSpPr txBox="1">
            <a:spLocks noChangeArrowheads="1"/>
          </p:cNvSpPr>
          <p:nvPr/>
        </p:nvSpPr>
        <p:spPr bwMode="auto">
          <a:xfrm>
            <a:off x="304800" y="4038600"/>
            <a:ext cx="1752600" cy="400050"/>
          </a:xfrm>
          <a:prstGeom prst="rect">
            <a:avLst/>
          </a:prstGeom>
          <a:noFill/>
          <a:ln w="9525">
            <a:noFill/>
            <a:miter lim="800000"/>
            <a:headEnd/>
            <a:tailEnd/>
          </a:ln>
        </p:spPr>
        <p:txBody>
          <a:bodyPr>
            <a:spAutoFit/>
          </a:bodyPr>
          <a:lstStyle/>
          <a:p>
            <a:r>
              <a:rPr lang="en-US" altLang="ja-JP" sz="2000" dirty="0" smtClean="0">
                <a:ea typeface="ＭＳ Ｐゴシック" charset="-128"/>
              </a:rPr>
              <a:t>Since;</a:t>
            </a:r>
            <a:endParaRPr lang="en-MY" sz="2000" dirty="0"/>
          </a:p>
        </p:txBody>
      </p:sp>
      <p:pic>
        <p:nvPicPr>
          <p:cNvPr id="8" name="Picture 2"/>
          <p:cNvPicPr>
            <a:picLocks noChangeAspect="1" noChangeArrowheads="1"/>
          </p:cNvPicPr>
          <p:nvPr/>
        </p:nvPicPr>
        <p:blipFill>
          <a:blip r:embed="rId3" cstate="print"/>
          <a:srcRect/>
          <a:stretch>
            <a:fillRect/>
          </a:stretch>
        </p:blipFill>
        <p:spPr bwMode="auto">
          <a:xfrm>
            <a:off x="5334000" y="990600"/>
            <a:ext cx="3059113" cy="2997653"/>
          </a:xfrm>
          <a:prstGeom prst="rect">
            <a:avLst/>
          </a:prstGeom>
          <a:noFill/>
          <a:ln w="9525">
            <a:noFill/>
            <a:miter lim="800000"/>
            <a:headEnd/>
            <a:tailEnd/>
          </a:ln>
        </p:spPr>
      </p:pic>
      <p:graphicFrame>
        <p:nvGraphicFramePr>
          <p:cNvPr id="25620" name="Object 20"/>
          <p:cNvGraphicFramePr>
            <a:graphicFrameLocks noChangeAspect="1"/>
          </p:cNvGraphicFramePr>
          <p:nvPr>
            <p:extLst>
              <p:ext uri="{D42A27DB-BD31-4B8C-83A1-F6EECF244321}">
                <p14:modId xmlns:p14="http://schemas.microsoft.com/office/powerpoint/2010/main" xmlns="" val="83926430"/>
              </p:ext>
            </p:extLst>
          </p:nvPr>
        </p:nvGraphicFramePr>
        <p:xfrm>
          <a:off x="168275" y="2666567"/>
          <a:ext cx="5302250" cy="714375"/>
        </p:xfrm>
        <a:graphic>
          <a:graphicData uri="http://schemas.openxmlformats.org/presentationml/2006/ole">
            <p:oleObj spid="_x0000_s123967" name="Equation" r:id="rId4" imgW="3225600" imgH="431640" progId="Equation.DSMT4">
              <p:embed/>
            </p:oleObj>
          </a:graphicData>
        </a:graphic>
      </p:graphicFrame>
      <p:graphicFrame>
        <p:nvGraphicFramePr>
          <p:cNvPr id="10" name="Object 20"/>
          <p:cNvGraphicFramePr>
            <a:graphicFrameLocks noChangeAspect="1"/>
          </p:cNvGraphicFramePr>
          <p:nvPr/>
        </p:nvGraphicFramePr>
        <p:xfrm>
          <a:off x="1143000" y="4038600"/>
          <a:ext cx="1676400" cy="1386523"/>
        </p:xfrm>
        <a:graphic>
          <a:graphicData uri="http://schemas.openxmlformats.org/presentationml/2006/ole">
            <p:oleObj spid="_x0000_s123968" name="Equation" r:id="rId5" imgW="927100" imgH="762000" progId="Equation.DSMT4">
              <p:embed/>
            </p:oleObj>
          </a:graphicData>
        </a:graphic>
      </p:graphicFrame>
      <p:sp>
        <p:nvSpPr>
          <p:cNvPr id="11" name="TextBox 7"/>
          <p:cNvSpPr txBox="1">
            <a:spLocks noChangeArrowheads="1"/>
          </p:cNvSpPr>
          <p:nvPr/>
        </p:nvSpPr>
        <p:spPr bwMode="auto">
          <a:xfrm>
            <a:off x="3200400" y="4114800"/>
            <a:ext cx="1752600" cy="400050"/>
          </a:xfrm>
          <a:prstGeom prst="rect">
            <a:avLst/>
          </a:prstGeom>
          <a:noFill/>
          <a:ln w="9525">
            <a:noFill/>
            <a:miter lim="800000"/>
            <a:headEnd/>
            <a:tailEnd/>
          </a:ln>
        </p:spPr>
        <p:txBody>
          <a:bodyPr>
            <a:spAutoFit/>
          </a:bodyPr>
          <a:lstStyle/>
          <a:p>
            <a:r>
              <a:rPr lang="en-US" altLang="ja-JP" sz="2000" dirty="0" smtClean="0">
                <a:ea typeface="ＭＳ Ｐゴシック" charset="-128"/>
              </a:rPr>
              <a:t>and</a:t>
            </a:r>
            <a:endParaRPr lang="en-MY" sz="2000" dirty="0"/>
          </a:p>
        </p:txBody>
      </p:sp>
      <p:graphicFrame>
        <p:nvGraphicFramePr>
          <p:cNvPr id="12" name="Object 20"/>
          <p:cNvGraphicFramePr>
            <a:graphicFrameLocks noChangeAspect="1"/>
          </p:cNvGraphicFramePr>
          <p:nvPr/>
        </p:nvGraphicFramePr>
        <p:xfrm>
          <a:off x="4191000" y="4038600"/>
          <a:ext cx="914400" cy="844928"/>
        </p:xfrm>
        <a:graphic>
          <a:graphicData uri="http://schemas.openxmlformats.org/presentationml/2006/ole">
            <p:oleObj spid="_x0000_s123969" name="Equation" r:id="rId6" imgW="469696" imgH="431613" progId="Equation.DSMT4">
              <p:embed/>
            </p:oleObj>
          </a:graphicData>
        </a:graphic>
      </p:graphicFrame>
      <p:sp>
        <p:nvSpPr>
          <p:cNvPr id="13" name="正方形/長方形 12"/>
          <p:cNvSpPr/>
          <p:nvPr/>
        </p:nvSpPr>
        <p:spPr>
          <a:xfrm>
            <a:off x="4038600" y="5105400"/>
            <a:ext cx="4572000" cy="923330"/>
          </a:xfrm>
          <a:prstGeom prst="rect">
            <a:avLst/>
          </a:prstGeom>
        </p:spPr>
        <p:txBody>
          <a:bodyPr>
            <a:spAutoFit/>
          </a:bodyPr>
          <a:lstStyle/>
          <a:p>
            <a:r>
              <a:rPr lang="en-MY" altLang="ja-JP" dirty="0" smtClean="0"/>
              <a:t>Ideal Brayton cycle efficiency depends on:</a:t>
            </a:r>
          </a:p>
          <a:p>
            <a:pPr marL="342900" indent="-342900">
              <a:buAutoNum type="arabicPeriod"/>
            </a:pPr>
            <a:r>
              <a:rPr lang="en-MY" altLang="ja-JP" b="1" dirty="0" smtClean="0">
                <a:solidFill>
                  <a:srgbClr val="FF0000"/>
                </a:solidFill>
              </a:rPr>
              <a:t>specific heat ratio </a:t>
            </a:r>
            <a:r>
              <a:rPr lang="en-MY" altLang="ja-JP" dirty="0" smtClean="0"/>
              <a:t>of the working fluid. </a:t>
            </a:r>
          </a:p>
          <a:p>
            <a:pPr marL="342900" indent="-342900">
              <a:buFontTx/>
              <a:buAutoNum type="arabicPeriod"/>
            </a:pPr>
            <a:r>
              <a:rPr lang="en-MY" altLang="ja-JP" b="1" dirty="0" smtClean="0">
                <a:solidFill>
                  <a:srgbClr val="FF0000"/>
                </a:solidFill>
              </a:rPr>
              <a:t>pressure ratio </a:t>
            </a:r>
            <a:r>
              <a:rPr lang="en-MY" altLang="ja-JP" dirty="0" smtClean="0"/>
              <a:t>of the gas turbine and </a:t>
            </a:r>
          </a:p>
        </p:txBody>
      </p:sp>
      <p:graphicFrame>
        <p:nvGraphicFramePr>
          <p:cNvPr id="14" name="Object 20"/>
          <p:cNvGraphicFramePr>
            <a:graphicFrameLocks noChangeAspect="1"/>
          </p:cNvGraphicFramePr>
          <p:nvPr>
            <p:extLst>
              <p:ext uri="{D42A27DB-BD31-4B8C-83A1-F6EECF244321}">
                <p14:modId xmlns:p14="http://schemas.microsoft.com/office/powerpoint/2010/main" xmlns="" val="4018892751"/>
              </p:ext>
            </p:extLst>
          </p:nvPr>
        </p:nvGraphicFramePr>
        <p:xfrm>
          <a:off x="873846" y="1510434"/>
          <a:ext cx="3421063" cy="860425"/>
        </p:xfrm>
        <a:graphic>
          <a:graphicData uri="http://schemas.openxmlformats.org/presentationml/2006/ole">
            <p:oleObj spid="_x0000_s123970" name="Equation" r:id="rId7" imgW="2082600" imgH="520560" progId="Equation.DSMT4">
              <p:embed/>
            </p:oleObj>
          </a:graphicData>
        </a:graphic>
      </p:graphicFrame>
      <p:graphicFrame>
        <p:nvGraphicFramePr>
          <p:cNvPr id="15" name="Object 20"/>
          <p:cNvGraphicFramePr>
            <a:graphicFrameLocks noChangeAspect="1"/>
          </p:cNvGraphicFramePr>
          <p:nvPr>
            <p:extLst>
              <p:ext uri="{D42A27DB-BD31-4B8C-83A1-F6EECF244321}">
                <p14:modId xmlns:p14="http://schemas.microsoft.com/office/powerpoint/2010/main" xmlns="" val="2458179262"/>
              </p:ext>
            </p:extLst>
          </p:nvPr>
        </p:nvGraphicFramePr>
        <p:xfrm>
          <a:off x="337705" y="5635900"/>
          <a:ext cx="2495550" cy="893762"/>
        </p:xfrm>
        <a:graphic>
          <a:graphicData uri="http://schemas.openxmlformats.org/presentationml/2006/ole">
            <p:oleObj spid="_x0000_s123971" name="Equation" r:id="rId8" imgW="1282680" imgH="457200" progId="Equation.DSMT4">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304800" y="1219200"/>
            <a:ext cx="5019675" cy="4924425"/>
          </a:xfrm>
          <a:prstGeom prst="rect">
            <a:avLst/>
          </a:prstGeom>
          <a:noFill/>
          <a:ln w="9525">
            <a:noFill/>
            <a:miter lim="800000"/>
            <a:headEnd/>
            <a:tailEnd/>
          </a:ln>
        </p:spPr>
      </p:pic>
      <p:sp>
        <p:nvSpPr>
          <p:cNvPr id="22532" name="TextBox 3"/>
          <p:cNvSpPr txBox="1">
            <a:spLocks noChangeArrowheads="1"/>
          </p:cNvSpPr>
          <p:nvPr/>
        </p:nvSpPr>
        <p:spPr bwMode="auto">
          <a:xfrm>
            <a:off x="5476875" y="4772025"/>
            <a:ext cx="2286000" cy="707886"/>
          </a:xfrm>
          <a:prstGeom prst="rect">
            <a:avLst/>
          </a:prstGeom>
          <a:noFill/>
          <a:ln w="9525">
            <a:noFill/>
            <a:miter lim="800000"/>
            <a:headEnd/>
            <a:tailEnd/>
          </a:ln>
        </p:spPr>
        <p:txBody>
          <a:bodyPr wrap="square">
            <a:spAutoFit/>
          </a:bodyPr>
          <a:lstStyle/>
          <a:p>
            <a:r>
              <a:rPr lang="en-US" altLang="ja-JP" sz="2000" i="1" dirty="0">
                <a:latin typeface="Times New Roman" pitchFamily="18" charset="0"/>
                <a:ea typeface="ＭＳ Ｐゴシック" charset="-128"/>
                <a:cs typeface="Times New Roman" pitchFamily="18" charset="0"/>
              </a:rPr>
              <a:t>For specific heat ratio k = 1.4</a:t>
            </a:r>
            <a:endParaRPr lang="en-MY" sz="2000" i="1" dirty="0">
              <a:latin typeface="Times New Roman" pitchFamily="18" charset="0"/>
              <a:cs typeface="Times New Roman" pitchFamily="18" charset="0"/>
            </a:endParaRPr>
          </a:p>
        </p:txBody>
      </p:sp>
      <p:graphicFrame>
        <p:nvGraphicFramePr>
          <p:cNvPr id="6" name="Object 20"/>
          <p:cNvGraphicFramePr>
            <a:graphicFrameLocks noChangeAspect="1"/>
          </p:cNvGraphicFramePr>
          <p:nvPr>
            <p:extLst>
              <p:ext uri="{D42A27DB-BD31-4B8C-83A1-F6EECF244321}">
                <p14:modId xmlns:p14="http://schemas.microsoft.com/office/powerpoint/2010/main" xmlns="" val="2718276935"/>
              </p:ext>
            </p:extLst>
          </p:nvPr>
        </p:nvGraphicFramePr>
        <p:xfrm>
          <a:off x="5476875" y="1820863"/>
          <a:ext cx="2495550" cy="893762"/>
        </p:xfrm>
        <a:graphic>
          <a:graphicData uri="http://schemas.openxmlformats.org/presentationml/2006/ole">
            <p:oleObj spid="_x0000_s410637" name="Equation" r:id="rId4" imgW="1282680" imgH="457200" progId="Equation.DSMT4">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2"/>
          <p:cNvSpPr txBox="1">
            <a:spLocks noChangeArrowheads="1"/>
          </p:cNvSpPr>
          <p:nvPr/>
        </p:nvSpPr>
        <p:spPr bwMode="auto">
          <a:xfrm>
            <a:off x="0" y="533400"/>
            <a:ext cx="8153400" cy="461963"/>
          </a:xfrm>
          <a:prstGeom prst="rect">
            <a:avLst/>
          </a:prstGeom>
          <a:noFill/>
          <a:ln w="9525">
            <a:noFill/>
            <a:miter lim="800000"/>
            <a:headEnd/>
            <a:tailEnd/>
          </a:ln>
        </p:spPr>
        <p:txBody>
          <a:bodyPr>
            <a:spAutoFit/>
          </a:bodyPr>
          <a:lstStyle/>
          <a:p>
            <a:r>
              <a:rPr lang="en-US" altLang="ja-JP" sz="2400" b="1">
                <a:ea typeface="ＭＳ Ｐゴシック" charset="-128"/>
              </a:rPr>
              <a:t>Effect of Pressure Ratio &amp; Turbine Inlet Temperature</a:t>
            </a:r>
            <a:endParaRPr lang="en-MY" sz="2400" b="1"/>
          </a:p>
        </p:txBody>
      </p:sp>
      <p:sp>
        <p:nvSpPr>
          <p:cNvPr id="23556" name="TextBox 3"/>
          <p:cNvSpPr txBox="1">
            <a:spLocks noChangeArrowheads="1"/>
          </p:cNvSpPr>
          <p:nvPr/>
        </p:nvSpPr>
        <p:spPr bwMode="auto">
          <a:xfrm>
            <a:off x="4800600" y="1981200"/>
            <a:ext cx="4343400" cy="4308872"/>
          </a:xfrm>
          <a:prstGeom prst="rect">
            <a:avLst/>
          </a:prstGeom>
          <a:noFill/>
          <a:ln w="9525">
            <a:noFill/>
            <a:miter lim="800000"/>
            <a:headEnd/>
            <a:tailEnd/>
          </a:ln>
        </p:spPr>
        <p:txBody>
          <a:bodyPr wrap="square">
            <a:spAutoFit/>
          </a:bodyPr>
          <a:lstStyle/>
          <a:p>
            <a:pPr algn="just">
              <a:buFont typeface="Arial" pitchFamily="34" charset="0"/>
              <a:buChar char="•"/>
            </a:pPr>
            <a:r>
              <a:rPr lang="en-US" altLang="ja-JP" sz="2000" dirty="0">
                <a:latin typeface="Times New Roman" pitchFamily="18" charset="0"/>
                <a:ea typeface="ＭＳ Ｐゴシック" charset="-128"/>
                <a:cs typeface="Times New Roman" pitchFamily="18" charset="0"/>
              </a:rPr>
              <a:t>Max. </a:t>
            </a:r>
            <a:r>
              <a:rPr lang="en-US" altLang="ja-JP" sz="2000" dirty="0" smtClean="0">
                <a:latin typeface="Times New Roman" pitchFamily="18" charset="0"/>
                <a:ea typeface="ＭＳ Ｐゴシック" charset="-128"/>
                <a:cs typeface="Times New Roman" pitchFamily="18" charset="0"/>
              </a:rPr>
              <a:t>Temperature </a:t>
            </a:r>
            <a:r>
              <a:rPr lang="en-US" altLang="ja-JP" sz="2000" dirty="0">
                <a:latin typeface="Times New Roman" pitchFamily="18" charset="0"/>
                <a:ea typeface="ＭＳ Ｐゴシック" charset="-128"/>
                <a:cs typeface="Times New Roman" pitchFamily="18" charset="0"/>
              </a:rPr>
              <a:t>(Turbine </a:t>
            </a:r>
            <a:r>
              <a:rPr lang="en-US" altLang="ja-JP" sz="2000" dirty="0" smtClean="0">
                <a:latin typeface="Times New Roman" pitchFamily="18" charset="0"/>
                <a:ea typeface="ＭＳ Ｐゴシック" charset="-128"/>
                <a:cs typeface="Times New Roman" pitchFamily="18" charset="0"/>
              </a:rPr>
              <a:t>inlet) is </a:t>
            </a:r>
            <a:r>
              <a:rPr lang="en-US" altLang="ja-JP" sz="2000" dirty="0">
                <a:latin typeface="Times New Roman" pitchFamily="18" charset="0"/>
                <a:ea typeface="ＭＳ Ｐゴシック" charset="-128"/>
                <a:cs typeface="Times New Roman" pitchFamily="18" charset="0"/>
              </a:rPr>
              <a:t>limited by </a:t>
            </a:r>
            <a:r>
              <a:rPr lang="en-US" altLang="ja-JP" sz="2000" dirty="0" smtClean="0">
                <a:latin typeface="Times New Roman" pitchFamily="18" charset="0"/>
                <a:ea typeface="ＭＳ Ｐゴシック" charset="-128"/>
                <a:cs typeface="Times New Roman" pitchFamily="18" charset="0"/>
              </a:rPr>
              <a:t>metallurgical reason.</a:t>
            </a:r>
            <a:endParaRPr lang="en-US" altLang="ja-JP" sz="2000" dirty="0">
              <a:latin typeface="Times New Roman" pitchFamily="18" charset="0"/>
              <a:ea typeface="ＭＳ Ｐゴシック" charset="-128"/>
              <a:cs typeface="Times New Roman" pitchFamily="18" charset="0"/>
            </a:endParaRPr>
          </a:p>
          <a:p>
            <a:pPr algn="just">
              <a:buFont typeface="Arial" pitchFamily="34" charset="0"/>
              <a:buChar char="•"/>
            </a:pPr>
            <a:r>
              <a:rPr lang="en-US" altLang="ja-JP" sz="2000" dirty="0" smtClean="0">
                <a:latin typeface="Times New Roman" pitchFamily="18" charset="0"/>
                <a:ea typeface="ＭＳ Ｐゴシック" charset="-128"/>
                <a:cs typeface="Times New Roman" pitchFamily="18" charset="0"/>
              </a:rPr>
              <a:t>For a constant turbine inlet temp, when pressure ratio increases the </a:t>
            </a:r>
            <a:r>
              <a:rPr lang="en-US" altLang="ja-JP" sz="2000" dirty="0">
                <a:latin typeface="Times New Roman" pitchFamily="18" charset="0"/>
                <a:ea typeface="ＭＳ Ｐゴシック" charset="-128"/>
                <a:cs typeface="Times New Roman" pitchFamily="18" charset="0"/>
              </a:rPr>
              <a:t>net work output </a:t>
            </a:r>
            <a:r>
              <a:rPr lang="en-US" altLang="ja-JP" sz="2000" dirty="0" smtClean="0">
                <a:latin typeface="Times New Roman" pitchFamily="18" charset="0"/>
                <a:ea typeface="ＭＳ Ｐゴシック" charset="-128"/>
                <a:cs typeface="Times New Roman" pitchFamily="18" charset="0"/>
              </a:rPr>
              <a:t>increases</a:t>
            </a:r>
            <a:r>
              <a:rPr lang="en-MY" sz="2000" dirty="0" smtClean="0">
                <a:latin typeface="Times New Roman" pitchFamily="18" charset="0"/>
                <a:cs typeface="Times New Roman" pitchFamily="18" charset="0"/>
              </a:rPr>
              <a:t>, and reaches </a:t>
            </a:r>
            <a:r>
              <a:rPr lang="en-MY" sz="2000" dirty="0">
                <a:latin typeface="Times New Roman" pitchFamily="18" charset="0"/>
                <a:cs typeface="Times New Roman" pitchFamily="18" charset="0"/>
              </a:rPr>
              <a:t>a maximum, and then </a:t>
            </a:r>
            <a:r>
              <a:rPr lang="en-MY" sz="2000" dirty="0" smtClean="0">
                <a:latin typeface="Times New Roman" pitchFamily="18" charset="0"/>
                <a:cs typeface="Times New Roman" pitchFamily="18" charset="0"/>
              </a:rPr>
              <a:t>decreases.</a:t>
            </a:r>
            <a:endParaRPr lang="en-MY" sz="2000" dirty="0">
              <a:latin typeface="Times New Roman" pitchFamily="18" charset="0"/>
              <a:cs typeface="Times New Roman" pitchFamily="18" charset="0"/>
            </a:endParaRPr>
          </a:p>
          <a:p>
            <a:pPr algn="just">
              <a:buFont typeface="Arial" pitchFamily="34" charset="0"/>
              <a:buChar char="•"/>
            </a:pPr>
            <a:r>
              <a:rPr lang="en-US" altLang="ja-JP" sz="2000" dirty="0" smtClean="0">
                <a:latin typeface="Times New Roman" pitchFamily="18" charset="0"/>
                <a:ea typeface="ＭＳ Ｐゴシック" charset="-128"/>
                <a:cs typeface="Times New Roman" pitchFamily="18" charset="0"/>
              </a:rPr>
              <a:t>Design </a:t>
            </a:r>
            <a:r>
              <a:rPr lang="en-US" altLang="ja-JP" sz="2000" dirty="0">
                <a:latin typeface="Times New Roman" pitchFamily="18" charset="0"/>
                <a:ea typeface="ＭＳ Ｐゴシック" charset="-128"/>
                <a:cs typeface="Times New Roman" pitchFamily="18" charset="0"/>
              </a:rPr>
              <a:t>compromise between pressure ratio and net power output.</a:t>
            </a:r>
          </a:p>
          <a:p>
            <a:pPr algn="just">
              <a:buFont typeface="Arial" pitchFamily="34" charset="0"/>
              <a:buChar char="•"/>
            </a:pPr>
            <a:r>
              <a:rPr lang="en-US" altLang="ja-JP" sz="2000" dirty="0" smtClean="0">
                <a:latin typeface="Times New Roman" pitchFamily="18" charset="0"/>
                <a:ea typeface="ＭＳ Ｐゴシック" charset="-128"/>
                <a:cs typeface="Times New Roman" pitchFamily="18" charset="0"/>
              </a:rPr>
              <a:t>Common </a:t>
            </a:r>
            <a:r>
              <a:rPr lang="en-US" altLang="ja-JP" sz="2000" dirty="0">
                <a:latin typeface="Times New Roman" pitchFamily="18" charset="0"/>
                <a:ea typeface="ＭＳ Ｐゴシック" charset="-128"/>
                <a:cs typeface="Times New Roman" pitchFamily="18" charset="0"/>
              </a:rPr>
              <a:t>practice of pressure ratio is 11 to 16.</a:t>
            </a:r>
          </a:p>
          <a:p>
            <a:pPr algn="just">
              <a:buFont typeface="Arial" pitchFamily="34" charset="0"/>
              <a:buChar char="•"/>
            </a:pPr>
            <a:endParaRPr lang="en-US" altLang="ja-JP" sz="2000" dirty="0">
              <a:latin typeface="Times New Roman" pitchFamily="18" charset="0"/>
              <a:ea typeface="ＭＳ Ｐゴシック" charset="-128"/>
              <a:cs typeface="Times New Roman" pitchFamily="18" charset="0"/>
            </a:endParaRPr>
          </a:p>
          <a:p>
            <a:pPr>
              <a:buFontTx/>
              <a:buChar char="-"/>
            </a:pPr>
            <a:endParaRPr lang="en-US" altLang="ja-JP" dirty="0">
              <a:ea typeface="ＭＳ Ｐゴシック" charset="-128"/>
            </a:endParaRPr>
          </a:p>
          <a:p>
            <a:pPr>
              <a:buFont typeface="Arial" pitchFamily="34" charset="0"/>
              <a:buChar char="•"/>
            </a:pPr>
            <a:endParaRPr lang="en-US" altLang="ja-JP" dirty="0">
              <a:ea typeface="ＭＳ Ｐゴシック" charset="-128"/>
            </a:endParaRPr>
          </a:p>
          <a:p>
            <a:pPr>
              <a:buFont typeface="Arial" pitchFamily="34" charset="0"/>
              <a:buChar char="•"/>
            </a:pPr>
            <a:endParaRPr lang="en-MY" dirty="0"/>
          </a:p>
        </p:txBody>
      </p:sp>
      <p:grpSp>
        <p:nvGrpSpPr>
          <p:cNvPr id="11" name="グループ化 10"/>
          <p:cNvGrpSpPr/>
          <p:nvPr/>
        </p:nvGrpSpPr>
        <p:grpSpPr>
          <a:xfrm>
            <a:off x="0" y="1447800"/>
            <a:ext cx="4876800" cy="4513263"/>
            <a:chOff x="228600" y="838200"/>
            <a:chExt cx="4876800" cy="4513263"/>
          </a:xfrm>
        </p:grpSpPr>
        <p:pic>
          <p:nvPicPr>
            <p:cNvPr id="23554" name="Picture 2"/>
            <p:cNvPicPr>
              <a:picLocks noChangeAspect="1" noChangeArrowheads="1"/>
            </p:cNvPicPr>
            <p:nvPr/>
          </p:nvPicPr>
          <p:blipFill>
            <a:blip r:embed="rId2" cstate="print"/>
            <a:srcRect/>
            <a:stretch>
              <a:fillRect/>
            </a:stretch>
          </p:blipFill>
          <p:spPr bwMode="auto">
            <a:xfrm>
              <a:off x="228600" y="838200"/>
              <a:ext cx="4876800" cy="4513263"/>
            </a:xfrm>
            <a:prstGeom prst="rect">
              <a:avLst/>
            </a:prstGeom>
            <a:noFill/>
            <a:ln w="9525">
              <a:noFill/>
              <a:miter lim="800000"/>
              <a:headEnd/>
              <a:tailEnd/>
            </a:ln>
          </p:spPr>
        </p:pic>
        <p:sp>
          <p:nvSpPr>
            <p:cNvPr id="8" name="フリーフォーム 7"/>
            <p:cNvSpPr/>
            <p:nvPr/>
          </p:nvSpPr>
          <p:spPr>
            <a:xfrm>
              <a:off x="1544128" y="1854679"/>
              <a:ext cx="2950234" cy="2605178"/>
            </a:xfrm>
            <a:custGeom>
              <a:avLst/>
              <a:gdLst>
                <a:gd name="connsiteX0" fmla="*/ 0 w 2950234"/>
                <a:gd name="connsiteY0" fmla="*/ 2251495 h 2605178"/>
                <a:gd name="connsiteX1" fmla="*/ 940280 w 2950234"/>
                <a:gd name="connsiteY1" fmla="*/ 1621766 h 2605178"/>
                <a:gd name="connsiteX2" fmla="*/ 1733910 w 2950234"/>
                <a:gd name="connsiteY2" fmla="*/ 1069676 h 2605178"/>
                <a:gd name="connsiteX3" fmla="*/ 2389517 w 2950234"/>
                <a:gd name="connsiteY3" fmla="*/ 560717 h 2605178"/>
                <a:gd name="connsiteX4" fmla="*/ 2691442 w 2950234"/>
                <a:gd name="connsiteY4" fmla="*/ 310551 h 2605178"/>
                <a:gd name="connsiteX5" fmla="*/ 2924355 w 2950234"/>
                <a:gd name="connsiteY5" fmla="*/ 69012 h 2605178"/>
                <a:gd name="connsiteX6" fmla="*/ 2950234 w 2950234"/>
                <a:gd name="connsiteY6" fmla="*/ 0 h 2605178"/>
                <a:gd name="connsiteX7" fmla="*/ 2941608 w 2950234"/>
                <a:gd name="connsiteY7" fmla="*/ 785004 h 2605178"/>
                <a:gd name="connsiteX8" fmla="*/ 2656936 w 2950234"/>
                <a:gd name="connsiteY8" fmla="*/ 1000664 h 2605178"/>
                <a:gd name="connsiteX9" fmla="*/ 2182483 w 2950234"/>
                <a:gd name="connsiteY9" fmla="*/ 1302589 h 2605178"/>
                <a:gd name="connsiteX10" fmla="*/ 1483744 w 2950234"/>
                <a:gd name="connsiteY10" fmla="*/ 1733910 h 2605178"/>
                <a:gd name="connsiteX11" fmla="*/ 810883 w 2950234"/>
                <a:gd name="connsiteY11" fmla="*/ 2130725 h 2605178"/>
                <a:gd name="connsiteX12" fmla="*/ 319178 w 2950234"/>
                <a:gd name="connsiteY12" fmla="*/ 2415396 h 2605178"/>
                <a:gd name="connsiteX13" fmla="*/ 8627 w 2950234"/>
                <a:gd name="connsiteY13" fmla="*/ 2605178 h 2605178"/>
                <a:gd name="connsiteX14" fmla="*/ 0 w 2950234"/>
                <a:gd name="connsiteY14" fmla="*/ 2251495 h 260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50234" h="2605178">
                  <a:moveTo>
                    <a:pt x="0" y="2251495"/>
                  </a:moveTo>
                  <a:lnTo>
                    <a:pt x="940280" y="1621766"/>
                  </a:lnTo>
                  <a:lnTo>
                    <a:pt x="1733910" y="1069676"/>
                  </a:lnTo>
                  <a:lnTo>
                    <a:pt x="2389517" y="560717"/>
                  </a:lnTo>
                  <a:lnTo>
                    <a:pt x="2691442" y="310551"/>
                  </a:lnTo>
                  <a:lnTo>
                    <a:pt x="2924355" y="69012"/>
                  </a:lnTo>
                  <a:lnTo>
                    <a:pt x="2950234" y="0"/>
                  </a:lnTo>
                  <a:cubicBezTo>
                    <a:pt x="2947359" y="261668"/>
                    <a:pt x="2944483" y="523336"/>
                    <a:pt x="2941608" y="785004"/>
                  </a:cubicBezTo>
                  <a:lnTo>
                    <a:pt x="2656936" y="1000664"/>
                  </a:lnTo>
                  <a:lnTo>
                    <a:pt x="2182483" y="1302589"/>
                  </a:lnTo>
                  <a:lnTo>
                    <a:pt x="1483744" y="1733910"/>
                  </a:lnTo>
                  <a:lnTo>
                    <a:pt x="810883" y="2130725"/>
                  </a:lnTo>
                  <a:lnTo>
                    <a:pt x="319178" y="2415396"/>
                  </a:lnTo>
                  <a:lnTo>
                    <a:pt x="8627" y="2605178"/>
                  </a:lnTo>
                  <a:lnTo>
                    <a:pt x="0" y="2251495"/>
                  </a:lnTo>
                  <a:close/>
                </a:path>
              </a:pathLst>
            </a:custGeom>
            <a:solidFill>
              <a:schemeClr val="accent1">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535502" y="1863306"/>
              <a:ext cx="1794294" cy="2596551"/>
            </a:xfrm>
            <a:custGeom>
              <a:avLst/>
              <a:gdLst>
                <a:gd name="connsiteX0" fmla="*/ 8626 w 1794294"/>
                <a:gd name="connsiteY0" fmla="*/ 1207698 h 2596551"/>
                <a:gd name="connsiteX1" fmla="*/ 802256 w 1794294"/>
                <a:gd name="connsiteY1" fmla="*/ 724619 h 2596551"/>
                <a:gd name="connsiteX2" fmla="*/ 1285336 w 1794294"/>
                <a:gd name="connsiteY2" fmla="*/ 414068 h 2596551"/>
                <a:gd name="connsiteX3" fmla="*/ 1578634 w 1794294"/>
                <a:gd name="connsiteY3" fmla="*/ 198407 h 2596551"/>
                <a:gd name="connsiteX4" fmla="*/ 1794294 w 1794294"/>
                <a:gd name="connsiteY4" fmla="*/ 0 h 2596551"/>
                <a:gd name="connsiteX5" fmla="*/ 1785668 w 1794294"/>
                <a:gd name="connsiteY5" fmla="*/ 1552754 h 2596551"/>
                <a:gd name="connsiteX6" fmla="*/ 1233577 w 1794294"/>
                <a:gd name="connsiteY6" fmla="*/ 1871932 h 2596551"/>
                <a:gd name="connsiteX7" fmla="*/ 672860 w 1794294"/>
                <a:gd name="connsiteY7" fmla="*/ 2199736 h 2596551"/>
                <a:gd name="connsiteX8" fmla="*/ 310551 w 1794294"/>
                <a:gd name="connsiteY8" fmla="*/ 2432649 h 2596551"/>
                <a:gd name="connsiteX9" fmla="*/ 0 w 1794294"/>
                <a:gd name="connsiteY9" fmla="*/ 2596551 h 2596551"/>
                <a:gd name="connsiteX10" fmla="*/ 8626 w 1794294"/>
                <a:gd name="connsiteY10" fmla="*/ 1207698 h 259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4294" h="2596551">
                  <a:moveTo>
                    <a:pt x="8626" y="1207698"/>
                  </a:moveTo>
                  <a:lnTo>
                    <a:pt x="802256" y="724619"/>
                  </a:lnTo>
                  <a:lnTo>
                    <a:pt x="1285336" y="414068"/>
                  </a:lnTo>
                  <a:lnTo>
                    <a:pt x="1578634" y="198407"/>
                  </a:lnTo>
                  <a:lnTo>
                    <a:pt x="1794294" y="0"/>
                  </a:lnTo>
                  <a:cubicBezTo>
                    <a:pt x="1791419" y="517585"/>
                    <a:pt x="1788543" y="1035169"/>
                    <a:pt x="1785668" y="1552754"/>
                  </a:cubicBezTo>
                  <a:lnTo>
                    <a:pt x="1233577" y="1871932"/>
                  </a:lnTo>
                  <a:lnTo>
                    <a:pt x="672860" y="2199736"/>
                  </a:lnTo>
                  <a:lnTo>
                    <a:pt x="310551" y="2432649"/>
                  </a:lnTo>
                  <a:lnTo>
                    <a:pt x="0" y="2596551"/>
                  </a:lnTo>
                  <a:cubicBezTo>
                    <a:pt x="2875" y="2124974"/>
                    <a:pt x="5751" y="1653396"/>
                    <a:pt x="8626" y="1207698"/>
                  </a:cubicBezTo>
                  <a:close/>
                </a:path>
              </a:pathLst>
            </a:custGeom>
            <a:solidFill>
              <a:schemeClr val="accent2">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535502" y="1889185"/>
              <a:ext cx="396815" cy="2570672"/>
            </a:xfrm>
            <a:custGeom>
              <a:avLst/>
              <a:gdLst>
                <a:gd name="connsiteX0" fmla="*/ 0 w 396815"/>
                <a:gd name="connsiteY0" fmla="*/ 414068 h 2570672"/>
                <a:gd name="connsiteX1" fmla="*/ 0 w 396815"/>
                <a:gd name="connsiteY1" fmla="*/ 414068 h 2570672"/>
                <a:gd name="connsiteX2" fmla="*/ 396815 w 396815"/>
                <a:gd name="connsiteY2" fmla="*/ 0 h 2570672"/>
                <a:gd name="connsiteX3" fmla="*/ 396815 w 396815"/>
                <a:gd name="connsiteY3" fmla="*/ 2329132 h 2570672"/>
                <a:gd name="connsiteX4" fmla="*/ 0 w 396815"/>
                <a:gd name="connsiteY4" fmla="*/ 2570672 h 2570672"/>
                <a:gd name="connsiteX5" fmla="*/ 0 w 396815"/>
                <a:gd name="connsiteY5" fmla="*/ 414068 h 257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815" h="2570672">
                  <a:moveTo>
                    <a:pt x="0" y="414068"/>
                  </a:moveTo>
                  <a:lnTo>
                    <a:pt x="0" y="414068"/>
                  </a:lnTo>
                  <a:lnTo>
                    <a:pt x="396815" y="0"/>
                  </a:lnTo>
                  <a:lnTo>
                    <a:pt x="396815" y="2329132"/>
                  </a:lnTo>
                  <a:lnTo>
                    <a:pt x="0" y="2570672"/>
                  </a:lnTo>
                  <a:lnTo>
                    <a:pt x="0" y="414068"/>
                  </a:lnTo>
                  <a:close/>
                </a:path>
              </a:pathLst>
            </a:cu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457200"/>
            <a:ext cx="9144000" cy="400110"/>
          </a:xfrm>
          <a:prstGeom prst="rect">
            <a:avLst/>
          </a:prstGeom>
          <a:noFill/>
          <a:ln w="9525">
            <a:noFill/>
            <a:miter lim="800000"/>
            <a:headEnd/>
            <a:tailEnd/>
          </a:ln>
        </p:spPr>
        <p:txBody>
          <a:bodyPr>
            <a:spAutoFit/>
          </a:bodyPr>
          <a:lstStyle/>
          <a:p>
            <a:pPr>
              <a:spcBef>
                <a:spcPct val="50000"/>
              </a:spcBef>
            </a:pPr>
            <a:r>
              <a:rPr lang="en-US" altLang="ja-JP" sz="2000" dirty="0" smtClean="0">
                <a:ea typeface="ＭＳ Ｐゴシック" charset="-128"/>
              </a:rPr>
              <a:t>Terminal </a:t>
            </a:r>
            <a:r>
              <a:rPr lang="en-US" altLang="ja-JP" sz="2000" dirty="0">
                <a:ea typeface="ＭＳ Ｐゴシック" charset="-128"/>
              </a:rPr>
              <a:t>temperature difference (TTD</a:t>
            </a:r>
            <a:r>
              <a:rPr lang="en-US" altLang="ja-JP" sz="2000" dirty="0" smtClean="0">
                <a:ea typeface="ＭＳ Ｐゴシック" charset="-128"/>
              </a:rPr>
              <a:t>)</a:t>
            </a:r>
            <a:endParaRPr lang="en-US" altLang="ja-JP" sz="2000" dirty="0">
              <a:ea typeface="ＭＳ Ｐゴシック" charset="-128"/>
            </a:endParaRPr>
          </a:p>
        </p:txBody>
      </p:sp>
      <p:sp>
        <p:nvSpPr>
          <p:cNvPr id="47107" name="Text Box 5"/>
          <p:cNvSpPr txBox="1">
            <a:spLocks noChangeArrowheads="1"/>
          </p:cNvSpPr>
          <p:nvPr/>
        </p:nvSpPr>
        <p:spPr bwMode="auto">
          <a:xfrm>
            <a:off x="0" y="838200"/>
            <a:ext cx="8991600" cy="461665"/>
          </a:xfrm>
          <a:prstGeom prst="rect">
            <a:avLst/>
          </a:prstGeom>
          <a:noFill/>
          <a:ln w="9525">
            <a:noFill/>
            <a:miter lim="800000"/>
            <a:headEnd/>
            <a:tailEnd/>
          </a:ln>
        </p:spPr>
        <p:txBody>
          <a:bodyPr wrap="square">
            <a:spAutoFit/>
          </a:bodyPr>
          <a:lstStyle/>
          <a:p>
            <a:pPr algn="ctr">
              <a:spcBef>
                <a:spcPct val="50000"/>
              </a:spcBef>
            </a:pPr>
            <a:r>
              <a:rPr lang="en-US" altLang="ja-JP" sz="2400" b="1" i="1" dirty="0" smtClean="0">
                <a:solidFill>
                  <a:srgbClr val="FF0000"/>
                </a:solidFill>
                <a:ea typeface="ＭＳ Ｐゴシック" charset="-128"/>
              </a:rPr>
              <a:t>TTD=</a:t>
            </a:r>
            <a:r>
              <a:rPr lang="ja-JP" altLang="en-US" sz="2400" b="1" i="1" dirty="0" smtClean="0">
                <a:solidFill>
                  <a:srgbClr val="FF0000"/>
                </a:solidFill>
                <a:ea typeface="ＭＳ Ｐゴシック" charset="-128"/>
              </a:rPr>
              <a:t>　</a:t>
            </a:r>
            <a:r>
              <a:rPr lang="en-US" altLang="ja-JP" sz="2400" b="1" i="1" dirty="0" smtClean="0">
                <a:solidFill>
                  <a:srgbClr val="FF0000"/>
                </a:solidFill>
                <a:ea typeface="ＭＳ Ｐゴシック" charset="-128"/>
              </a:rPr>
              <a:t>T</a:t>
            </a:r>
            <a:r>
              <a:rPr lang="en-US" altLang="ja-JP" sz="2400" b="1" i="1" baseline="-25000" dirty="0" smtClean="0">
                <a:solidFill>
                  <a:srgbClr val="FF0000"/>
                </a:solidFill>
                <a:ea typeface="ＭＳ Ｐゴシック" charset="-128"/>
              </a:rPr>
              <a:t>steam, saturation</a:t>
            </a:r>
            <a:r>
              <a:rPr lang="en-US" altLang="ja-JP" sz="2400" b="1" i="1" dirty="0" smtClean="0">
                <a:solidFill>
                  <a:srgbClr val="FF0000"/>
                </a:solidFill>
                <a:ea typeface="ＭＳ Ｐゴシック" charset="-128"/>
              </a:rPr>
              <a:t> – T</a:t>
            </a:r>
            <a:r>
              <a:rPr lang="en-US" altLang="ja-JP" sz="2400" b="1" i="1" baseline="-25000" dirty="0" smtClean="0">
                <a:solidFill>
                  <a:srgbClr val="FF0000"/>
                </a:solidFill>
                <a:ea typeface="ＭＳ Ｐゴシック" charset="-128"/>
              </a:rPr>
              <a:t>water,exit</a:t>
            </a:r>
            <a:endParaRPr lang="en-US" altLang="ja-JP" sz="2400" i="1" baseline="-25000" dirty="0">
              <a:solidFill>
                <a:srgbClr val="FF0000"/>
              </a:solidFill>
              <a:ea typeface="ＭＳ Ｐゴシック" charset="-128"/>
            </a:endParaRPr>
          </a:p>
        </p:txBody>
      </p:sp>
      <p:pic>
        <p:nvPicPr>
          <p:cNvPr id="47108" name="Picture 3"/>
          <p:cNvPicPr>
            <a:picLocks noChangeAspect="1" noChangeArrowheads="1"/>
          </p:cNvPicPr>
          <p:nvPr/>
        </p:nvPicPr>
        <p:blipFill>
          <a:blip r:embed="rId3" cstate="print"/>
          <a:srcRect/>
          <a:stretch>
            <a:fillRect/>
          </a:stretch>
        </p:blipFill>
        <p:spPr bwMode="auto">
          <a:xfrm>
            <a:off x="304800" y="1371600"/>
            <a:ext cx="8386269" cy="5486400"/>
          </a:xfrm>
          <a:prstGeom prst="rect">
            <a:avLst/>
          </a:prstGeom>
          <a:noFill/>
          <a:ln w="9525">
            <a:noFill/>
            <a:miter lim="800000"/>
            <a:headEnd/>
            <a:tailEnd/>
          </a:ln>
        </p:spPr>
      </p:pic>
      <p:sp>
        <p:nvSpPr>
          <p:cNvPr id="47109" name="TextBox 7"/>
          <p:cNvSpPr txBox="1">
            <a:spLocks noChangeArrowheads="1"/>
          </p:cNvSpPr>
          <p:nvPr/>
        </p:nvSpPr>
        <p:spPr bwMode="auto">
          <a:xfrm>
            <a:off x="381000" y="1524000"/>
            <a:ext cx="2438400" cy="338554"/>
          </a:xfrm>
          <a:prstGeom prst="rect">
            <a:avLst/>
          </a:prstGeom>
          <a:noFill/>
          <a:ln w="9525">
            <a:noFill/>
            <a:miter lim="800000"/>
            <a:headEnd/>
            <a:tailEnd/>
          </a:ln>
        </p:spPr>
        <p:txBody>
          <a:bodyPr>
            <a:spAutoFit/>
          </a:bodyPr>
          <a:lstStyle/>
          <a:p>
            <a:r>
              <a:rPr lang="en-US" altLang="ja-JP" sz="1600" b="1" dirty="0">
                <a:ea typeface="ＭＳ Ｐゴシック" charset="-128"/>
              </a:rPr>
              <a:t>For LP </a:t>
            </a:r>
            <a:r>
              <a:rPr lang="en-US" altLang="ja-JP" sz="1600" b="1" dirty="0" smtClean="0">
                <a:ea typeface="ＭＳ Ｐゴシック" charset="-128"/>
              </a:rPr>
              <a:t>Heater</a:t>
            </a:r>
            <a:endParaRPr lang="en-MY" sz="1600" b="1" dirty="0"/>
          </a:p>
        </p:txBody>
      </p:sp>
      <p:sp>
        <p:nvSpPr>
          <p:cNvPr id="47110" name="TextBox 8"/>
          <p:cNvSpPr txBox="1">
            <a:spLocks noChangeArrowheads="1"/>
          </p:cNvSpPr>
          <p:nvPr/>
        </p:nvSpPr>
        <p:spPr bwMode="auto">
          <a:xfrm>
            <a:off x="3124200" y="1524000"/>
            <a:ext cx="2743200" cy="338554"/>
          </a:xfrm>
          <a:prstGeom prst="rect">
            <a:avLst/>
          </a:prstGeom>
          <a:noFill/>
          <a:ln w="9525">
            <a:noFill/>
            <a:miter lim="800000"/>
            <a:headEnd/>
            <a:tailEnd/>
          </a:ln>
        </p:spPr>
        <p:txBody>
          <a:bodyPr>
            <a:spAutoFit/>
          </a:bodyPr>
          <a:lstStyle/>
          <a:p>
            <a:r>
              <a:rPr lang="en-US" altLang="ja-JP" sz="1600" b="1" dirty="0" smtClean="0">
                <a:ea typeface="ＭＳ Ｐゴシック" charset="-128"/>
              </a:rPr>
              <a:t>Heater with Drain Cooler</a:t>
            </a:r>
            <a:endParaRPr lang="en-MY" sz="1600" b="1" dirty="0"/>
          </a:p>
        </p:txBody>
      </p:sp>
      <p:sp>
        <p:nvSpPr>
          <p:cNvPr id="47111" name="TextBox 9"/>
          <p:cNvSpPr txBox="1">
            <a:spLocks noChangeArrowheads="1"/>
          </p:cNvSpPr>
          <p:nvPr/>
        </p:nvSpPr>
        <p:spPr bwMode="auto">
          <a:xfrm>
            <a:off x="6019800" y="1524000"/>
            <a:ext cx="2667000" cy="338554"/>
          </a:xfrm>
          <a:prstGeom prst="rect">
            <a:avLst/>
          </a:prstGeom>
          <a:noFill/>
          <a:ln w="9525">
            <a:noFill/>
            <a:miter lim="800000"/>
            <a:headEnd/>
            <a:tailEnd/>
          </a:ln>
        </p:spPr>
        <p:txBody>
          <a:bodyPr>
            <a:spAutoFit/>
          </a:bodyPr>
          <a:lstStyle/>
          <a:p>
            <a:r>
              <a:rPr lang="en-US" altLang="ja-JP" sz="1600" b="1" dirty="0">
                <a:ea typeface="ＭＳ Ｐゴシック" charset="-128"/>
              </a:rPr>
              <a:t>For </a:t>
            </a:r>
            <a:r>
              <a:rPr lang="en-US" altLang="ja-JP" sz="1600" b="1" dirty="0" smtClean="0">
                <a:ea typeface="ＭＳ Ｐゴシック" charset="-128"/>
              </a:rPr>
              <a:t>HP heater</a:t>
            </a:r>
            <a:endParaRPr lang="en-MY" sz="1600" b="1" dirty="0"/>
          </a:p>
        </p:txBody>
      </p:sp>
      <p:pic>
        <p:nvPicPr>
          <p:cNvPr id="47112" name="Picture 2"/>
          <p:cNvPicPr>
            <a:picLocks noChangeAspect="1" noChangeArrowheads="1"/>
          </p:cNvPicPr>
          <p:nvPr/>
        </p:nvPicPr>
        <p:blipFill>
          <a:blip r:embed="rId4" cstate="print"/>
          <a:srcRect/>
          <a:stretch>
            <a:fillRect/>
          </a:stretch>
        </p:blipFill>
        <p:spPr bwMode="auto">
          <a:xfrm>
            <a:off x="5791200" y="2133600"/>
            <a:ext cx="3048000" cy="846138"/>
          </a:xfrm>
          <a:prstGeom prst="rect">
            <a:avLst/>
          </a:prstGeom>
          <a:noFill/>
          <a:ln w="9525">
            <a:noFill/>
            <a:miter lim="800000"/>
            <a:headEnd/>
            <a:tailEnd/>
          </a:ln>
        </p:spPr>
      </p:pic>
      <p:pic>
        <p:nvPicPr>
          <p:cNvPr id="47113" name="Picture 3"/>
          <p:cNvPicPr>
            <a:picLocks noChangeAspect="1" noChangeArrowheads="1"/>
          </p:cNvPicPr>
          <p:nvPr/>
        </p:nvPicPr>
        <p:blipFill>
          <a:blip r:embed="rId5" cstate="print"/>
          <a:srcRect/>
          <a:stretch>
            <a:fillRect/>
          </a:stretch>
        </p:blipFill>
        <p:spPr bwMode="auto">
          <a:xfrm>
            <a:off x="457200" y="2005013"/>
            <a:ext cx="2057400" cy="1138237"/>
          </a:xfrm>
          <a:prstGeom prst="rect">
            <a:avLst/>
          </a:prstGeom>
          <a:noFill/>
          <a:ln w="9525">
            <a:noFill/>
            <a:miter lim="800000"/>
            <a:headEnd/>
            <a:tailEnd/>
          </a:ln>
        </p:spPr>
      </p:pic>
      <p:pic>
        <p:nvPicPr>
          <p:cNvPr id="47114" name="Picture 4"/>
          <p:cNvPicPr>
            <a:picLocks noChangeAspect="1" noChangeArrowheads="1"/>
          </p:cNvPicPr>
          <p:nvPr/>
        </p:nvPicPr>
        <p:blipFill>
          <a:blip r:embed="rId6" cstate="print"/>
          <a:srcRect/>
          <a:stretch>
            <a:fillRect/>
          </a:stretch>
        </p:blipFill>
        <p:spPr bwMode="auto">
          <a:xfrm>
            <a:off x="3048000" y="2084388"/>
            <a:ext cx="2514600" cy="1039812"/>
          </a:xfrm>
          <a:prstGeom prst="rect">
            <a:avLst/>
          </a:prstGeom>
          <a:noFill/>
          <a:ln w="9525">
            <a:noFill/>
            <a:miter lim="800000"/>
            <a:headEnd/>
            <a:tailEnd/>
          </a:ln>
        </p:spPr>
      </p:pic>
      <p:sp>
        <p:nvSpPr>
          <p:cNvPr id="11" name="TextBox 7"/>
          <p:cNvSpPr txBox="1">
            <a:spLocks noChangeArrowheads="1"/>
          </p:cNvSpPr>
          <p:nvPr/>
        </p:nvSpPr>
        <p:spPr bwMode="auto">
          <a:xfrm>
            <a:off x="1371600" y="4114800"/>
            <a:ext cx="838200" cy="338554"/>
          </a:xfrm>
          <a:prstGeom prst="rect">
            <a:avLst/>
          </a:prstGeom>
          <a:noFill/>
          <a:ln w="9525">
            <a:noFill/>
            <a:miter lim="800000"/>
            <a:headEnd/>
            <a:tailEnd/>
          </a:ln>
        </p:spPr>
        <p:txBody>
          <a:bodyPr wrap="square">
            <a:spAutoFit/>
          </a:bodyPr>
          <a:lstStyle/>
          <a:p>
            <a:r>
              <a:rPr lang="en-US" altLang="ja-JP" sz="1600" i="1" dirty="0" smtClean="0">
                <a:ea typeface="ＭＳ Ｐゴシック" charset="-128"/>
              </a:rPr>
              <a:t>Steam</a:t>
            </a:r>
            <a:endParaRPr lang="en-MY" sz="1600" i="1" dirty="0"/>
          </a:p>
        </p:txBody>
      </p:sp>
      <p:sp>
        <p:nvSpPr>
          <p:cNvPr id="12" name="TextBox 7"/>
          <p:cNvSpPr txBox="1">
            <a:spLocks noChangeArrowheads="1"/>
          </p:cNvSpPr>
          <p:nvPr/>
        </p:nvSpPr>
        <p:spPr bwMode="auto">
          <a:xfrm>
            <a:off x="1371600" y="4953000"/>
            <a:ext cx="838200" cy="338554"/>
          </a:xfrm>
          <a:prstGeom prst="rect">
            <a:avLst/>
          </a:prstGeom>
          <a:noFill/>
          <a:ln w="9525">
            <a:noFill/>
            <a:miter lim="800000"/>
            <a:headEnd/>
            <a:tailEnd/>
          </a:ln>
        </p:spPr>
        <p:txBody>
          <a:bodyPr wrap="square">
            <a:spAutoFit/>
          </a:bodyPr>
          <a:lstStyle/>
          <a:p>
            <a:pPr algn="ctr"/>
            <a:r>
              <a:rPr lang="en-US" altLang="ja-JP" sz="1600" i="1" dirty="0" smtClean="0">
                <a:ea typeface="ＭＳ Ｐゴシック" charset="-128"/>
              </a:rPr>
              <a:t>FW</a:t>
            </a:r>
            <a:endParaRPr lang="en-MY" sz="1600" i="1" dirty="0"/>
          </a:p>
        </p:txBody>
      </p:sp>
      <p:sp>
        <p:nvSpPr>
          <p:cNvPr id="13" name="TextBox 7"/>
          <p:cNvSpPr txBox="1">
            <a:spLocks noChangeArrowheads="1"/>
          </p:cNvSpPr>
          <p:nvPr/>
        </p:nvSpPr>
        <p:spPr bwMode="auto">
          <a:xfrm>
            <a:off x="4572000" y="4114800"/>
            <a:ext cx="838200" cy="338554"/>
          </a:xfrm>
          <a:prstGeom prst="rect">
            <a:avLst/>
          </a:prstGeom>
          <a:noFill/>
          <a:ln w="9525">
            <a:noFill/>
            <a:miter lim="800000"/>
            <a:headEnd/>
            <a:tailEnd/>
          </a:ln>
        </p:spPr>
        <p:txBody>
          <a:bodyPr wrap="square">
            <a:spAutoFit/>
          </a:bodyPr>
          <a:lstStyle/>
          <a:p>
            <a:r>
              <a:rPr lang="en-US" altLang="ja-JP" sz="1600" i="1" dirty="0" smtClean="0">
                <a:ea typeface="ＭＳ Ｐゴシック" charset="-128"/>
              </a:rPr>
              <a:t>Steam</a:t>
            </a:r>
            <a:endParaRPr lang="en-MY" sz="1600" i="1" dirty="0"/>
          </a:p>
        </p:txBody>
      </p:sp>
      <p:sp>
        <p:nvSpPr>
          <p:cNvPr id="14" name="TextBox 7"/>
          <p:cNvSpPr txBox="1">
            <a:spLocks noChangeArrowheads="1"/>
          </p:cNvSpPr>
          <p:nvPr/>
        </p:nvSpPr>
        <p:spPr bwMode="auto">
          <a:xfrm>
            <a:off x="4572000" y="4953000"/>
            <a:ext cx="838200" cy="338554"/>
          </a:xfrm>
          <a:prstGeom prst="rect">
            <a:avLst/>
          </a:prstGeom>
          <a:noFill/>
          <a:ln w="9525">
            <a:noFill/>
            <a:miter lim="800000"/>
            <a:headEnd/>
            <a:tailEnd/>
          </a:ln>
        </p:spPr>
        <p:txBody>
          <a:bodyPr wrap="square">
            <a:spAutoFit/>
          </a:bodyPr>
          <a:lstStyle/>
          <a:p>
            <a:pPr algn="ctr"/>
            <a:r>
              <a:rPr lang="en-US" altLang="ja-JP" sz="1600" i="1" dirty="0" smtClean="0">
                <a:ea typeface="ＭＳ Ｐゴシック" charset="-128"/>
              </a:rPr>
              <a:t>FW</a:t>
            </a:r>
            <a:endParaRPr lang="en-MY" sz="1600" i="1" dirty="0"/>
          </a:p>
        </p:txBody>
      </p:sp>
      <p:sp>
        <p:nvSpPr>
          <p:cNvPr id="15" name="TextBox 7"/>
          <p:cNvSpPr txBox="1">
            <a:spLocks noChangeArrowheads="1"/>
          </p:cNvSpPr>
          <p:nvPr/>
        </p:nvSpPr>
        <p:spPr bwMode="auto">
          <a:xfrm>
            <a:off x="6781800" y="4114800"/>
            <a:ext cx="838200" cy="338554"/>
          </a:xfrm>
          <a:prstGeom prst="rect">
            <a:avLst/>
          </a:prstGeom>
          <a:noFill/>
          <a:ln w="9525">
            <a:noFill/>
            <a:miter lim="800000"/>
            <a:headEnd/>
            <a:tailEnd/>
          </a:ln>
        </p:spPr>
        <p:txBody>
          <a:bodyPr wrap="square">
            <a:spAutoFit/>
          </a:bodyPr>
          <a:lstStyle/>
          <a:p>
            <a:r>
              <a:rPr lang="en-US" altLang="ja-JP" sz="1600" i="1" dirty="0" smtClean="0">
                <a:ea typeface="ＭＳ Ｐゴシック" charset="-128"/>
              </a:rPr>
              <a:t>Steam</a:t>
            </a:r>
            <a:endParaRPr lang="en-MY" sz="1600" i="1" dirty="0"/>
          </a:p>
        </p:txBody>
      </p:sp>
      <p:sp>
        <p:nvSpPr>
          <p:cNvPr id="16" name="TextBox 7"/>
          <p:cNvSpPr txBox="1">
            <a:spLocks noChangeArrowheads="1"/>
          </p:cNvSpPr>
          <p:nvPr/>
        </p:nvSpPr>
        <p:spPr bwMode="auto">
          <a:xfrm>
            <a:off x="6781800" y="4953000"/>
            <a:ext cx="838200" cy="338554"/>
          </a:xfrm>
          <a:prstGeom prst="rect">
            <a:avLst/>
          </a:prstGeom>
          <a:noFill/>
          <a:ln w="9525">
            <a:noFill/>
            <a:miter lim="800000"/>
            <a:headEnd/>
            <a:tailEnd/>
          </a:ln>
        </p:spPr>
        <p:txBody>
          <a:bodyPr wrap="square">
            <a:spAutoFit/>
          </a:bodyPr>
          <a:lstStyle/>
          <a:p>
            <a:pPr algn="ctr"/>
            <a:r>
              <a:rPr lang="en-US" altLang="ja-JP" sz="1600" i="1" dirty="0" smtClean="0">
                <a:ea typeface="ＭＳ Ｐゴシック" charset="-128"/>
              </a:rPr>
              <a:t>FW</a:t>
            </a:r>
            <a:endParaRPr lang="en-MY" sz="1600" i="1" dirty="0"/>
          </a:p>
        </p:txBody>
      </p:sp>
      <p:sp>
        <p:nvSpPr>
          <p:cNvPr id="17" name="テキスト ボックス 16"/>
          <p:cNvSpPr txBox="1"/>
          <p:nvPr/>
        </p:nvSpPr>
        <p:spPr>
          <a:xfrm>
            <a:off x="762000" y="4114800"/>
            <a:ext cx="228600" cy="338554"/>
          </a:xfrm>
          <a:prstGeom prst="rect">
            <a:avLst/>
          </a:prstGeom>
          <a:solidFill>
            <a:schemeClr val="bg1"/>
          </a:solidFill>
        </p:spPr>
        <p:txBody>
          <a:bodyPr wrap="square" rtlCol="0">
            <a:spAutoFit/>
          </a:bodyPr>
          <a:lstStyle/>
          <a:p>
            <a:pPr algn="ctr"/>
            <a:r>
              <a:rPr kumimoji="1" lang="en-US" altLang="ja-JP" sz="1600" dirty="0" smtClean="0"/>
              <a:t>8</a:t>
            </a:r>
            <a:endParaRPr kumimoji="1" lang="ja-JP" altLang="en-US" sz="1600" dirty="0"/>
          </a:p>
        </p:txBody>
      </p:sp>
      <p:sp>
        <p:nvSpPr>
          <p:cNvPr id="18" name="テキスト ボックス 17"/>
          <p:cNvSpPr txBox="1"/>
          <p:nvPr/>
        </p:nvSpPr>
        <p:spPr>
          <a:xfrm>
            <a:off x="5810536" y="4896136"/>
            <a:ext cx="396000" cy="235898"/>
          </a:xfrm>
          <a:prstGeom prst="rect">
            <a:avLst/>
          </a:prstGeom>
          <a:solidFill>
            <a:schemeClr val="bg1"/>
          </a:solidFill>
        </p:spPr>
        <p:txBody>
          <a:bodyPr wrap="square" rtlCol="0">
            <a:spAutoFit/>
          </a:bodyPr>
          <a:lstStyle/>
          <a:p>
            <a:pPr algn="ctr">
              <a:lnSpc>
                <a:spcPts val="1000"/>
              </a:lnSpc>
            </a:pPr>
            <a:r>
              <a:rPr kumimoji="1" lang="en-US" altLang="ja-JP" sz="1400" dirty="0" smtClean="0"/>
              <a:t>11</a:t>
            </a:r>
            <a:endParaRPr kumimoji="1" lang="ja-JP" altLang="en-US" sz="1400" dirty="0"/>
          </a:p>
        </p:txBody>
      </p:sp>
      <p:sp>
        <p:nvSpPr>
          <p:cNvPr id="19" name="テキスト ボックス 18"/>
          <p:cNvSpPr txBox="1"/>
          <p:nvPr/>
        </p:nvSpPr>
        <p:spPr>
          <a:xfrm>
            <a:off x="5810536" y="5105400"/>
            <a:ext cx="396000" cy="235898"/>
          </a:xfrm>
          <a:prstGeom prst="rect">
            <a:avLst/>
          </a:prstGeom>
          <a:solidFill>
            <a:schemeClr val="bg1"/>
          </a:solidFill>
        </p:spPr>
        <p:txBody>
          <a:bodyPr wrap="square" rtlCol="0">
            <a:spAutoFit/>
          </a:bodyPr>
          <a:lstStyle/>
          <a:p>
            <a:pPr algn="ctr">
              <a:lnSpc>
                <a:spcPts val="1000"/>
              </a:lnSpc>
            </a:pPr>
            <a:r>
              <a:rPr kumimoji="1" lang="en-US" altLang="ja-JP" sz="1400" dirty="0" smtClean="0"/>
              <a:t>9</a:t>
            </a:r>
            <a:endParaRPr kumimoji="1" lang="ja-JP" altLang="en-US" sz="1400" dirty="0"/>
          </a:p>
        </p:txBody>
      </p:sp>
      <p:sp>
        <p:nvSpPr>
          <p:cNvPr id="20" name="テキスト ボックス 19"/>
          <p:cNvSpPr txBox="1"/>
          <p:nvPr/>
        </p:nvSpPr>
        <p:spPr>
          <a:xfrm>
            <a:off x="8036256" y="4191000"/>
            <a:ext cx="396000" cy="235898"/>
          </a:xfrm>
          <a:prstGeom prst="rect">
            <a:avLst/>
          </a:prstGeom>
          <a:solidFill>
            <a:schemeClr val="bg1"/>
          </a:solidFill>
        </p:spPr>
        <p:txBody>
          <a:bodyPr wrap="square" rtlCol="0">
            <a:spAutoFit/>
          </a:bodyPr>
          <a:lstStyle/>
          <a:p>
            <a:pPr algn="ctr">
              <a:lnSpc>
                <a:spcPts val="1000"/>
              </a:lnSpc>
            </a:pPr>
            <a:r>
              <a:rPr kumimoji="1" lang="en-US" altLang="ja-JP" sz="1400" dirty="0" smtClean="0"/>
              <a:t>12</a:t>
            </a:r>
            <a:endParaRPr kumimoji="1" lang="ja-JP" altLang="en-US" sz="1400" dirty="0"/>
          </a:p>
        </p:txBody>
      </p:sp>
      <p:sp>
        <p:nvSpPr>
          <p:cNvPr id="21" name="テキスト ボックス 20"/>
          <p:cNvSpPr txBox="1"/>
          <p:nvPr/>
        </p:nvSpPr>
        <p:spPr>
          <a:xfrm>
            <a:off x="2929200" y="4419600"/>
            <a:ext cx="576000" cy="400110"/>
          </a:xfrm>
          <a:prstGeom prst="rect">
            <a:avLst/>
          </a:prstGeom>
          <a:noFill/>
        </p:spPr>
        <p:txBody>
          <a:bodyPr wrap="square" rtlCol="0">
            <a:spAutoFit/>
          </a:bodyPr>
          <a:lstStyle/>
          <a:p>
            <a:pPr algn="ctr"/>
            <a:r>
              <a:rPr kumimoji="1" lang="en-US" altLang="ja-JP" sz="2000" b="1" dirty="0" smtClean="0">
                <a:solidFill>
                  <a:srgbClr val="FF0000"/>
                </a:solidFill>
              </a:rPr>
              <a:t>+ve</a:t>
            </a:r>
            <a:endParaRPr kumimoji="1" lang="ja-JP" altLang="en-US" sz="2000" b="1" dirty="0">
              <a:solidFill>
                <a:srgbClr val="FF0000"/>
              </a:solidFill>
            </a:endParaRPr>
          </a:p>
        </p:txBody>
      </p:sp>
      <p:sp>
        <p:nvSpPr>
          <p:cNvPr id="22" name="テキスト ボックス 21"/>
          <p:cNvSpPr txBox="1"/>
          <p:nvPr/>
        </p:nvSpPr>
        <p:spPr>
          <a:xfrm>
            <a:off x="5334000" y="4365008"/>
            <a:ext cx="576000" cy="400110"/>
          </a:xfrm>
          <a:prstGeom prst="rect">
            <a:avLst/>
          </a:prstGeom>
          <a:noFill/>
        </p:spPr>
        <p:txBody>
          <a:bodyPr wrap="square" rtlCol="0">
            <a:spAutoFit/>
          </a:bodyPr>
          <a:lstStyle/>
          <a:p>
            <a:pPr algn="ctr"/>
            <a:r>
              <a:rPr kumimoji="1" lang="en-US" altLang="ja-JP" sz="2000" b="1" dirty="0" smtClean="0">
                <a:solidFill>
                  <a:srgbClr val="FF0000"/>
                </a:solidFill>
              </a:rPr>
              <a:t>+ve</a:t>
            </a:r>
            <a:endParaRPr kumimoji="1" lang="ja-JP" altLang="en-US" sz="2000" b="1" dirty="0">
              <a:solidFill>
                <a:srgbClr val="FF0000"/>
              </a:solidFill>
            </a:endParaRPr>
          </a:p>
        </p:txBody>
      </p:sp>
      <p:sp>
        <p:nvSpPr>
          <p:cNvPr id="23" name="テキスト ボックス 22"/>
          <p:cNvSpPr txBox="1"/>
          <p:nvPr/>
        </p:nvSpPr>
        <p:spPr>
          <a:xfrm>
            <a:off x="8568000" y="4255824"/>
            <a:ext cx="576000" cy="400110"/>
          </a:xfrm>
          <a:prstGeom prst="rect">
            <a:avLst/>
          </a:prstGeom>
          <a:noFill/>
        </p:spPr>
        <p:txBody>
          <a:bodyPr wrap="square" rtlCol="0">
            <a:spAutoFit/>
          </a:bodyPr>
          <a:lstStyle/>
          <a:p>
            <a:pPr algn="ctr"/>
            <a:r>
              <a:rPr kumimoji="1" lang="en-US" altLang="ja-JP" sz="2000" b="1" dirty="0" smtClean="0">
                <a:solidFill>
                  <a:srgbClr val="FF0000"/>
                </a:solidFill>
              </a:rPr>
              <a:t>-ve</a:t>
            </a:r>
            <a:endParaRPr kumimoji="1" lang="ja-JP" altLang="en-US" sz="2000" b="1"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25550"/>
            <a:ext cx="8382000" cy="5016758"/>
          </a:xfrm>
          <a:prstGeom prst="rect">
            <a:avLst/>
          </a:prstGeom>
          <a:noFill/>
        </p:spPr>
        <p:txBody>
          <a:bodyPr>
            <a:spAutoFit/>
          </a:bodyPr>
          <a:lstStyle/>
          <a:p>
            <a:r>
              <a:rPr lang="en-MY" sz="2000" dirty="0" smtClean="0"/>
              <a:t>Main </a:t>
            </a:r>
            <a:r>
              <a:rPr lang="en-MY" sz="2000" dirty="0"/>
              <a:t>efforts to improve the </a:t>
            </a:r>
            <a:r>
              <a:rPr lang="en-MY" sz="2000" dirty="0" smtClean="0"/>
              <a:t>efficiency;</a:t>
            </a:r>
            <a:endParaRPr lang="en-MY" sz="2000" dirty="0"/>
          </a:p>
          <a:p>
            <a:endParaRPr lang="en-US" altLang="ja-JP" sz="2000" dirty="0">
              <a:ea typeface="ＭＳ Ｐゴシック" charset="-128"/>
            </a:endParaRPr>
          </a:p>
          <a:p>
            <a:pPr>
              <a:buFontTx/>
              <a:buAutoNum type="arabicParenR"/>
            </a:pPr>
            <a:r>
              <a:rPr lang="en-MY" sz="2000" b="1" dirty="0" smtClean="0"/>
              <a:t>Higher turbine </a:t>
            </a:r>
            <a:r>
              <a:rPr lang="en-MY" sz="2000" b="1" dirty="0"/>
              <a:t>inlet </a:t>
            </a:r>
            <a:r>
              <a:rPr lang="en-MY" sz="2000" b="1" dirty="0" smtClean="0"/>
              <a:t>temperatures</a:t>
            </a:r>
            <a:endParaRPr lang="en-MY" sz="2000" b="1" dirty="0"/>
          </a:p>
          <a:p>
            <a:pPr algn="just">
              <a:buFont typeface="Arial" pitchFamily="34" charset="0"/>
              <a:buChar char="•"/>
            </a:pPr>
            <a:r>
              <a:rPr lang="en-MY" sz="2000" dirty="0" smtClean="0"/>
              <a:t>Turbine </a:t>
            </a:r>
            <a:r>
              <a:rPr lang="en-MY" sz="2000" dirty="0"/>
              <a:t>inlet temperatures </a:t>
            </a:r>
            <a:r>
              <a:rPr lang="en-MY" sz="2000" dirty="0" smtClean="0"/>
              <a:t>increased from 540°C (1940s) </a:t>
            </a:r>
            <a:r>
              <a:rPr lang="en-MY" sz="2000" dirty="0"/>
              <a:t>to 1425°C and even higher today. </a:t>
            </a:r>
            <a:endParaRPr lang="en-MY" sz="2000" dirty="0" smtClean="0"/>
          </a:p>
          <a:p>
            <a:pPr algn="just">
              <a:buFont typeface="Arial" pitchFamily="34" charset="0"/>
              <a:buChar char="•"/>
            </a:pPr>
            <a:r>
              <a:rPr lang="en-MY" sz="2000" dirty="0" smtClean="0"/>
              <a:t>The increase is possible </a:t>
            </a:r>
            <a:r>
              <a:rPr lang="en-MY" sz="2000" dirty="0"/>
              <a:t>by the </a:t>
            </a:r>
            <a:r>
              <a:rPr lang="en-MY" sz="2000" dirty="0" smtClean="0"/>
              <a:t>new </a:t>
            </a:r>
            <a:r>
              <a:rPr lang="en-MY" sz="2000" dirty="0"/>
              <a:t>materials and </a:t>
            </a:r>
            <a:r>
              <a:rPr lang="en-MY" sz="2000" dirty="0" smtClean="0"/>
              <a:t>cooling </a:t>
            </a:r>
            <a:r>
              <a:rPr lang="en-MY" sz="2000" dirty="0"/>
              <a:t>techniques </a:t>
            </a:r>
            <a:r>
              <a:rPr lang="en-MY" sz="2000" dirty="0" smtClean="0"/>
              <a:t>such </a:t>
            </a:r>
            <a:r>
              <a:rPr lang="en-MY" sz="2000" dirty="0"/>
              <a:t>as </a:t>
            </a:r>
            <a:r>
              <a:rPr lang="en-MY" sz="2000" dirty="0" smtClean="0"/>
              <a:t>ceramic coated </a:t>
            </a:r>
            <a:r>
              <a:rPr lang="en-MY" sz="2000" dirty="0"/>
              <a:t>the turbine </a:t>
            </a:r>
            <a:r>
              <a:rPr lang="en-MY" sz="2000" dirty="0" smtClean="0"/>
              <a:t>blades </a:t>
            </a:r>
            <a:r>
              <a:rPr lang="en-MY" sz="2000" dirty="0"/>
              <a:t>and </a:t>
            </a:r>
            <a:r>
              <a:rPr lang="en-MY" sz="2000" dirty="0" smtClean="0"/>
              <a:t>cooling </a:t>
            </a:r>
            <a:r>
              <a:rPr lang="en-MY" sz="2000" dirty="0"/>
              <a:t>the blades with </a:t>
            </a:r>
            <a:r>
              <a:rPr lang="en-MY" sz="2000" dirty="0" smtClean="0"/>
              <a:t>compressor outlet air.</a:t>
            </a:r>
            <a:endParaRPr lang="en-US" altLang="ja-JP" sz="2000" b="1" dirty="0">
              <a:ea typeface="ＭＳ Ｐゴシック" charset="-128"/>
            </a:endParaRPr>
          </a:p>
          <a:p>
            <a:endParaRPr lang="en-MY" sz="2000" b="1" dirty="0"/>
          </a:p>
          <a:p>
            <a:pPr>
              <a:buFontTx/>
              <a:buAutoNum type="arabicParenR" startAt="2"/>
            </a:pPr>
            <a:r>
              <a:rPr lang="en-MY" sz="2000" b="1" dirty="0" smtClean="0"/>
              <a:t>Improve </a:t>
            </a:r>
            <a:r>
              <a:rPr lang="en-MY" sz="2000" b="1" dirty="0"/>
              <a:t>efficiencies of turbo-machinery </a:t>
            </a:r>
          </a:p>
          <a:p>
            <a:pPr>
              <a:buFont typeface="Arial" pitchFamily="34" charset="0"/>
              <a:buChar char="•"/>
            </a:pPr>
            <a:r>
              <a:rPr lang="en-US" altLang="ja-JP" sz="2000" dirty="0">
                <a:ea typeface="ＭＳ Ｐゴシック" charset="-128"/>
              </a:rPr>
              <a:t>Increase efficiency of the compressor and turbine.</a:t>
            </a:r>
            <a:endParaRPr lang="en-MY" sz="2000" dirty="0"/>
          </a:p>
          <a:p>
            <a:endParaRPr lang="en-MY" sz="2000" b="1" dirty="0"/>
          </a:p>
          <a:p>
            <a:r>
              <a:rPr lang="en-US" altLang="ja-JP" sz="2000" b="1" dirty="0">
                <a:ea typeface="ＭＳ Ｐゴシック" charset="-128"/>
              </a:rPr>
              <a:t>3)    </a:t>
            </a:r>
            <a:r>
              <a:rPr lang="en-US" altLang="ja-JP" sz="2000" b="1" dirty="0" smtClean="0">
                <a:ea typeface="ＭＳ Ｐゴシック" charset="-128"/>
              </a:rPr>
              <a:t>M</a:t>
            </a:r>
            <a:r>
              <a:rPr lang="en-MY" sz="2000" b="1" dirty="0" smtClean="0"/>
              <a:t>odifications of cycle</a:t>
            </a:r>
            <a:endParaRPr lang="en-MY" sz="2000" b="1" dirty="0"/>
          </a:p>
          <a:p>
            <a:pPr algn="just">
              <a:buFont typeface="Arial" pitchFamily="34" charset="0"/>
              <a:buChar char="•"/>
            </a:pPr>
            <a:r>
              <a:rPr lang="en-MY" sz="2000" dirty="0" smtClean="0"/>
              <a:t>The simple gas turbine efficiencies was doubled </a:t>
            </a:r>
            <a:r>
              <a:rPr lang="en-MY" sz="2000" dirty="0"/>
              <a:t>by </a:t>
            </a:r>
            <a:r>
              <a:rPr lang="en-MY" sz="2000" dirty="0" smtClean="0"/>
              <a:t>modifying cycle with reheating, inter-cooling</a:t>
            </a:r>
            <a:r>
              <a:rPr lang="en-MY" sz="2000" dirty="0"/>
              <a:t>, </a:t>
            </a:r>
            <a:r>
              <a:rPr lang="en-MY" sz="2000" dirty="0" smtClean="0"/>
              <a:t>and regeneration </a:t>
            </a:r>
            <a:r>
              <a:rPr lang="en-MY" sz="2000" dirty="0"/>
              <a:t>(or recuperation</a:t>
            </a:r>
            <a:r>
              <a:rPr lang="en-MY" sz="2000" dirty="0" smtClean="0"/>
              <a:t>).</a:t>
            </a:r>
            <a:endParaRPr lang="en-MY" sz="2000" b="1" dirty="0"/>
          </a:p>
          <a:p>
            <a:endParaRPr lang="en-MY" sz="2000" dirty="0"/>
          </a:p>
        </p:txBody>
      </p:sp>
      <p:sp>
        <p:nvSpPr>
          <p:cNvPr id="25603" name="TextBox 2"/>
          <p:cNvSpPr txBox="1">
            <a:spLocks noChangeArrowheads="1"/>
          </p:cNvSpPr>
          <p:nvPr/>
        </p:nvSpPr>
        <p:spPr bwMode="auto">
          <a:xfrm>
            <a:off x="0" y="457200"/>
            <a:ext cx="6858000" cy="461963"/>
          </a:xfrm>
          <a:prstGeom prst="rect">
            <a:avLst/>
          </a:prstGeom>
          <a:noFill/>
          <a:ln w="9525">
            <a:noFill/>
            <a:miter lim="800000"/>
            <a:headEnd/>
            <a:tailEnd/>
          </a:ln>
        </p:spPr>
        <p:txBody>
          <a:bodyPr>
            <a:spAutoFit/>
          </a:bodyPr>
          <a:lstStyle/>
          <a:p>
            <a:r>
              <a:rPr lang="en-US" altLang="ja-JP" sz="2400" b="1" dirty="0">
                <a:ea typeface="ＭＳ Ｐゴシック" charset="-128"/>
              </a:rPr>
              <a:t>Development of Gas Turbine</a:t>
            </a:r>
            <a:endParaRPr lang="en-MY" sz="24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228600" y="533400"/>
            <a:ext cx="6934200" cy="461962"/>
          </a:xfrm>
          <a:prstGeom prst="rect">
            <a:avLst/>
          </a:prstGeom>
          <a:noFill/>
          <a:ln w="9525">
            <a:noFill/>
            <a:miter lim="800000"/>
            <a:headEnd/>
            <a:tailEnd/>
          </a:ln>
        </p:spPr>
        <p:txBody>
          <a:bodyPr>
            <a:spAutoFit/>
          </a:bodyPr>
          <a:lstStyle/>
          <a:p>
            <a:r>
              <a:rPr lang="en-MY" sz="2400" b="1">
                <a:solidFill>
                  <a:srgbClr val="C00000"/>
                </a:solidFill>
              </a:rPr>
              <a:t>Deviation of Actual Gas-Turbine Cycles</a:t>
            </a:r>
          </a:p>
        </p:txBody>
      </p:sp>
      <p:pic>
        <p:nvPicPr>
          <p:cNvPr id="29699" name="Picture 2"/>
          <p:cNvPicPr>
            <a:picLocks noChangeAspect="1" noChangeArrowheads="1"/>
          </p:cNvPicPr>
          <p:nvPr/>
        </p:nvPicPr>
        <p:blipFill>
          <a:blip r:embed="rId3" cstate="print"/>
          <a:srcRect/>
          <a:stretch>
            <a:fillRect/>
          </a:stretch>
        </p:blipFill>
        <p:spPr bwMode="auto">
          <a:xfrm>
            <a:off x="0" y="1452562"/>
            <a:ext cx="4392613" cy="4343400"/>
          </a:xfrm>
          <a:prstGeom prst="rect">
            <a:avLst/>
          </a:prstGeom>
          <a:noFill/>
          <a:ln w="9525">
            <a:noFill/>
            <a:miter lim="800000"/>
            <a:headEnd/>
            <a:tailEnd/>
          </a:ln>
        </p:spPr>
      </p:pic>
      <p:sp>
        <p:nvSpPr>
          <p:cNvPr id="29701" name="TextBox 4"/>
          <p:cNvSpPr txBox="1">
            <a:spLocks noChangeArrowheads="1"/>
          </p:cNvSpPr>
          <p:nvPr/>
        </p:nvSpPr>
        <p:spPr bwMode="auto">
          <a:xfrm>
            <a:off x="4648200" y="1582737"/>
            <a:ext cx="4343400" cy="708025"/>
          </a:xfrm>
          <a:prstGeom prst="rect">
            <a:avLst/>
          </a:prstGeom>
          <a:noFill/>
          <a:ln w="9525">
            <a:noFill/>
            <a:miter lim="800000"/>
            <a:headEnd/>
            <a:tailEnd/>
          </a:ln>
        </p:spPr>
        <p:txBody>
          <a:bodyPr>
            <a:spAutoFit/>
          </a:bodyPr>
          <a:lstStyle/>
          <a:p>
            <a:r>
              <a:rPr lang="en-US" altLang="ja-JP" sz="2000" dirty="0">
                <a:ea typeface="ＭＳ Ｐゴシック" charset="-128"/>
              </a:rPr>
              <a:t>Isentropic Efficiencies of compressor and turbine must be considered;</a:t>
            </a:r>
            <a:endParaRPr lang="en-MY" sz="2000" dirty="0"/>
          </a:p>
        </p:txBody>
      </p:sp>
      <p:graphicFrame>
        <p:nvGraphicFramePr>
          <p:cNvPr id="7" name="Object 20"/>
          <p:cNvGraphicFramePr>
            <a:graphicFrameLocks noChangeAspect="1"/>
          </p:cNvGraphicFramePr>
          <p:nvPr>
            <p:extLst>
              <p:ext uri="{D42A27DB-BD31-4B8C-83A1-F6EECF244321}">
                <p14:modId xmlns:p14="http://schemas.microsoft.com/office/powerpoint/2010/main" xmlns="" val="1505350954"/>
              </p:ext>
            </p:extLst>
          </p:nvPr>
        </p:nvGraphicFramePr>
        <p:xfrm>
          <a:off x="5331979" y="2627312"/>
          <a:ext cx="2341563" cy="2414587"/>
        </p:xfrm>
        <a:graphic>
          <a:graphicData uri="http://schemas.openxmlformats.org/presentationml/2006/ole">
            <p:oleObj spid="_x0000_s415755" name="Equation" r:id="rId4" imgW="1155600" imgH="888840" progId="Equation.DSMT4">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457200" y="4005263"/>
            <a:ext cx="6233848" cy="2509837"/>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5610225" y="685800"/>
            <a:ext cx="3533775" cy="3448050"/>
          </a:xfrm>
          <a:prstGeom prst="rect">
            <a:avLst/>
          </a:prstGeom>
          <a:noFill/>
          <a:ln w="9525">
            <a:noFill/>
            <a:miter lim="800000"/>
            <a:headEnd/>
            <a:tailEnd/>
          </a:ln>
        </p:spPr>
      </p:pic>
      <p:sp>
        <p:nvSpPr>
          <p:cNvPr id="31748" name="TextBox 3"/>
          <p:cNvSpPr txBox="1">
            <a:spLocks noChangeArrowheads="1"/>
          </p:cNvSpPr>
          <p:nvPr/>
        </p:nvSpPr>
        <p:spPr bwMode="auto">
          <a:xfrm>
            <a:off x="464127" y="490970"/>
            <a:ext cx="6934200" cy="461962"/>
          </a:xfrm>
          <a:prstGeom prst="rect">
            <a:avLst/>
          </a:prstGeom>
          <a:noFill/>
          <a:ln w="9525">
            <a:noFill/>
            <a:miter lim="800000"/>
            <a:headEnd/>
            <a:tailEnd/>
          </a:ln>
        </p:spPr>
        <p:txBody>
          <a:bodyPr>
            <a:spAutoFit/>
          </a:bodyPr>
          <a:lstStyle/>
          <a:p>
            <a:r>
              <a:rPr lang="en-MY" sz="2400" b="1" dirty="0"/>
              <a:t>The </a:t>
            </a:r>
            <a:r>
              <a:rPr lang="en-MY" sz="2400" b="1" dirty="0" err="1"/>
              <a:t>Brayton</a:t>
            </a:r>
            <a:r>
              <a:rPr lang="en-MY" sz="2400" b="1" dirty="0"/>
              <a:t> Cycle With Regeneration</a:t>
            </a:r>
          </a:p>
        </p:txBody>
      </p:sp>
      <p:sp>
        <p:nvSpPr>
          <p:cNvPr id="31749" name="TextBox 4"/>
          <p:cNvSpPr txBox="1">
            <a:spLocks noChangeArrowheads="1"/>
          </p:cNvSpPr>
          <p:nvPr/>
        </p:nvSpPr>
        <p:spPr bwMode="auto">
          <a:xfrm>
            <a:off x="137680" y="1047966"/>
            <a:ext cx="5486400" cy="2246769"/>
          </a:xfrm>
          <a:prstGeom prst="rect">
            <a:avLst/>
          </a:prstGeom>
          <a:noFill/>
          <a:ln w="9525">
            <a:noFill/>
            <a:miter lim="800000"/>
            <a:headEnd/>
            <a:tailEnd/>
          </a:ln>
        </p:spPr>
        <p:txBody>
          <a:bodyPr>
            <a:spAutoFit/>
          </a:bodyPr>
          <a:lstStyle/>
          <a:p>
            <a:pPr algn="just"/>
            <a:r>
              <a:rPr lang="en-MY" sz="2000" dirty="0"/>
              <a:t>In </a:t>
            </a:r>
            <a:r>
              <a:rPr lang="en-MY" sz="2000" dirty="0" smtClean="0"/>
              <a:t>a gas turbine, turbine outlet temperature is considerably </a:t>
            </a:r>
            <a:r>
              <a:rPr lang="en-MY" sz="2000" dirty="0"/>
              <a:t>higher than </a:t>
            </a:r>
            <a:r>
              <a:rPr lang="en-MY" sz="2000" dirty="0" smtClean="0"/>
              <a:t>compressor outlet temperature. Hence, heat at hot exhaust gas  can be recovered by heat exchanger to increase temperature of gas at compressor outlet. The heat exchanger is known </a:t>
            </a:r>
            <a:r>
              <a:rPr lang="en-MY" sz="2000" dirty="0"/>
              <a:t>as a </a:t>
            </a:r>
            <a:r>
              <a:rPr lang="en-MY" sz="2000" i="1" dirty="0"/>
              <a:t>regenerator or a recuperator.</a:t>
            </a:r>
            <a:endParaRPr lang="en-MY"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304800" y="531812"/>
            <a:ext cx="8610600" cy="400110"/>
          </a:xfrm>
          <a:prstGeom prst="rect">
            <a:avLst/>
          </a:prstGeom>
          <a:noFill/>
          <a:ln w="9525">
            <a:noFill/>
            <a:miter lim="800000"/>
            <a:headEnd/>
            <a:tailEnd/>
          </a:ln>
        </p:spPr>
        <p:txBody>
          <a:bodyPr>
            <a:spAutoFit/>
          </a:bodyPr>
          <a:lstStyle/>
          <a:p>
            <a:pPr algn="just"/>
            <a:r>
              <a:rPr lang="en-MY" sz="2000" dirty="0" smtClean="0"/>
              <a:t>Maximum and actual heat </a:t>
            </a:r>
            <a:r>
              <a:rPr lang="en-MY" sz="2000" dirty="0"/>
              <a:t>transfers </a:t>
            </a:r>
            <a:r>
              <a:rPr lang="en-MY" sz="2000" dirty="0" smtClean="0"/>
              <a:t>can be calculated by the following equations</a:t>
            </a:r>
            <a:endParaRPr lang="en-MY" sz="2000" dirty="0"/>
          </a:p>
        </p:txBody>
      </p:sp>
      <p:pic>
        <p:nvPicPr>
          <p:cNvPr id="32773" name="Picture 3"/>
          <p:cNvPicPr>
            <a:picLocks noChangeAspect="1" noChangeArrowheads="1"/>
          </p:cNvPicPr>
          <p:nvPr/>
        </p:nvPicPr>
        <p:blipFill>
          <a:blip r:embed="rId3" cstate="print"/>
          <a:srcRect/>
          <a:stretch>
            <a:fillRect/>
          </a:stretch>
        </p:blipFill>
        <p:spPr bwMode="auto">
          <a:xfrm>
            <a:off x="6172200" y="3957638"/>
            <a:ext cx="2971800" cy="2900362"/>
          </a:xfrm>
          <a:prstGeom prst="rect">
            <a:avLst/>
          </a:prstGeom>
          <a:noFill/>
          <a:ln w="9525">
            <a:noFill/>
            <a:miter lim="800000"/>
            <a:headEnd/>
            <a:tailEnd/>
          </a:ln>
        </p:spPr>
      </p:pic>
      <p:sp>
        <p:nvSpPr>
          <p:cNvPr id="32774" name="TextBox 6"/>
          <p:cNvSpPr txBox="1">
            <a:spLocks noChangeArrowheads="1"/>
          </p:cNvSpPr>
          <p:nvPr/>
        </p:nvSpPr>
        <p:spPr bwMode="auto">
          <a:xfrm>
            <a:off x="304800" y="2590800"/>
            <a:ext cx="5562600" cy="769441"/>
          </a:xfrm>
          <a:prstGeom prst="rect">
            <a:avLst/>
          </a:prstGeom>
          <a:noFill/>
          <a:ln w="9525">
            <a:noFill/>
            <a:miter lim="800000"/>
            <a:headEnd/>
            <a:tailEnd/>
          </a:ln>
        </p:spPr>
        <p:txBody>
          <a:bodyPr>
            <a:spAutoFit/>
          </a:bodyPr>
          <a:lstStyle/>
          <a:p>
            <a:pPr algn="just"/>
            <a:r>
              <a:rPr lang="en-MY" sz="2000" b="1" dirty="0" smtClean="0"/>
              <a:t>effectiveness </a:t>
            </a:r>
            <a:r>
              <a:rPr lang="el-GR" sz="2400" b="1" dirty="0">
                <a:latin typeface="Times New Roman" pitchFamily="18" charset="0"/>
                <a:cs typeface="Times New Roman" pitchFamily="18" charset="0"/>
              </a:rPr>
              <a:t>ε</a:t>
            </a:r>
            <a:r>
              <a:rPr lang="en-MY" sz="2000" b="1" dirty="0"/>
              <a:t> </a:t>
            </a:r>
            <a:r>
              <a:rPr lang="en-MY" sz="2000" b="1" dirty="0" smtClean="0"/>
              <a:t>is </a:t>
            </a:r>
            <a:r>
              <a:rPr lang="en-MY" sz="2000" b="1" dirty="0"/>
              <a:t>defined </a:t>
            </a:r>
            <a:r>
              <a:rPr lang="en-MY" sz="2000" b="1" dirty="0" smtClean="0"/>
              <a:t>by the following equation</a:t>
            </a:r>
            <a:endParaRPr lang="en-MY" sz="2000" dirty="0"/>
          </a:p>
        </p:txBody>
      </p:sp>
      <p:sp>
        <p:nvSpPr>
          <p:cNvPr id="32776" name="TextBox 7"/>
          <p:cNvSpPr txBox="1">
            <a:spLocks noChangeArrowheads="1"/>
          </p:cNvSpPr>
          <p:nvPr/>
        </p:nvSpPr>
        <p:spPr bwMode="auto">
          <a:xfrm>
            <a:off x="381000" y="4800600"/>
            <a:ext cx="5562600" cy="707886"/>
          </a:xfrm>
          <a:prstGeom prst="rect">
            <a:avLst/>
          </a:prstGeom>
          <a:noFill/>
          <a:ln w="9525">
            <a:noFill/>
            <a:miter lim="800000"/>
            <a:headEnd/>
            <a:tailEnd/>
          </a:ln>
        </p:spPr>
        <p:txBody>
          <a:bodyPr>
            <a:spAutoFit/>
          </a:bodyPr>
          <a:lstStyle/>
          <a:p>
            <a:r>
              <a:rPr lang="en-MY" sz="2000" dirty="0" smtClean="0"/>
              <a:t>It can be reduced to equation below when </a:t>
            </a:r>
            <a:r>
              <a:rPr lang="en-MY" sz="2000" dirty="0"/>
              <a:t>the cold-air-standard assumptions are utilized</a:t>
            </a:r>
            <a:r>
              <a:rPr lang="en-MY" sz="2000" dirty="0" smtClean="0"/>
              <a:t>,</a:t>
            </a:r>
            <a:endParaRPr lang="en-MY" sz="2000" dirty="0"/>
          </a:p>
        </p:txBody>
      </p:sp>
      <p:graphicFrame>
        <p:nvGraphicFramePr>
          <p:cNvPr id="10" name="Object 20"/>
          <p:cNvGraphicFramePr>
            <a:graphicFrameLocks noChangeAspect="1"/>
          </p:cNvGraphicFramePr>
          <p:nvPr>
            <p:extLst>
              <p:ext uri="{D42A27DB-BD31-4B8C-83A1-F6EECF244321}">
                <p14:modId xmlns:p14="http://schemas.microsoft.com/office/powerpoint/2010/main" xmlns="" val="712060474"/>
              </p:ext>
            </p:extLst>
          </p:nvPr>
        </p:nvGraphicFramePr>
        <p:xfrm>
          <a:off x="2219325" y="1206500"/>
          <a:ext cx="4284663" cy="1308100"/>
        </p:xfrm>
        <a:graphic>
          <a:graphicData uri="http://schemas.openxmlformats.org/presentationml/2006/ole">
            <p:oleObj spid="_x0000_s416801" name="Equation" r:id="rId4" imgW="1523880" imgH="482400" progId="Equation.DSMT4">
              <p:embed/>
            </p:oleObj>
          </a:graphicData>
        </a:graphic>
      </p:graphicFrame>
      <p:graphicFrame>
        <p:nvGraphicFramePr>
          <p:cNvPr id="11" name="Object 20"/>
          <p:cNvGraphicFramePr>
            <a:graphicFrameLocks noChangeAspect="1"/>
          </p:cNvGraphicFramePr>
          <p:nvPr>
            <p:extLst>
              <p:ext uri="{D42A27DB-BD31-4B8C-83A1-F6EECF244321}">
                <p14:modId xmlns:p14="http://schemas.microsoft.com/office/powerpoint/2010/main" xmlns="" val="654677521"/>
              </p:ext>
            </p:extLst>
          </p:nvPr>
        </p:nvGraphicFramePr>
        <p:xfrm>
          <a:off x="2286000" y="3557588"/>
          <a:ext cx="3009900" cy="1074737"/>
        </p:xfrm>
        <a:graphic>
          <a:graphicData uri="http://schemas.openxmlformats.org/presentationml/2006/ole">
            <p:oleObj spid="_x0000_s416802" name="Equation" r:id="rId5" imgW="1257120" imgH="457200" progId="Equation.DSMT4">
              <p:embed/>
            </p:oleObj>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xmlns="" val="993654099"/>
              </p:ext>
            </p:extLst>
          </p:nvPr>
        </p:nvGraphicFramePr>
        <p:xfrm>
          <a:off x="2484438" y="5410200"/>
          <a:ext cx="1673225" cy="1016000"/>
        </p:xfrm>
        <a:graphic>
          <a:graphicData uri="http://schemas.openxmlformats.org/presentationml/2006/ole">
            <p:oleObj spid="_x0000_s416803" name="Equation" r:id="rId6" imgW="698400" imgH="431640" progId="Equation.DSMT4">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361950" y="577850"/>
            <a:ext cx="8305800" cy="400110"/>
          </a:xfrm>
          <a:prstGeom prst="rect">
            <a:avLst/>
          </a:prstGeom>
          <a:noFill/>
          <a:ln w="9525">
            <a:noFill/>
            <a:miter lim="800000"/>
            <a:headEnd/>
            <a:tailEnd/>
          </a:ln>
        </p:spPr>
        <p:txBody>
          <a:bodyPr>
            <a:spAutoFit/>
          </a:bodyPr>
          <a:lstStyle/>
          <a:p>
            <a:r>
              <a:rPr lang="en-MY" sz="2000" dirty="0" smtClean="0"/>
              <a:t>Hence, thermal </a:t>
            </a:r>
            <a:r>
              <a:rPr lang="en-MY" sz="2000" dirty="0"/>
              <a:t>efficiency of an ideal Brayton cycle with </a:t>
            </a:r>
            <a:r>
              <a:rPr lang="en-MY" sz="2000" dirty="0" smtClean="0"/>
              <a:t>recuperator </a:t>
            </a:r>
            <a:r>
              <a:rPr lang="en-MY" sz="2000" dirty="0"/>
              <a:t>is:</a:t>
            </a:r>
          </a:p>
        </p:txBody>
      </p:sp>
      <p:pic>
        <p:nvPicPr>
          <p:cNvPr id="33796" name="Picture 3"/>
          <p:cNvPicPr>
            <a:picLocks noChangeAspect="1" noChangeArrowheads="1"/>
          </p:cNvPicPr>
          <p:nvPr/>
        </p:nvPicPr>
        <p:blipFill>
          <a:blip r:embed="rId3" cstate="print"/>
          <a:srcRect/>
          <a:stretch>
            <a:fillRect/>
          </a:stretch>
        </p:blipFill>
        <p:spPr bwMode="auto">
          <a:xfrm>
            <a:off x="626701" y="2041525"/>
            <a:ext cx="4538230" cy="4741752"/>
          </a:xfrm>
          <a:prstGeom prst="rect">
            <a:avLst/>
          </a:prstGeom>
          <a:noFill/>
          <a:ln w="9525">
            <a:noFill/>
            <a:miter lim="800000"/>
            <a:headEnd/>
            <a:tailEnd/>
          </a:ln>
        </p:spPr>
      </p:pic>
      <p:pic>
        <p:nvPicPr>
          <p:cNvPr id="33797" name="Picture 4"/>
          <p:cNvPicPr>
            <a:picLocks noChangeAspect="1" noChangeArrowheads="1"/>
          </p:cNvPicPr>
          <p:nvPr/>
        </p:nvPicPr>
        <p:blipFill>
          <a:blip r:embed="rId4" cstate="print"/>
          <a:srcRect/>
          <a:stretch>
            <a:fillRect/>
          </a:stretch>
        </p:blipFill>
        <p:spPr bwMode="auto">
          <a:xfrm>
            <a:off x="5638800" y="5715000"/>
            <a:ext cx="2809875" cy="808037"/>
          </a:xfrm>
          <a:prstGeom prst="rect">
            <a:avLst/>
          </a:prstGeom>
          <a:noFill/>
          <a:ln w="9525">
            <a:noFill/>
            <a:miter lim="800000"/>
            <a:headEnd/>
            <a:tailEnd/>
          </a:ln>
        </p:spPr>
      </p:pic>
      <p:graphicFrame>
        <p:nvGraphicFramePr>
          <p:cNvPr id="6" name="Object 20"/>
          <p:cNvGraphicFramePr>
            <a:graphicFrameLocks noChangeAspect="1"/>
          </p:cNvGraphicFramePr>
          <p:nvPr>
            <p:extLst>
              <p:ext uri="{D42A27DB-BD31-4B8C-83A1-F6EECF244321}">
                <p14:modId xmlns:p14="http://schemas.microsoft.com/office/powerpoint/2010/main" xmlns="" val="1254330061"/>
              </p:ext>
            </p:extLst>
          </p:nvPr>
        </p:nvGraphicFramePr>
        <p:xfrm>
          <a:off x="4220296" y="1154623"/>
          <a:ext cx="3546475" cy="1018154"/>
        </p:xfrm>
        <a:graphic>
          <a:graphicData uri="http://schemas.openxmlformats.org/presentationml/2006/ole">
            <p:oleObj spid="_x0000_s417804" name="Equation" r:id="rId5" imgW="1650960" imgH="482400" progId="Equation.DSMT4">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228600" y="152400"/>
            <a:ext cx="4572000" cy="487363"/>
          </a:xfrm>
          <a:noFill/>
        </p:spPr>
        <p:txBody>
          <a:bodyPr/>
          <a:lstStyle/>
          <a:p>
            <a:pPr algn="l" eaLnBrk="1" hangingPunct="1"/>
            <a:r>
              <a:rPr lang="en-US" altLang="ja-JP" sz="2400" b="1" dirty="0" smtClean="0">
                <a:ea typeface="ＭＳ Ｐゴシック" charset="-128"/>
              </a:rPr>
              <a:t>Supercritical Pressure Cycle</a:t>
            </a:r>
          </a:p>
        </p:txBody>
      </p:sp>
      <p:sp>
        <p:nvSpPr>
          <p:cNvPr id="57347" name="TextBox 4"/>
          <p:cNvSpPr txBox="1">
            <a:spLocks noChangeArrowheads="1"/>
          </p:cNvSpPr>
          <p:nvPr/>
        </p:nvSpPr>
        <p:spPr bwMode="auto">
          <a:xfrm>
            <a:off x="304800" y="838200"/>
            <a:ext cx="8458200" cy="1016000"/>
          </a:xfrm>
          <a:prstGeom prst="rect">
            <a:avLst/>
          </a:prstGeom>
          <a:noFill/>
          <a:ln w="9525">
            <a:noFill/>
            <a:miter lim="800000"/>
            <a:headEnd/>
            <a:tailEnd/>
          </a:ln>
        </p:spPr>
        <p:txBody>
          <a:bodyPr>
            <a:spAutoFit/>
          </a:bodyPr>
          <a:lstStyle/>
          <a:p>
            <a:pPr algn="just"/>
            <a:r>
              <a:rPr lang="en-US" altLang="ja-JP" sz="2000" dirty="0">
                <a:ea typeface="ＭＳ Ｐゴシック" charset="-128"/>
              </a:rPr>
              <a:t>In supercritical – pressure cycle (above CP: 221.2 bar), the </a:t>
            </a:r>
            <a:r>
              <a:rPr lang="en-US" altLang="ja-JP" sz="2000" dirty="0" err="1">
                <a:ea typeface="ＭＳ Ｐゴシック" charset="-128"/>
              </a:rPr>
              <a:t>feedwater</a:t>
            </a:r>
            <a:r>
              <a:rPr lang="en-US" altLang="ja-JP" sz="2000" dirty="0">
                <a:ea typeface="ＭＳ Ｐゴシック" charset="-128"/>
              </a:rPr>
              <a:t> heating curve shows a gradual change in temperature and  density but not in phase to the steam temperature at 1 (turbine inlet temperature).</a:t>
            </a:r>
            <a:endParaRPr lang="en-MY" sz="2000" dirty="0"/>
          </a:p>
        </p:txBody>
      </p:sp>
      <p:pic>
        <p:nvPicPr>
          <p:cNvPr id="57348" name="Picture 4" descr="fig 17b"/>
          <p:cNvPicPr>
            <a:picLocks noChangeAspect="1" noChangeArrowheads="1"/>
          </p:cNvPicPr>
          <p:nvPr/>
        </p:nvPicPr>
        <p:blipFill>
          <a:blip r:embed="rId3" cstate="print"/>
          <a:srcRect/>
          <a:stretch>
            <a:fillRect/>
          </a:stretch>
        </p:blipFill>
        <p:spPr bwMode="auto">
          <a:xfrm>
            <a:off x="4648200" y="1981200"/>
            <a:ext cx="4343400" cy="3449638"/>
          </a:xfrm>
          <a:prstGeom prst="rect">
            <a:avLst/>
          </a:prstGeom>
          <a:noFill/>
          <a:ln w="9525">
            <a:noFill/>
            <a:miter lim="800000"/>
            <a:headEnd/>
            <a:tailEnd/>
          </a:ln>
        </p:spPr>
      </p:pic>
      <p:sp>
        <p:nvSpPr>
          <p:cNvPr id="57349" name="TextBox 6"/>
          <p:cNvSpPr txBox="1">
            <a:spLocks noChangeArrowheads="1"/>
          </p:cNvSpPr>
          <p:nvPr/>
        </p:nvSpPr>
        <p:spPr bwMode="auto">
          <a:xfrm>
            <a:off x="304800" y="2209800"/>
            <a:ext cx="4114800" cy="1323975"/>
          </a:xfrm>
          <a:prstGeom prst="rect">
            <a:avLst/>
          </a:prstGeom>
          <a:noFill/>
          <a:ln w="9525">
            <a:noFill/>
            <a:miter lim="800000"/>
            <a:headEnd/>
            <a:tailEnd/>
          </a:ln>
        </p:spPr>
        <p:txBody>
          <a:bodyPr>
            <a:spAutoFit/>
          </a:bodyPr>
          <a:lstStyle/>
          <a:p>
            <a:pPr algn="just"/>
            <a:r>
              <a:rPr lang="en-US" altLang="ja-JP" sz="2000" dirty="0">
                <a:ea typeface="ＭＳ Ｐゴシック" charset="-128"/>
              </a:rPr>
              <a:t>Because of the gradual change in density, supercritical pressure cycles use once-trough steam generator.</a:t>
            </a:r>
            <a:endParaRPr lang="en-MY" sz="2000" dirty="0"/>
          </a:p>
        </p:txBody>
      </p:sp>
      <p:sp>
        <p:nvSpPr>
          <p:cNvPr id="57350" name="Text Box 5"/>
          <p:cNvSpPr txBox="1">
            <a:spLocks noChangeArrowheads="1"/>
          </p:cNvSpPr>
          <p:nvPr/>
        </p:nvSpPr>
        <p:spPr bwMode="auto">
          <a:xfrm>
            <a:off x="304800" y="3703638"/>
            <a:ext cx="4114800" cy="1631950"/>
          </a:xfrm>
          <a:prstGeom prst="rect">
            <a:avLst/>
          </a:prstGeom>
          <a:noFill/>
          <a:ln w="9525">
            <a:noFill/>
            <a:miter lim="800000"/>
            <a:headEnd/>
            <a:tailEnd/>
          </a:ln>
        </p:spPr>
        <p:txBody>
          <a:bodyPr>
            <a:spAutoFit/>
          </a:bodyPr>
          <a:lstStyle/>
          <a:p>
            <a:pPr algn="just">
              <a:spcBef>
                <a:spcPct val="50000"/>
              </a:spcBef>
            </a:pPr>
            <a:r>
              <a:rPr lang="en-US" altLang="ja-JP" sz="2000" dirty="0">
                <a:ea typeface="ＭＳ Ｐゴシック" charset="-128"/>
              </a:rPr>
              <a:t>If the plant corporate reheat and several stages of </a:t>
            </a:r>
            <a:r>
              <a:rPr lang="en-US" altLang="ja-JP" sz="2000" dirty="0" err="1">
                <a:ea typeface="ＭＳ Ｐゴシック" charset="-128"/>
              </a:rPr>
              <a:t>feedheating</a:t>
            </a:r>
            <a:r>
              <a:rPr lang="en-US" altLang="ja-JP" sz="2000" dirty="0">
                <a:ea typeface="ＭＳ Ｐゴシック" charset="-128"/>
              </a:rPr>
              <a:t>, there is about 2% gain in thermal efficiency compared with the corresponding subcritical cycle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fig 17a"/>
          <p:cNvPicPr>
            <a:picLocks noChangeAspect="1" noChangeArrowheads="1"/>
          </p:cNvPicPr>
          <p:nvPr/>
        </p:nvPicPr>
        <p:blipFill>
          <a:blip r:embed="rId2" cstate="print"/>
          <a:srcRect/>
          <a:stretch>
            <a:fillRect/>
          </a:stretch>
        </p:blipFill>
        <p:spPr bwMode="auto">
          <a:xfrm>
            <a:off x="457200" y="990600"/>
            <a:ext cx="7696200" cy="4799013"/>
          </a:xfrm>
          <a:prstGeom prst="rect">
            <a:avLst/>
          </a:prstGeom>
          <a:noFill/>
          <a:ln w="9525">
            <a:noFill/>
            <a:miter lim="800000"/>
            <a:headEnd/>
            <a:tailEnd/>
          </a:ln>
        </p:spPr>
      </p:pic>
      <p:sp>
        <p:nvSpPr>
          <p:cNvPr id="58371" name="Text Box 6"/>
          <p:cNvSpPr txBox="1">
            <a:spLocks noChangeArrowheads="1"/>
          </p:cNvSpPr>
          <p:nvPr/>
        </p:nvSpPr>
        <p:spPr bwMode="auto">
          <a:xfrm>
            <a:off x="990600" y="6096000"/>
            <a:ext cx="7924800" cy="366713"/>
          </a:xfrm>
          <a:prstGeom prst="rect">
            <a:avLst/>
          </a:prstGeom>
          <a:noFill/>
          <a:ln w="9525">
            <a:noFill/>
            <a:miter lim="800000"/>
            <a:headEnd/>
            <a:tailEnd/>
          </a:ln>
        </p:spPr>
        <p:txBody>
          <a:bodyPr>
            <a:spAutoFit/>
          </a:bodyPr>
          <a:lstStyle/>
          <a:p>
            <a:pPr>
              <a:spcBef>
                <a:spcPct val="50000"/>
              </a:spcBef>
            </a:pPr>
            <a:r>
              <a:rPr lang="en-US" altLang="ja-JP" dirty="0">
                <a:ea typeface="ＭＳ Ｐゴシック" charset="-128"/>
              </a:rPr>
              <a:t>Fig. 17. Supercritical Steam cycle with double reheat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43902"/>
            <a:ext cx="5334000" cy="3170099"/>
          </a:xfrm>
          <a:prstGeom prst="rect">
            <a:avLst/>
          </a:prstGeom>
        </p:spPr>
        <p:txBody>
          <a:bodyPr wrap="square">
            <a:spAutoFit/>
          </a:bodyPr>
          <a:lstStyle/>
          <a:p>
            <a:pPr>
              <a:spcBef>
                <a:spcPts val="600"/>
              </a:spcBef>
              <a:buFont typeface="Arial" pitchFamily="34" charset="0"/>
              <a:buChar char="•"/>
            </a:pPr>
            <a:r>
              <a:rPr lang="en-US" dirty="0" smtClean="0"/>
              <a:t>A </a:t>
            </a:r>
            <a:r>
              <a:rPr lang="en-US" b="1" dirty="0" smtClean="0"/>
              <a:t>deaerator</a:t>
            </a:r>
            <a:r>
              <a:rPr lang="en-US" dirty="0" smtClean="0"/>
              <a:t> is used to remove O2 and other dissolved gases in the feedwater.</a:t>
            </a:r>
          </a:p>
          <a:p>
            <a:pPr>
              <a:spcBef>
                <a:spcPts val="600"/>
              </a:spcBef>
              <a:buFont typeface="Arial" pitchFamily="34" charset="0"/>
              <a:buChar char="•"/>
            </a:pPr>
            <a:r>
              <a:rPr lang="en-US" dirty="0" smtClean="0"/>
              <a:t>Dissolved O</a:t>
            </a:r>
            <a:r>
              <a:rPr lang="en-US" baseline="-25000" dirty="0" smtClean="0"/>
              <a:t>2</a:t>
            </a:r>
            <a:r>
              <a:rPr lang="en-US" dirty="0" smtClean="0"/>
              <a:t> in boiler feedwaters will cause corrosion damage in metallic equipment including piping . </a:t>
            </a:r>
          </a:p>
          <a:p>
            <a:pPr>
              <a:spcBef>
                <a:spcPts val="600"/>
              </a:spcBef>
              <a:buFont typeface="Arial" pitchFamily="34" charset="0"/>
              <a:buChar char="•"/>
            </a:pPr>
            <a:r>
              <a:rPr lang="en-US" dirty="0" smtClean="0"/>
              <a:t>Dissolved CO</a:t>
            </a:r>
            <a:r>
              <a:rPr lang="en-US" baseline="-25000" dirty="0" smtClean="0"/>
              <a:t>2</a:t>
            </a:r>
            <a:r>
              <a:rPr lang="en-US" dirty="0" smtClean="0"/>
              <a:t> in water that forms carbonic acid that causes corrosion.</a:t>
            </a:r>
          </a:p>
          <a:p>
            <a:pPr>
              <a:spcBef>
                <a:spcPts val="600"/>
              </a:spcBef>
              <a:buFont typeface="Arial" pitchFamily="34" charset="0"/>
              <a:buChar char="•"/>
            </a:pPr>
            <a:r>
              <a:rPr lang="en-US" dirty="0" smtClean="0"/>
              <a:t>O</a:t>
            </a:r>
            <a:r>
              <a:rPr lang="en-US" baseline="-25000" dirty="0" smtClean="0"/>
              <a:t>2</a:t>
            </a:r>
            <a:r>
              <a:rPr lang="en-US" dirty="0" smtClean="0"/>
              <a:t> and CO</a:t>
            </a:r>
            <a:r>
              <a:rPr lang="en-US" baseline="-25000" dirty="0" smtClean="0"/>
              <a:t>2</a:t>
            </a:r>
            <a:r>
              <a:rPr lang="en-US" dirty="0" smtClean="0"/>
              <a:t> in water will be less at higher temperature. Thus, water must be heated before it is  supplied to a boiler.</a:t>
            </a:r>
          </a:p>
          <a:p>
            <a:pPr>
              <a:spcBef>
                <a:spcPts val="600"/>
              </a:spcBef>
              <a:buFont typeface="Arial" pitchFamily="34" charset="0"/>
              <a:buChar char="•"/>
            </a:pPr>
            <a:r>
              <a:rPr lang="en-US" dirty="0" smtClean="0"/>
              <a:t>Deaerator is commonly an open feedwater heater.</a:t>
            </a:r>
            <a:endParaRPr lang="en-US" dirty="0"/>
          </a:p>
        </p:txBody>
      </p:sp>
      <p:pic>
        <p:nvPicPr>
          <p:cNvPr id="403458" name="Picture 2" descr="http://upload.wikimedia.org/wikipedia/commons/8/80/Deaerator.png"/>
          <p:cNvPicPr>
            <a:picLocks noChangeAspect="1" noChangeArrowheads="1"/>
          </p:cNvPicPr>
          <p:nvPr/>
        </p:nvPicPr>
        <p:blipFill>
          <a:blip r:embed="rId2" cstate="print"/>
          <a:srcRect/>
          <a:stretch>
            <a:fillRect/>
          </a:stretch>
        </p:blipFill>
        <p:spPr bwMode="auto">
          <a:xfrm>
            <a:off x="5334000" y="609600"/>
            <a:ext cx="3498319" cy="3533776"/>
          </a:xfrm>
          <a:prstGeom prst="rect">
            <a:avLst/>
          </a:prstGeom>
          <a:noFill/>
        </p:spPr>
      </p:pic>
      <p:sp>
        <p:nvSpPr>
          <p:cNvPr id="10" name="正方形/長方形 9"/>
          <p:cNvSpPr/>
          <p:nvPr/>
        </p:nvSpPr>
        <p:spPr>
          <a:xfrm>
            <a:off x="5486400" y="3048000"/>
            <a:ext cx="3056734" cy="307777"/>
          </a:xfrm>
          <a:prstGeom prst="rect">
            <a:avLst/>
          </a:prstGeom>
        </p:spPr>
        <p:txBody>
          <a:bodyPr wrap="none">
            <a:spAutoFit/>
          </a:bodyPr>
          <a:lstStyle/>
          <a:p>
            <a:r>
              <a:rPr lang="en-US" sz="1400" dirty="0" smtClean="0"/>
              <a:t>http://en.wikipedia.org/wiki/Deaerator</a:t>
            </a:r>
            <a:endParaRPr lang="en-US" sz="1400" dirty="0"/>
          </a:p>
        </p:txBody>
      </p:sp>
      <p:sp>
        <p:nvSpPr>
          <p:cNvPr id="11" name="正方形/長方形 10"/>
          <p:cNvSpPr/>
          <p:nvPr/>
        </p:nvSpPr>
        <p:spPr>
          <a:xfrm>
            <a:off x="228600" y="4114800"/>
            <a:ext cx="8763000" cy="2339102"/>
          </a:xfrm>
          <a:prstGeom prst="rect">
            <a:avLst/>
          </a:prstGeom>
        </p:spPr>
        <p:txBody>
          <a:bodyPr wrap="square">
            <a:spAutoFit/>
          </a:bodyPr>
          <a:lstStyle/>
          <a:p>
            <a:pPr>
              <a:spcBef>
                <a:spcPts val="600"/>
              </a:spcBef>
            </a:pPr>
            <a:r>
              <a:rPr lang="en-US" b="1" dirty="0" smtClean="0"/>
              <a:t>Mechanism</a:t>
            </a:r>
          </a:p>
          <a:p>
            <a:pPr>
              <a:spcBef>
                <a:spcPts val="600"/>
              </a:spcBef>
              <a:buFont typeface="Arial" pitchFamily="34" charset="0"/>
              <a:buChar char="•"/>
            </a:pPr>
            <a:r>
              <a:rPr lang="en-US" dirty="0" smtClean="0"/>
              <a:t>A vertical domed is mounted on a boiler feedwater storage.</a:t>
            </a:r>
          </a:p>
          <a:p>
            <a:pPr>
              <a:spcBef>
                <a:spcPts val="600"/>
              </a:spcBef>
              <a:buFont typeface="Arial" pitchFamily="34" charset="0"/>
              <a:buChar char="•"/>
            </a:pPr>
            <a:r>
              <a:rPr lang="en-US" dirty="0" smtClean="0"/>
              <a:t> Feedwater for boiler enters the deaeration section and flows downward. Steam enters from bottom and flows upward. Steam also enters the horizontal vessel to keep the stored boiler feedwater warm. </a:t>
            </a:r>
          </a:p>
          <a:p>
            <a:pPr>
              <a:spcBef>
                <a:spcPts val="600"/>
              </a:spcBef>
              <a:buFont typeface="Arial" pitchFamily="34" charset="0"/>
              <a:buChar char="•"/>
            </a:pPr>
            <a:r>
              <a:rPr lang="en-US" dirty="0" smtClean="0"/>
              <a:t>The steam removes the dissolved gas in feedwater and gas leaves via the vent.</a:t>
            </a:r>
          </a:p>
          <a:p>
            <a:pPr>
              <a:spcBef>
                <a:spcPts val="600"/>
              </a:spcBef>
              <a:buFont typeface="Arial" pitchFamily="34" charset="0"/>
              <a:buChar char="•"/>
            </a:pPr>
            <a:r>
              <a:rPr lang="en-US" dirty="0" smtClean="0"/>
              <a:t>The deaerated water falls into the storage, and then it is pumped to the steam generator. </a:t>
            </a:r>
            <a:endParaRPr lang="en-US" dirty="0"/>
          </a:p>
        </p:txBody>
      </p:sp>
      <p:sp>
        <p:nvSpPr>
          <p:cNvPr id="12" name="正方形/長方形 11"/>
          <p:cNvSpPr/>
          <p:nvPr/>
        </p:nvSpPr>
        <p:spPr>
          <a:xfrm>
            <a:off x="5562600" y="4038600"/>
            <a:ext cx="3144066" cy="369332"/>
          </a:xfrm>
          <a:prstGeom prst="rect">
            <a:avLst/>
          </a:prstGeom>
        </p:spPr>
        <p:txBody>
          <a:bodyPr wrap="none">
            <a:spAutoFit/>
          </a:bodyPr>
          <a:lstStyle/>
          <a:p>
            <a:r>
              <a:rPr lang="en-US" b="1" dirty="0" smtClean="0"/>
              <a:t>Horizontal tray-type deaerator </a:t>
            </a:r>
            <a:endParaRPr lang="en-US" b="1" dirty="0"/>
          </a:p>
        </p:txBody>
      </p:sp>
      <p:sp>
        <p:nvSpPr>
          <p:cNvPr id="13315" name="TextBox 2"/>
          <p:cNvSpPr txBox="1">
            <a:spLocks noChangeArrowheads="1"/>
          </p:cNvSpPr>
          <p:nvPr/>
        </p:nvSpPr>
        <p:spPr bwMode="auto">
          <a:xfrm>
            <a:off x="0" y="304800"/>
            <a:ext cx="7315200" cy="461665"/>
          </a:xfrm>
          <a:prstGeom prst="rect">
            <a:avLst/>
          </a:prstGeom>
          <a:noFill/>
          <a:ln w="9525">
            <a:noFill/>
            <a:miter lim="800000"/>
            <a:headEnd/>
            <a:tailEnd/>
          </a:ln>
        </p:spPr>
        <p:txBody>
          <a:bodyPr wrap="square">
            <a:spAutoFit/>
          </a:bodyPr>
          <a:lstStyle/>
          <a:p>
            <a:r>
              <a:rPr lang="en-US" altLang="ja-JP" sz="2400" b="1" dirty="0" smtClean="0">
                <a:ea typeface="ＭＳ Ｐゴシック" charset="-128"/>
              </a:rPr>
              <a:t>Another function of Open feedwater heater (Deaerator)</a:t>
            </a:r>
            <a:endParaRPr lang="en-MY"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MY" sz="2400" b="1" dirty="0" smtClean="0"/>
              <a:t>Condenser</a:t>
            </a:r>
            <a:endParaRPr lang="en-MY" sz="2400" b="1" dirty="0"/>
          </a:p>
        </p:txBody>
      </p:sp>
      <p:sp>
        <p:nvSpPr>
          <p:cNvPr id="4" name="Rectangle 2"/>
          <p:cNvSpPr>
            <a:spLocks noChangeArrowheads="1"/>
          </p:cNvSpPr>
          <p:nvPr/>
        </p:nvSpPr>
        <p:spPr bwMode="auto">
          <a:xfrm>
            <a:off x="0" y="99060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Function: (1) To get as low as possible pressure for maximum power output. (2) To recover high quality feedwater for the cycle.</a:t>
            </a:r>
          </a:p>
          <a:p>
            <a:pPr marL="0" marR="0" lvl="0" indent="0" algn="l" defTabSz="914400" rtl="0" eaLnBrk="1" fontAlgn="base" latinLnBrk="0" hangingPunct="1">
              <a:lnSpc>
                <a:spcPct val="100000"/>
              </a:lnSpc>
              <a:spcBef>
                <a:spcPct val="0"/>
              </a:spcBef>
              <a:spcAft>
                <a:spcPct val="0"/>
              </a:spcAft>
              <a:buClrTx/>
              <a:buSzTx/>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 Working pressure of condenser is usually below atm pressure. It is necessery to make the shell side in vacumm condition.</a:t>
            </a:r>
          </a:p>
        </p:txBody>
      </p:sp>
      <p:pic>
        <p:nvPicPr>
          <p:cNvPr id="6" name="Picture 2"/>
          <p:cNvPicPr>
            <a:picLocks noChangeAspect="1" noChangeArrowheads="1"/>
          </p:cNvPicPr>
          <p:nvPr/>
        </p:nvPicPr>
        <p:blipFill>
          <a:blip r:embed="rId2" cstate="print"/>
          <a:srcRect/>
          <a:stretch>
            <a:fillRect/>
          </a:stretch>
        </p:blipFill>
        <p:spPr bwMode="auto">
          <a:xfrm>
            <a:off x="6004657" y="4211782"/>
            <a:ext cx="2604317" cy="2661977"/>
          </a:xfrm>
          <a:prstGeom prst="rect">
            <a:avLst/>
          </a:prstGeom>
          <a:noFill/>
          <a:ln w="9525">
            <a:noFill/>
            <a:miter lim="800000"/>
            <a:headEnd/>
            <a:tailEnd/>
          </a:ln>
        </p:spPr>
      </p:pic>
      <p:grpSp>
        <p:nvGrpSpPr>
          <p:cNvPr id="18" name="グループ化 17"/>
          <p:cNvGrpSpPr/>
          <p:nvPr/>
        </p:nvGrpSpPr>
        <p:grpSpPr>
          <a:xfrm>
            <a:off x="76200" y="2133600"/>
            <a:ext cx="8229600" cy="4724400"/>
            <a:chOff x="152400" y="2133600"/>
            <a:chExt cx="8229600" cy="4724400"/>
          </a:xfrm>
        </p:grpSpPr>
        <p:pic>
          <p:nvPicPr>
            <p:cNvPr id="408580" name="Picture 4" descr="https://www.ohio.edu/mechanical/thermo/Intro/final.info/hs_water.gif"/>
            <p:cNvPicPr>
              <a:picLocks noChangeAspect="1" noChangeArrowheads="1"/>
            </p:cNvPicPr>
            <p:nvPr/>
          </p:nvPicPr>
          <p:blipFill>
            <a:blip r:embed="rId3" cstate="print"/>
            <a:srcRect/>
            <a:stretch>
              <a:fillRect/>
            </a:stretch>
          </p:blipFill>
          <p:spPr bwMode="auto">
            <a:xfrm>
              <a:off x="152400" y="2133600"/>
              <a:ext cx="5928457" cy="4724400"/>
            </a:xfrm>
            <a:prstGeom prst="rect">
              <a:avLst/>
            </a:prstGeom>
            <a:noFill/>
          </p:spPr>
        </p:pic>
        <p:cxnSp>
          <p:nvCxnSpPr>
            <p:cNvPr id="9" name="直線矢印コネクタ 8"/>
            <p:cNvCxnSpPr/>
            <p:nvPr/>
          </p:nvCxnSpPr>
          <p:spPr>
            <a:xfrm>
              <a:off x="5410200" y="4038600"/>
              <a:ext cx="0" cy="6096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181600" y="2743200"/>
              <a:ext cx="0" cy="45720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5257800" y="2895600"/>
              <a:ext cx="1600200" cy="762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58000" y="2514600"/>
              <a:ext cx="1524000" cy="646331"/>
            </a:xfrm>
            <a:prstGeom prst="rect">
              <a:avLst/>
            </a:prstGeom>
            <a:noFill/>
          </p:spPr>
          <p:txBody>
            <a:bodyPr wrap="square" rtlCol="0">
              <a:spAutoFit/>
            </a:bodyPr>
            <a:lstStyle/>
            <a:p>
              <a:r>
                <a:rPr lang="en-US" dirty="0" smtClean="0">
                  <a:solidFill>
                    <a:schemeClr val="accent6">
                      <a:lumMod val="50000"/>
                    </a:schemeClr>
                  </a:solidFill>
                </a:rPr>
                <a:t>dP=50kP, dh=250kJ/kg</a:t>
              </a:r>
              <a:endParaRPr lang="en-US" dirty="0">
                <a:solidFill>
                  <a:schemeClr val="accent6">
                    <a:lumMod val="50000"/>
                  </a:schemeClr>
                </a:solidFill>
              </a:endParaRPr>
            </a:p>
          </p:txBody>
        </p:sp>
        <p:cxnSp>
          <p:nvCxnSpPr>
            <p:cNvPr id="15" name="直線コネクタ 14"/>
            <p:cNvCxnSpPr/>
            <p:nvPr/>
          </p:nvCxnSpPr>
          <p:spPr>
            <a:xfrm flipV="1">
              <a:off x="5486400" y="3657600"/>
              <a:ext cx="1447800" cy="60960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858000" y="3352800"/>
              <a:ext cx="1524000" cy="646331"/>
            </a:xfrm>
            <a:prstGeom prst="rect">
              <a:avLst/>
            </a:prstGeom>
            <a:noFill/>
          </p:spPr>
          <p:txBody>
            <a:bodyPr wrap="square" rtlCol="0">
              <a:spAutoFit/>
            </a:bodyPr>
            <a:lstStyle/>
            <a:p>
              <a:r>
                <a:rPr lang="en-US" dirty="0" smtClean="0">
                  <a:solidFill>
                    <a:schemeClr val="accent6">
                      <a:lumMod val="50000"/>
                    </a:schemeClr>
                  </a:solidFill>
                </a:rPr>
                <a:t>dP=4kP, dh=300kJ/kg</a:t>
              </a:r>
              <a:endParaRPr lang="en-US" dirty="0">
                <a:solidFill>
                  <a:schemeClr val="accent6">
                    <a:lumMod val="50000"/>
                  </a:schemeClr>
                </a:solidFill>
              </a:endParaRPr>
            </a:p>
          </p:txBody>
        </p:sp>
      </p:grpSp>
      <p:sp>
        <p:nvSpPr>
          <p:cNvPr id="19" name="正方形/長方形 18"/>
          <p:cNvSpPr/>
          <p:nvPr/>
        </p:nvSpPr>
        <p:spPr>
          <a:xfrm>
            <a:off x="914400" y="6324600"/>
            <a:ext cx="4572000" cy="261610"/>
          </a:xfrm>
          <a:prstGeom prst="rect">
            <a:avLst/>
          </a:prstGeom>
        </p:spPr>
        <p:txBody>
          <a:bodyPr>
            <a:spAutoFit/>
          </a:bodyPr>
          <a:lstStyle/>
          <a:p>
            <a:r>
              <a:rPr lang="en-US" sz="1100" dirty="0" smtClean="0"/>
              <a:t>https://www.ohio.edu/mechanical/thermo/Intro/final.info/fa11_soln.html</a:t>
            </a:r>
            <a:endParaRPr lang="en-US"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MY" sz="2400" b="1" dirty="0" smtClean="0"/>
              <a:t>Condenser</a:t>
            </a:r>
            <a:endParaRPr lang="en-MY" sz="2400" b="1" dirty="0"/>
          </a:p>
        </p:txBody>
      </p:sp>
      <p:sp>
        <p:nvSpPr>
          <p:cNvPr id="4" name="Rectangle 2"/>
          <p:cNvSpPr>
            <a:spLocks noChangeArrowheads="1"/>
          </p:cNvSpPr>
          <p:nvPr/>
        </p:nvSpPr>
        <p:spPr bwMode="auto">
          <a:xfrm>
            <a:off x="0" y="905470"/>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Types: Direct contact or surface type (The most common in power plant). Usually shell-tube heat exchangers. </a:t>
            </a: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Material used: Titanium (Seawater)</a:t>
            </a:r>
          </a:p>
        </p:txBody>
      </p:sp>
      <p:sp>
        <p:nvSpPr>
          <p:cNvPr id="12" name="正方形/長方形 11"/>
          <p:cNvSpPr/>
          <p:nvPr/>
        </p:nvSpPr>
        <p:spPr>
          <a:xfrm>
            <a:off x="228600" y="5906869"/>
            <a:ext cx="4572000" cy="246221"/>
          </a:xfrm>
          <a:prstGeom prst="rect">
            <a:avLst/>
          </a:prstGeom>
        </p:spPr>
        <p:txBody>
          <a:bodyPr>
            <a:spAutoFit/>
          </a:bodyPr>
          <a:lstStyle/>
          <a:p>
            <a:r>
              <a:rPr lang="en-US" sz="1000" dirty="0"/>
              <a:t>https://commons.wikimedia.org/wiki/File:Dores-Cond-diag1.png</a:t>
            </a:r>
          </a:p>
        </p:txBody>
      </p:sp>
      <p:pic>
        <p:nvPicPr>
          <p:cNvPr id="3" name="Picture 2"/>
          <p:cNvPicPr>
            <a:picLocks noChangeAspect="1"/>
          </p:cNvPicPr>
          <p:nvPr/>
        </p:nvPicPr>
        <p:blipFill>
          <a:blip r:embed="rId2" cstate="print"/>
          <a:stretch>
            <a:fillRect/>
          </a:stretch>
        </p:blipFill>
        <p:spPr>
          <a:xfrm>
            <a:off x="4838075" y="2362200"/>
            <a:ext cx="4122295" cy="2743200"/>
          </a:xfrm>
          <a:prstGeom prst="rect">
            <a:avLst/>
          </a:prstGeom>
        </p:spPr>
      </p:pic>
      <p:sp>
        <p:nvSpPr>
          <p:cNvPr id="5" name="TextBox 4"/>
          <p:cNvSpPr txBox="1"/>
          <p:nvPr/>
        </p:nvSpPr>
        <p:spPr>
          <a:xfrm>
            <a:off x="4800600" y="5334000"/>
            <a:ext cx="4038600" cy="430887"/>
          </a:xfrm>
          <a:prstGeom prst="rect">
            <a:avLst/>
          </a:prstGeom>
          <a:noFill/>
        </p:spPr>
        <p:txBody>
          <a:bodyPr wrap="square" rtlCol="0">
            <a:spAutoFit/>
          </a:bodyPr>
          <a:lstStyle/>
          <a:p>
            <a:r>
              <a:rPr lang="en-GB" sz="1050" dirty="0"/>
              <a:t>https://commons.wikimedia.org/wiki/File:Surface_condenser_Anadrian_MMM_n01.jpg</a:t>
            </a:r>
          </a:p>
        </p:txBody>
      </p:sp>
      <p:pic>
        <p:nvPicPr>
          <p:cNvPr id="6" name="Picture 5"/>
          <p:cNvPicPr>
            <a:picLocks noChangeAspect="1"/>
          </p:cNvPicPr>
          <p:nvPr/>
        </p:nvPicPr>
        <p:blipFill>
          <a:blip r:embed="rId3" cstate="print"/>
          <a:stretch>
            <a:fillRect/>
          </a:stretch>
        </p:blipFill>
        <p:spPr>
          <a:xfrm>
            <a:off x="323850" y="2071339"/>
            <a:ext cx="4476750" cy="353757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MY" sz="2400" b="1" dirty="0" smtClean="0"/>
              <a:t>Cooling Tower</a:t>
            </a:r>
            <a:endParaRPr lang="en-MY" sz="2400" b="1" dirty="0"/>
          </a:p>
        </p:txBody>
      </p:sp>
      <p:sp>
        <p:nvSpPr>
          <p:cNvPr id="5" name="Rectangle 2"/>
          <p:cNvSpPr>
            <a:spLocks noChangeArrowheads="1"/>
          </p:cNvSpPr>
          <p:nvPr/>
        </p:nvSpPr>
        <p:spPr bwMode="auto">
          <a:xfrm>
            <a:off x="0" y="900499"/>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Some condensers have abundant supply of cold water from sea and river. However, some are not and therefore, the same cold water is circulated with extra component is needed.</a:t>
            </a: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There are concerns on the effect of cooling water used for condensor to environment. </a:t>
            </a:r>
            <a:r>
              <a:rPr lang="en-US" dirty="0" smtClean="0">
                <a:latin typeface="Times New Roman" pitchFamily="18" charset="0"/>
                <a:cs typeface="Times New Roman" pitchFamily="18" charset="0"/>
              </a:rPr>
              <a:t>EPA: impact marine life, causing kills of fish and eggs, destruction of aquatic ecosystems as a result of the elevated water temperatures. “Alternative Cooling Water Intake Analysis Under CWA Section 316(b)” (February 2008)”, etc.</a:t>
            </a:r>
            <a:endParaRPr lang="en-US" altLang="ja-JP" dirty="0" smtClean="0">
              <a:solidFill>
                <a:srgbClr val="000000"/>
              </a:solidFill>
              <a:latin typeface="Times New Roman" pitchFamily="18" charset="0"/>
              <a:ea typeface="ＭＳ 明朝" pitchFamily="17" charset="-128"/>
              <a:cs typeface="Times New Roman" pitchFamily="18" charset="0"/>
            </a:endParaRPr>
          </a:p>
          <a:p>
            <a:pPr lvl="0" fontAlgn="base">
              <a:spcBef>
                <a:spcPct val="0"/>
              </a:spcBef>
              <a:spcAft>
                <a:spcPct val="0"/>
              </a:spcAft>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Function: (1) To reduce temperature of cold water for condensor (2) To reduce cooling water demand in power plant.</a:t>
            </a:r>
          </a:p>
        </p:txBody>
      </p:sp>
      <p:sp>
        <p:nvSpPr>
          <p:cNvPr id="6" name="正方形/長方形 5"/>
          <p:cNvSpPr/>
          <p:nvPr/>
        </p:nvSpPr>
        <p:spPr>
          <a:xfrm>
            <a:off x="2286000" y="6472535"/>
            <a:ext cx="4572000" cy="276999"/>
          </a:xfrm>
          <a:prstGeom prst="rect">
            <a:avLst/>
          </a:prstGeom>
        </p:spPr>
        <p:txBody>
          <a:bodyPr>
            <a:spAutoFit/>
          </a:bodyPr>
          <a:lstStyle/>
          <a:p>
            <a:r>
              <a:rPr lang="en-US" sz="1200" dirty="0"/>
              <a:t>http://www.publicdomainpictures.net/view-image.php?image=342</a:t>
            </a:r>
          </a:p>
        </p:txBody>
      </p:sp>
      <p:pic>
        <p:nvPicPr>
          <p:cNvPr id="3" name="Picture 2"/>
          <p:cNvPicPr>
            <a:picLocks noChangeAspect="1"/>
          </p:cNvPicPr>
          <p:nvPr/>
        </p:nvPicPr>
        <p:blipFill>
          <a:blip r:embed="rId2" cstate="print"/>
          <a:stretch>
            <a:fillRect/>
          </a:stretch>
        </p:blipFill>
        <p:spPr>
          <a:xfrm>
            <a:off x="2467128" y="3208822"/>
            <a:ext cx="4370089" cy="32775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MY" sz="2400" b="1" dirty="0" smtClean="0"/>
              <a:t>Cooling Tower</a:t>
            </a:r>
            <a:endParaRPr lang="en-MY" sz="2400" b="1" dirty="0"/>
          </a:p>
        </p:txBody>
      </p:sp>
      <p:pic>
        <p:nvPicPr>
          <p:cNvPr id="476164" name="Picture 4" descr="http://www.nucleartourist.com/images/ct-natur.jpg"/>
          <p:cNvPicPr>
            <a:picLocks noChangeAspect="1" noChangeArrowheads="1"/>
          </p:cNvPicPr>
          <p:nvPr/>
        </p:nvPicPr>
        <p:blipFill>
          <a:blip r:embed="rId2" cstate="print"/>
          <a:srcRect/>
          <a:stretch>
            <a:fillRect/>
          </a:stretch>
        </p:blipFill>
        <p:spPr bwMode="auto">
          <a:xfrm>
            <a:off x="5209309" y="1574632"/>
            <a:ext cx="3924300" cy="4294515"/>
          </a:xfrm>
          <a:prstGeom prst="rect">
            <a:avLst/>
          </a:prstGeom>
          <a:noFill/>
        </p:spPr>
      </p:pic>
      <p:sp>
        <p:nvSpPr>
          <p:cNvPr id="7" name="正方形/長方形 6"/>
          <p:cNvSpPr/>
          <p:nvPr/>
        </p:nvSpPr>
        <p:spPr>
          <a:xfrm>
            <a:off x="5486400" y="6038849"/>
            <a:ext cx="3276600" cy="276999"/>
          </a:xfrm>
          <a:prstGeom prst="rect">
            <a:avLst/>
          </a:prstGeom>
        </p:spPr>
        <p:txBody>
          <a:bodyPr wrap="square">
            <a:spAutoFit/>
          </a:bodyPr>
          <a:lstStyle/>
          <a:p>
            <a:r>
              <a:rPr lang="en-US" sz="1200" dirty="0" smtClean="0"/>
              <a:t>http://www.nucleartourist.com/systems/ct.htm</a:t>
            </a:r>
            <a:endParaRPr lang="en-US" sz="1200" dirty="0"/>
          </a:p>
        </p:txBody>
      </p:sp>
      <p:sp>
        <p:nvSpPr>
          <p:cNvPr id="9" name="Rectangle 2"/>
          <p:cNvSpPr>
            <a:spLocks noChangeArrowheads="1"/>
          </p:cNvSpPr>
          <p:nvPr/>
        </p:nvSpPr>
        <p:spPr bwMode="auto">
          <a:xfrm>
            <a:off x="0" y="928301"/>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Common cooling tower for power plant 1: Natural draft cooling tower. Works depends on the differential pressure between the cold air and the hot air . No fans are used. </a:t>
            </a:r>
          </a:p>
        </p:txBody>
      </p:sp>
      <p:sp>
        <p:nvSpPr>
          <p:cNvPr id="11" name="正方形/長方形 10"/>
          <p:cNvSpPr/>
          <p:nvPr/>
        </p:nvSpPr>
        <p:spPr>
          <a:xfrm>
            <a:off x="153104" y="3384902"/>
            <a:ext cx="1342000" cy="430887"/>
          </a:xfrm>
          <a:prstGeom prst="rect">
            <a:avLst/>
          </a:prstGeom>
        </p:spPr>
        <p:txBody>
          <a:bodyPr wrap="square">
            <a:spAutoFit/>
          </a:bodyPr>
          <a:lstStyle/>
          <a:p>
            <a:r>
              <a:rPr lang="en-US" sz="1100" dirty="0"/>
              <a:t>https://pxhere.com/en/photo/935893</a:t>
            </a:r>
          </a:p>
        </p:txBody>
      </p:sp>
      <p:pic>
        <p:nvPicPr>
          <p:cNvPr id="3" name="Picture 2"/>
          <p:cNvPicPr>
            <a:picLocks noChangeAspect="1"/>
          </p:cNvPicPr>
          <p:nvPr/>
        </p:nvPicPr>
        <p:blipFill>
          <a:blip r:embed="rId3" cstate="print"/>
          <a:stretch>
            <a:fillRect/>
          </a:stretch>
        </p:blipFill>
        <p:spPr>
          <a:xfrm>
            <a:off x="213880" y="1681875"/>
            <a:ext cx="1220448" cy="1688471"/>
          </a:xfrm>
          <a:prstGeom prst="rect">
            <a:avLst/>
          </a:prstGeom>
        </p:spPr>
      </p:pic>
      <p:sp>
        <p:nvSpPr>
          <p:cNvPr id="10" name="正方形/長方形 10"/>
          <p:cNvSpPr/>
          <p:nvPr/>
        </p:nvSpPr>
        <p:spPr>
          <a:xfrm>
            <a:off x="1371600" y="5869147"/>
            <a:ext cx="3684857" cy="261610"/>
          </a:xfrm>
          <a:prstGeom prst="rect">
            <a:avLst/>
          </a:prstGeom>
        </p:spPr>
        <p:txBody>
          <a:bodyPr wrap="square">
            <a:spAutoFit/>
          </a:bodyPr>
          <a:lstStyle/>
          <a:p>
            <a:r>
              <a:rPr lang="en-US" sz="1100" dirty="0"/>
              <a:t>https://commons.wikimedia.org/wiki/File:CoolingTower.png</a:t>
            </a:r>
          </a:p>
        </p:txBody>
      </p:sp>
      <p:pic>
        <p:nvPicPr>
          <p:cNvPr id="4" name="Picture 3"/>
          <p:cNvPicPr>
            <a:picLocks noChangeAspect="1"/>
          </p:cNvPicPr>
          <p:nvPr/>
        </p:nvPicPr>
        <p:blipFill>
          <a:blip r:embed="rId4" cstate="print"/>
          <a:stretch>
            <a:fillRect/>
          </a:stretch>
        </p:blipFill>
        <p:spPr>
          <a:xfrm>
            <a:off x="1627456" y="1583769"/>
            <a:ext cx="3429001" cy="4228207"/>
          </a:xfrm>
          <a:prstGeom prst="rect">
            <a:avLst/>
          </a:prstGeom>
        </p:spPr>
      </p:pic>
      <p:sp>
        <p:nvSpPr>
          <p:cNvPr id="5" name="Oval 4"/>
          <p:cNvSpPr/>
          <p:nvPr/>
        </p:nvSpPr>
        <p:spPr>
          <a:xfrm>
            <a:off x="6248400" y="2819400"/>
            <a:ext cx="990600" cy="9963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MY" sz="2400" b="1" dirty="0" smtClean="0"/>
              <a:t>Cooling Tower</a:t>
            </a:r>
            <a:endParaRPr lang="en-MY" sz="2400" b="1" dirty="0"/>
          </a:p>
        </p:txBody>
      </p:sp>
      <p:sp>
        <p:nvSpPr>
          <p:cNvPr id="4" name="Rectangle 2"/>
          <p:cNvSpPr>
            <a:spLocks noChangeArrowheads="1"/>
          </p:cNvSpPr>
          <p:nvPr/>
        </p:nvSpPr>
        <p:spPr bwMode="auto">
          <a:xfrm>
            <a:off x="0" y="9906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Common cooling tower for power plant 2: Mechanical draft cooling tower. </a:t>
            </a:r>
          </a:p>
        </p:txBody>
      </p:sp>
      <p:pic>
        <p:nvPicPr>
          <p:cNvPr id="476162" name="Picture 2" descr="http://www.sdswater.org/Portals/0/Images/Newsrm%20photos/DrakePowerPlantCoolingTowers%20large.jpg"/>
          <p:cNvPicPr>
            <a:picLocks noChangeAspect="1" noChangeArrowheads="1"/>
          </p:cNvPicPr>
          <p:nvPr/>
        </p:nvPicPr>
        <p:blipFill>
          <a:blip r:embed="rId2" cstate="print"/>
          <a:srcRect/>
          <a:stretch>
            <a:fillRect/>
          </a:stretch>
        </p:blipFill>
        <p:spPr bwMode="auto">
          <a:xfrm>
            <a:off x="0" y="1600200"/>
            <a:ext cx="3505200" cy="4673600"/>
          </a:xfrm>
          <a:prstGeom prst="rect">
            <a:avLst/>
          </a:prstGeom>
          <a:noFill/>
        </p:spPr>
      </p:pic>
      <p:sp>
        <p:nvSpPr>
          <p:cNvPr id="5" name="正方形/長方形 4"/>
          <p:cNvSpPr/>
          <p:nvPr/>
        </p:nvSpPr>
        <p:spPr>
          <a:xfrm>
            <a:off x="0" y="6248400"/>
            <a:ext cx="3429000" cy="646331"/>
          </a:xfrm>
          <a:prstGeom prst="rect">
            <a:avLst/>
          </a:prstGeom>
        </p:spPr>
        <p:txBody>
          <a:bodyPr wrap="square">
            <a:spAutoFit/>
          </a:bodyPr>
          <a:lstStyle/>
          <a:p>
            <a:r>
              <a:rPr lang="en-US" sz="1200" dirty="0" smtClean="0"/>
              <a:t>http://www.sdswater.org/Portals/0/Images/Newsrm%20photos/DrakePowerPlantCoolingTowers%20large.jpg</a:t>
            </a:r>
            <a:endParaRPr lang="en-US" sz="1200" dirty="0"/>
          </a:p>
        </p:txBody>
      </p:sp>
      <p:pic>
        <p:nvPicPr>
          <p:cNvPr id="488450" name="Picture 2" descr="http://cdn.powermag.com/wp-content/uploads/2010/06/520004dadc4c6-060110_SR_WaterMgt_Fig1.jpg"/>
          <p:cNvPicPr>
            <a:picLocks noChangeAspect="1" noChangeArrowheads="1"/>
          </p:cNvPicPr>
          <p:nvPr/>
        </p:nvPicPr>
        <p:blipFill>
          <a:blip r:embed="rId3" cstate="print"/>
          <a:srcRect/>
          <a:stretch>
            <a:fillRect/>
          </a:stretch>
        </p:blipFill>
        <p:spPr bwMode="auto">
          <a:xfrm>
            <a:off x="3505200" y="2362200"/>
            <a:ext cx="5715000" cy="3457576"/>
          </a:xfrm>
          <a:prstGeom prst="rect">
            <a:avLst/>
          </a:prstGeom>
          <a:noFill/>
        </p:spPr>
      </p:pic>
      <p:sp>
        <p:nvSpPr>
          <p:cNvPr id="10" name="正方形/長方形 9"/>
          <p:cNvSpPr/>
          <p:nvPr/>
        </p:nvSpPr>
        <p:spPr>
          <a:xfrm>
            <a:off x="4953000" y="5791200"/>
            <a:ext cx="3048000" cy="461665"/>
          </a:xfrm>
          <a:prstGeom prst="rect">
            <a:avLst/>
          </a:prstGeom>
        </p:spPr>
        <p:txBody>
          <a:bodyPr wrap="square">
            <a:spAutoFit/>
          </a:bodyPr>
          <a:lstStyle/>
          <a:p>
            <a:r>
              <a:rPr lang="en-US" sz="1200" dirty="0" smtClean="0"/>
              <a:t>http://www.powermag.com/appraising-our-future-cooling-water-options/</a:t>
            </a:r>
            <a:endParaRPr lang="en-US" sz="1200" dirty="0"/>
          </a:p>
        </p:txBody>
      </p:sp>
      <p:sp>
        <p:nvSpPr>
          <p:cNvPr id="3" name="Oval 2"/>
          <p:cNvSpPr/>
          <p:nvPr/>
        </p:nvSpPr>
        <p:spPr>
          <a:xfrm>
            <a:off x="1143000" y="30480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cstate="print"/>
          <a:stretch>
            <a:fillRect/>
          </a:stretch>
        </p:blipFill>
        <p:spPr>
          <a:xfrm>
            <a:off x="5970988" y="3409298"/>
            <a:ext cx="1012024" cy="9388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0" y="824091"/>
            <a:ext cx="5486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Function: Convert heat to usefull Work.</a:t>
            </a: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solidFill>
                  <a:srgbClr val="000000"/>
                </a:solidFill>
                <a:latin typeface="Times New Roman" pitchFamily="18" charset="0"/>
                <a:ea typeface="ＭＳ 明朝" pitchFamily="17" charset="-128"/>
                <a:cs typeface="Times New Roman" pitchFamily="18" charset="0"/>
              </a:rPr>
              <a:t>H</a:t>
            </a: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eat (High pressure and temperature working</a:t>
            </a:r>
            <a:r>
              <a:rPr kumimoji="0" lang="en-US" altLang="ja-JP"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fluid)</a:t>
            </a: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is converted to kinetic energy</a:t>
            </a:r>
            <a:r>
              <a:rPr kumimoji="0" lang="en-US" altLang="ja-JP"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(High velocity flow) </a:t>
            </a: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through a nozzle</a:t>
            </a: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Kinetic energy is converted to usefull Work through blades. </a:t>
            </a: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Blades are arranged properly to ensure all kinetic energy from fluid flows can be converted to usefull work with less flow losses. Thus, it is not only one phase of blade is used, but series of phases blades from high to low pressure blades.</a:t>
            </a:r>
            <a:r>
              <a:rPr kumimoji="0" lang="en-US" altLang="ja-JP"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T</a:t>
            </a: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here are series of rotating and fixed blades. </a:t>
            </a: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kumimoji="0" lang="en-US" altLang="ja-JP"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As shown figure below, after expanded at the first phase of blade, fluid flow still have high kinetic energy and it is redirected by fixed blade  to second phase of rotating blades. This process is repeated until the pressure at turbine decreased at certain level, and therefore flow losses can be decreased. </a:t>
            </a:r>
            <a:endParaRPr lang="en-US" altLang="ja-JP"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r>
              <a:rPr lang="en-US" altLang="ja-JP" dirty="0" smtClean="0">
                <a:latin typeface="Times New Roman" pitchFamily="18" charset="0"/>
                <a:ea typeface="ＭＳ 明朝" pitchFamily="17" charset="-128"/>
                <a:cs typeface="Times New Roman" pitchFamily="18" charset="0"/>
              </a:rPr>
              <a:t>Improvement on turbine can be achieved by using better material to make it sustain at higher temperature. Coating method can also be applied. </a:t>
            </a:r>
            <a:endParaRPr lang="en-US" altLang="ja-JP"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4000" algn="l"/>
                <a:tab pos="508000" algn="l"/>
                <a:tab pos="762000" algn="l"/>
                <a:tab pos="1016000" algn="l"/>
                <a:tab pos="1270000" algn="l"/>
                <a:tab pos="1524000" algn="l"/>
                <a:tab pos="1778000" algn="l"/>
                <a:tab pos="2032000" algn="l"/>
                <a:tab pos="2286000" algn="l"/>
                <a:tab pos="2540000" algn="l"/>
                <a:tab pos="2794000" algn="l"/>
                <a:tab pos="3048000" algn="l"/>
                <a:tab pos="3302000" algn="l"/>
                <a:tab pos="3556000" algn="l"/>
              </a:tabLst>
            </a:pPr>
            <a:endParaRPr kumimoji="0" lang="en-US" altLang="ja-JP"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09601" name="Object 1"/>
          <p:cNvGraphicFramePr>
            <a:graphicFrameLocks noChangeAspect="1"/>
          </p:cNvGraphicFramePr>
          <p:nvPr/>
        </p:nvGraphicFramePr>
        <p:xfrm>
          <a:off x="5562600" y="3124200"/>
          <a:ext cx="3192333" cy="3429000"/>
        </p:xfrm>
        <a:graphic>
          <a:graphicData uri="http://schemas.openxmlformats.org/presentationml/2006/ole">
            <p:oleObj spid="_x0000_s409615" name="ビットマップ イメージ" r:id="rId3" imgW="2324424" imgH="2647619" progId="PBrush">
              <p:embed/>
            </p:oleObj>
          </a:graphicData>
        </a:graphic>
      </p:graphicFrame>
      <p:sp>
        <p:nvSpPr>
          <p:cNvPr id="5" name="TextBox 2"/>
          <p:cNvSpPr txBox="1">
            <a:spLocks noChangeArrowheads="1"/>
          </p:cNvSpPr>
          <p:nvPr/>
        </p:nvSpPr>
        <p:spPr bwMode="auto">
          <a:xfrm>
            <a:off x="0" y="457200"/>
            <a:ext cx="6477000" cy="461963"/>
          </a:xfrm>
          <a:prstGeom prst="rect">
            <a:avLst/>
          </a:prstGeom>
          <a:noFill/>
          <a:ln w="9525">
            <a:noFill/>
            <a:miter lim="800000"/>
            <a:headEnd/>
            <a:tailEnd/>
          </a:ln>
        </p:spPr>
        <p:txBody>
          <a:bodyPr>
            <a:spAutoFit/>
          </a:bodyPr>
          <a:lstStyle/>
          <a:p>
            <a:r>
              <a:rPr lang="en-US" altLang="ja-JP" sz="2400" b="1" dirty="0" smtClean="0">
                <a:ea typeface="ＭＳ Ｐゴシック" charset="-128"/>
              </a:rPr>
              <a:t>Turbine</a:t>
            </a:r>
            <a:endParaRPr lang="en-MY" sz="2400" b="1" dirty="0"/>
          </a:p>
        </p:txBody>
      </p:sp>
      <p:pic>
        <p:nvPicPr>
          <p:cNvPr id="409605" name="Picture 5" descr="http://www.tpub.com/fireman/14104_files/image063.jpg"/>
          <p:cNvPicPr>
            <a:picLocks noChangeAspect="1" noChangeArrowheads="1"/>
          </p:cNvPicPr>
          <p:nvPr/>
        </p:nvPicPr>
        <p:blipFill>
          <a:blip r:embed="rId4" cstate="print"/>
          <a:srcRect/>
          <a:stretch>
            <a:fillRect/>
          </a:stretch>
        </p:blipFill>
        <p:spPr bwMode="auto">
          <a:xfrm>
            <a:off x="6019800" y="533400"/>
            <a:ext cx="2257425" cy="2543175"/>
          </a:xfrm>
          <a:prstGeom prst="rect">
            <a:avLst/>
          </a:prstGeom>
          <a:noFill/>
        </p:spPr>
      </p:pic>
      <p:sp>
        <p:nvSpPr>
          <p:cNvPr id="7" name="正方形/長方形 6"/>
          <p:cNvSpPr/>
          <p:nvPr/>
        </p:nvSpPr>
        <p:spPr>
          <a:xfrm>
            <a:off x="5715000" y="6550223"/>
            <a:ext cx="3025572" cy="307777"/>
          </a:xfrm>
          <a:prstGeom prst="rect">
            <a:avLst/>
          </a:prstGeom>
        </p:spPr>
        <p:txBody>
          <a:bodyPr wrap="none">
            <a:spAutoFit/>
          </a:bodyPr>
          <a:lstStyle/>
          <a:p>
            <a:r>
              <a:rPr lang="en-US" sz="1400" dirty="0" smtClean="0"/>
              <a:t>http://www.tpub.com/fireman/41.htm</a:t>
            </a:r>
            <a:endParaRPr lang="en-US" sz="1400" dirty="0"/>
          </a:p>
        </p:txBody>
      </p:sp>
      <p:sp>
        <p:nvSpPr>
          <p:cNvPr id="2" name="Oval 1"/>
          <p:cNvSpPr/>
          <p:nvPr/>
        </p:nvSpPr>
        <p:spPr>
          <a:xfrm>
            <a:off x="6400800" y="12954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5" cstate="print"/>
          <a:stretch>
            <a:fillRect/>
          </a:stretch>
        </p:blipFill>
        <p:spPr>
          <a:xfrm>
            <a:off x="6553200" y="4110037"/>
            <a:ext cx="938865" cy="63403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OCW Template</Template>
  <TotalTime>54388</TotalTime>
  <Words>1311</Words>
  <Application>Microsoft Office PowerPoint</Application>
  <PresentationFormat>画面に合わせる (4:3)</PresentationFormat>
  <Paragraphs>133</Paragraphs>
  <Slides>26</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26</vt:i4>
      </vt:variant>
    </vt:vector>
  </HeadingPairs>
  <TitlesOfParts>
    <vt:vector size="29" baseType="lpstr">
      <vt:lpstr>Office テーマ</vt:lpstr>
      <vt:lpstr>ビットマップ イメージ</vt:lpstr>
      <vt:lpstr>Equation</vt:lpstr>
      <vt:lpstr>Power Plant Technology  Steam and Gas Cycle Power Plant (Lecture 2)</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Supercritical Pressure Cycle</vt:lpstr>
      <vt:lpstr>スライド 26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5AVE</cp:lastModifiedBy>
  <cp:revision>2135</cp:revision>
  <dcterms:created xsi:type="dcterms:W3CDTF">2010-07-05T07:50:24Z</dcterms:created>
  <dcterms:modified xsi:type="dcterms:W3CDTF">2017-08-27T02:43:23Z</dcterms:modified>
</cp:coreProperties>
</file>