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
  </p:notesMasterIdLst>
  <p:handoutMasterIdLst>
    <p:handoutMasterId r:id="rId13"/>
  </p:handoutMasterIdLst>
  <p:sldIdLst>
    <p:sldId id="359" r:id="rId2"/>
    <p:sldId id="363" r:id="rId3"/>
    <p:sldId id="364" r:id="rId4"/>
    <p:sldId id="365" r:id="rId5"/>
    <p:sldId id="366" r:id="rId6"/>
    <p:sldId id="360" r:id="rId7"/>
    <p:sldId id="361" r:id="rId8"/>
    <p:sldId id="343" r:id="rId9"/>
    <p:sldId id="362" r:id="rId10"/>
    <p:sldId id="345" r:id="rId11"/>
  </p:sldIdLst>
  <p:sldSz cx="9144000" cy="6858000" type="screen4x3"/>
  <p:notesSz cx="6797675" cy="9926638"/>
  <p:custDataLst>
    <p:tags r:id="rId14"/>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99"/>
    <a:srgbClr val="00AFA7"/>
    <a:srgbClr val="CCFFFF"/>
    <a:srgbClr val="00FFCC"/>
    <a:srgbClr val="99FFCC"/>
    <a:srgbClr val="33CCCC"/>
    <a:srgbClr val="006699"/>
    <a:srgbClr val="336699"/>
    <a:srgbClr val="3366CC"/>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361" autoAdjust="0"/>
    <p:restoredTop sz="97431"/>
  </p:normalViewPr>
  <p:slideViewPr>
    <p:cSldViewPr snapToObjects="1">
      <p:cViewPr varScale="1">
        <p:scale>
          <a:sx n="74" d="100"/>
          <a:sy n="74" d="100"/>
        </p:scale>
        <p:origin x="1398"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FE9C86C0-41C2-A64F-A5D3-65308364D734}" type="datetimeFigureOut">
              <a:rPr lang="en-US" smtClean="0"/>
              <a:t>8/25/2017</a:t>
            </a:fld>
            <a:endParaRPr lang="en-US"/>
          </a:p>
        </p:txBody>
      </p:sp>
      <p:sp>
        <p:nvSpPr>
          <p:cNvPr id="4" name="Footer Placeholder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C8377671-060F-9C43-AB6A-16DB37710E09}" type="slidenum">
              <a:rPr lang="en-US" smtClean="0"/>
              <a:t>‹#›</a:t>
            </a:fld>
            <a:endParaRPr lang="en-US"/>
          </a:p>
        </p:txBody>
      </p:sp>
    </p:spTree>
    <p:extLst>
      <p:ext uri="{BB962C8B-B14F-4D97-AF65-F5344CB8AC3E}">
        <p14:creationId xmlns:p14="http://schemas.microsoft.com/office/powerpoint/2010/main" val="37532166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42FF5C8C-4E0A-4340-A20C-AFF94B550D4C}" type="datetimeFigureOut">
              <a:t>8/25/2017</a:t>
            </a:fld>
            <a:endParaRPr lang="en-US"/>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E94A1761-9BDC-1847-AEC4-8F8E20EE702D}" type="slidenum">
              <a:t>‹#›</a:t>
            </a:fld>
            <a:endParaRPr lang="en-US"/>
          </a:p>
        </p:txBody>
      </p:sp>
    </p:spTree>
    <p:extLst>
      <p:ext uri="{BB962C8B-B14F-4D97-AF65-F5344CB8AC3E}">
        <p14:creationId xmlns:p14="http://schemas.microsoft.com/office/powerpoint/2010/main" val="423361766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stretch>
            <a:fillRect/>
          </a:stretch>
        </p:blipFill>
        <p:spPr>
          <a:xfrm>
            <a:off x="0" y="1487487"/>
            <a:ext cx="9144000" cy="4225925"/>
          </a:xfrm>
          <a:prstGeom prst="rect">
            <a:avLst/>
          </a:prstGeom>
        </p:spPr>
      </p:pic>
      <p:sp>
        <p:nvSpPr>
          <p:cNvPr id="2" name="Title 1"/>
          <p:cNvSpPr>
            <a:spLocks noGrp="1"/>
          </p:cNvSpPr>
          <p:nvPr>
            <p:ph type="ctrTitle"/>
          </p:nvPr>
        </p:nvSpPr>
        <p:spPr>
          <a:xfrm>
            <a:off x="685800" y="2130425"/>
            <a:ext cx="7772400" cy="1470025"/>
          </a:xfrm>
        </p:spPr>
        <p:txBody>
          <a:bodyPr>
            <a:normAutofit/>
          </a:bodyPr>
          <a:lstStyle>
            <a:lvl1pPr>
              <a:defRPr sz="4000">
                <a:solidFill>
                  <a:schemeClr val="bg1"/>
                </a:solidFill>
                <a:latin typeface="Helvetica" panose="020B0604020202020204" pitchFamily="34" charset="0"/>
                <a:cs typeface="Helvetica" panose="020B0604020202020204" pitchFamily="34"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normAutofit/>
          </a:bodyPr>
          <a:lstStyle>
            <a:lvl1pPr marL="0" indent="0" algn="ctr">
              <a:buNone/>
              <a:defRPr sz="2800">
                <a:solidFill>
                  <a:schemeClr val="bg1"/>
                </a:solidFill>
                <a:latin typeface="Helvetica" panose="020B0604020202020204" pitchFamily="34" charset="0"/>
                <a:cs typeface="Helvetica"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Tree>
    <p:extLst>
      <p:ext uri="{BB962C8B-B14F-4D97-AF65-F5344CB8AC3E}">
        <p14:creationId xmlns:p14="http://schemas.microsoft.com/office/powerpoint/2010/main" val="1203250613"/>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FEAAC8-B8D1-874E-AA70-8B4502729C1D}" type="datetimeFigureOut">
              <a:rPr lang="en-US" smtClean="0"/>
              <a:t>8/25/2017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E8A7FD-37DA-964E-82C7-C288E5A21FC0}" type="slidenum">
              <a:rPr lang="en-US" smtClean="0"/>
              <a:t>‹#›</a:t>
            </a:fld>
            <a:endParaRPr lang="en-US"/>
          </a:p>
        </p:txBody>
      </p:sp>
    </p:spTree>
    <p:extLst>
      <p:ext uri="{BB962C8B-B14F-4D97-AF65-F5344CB8AC3E}">
        <p14:creationId xmlns:p14="http://schemas.microsoft.com/office/powerpoint/2010/main" val="2894245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FEAAC8-B8D1-874E-AA70-8B4502729C1D}" type="datetimeFigureOut">
              <a:rPr lang="en-US" smtClean="0"/>
              <a:t>8/25/2017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E8A7FD-37DA-964E-82C7-C288E5A21FC0}" type="slidenum">
              <a:rPr lang="en-US" smtClean="0"/>
              <a:t>‹#›</a:t>
            </a:fld>
            <a:endParaRPr lang="en-US"/>
          </a:p>
        </p:txBody>
      </p:sp>
    </p:spTree>
    <p:extLst>
      <p:ext uri="{BB962C8B-B14F-4D97-AF65-F5344CB8AC3E}">
        <p14:creationId xmlns:p14="http://schemas.microsoft.com/office/powerpoint/2010/main" val="18462987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stretch>
            <a:fillRect/>
          </a:stretch>
        </p:blipFill>
        <p:spPr>
          <a:xfrm>
            <a:off x="457200" y="274638"/>
            <a:ext cx="8229600" cy="1142999"/>
          </a:xfrm>
          <a:prstGeom prst="rect">
            <a:avLst/>
          </a:prstGeom>
        </p:spPr>
      </p:pic>
      <p:sp>
        <p:nvSpPr>
          <p:cNvPr id="2" name="Title 1"/>
          <p:cNvSpPr>
            <a:spLocks noGrp="1"/>
          </p:cNvSpPr>
          <p:nvPr>
            <p:ph type="title"/>
          </p:nvPr>
        </p:nvSpPr>
        <p:spPr/>
        <p:txBody>
          <a:bodyPr>
            <a:normAutofit/>
          </a:bodyPr>
          <a:lstStyle>
            <a:lvl1pPr>
              <a:defRPr sz="3200">
                <a:solidFill>
                  <a:schemeClr val="bg1"/>
                </a:solidFill>
                <a:latin typeface="Helvetica" panose="020B0604020202020204" pitchFamily="34" charset="0"/>
                <a:cs typeface="Helvetica" panose="020B0604020202020204"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FEAAC8-B8D1-874E-AA70-8B4502729C1D}" type="datetimeFigureOut">
              <a:rPr lang="en-US" smtClean="0"/>
              <a:t>8/25/2017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E8A7FD-37DA-964E-82C7-C288E5A21FC0}" type="slidenum">
              <a:rPr lang="en-US" smtClean="0"/>
              <a:t>‹#›</a:t>
            </a:fld>
            <a:endParaRPr lang="en-US"/>
          </a:p>
        </p:txBody>
      </p:sp>
    </p:spTree>
    <p:extLst>
      <p:ext uri="{BB962C8B-B14F-4D97-AF65-F5344CB8AC3E}">
        <p14:creationId xmlns:p14="http://schemas.microsoft.com/office/powerpoint/2010/main" val="291375457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1FEAAC8-B8D1-874E-AA70-8B4502729C1D}" type="datetimeFigureOut">
              <a:rPr lang="en-US" smtClean="0"/>
              <a:t>8/25/2017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E8A7FD-37DA-964E-82C7-C288E5A21FC0}" type="slidenum">
              <a:rPr lang="en-US" smtClean="0"/>
              <a:t>‹#›</a:t>
            </a:fld>
            <a:endParaRPr lang="en-US"/>
          </a:p>
        </p:txBody>
      </p:sp>
    </p:spTree>
    <p:extLst>
      <p:ext uri="{BB962C8B-B14F-4D97-AF65-F5344CB8AC3E}">
        <p14:creationId xmlns:p14="http://schemas.microsoft.com/office/powerpoint/2010/main" val="3449557846"/>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1FEAAC8-B8D1-874E-AA70-8B4502729C1D}" type="datetimeFigureOut">
              <a:rPr lang="en-US" smtClean="0"/>
              <a:t>8/25/2017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E8A7FD-37DA-964E-82C7-C288E5A21FC0}" type="slidenum">
              <a:rPr lang="en-US" smtClean="0"/>
              <a:t>‹#›</a:t>
            </a:fld>
            <a:endParaRPr lang="en-US"/>
          </a:p>
        </p:txBody>
      </p:sp>
    </p:spTree>
    <p:extLst>
      <p:ext uri="{BB962C8B-B14F-4D97-AF65-F5344CB8AC3E}">
        <p14:creationId xmlns:p14="http://schemas.microsoft.com/office/powerpoint/2010/main" val="8303409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1FEAAC8-B8D1-874E-AA70-8B4502729C1D}" type="datetimeFigureOut">
              <a:rPr lang="en-US" smtClean="0"/>
              <a:t>8/25/2017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6E8A7FD-37DA-964E-82C7-C288E5A21FC0}" type="slidenum">
              <a:rPr lang="en-US" smtClean="0"/>
              <a:t>‹#›</a:t>
            </a:fld>
            <a:endParaRPr lang="en-US"/>
          </a:p>
        </p:txBody>
      </p:sp>
    </p:spTree>
    <p:extLst>
      <p:ext uri="{BB962C8B-B14F-4D97-AF65-F5344CB8AC3E}">
        <p14:creationId xmlns:p14="http://schemas.microsoft.com/office/powerpoint/2010/main" val="7557375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1FEAAC8-B8D1-874E-AA70-8B4502729C1D}" type="datetimeFigureOut">
              <a:rPr lang="en-US" smtClean="0"/>
              <a:t>8/25/2017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6E8A7FD-37DA-964E-82C7-C288E5A21FC0}" type="slidenum">
              <a:rPr lang="en-US" smtClean="0"/>
              <a:t>‹#›</a:t>
            </a:fld>
            <a:endParaRPr lang="en-US"/>
          </a:p>
        </p:txBody>
      </p:sp>
    </p:spTree>
    <p:extLst>
      <p:ext uri="{BB962C8B-B14F-4D97-AF65-F5344CB8AC3E}">
        <p14:creationId xmlns:p14="http://schemas.microsoft.com/office/powerpoint/2010/main" val="3808405928"/>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FEAAC8-B8D1-874E-AA70-8B4502729C1D}" type="datetimeFigureOut">
              <a:rPr lang="en-US" smtClean="0"/>
              <a:t>8/25/2017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6E8A7FD-37DA-964E-82C7-C288E5A21FC0}" type="slidenum">
              <a:rPr lang="en-US" smtClean="0"/>
              <a:t>‹#›</a:t>
            </a:fld>
            <a:endParaRPr lang="en-US"/>
          </a:p>
        </p:txBody>
      </p:sp>
    </p:spTree>
    <p:extLst>
      <p:ext uri="{BB962C8B-B14F-4D97-AF65-F5344CB8AC3E}">
        <p14:creationId xmlns:p14="http://schemas.microsoft.com/office/powerpoint/2010/main" val="4257394729"/>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1FEAAC8-B8D1-874E-AA70-8B4502729C1D}" type="datetimeFigureOut">
              <a:rPr lang="en-US" smtClean="0"/>
              <a:t>8/25/2017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E8A7FD-37DA-964E-82C7-C288E5A21FC0}" type="slidenum">
              <a:rPr lang="en-US" smtClean="0"/>
              <a:t>‹#›</a:t>
            </a:fld>
            <a:endParaRPr lang="en-US"/>
          </a:p>
        </p:txBody>
      </p:sp>
    </p:spTree>
    <p:extLst>
      <p:ext uri="{BB962C8B-B14F-4D97-AF65-F5344CB8AC3E}">
        <p14:creationId xmlns:p14="http://schemas.microsoft.com/office/powerpoint/2010/main" val="1652654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1FEAAC8-B8D1-874E-AA70-8B4502729C1D}" type="datetimeFigureOut">
              <a:rPr lang="en-US" smtClean="0"/>
              <a:t>8/25/2017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E8A7FD-37DA-964E-82C7-C288E5A21FC0}" type="slidenum">
              <a:rPr lang="en-US" smtClean="0"/>
              <a:t>‹#›</a:t>
            </a:fld>
            <a:endParaRPr lang="en-US"/>
          </a:p>
        </p:txBody>
      </p:sp>
    </p:spTree>
    <p:extLst>
      <p:ext uri="{BB962C8B-B14F-4D97-AF65-F5344CB8AC3E}">
        <p14:creationId xmlns:p14="http://schemas.microsoft.com/office/powerpoint/2010/main" val="11857566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FEAAC8-B8D1-874E-AA70-8B4502729C1D}" type="datetimeFigureOut">
              <a:rPr lang="en-US" smtClean="0"/>
              <a:t>8/25/2017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E8A7FD-37DA-964E-82C7-C288E5A21FC0}" type="slidenum">
              <a:rPr lang="en-US" smtClean="0"/>
              <a:t>‹#›</a:t>
            </a:fld>
            <a:endParaRPr lang="en-US"/>
          </a:p>
        </p:txBody>
      </p:sp>
    </p:spTree>
    <p:extLst>
      <p:ext uri="{BB962C8B-B14F-4D97-AF65-F5344CB8AC3E}">
        <p14:creationId xmlns:p14="http://schemas.microsoft.com/office/powerpoint/2010/main" val="2047996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3.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fontScale="90000"/>
          </a:bodyPr>
          <a:lstStyle/>
          <a:p>
            <a:r>
              <a:rPr lang="en-GB" b="1" dirty="0" smtClean="0">
                <a:effectLst>
                  <a:outerShdw blurRad="38100" dist="38100" dir="2700000" algn="tl">
                    <a:srgbClr val="000000">
                      <a:alpha val="43137"/>
                    </a:srgbClr>
                  </a:outerShdw>
                </a:effectLst>
              </a:rPr>
              <a:t/>
            </a:r>
            <a:br>
              <a:rPr lang="en-GB" b="1" dirty="0" smtClean="0">
                <a:effectLst>
                  <a:outerShdw blurRad="38100" dist="38100" dir="2700000" algn="tl">
                    <a:srgbClr val="000000">
                      <a:alpha val="43137"/>
                    </a:srgbClr>
                  </a:outerShdw>
                </a:effectLst>
              </a:rPr>
            </a:br>
            <a:r>
              <a:rPr lang="en-GB" b="1" dirty="0" smtClean="0">
                <a:effectLst>
                  <a:outerShdw blurRad="38100" dist="38100" dir="2700000" algn="tl">
                    <a:srgbClr val="000000">
                      <a:alpha val="43137"/>
                    </a:srgbClr>
                  </a:outerShdw>
                </a:effectLst>
              </a:rPr>
              <a:t>UHE3062: Malaysia: The Impact of Globalization</a:t>
            </a:r>
            <a:r>
              <a:rPr lang="en-GB" b="1" dirty="0">
                <a:effectLst>
                  <a:outerShdw blurRad="38100" dist="38100" dir="2700000" algn="tl">
                    <a:srgbClr val="000000">
                      <a:alpha val="43137"/>
                    </a:srgbClr>
                  </a:outerShdw>
                </a:effectLst>
              </a:rPr>
              <a:t/>
            </a:r>
            <a:br>
              <a:rPr lang="en-GB" b="1" dirty="0">
                <a:effectLst>
                  <a:outerShdw blurRad="38100" dist="38100" dir="2700000" algn="tl">
                    <a:srgbClr val="000000">
                      <a:alpha val="43137"/>
                    </a:srgbClr>
                  </a:outerShdw>
                </a:effectLst>
              </a:rPr>
            </a:br>
            <a:r>
              <a:rPr lang="en-GB" b="1" dirty="0" smtClean="0">
                <a:effectLst>
                  <a:outerShdw blurRad="38100" dist="38100" dir="2700000" algn="tl">
                    <a:srgbClr val="000000">
                      <a:alpha val="43137"/>
                    </a:srgbClr>
                  </a:outerShdw>
                </a:effectLst>
              </a:rPr>
              <a:t/>
            </a:r>
            <a:br>
              <a:rPr lang="en-GB" b="1" dirty="0" smtClean="0">
                <a:effectLst>
                  <a:outerShdw blurRad="38100" dist="38100" dir="2700000" algn="tl">
                    <a:srgbClr val="000000">
                      <a:alpha val="43137"/>
                    </a:srgbClr>
                  </a:outerShdw>
                </a:effectLst>
              </a:rPr>
            </a:br>
            <a:endParaRPr lang="en-GB" b="1" dirty="0">
              <a:effectLst>
                <a:outerShdw blurRad="38100" dist="38100" dir="2700000" algn="tl">
                  <a:srgbClr val="000000">
                    <a:alpha val="43137"/>
                  </a:srgbClr>
                </a:outerShdw>
              </a:effectLst>
            </a:endParaRPr>
          </a:p>
        </p:txBody>
      </p:sp>
      <p:sp>
        <p:nvSpPr>
          <p:cNvPr id="5" name="Subtitle 4"/>
          <p:cNvSpPr>
            <a:spLocks noGrp="1"/>
          </p:cNvSpPr>
          <p:nvPr>
            <p:ph type="subTitle" idx="1"/>
          </p:nvPr>
        </p:nvSpPr>
        <p:spPr>
          <a:xfrm>
            <a:off x="1475656" y="4293096"/>
            <a:ext cx="6400800" cy="1752600"/>
          </a:xfrm>
        </p:spPr>
        <p:txBody>
          <a:bodyPr>
            <a:normAutofit fontScale="70000" lnSpcReduction="20000"/>
          </a:bodyPr>
          <a:lstStyle/>
          <a:p>
            <a:endParaRPr lang="en-GB" b="1" dirty="0" smtClean="0">
              <a:effectLst>
                <a:outerShdw blurRad="38100" dist="38100" dir="2700000" algn="tl">
                  <a:srgbClr val="000000">
                    <a:alpha val="43137"/>
                  </a:srgbClr>
                </a:outerShdw>
              </a:effectLst>
            </a:endParaRPr>
          </a:p>
          <a:p>
            <a:r>
              <a:rPr lang="en-GB" b="1" dirty="0" smtClean="0">
                <a:effectLst>
                  <a:outerShdw blurRad="38100" dist="38100" dir="2700000" algn="tl">
                    <a:srgbClr val="000000">
                      <a:alpha val="43137"/>
                    </a:srgbClr>
                  </a:outerShdw>
                </a:effectLst>
              </a:rPr>
              <a:t>by</a:t>
            </a:r>
          </a:p>
          <a:p>
            <a:r>
              <a:rPr lang="en-GB" b="1" dirty="0" err="1" smtClean="0">
                <a:effectLst>
                  <a:outerShdw blurRad="38100" dist="38100" dir="2700000" algn="tl">
                    <a:srgbClr val="000000">
                      <a:alpha val="43137"/>
                    </a:srgbClr>
                  </a:outerShdw>
                </a:effectLst>
              </a:rPr>
              <a:t>Mohd</a:t>
            </a:r>
            <a:r>
              <a:rPr lang="en-GB" b="1" dirty="0" smtClean="0">
                <a:effectLst>
                  <a:outerShdw blurRad="38100" dist="38100" dir="2700000" algn="tl">
                    <a:srgbClr val="000000">
                      <a:alpha val="43137"/>
                    </a:srgbClr>
                  </a:outerShdw>
                </a:effectLst>
              </a:rPr>
              <a:t> Azam Bin Muhamad </a:t>
            </a:r>
            <a:r>
              <a:rPr lang="en-GB" b="1" dirty="0" err="1" smtClean="0">
                <a:effectLst>
                  <a:outerShdw blurRad="38100" dist="38100" dir="2700000" algn="tl">
                    <a:srgbClr val="000000">
                      <a:alpha val="43137"/>
                    </a:srgbClr>
                  </a:outerShdw>
                </a:effectLst>
              </a:rPr>
              <a:t>Akhir</a:t>
            </a:r>
            <a:r>
              <a:rPr lang="en-GB" b="1" dirty="0" smtClean="0">
                <a:effectLst>
                  <a:outerShdw blurRad="38100" dist="38100" dir="2700000" algn="tl">
                    <a:srgbClr val="000000">
                      <a:alpha val="43137"/>
                    </a:srgbClr>
                  </a:outerShdw>
                </a:effectLst>
              </a:rPr>
              <a:t/>
            </a:r>
            <a:br>
              <a:rPr lang="en-GB" b="1" dirty="0" smtClean="0">
                <a:effectLst>
                  <a:outerShdw blurRad="38100" dist="38100" dir="2700000" algn="tl">
                    <a:srgbClr val="000000">
                      <a:alpha val="43137"/>
                    </a:srgbClr>
                  </a:outerShdw>
                </a:effectLst>
              </a:rPr>
            </a:br>
            <a:r>
              <a:rPr lang="en-GB" b="1" dirty="0" smtClean="0">
                <a:effectLst>
                  <a:outerShdw blurRad="38100" dist="38100" dir="2700000" algn="tl">
                    <a:srgbClr val="000000">
                      <a:alpha val="43137"/>
                    </a:srgbClr>
                  </a:outerShdw>
                </a:effectLst>
              </a:rPr>
              <a:t>Centre of Modern Languages &amp; Human Sciences</a:t>
            </a:r>
            <a:r>
              <a:rPr lang="en-GB" b="1" dirty="0" smtClean="0">
                <a:effectLst>
                  <a:outerShdw blurRad="38100" dist="38100" dir="2700000" algn="tl">
                    <a:srgbClr val="000000">
                      <a:alpha val="43137"/>
                    </a:srgbClr>
                  </a:outerShdw>
                </a:effectLst>
              </a:rPr>
              <a:t/>
            </a:r>
            <a:br>
              <a:rPr lang="en-GB" b="1" dirty="0" smtClean="0">
                <a:effectLst>
                  <a:outerShdw blurRad="38100" dist="38100" dir="2700000" algn="tl">
                    <a:srgbClr val="000000">
                      <a:alpha val="43137"/>
                    </a:srgbClr>
                  </a:outerShdw>
                </a:effectLst>
              </a:rPr>
            </a:br>
            <a:r>
              <a:rPr lang="en-GB" b="1" dirty="0" smtClean="0">
                <a:effectLst>
                  <a:outerShdw blurRad="38100" dist="38100" dir="2700000" algn="tl">
                    <a:srgbClr val="000000">
                      <a:alpha val="43137"/>
                    </a:srgbClr>
                  </a:outerShdw>
                </a:effectLst>
              </a:rPr>
              <a:t>azam@ump.edu.my</a:t>
            </a:r>
            <a:endParaRPr lang="en-GB" b="1" dirty="0" smtClean="0">
              <a:effectLst>
                <a:outerShdw blurRad="38100" dist="38100" dir="2700000" algn="tl">
                  <a:srgbClr val="000000">
                    <a:alpha val="43137"/>
                  </a:srgbClr>
                </a:outerShdw>
              </a:effectLst>
            </a:endParaRPr>
          </a:p>
          <a:p>
            <a:endParaRPr lang="en-GB"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54753153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3386807"/>
          </a:xfrm>
        </p:spPr>
        <p:txBody>
          <a:bodyPr>
            <a:normAutofit fontScale="90000"/>
          </a:bodyPr>
          <a:lstStyle/>
          <a:p>
            <a:r>
              <a:rPr lang="en-GB" dirty="0" smtClean="0"/>
              <a:t>Author Information</a:t>
            </a:r>
            <a:br>
              <a:rPr lang="en-GB" dirty="0" smtClean="0"/>
            </a:br>
            <a:r>
              <a:rPr lang="en-GB" dirty="0"/>
              <a:t/>
            </a:r>
            <a:br>
              <a:rPr lang="en-GB" dirty="0"/>
            </a:br>
            <a:r>
              <a:rPr lang="en-GB" dirty="0" smtClean="0"/>
              <a:t>Other relevant information (if any)</a:t>
            </a:r>
            <a:br>
              <a:rPr lang="en-GB" dirty="0" smtClean="0"/>
            </a:br>
            <a:r>
              <a:rPr lang="en-GB" dirty="0"/>
              <a:t/>
            </a:r>
            <a:br>
              <a:rPr lang="en-GB" dirty="0"/>
            </a:br>
            <a:r>
              <a:rPr lang="en-GB" sz="2200" dirty="0" smtClean="0"/>
              <a:t>#author may apply your own creativity and innovation where it is appropriate</a:t>
            </a:r>
            <a:r>
              <a:rPr lang="en-GB" dirty="0"/>
              <a:t/>
            </a:r>
            <a:br>
              <a:rPr lang="en-GB" dirty="0"/>
            </a:br>
            <a:r>
              <a:rPr lang="en-GB" dirty="0" smtClean="0"/>
              <a:t/>
            </a:r>
            <a:br>
              <a:rPr lang="en-GB" dirty="0" smtClean="0"/>
            </a:br>
            <a:endParaRPr lang="en-GB" dirty="0"/>
          </a:p>
        </p:txBody>
      </p:sp>
    </p:spTree>
    <p:extLst>
      <p:ext uri="{BB962C8B-B14F-4D97-AF65-F5344CB8AC3E}">
        <p14:creationId xmlns:p14="http://schemas.microsoft.com/office/powerpoint/2010/main" val="7521894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Synopsis </a:t>
            </a:r>
            <a:endParaRPr lang="en-US" dirty="0"/>
          </a:p>
        </p:txBody>
      </p:sp>
      <p:sp>
        <p:nvSpPr>
          <p:cNvPr id="3" name="Content Placeholder 2"/>
          <p:cNvSpPr>
            <a:spLocks noGrp="1"/>
          </p:cNvSpPr>
          <p:nvPr>
            <p:ph idx="1"/>
          </p:nvPr>
        </p:nvSpPr>
        <p:spPr/>
        <p:txBody>
          <a:bodyPr>
            <a:normAutofit/>
          </a:bodyPr>
          <a:lstStyle/>
          <a:p>
            <a:pPr marL="0" indent="0" algn="ctr">
              <a:buNone/>
            </a:pPr>
            <a:r>
              <a:rPr lang="en-US" sz="2800" dirty="0"/>
              <a:t>This course discusses the influence and impact of globalization on Malaysia and international relations. The influence highlighted will be in the perspective of politics, economics, social and culture. The contemporary issues and challenges related to the </a:t>
            </a:r>
            <a:r>
              <a:rPr lang="en-US" sz="2800" dirty="0" err="1"/>
              <a:t>globalizational</a:t>
            </a:r>
            <a:r>
              <a:rPr lang="en-US" sz="2800" dirty="0"/>
              <a:t> impact in Malaysia and other countries are also discussed. In general, the philosophy of the course is to facilitate borderless thinking among the students about the globalization impact towards human and environmental aspects.</a:t>
            </a:r>
            <a:r>
              <a:rPr lang="en-US" sz="2800" dirty="0"/>
              <a:t> </a:t>
            </a:r>
          </a:p>
        </p:txBody>
      </p:sp>
    </p:spTree>
    <p:extLst>
      <p:ext uri="{BB962C8B-B14F-4D97-AF65-F5344CB8AC3E}">
        <p14:creationId xmlns:p14="http://schemas.microsoft.com/office/powerpoint/2010/main" val="323573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Course Outcome</a:t>
            </a:r>
            <a:br>
              <a:rPr lang="en-US" dirty="0" smtClean="0"/>
            </a:br>
            <a:endParaRPr lang="en-US" dirty="0"/>
          </a:p>
        </p:txBody>
      </p:sp>
      <p:sp>
        <p:nvSpPr>
          <p:cNvPr id="3" name="Content Placeholder 2"/>
          <p:cNvSpPr>
            <a:spLocks noGrp="1"/>
          </p:cNvSpPr>
          <p:nvPr>
            <p:ph idx="1"/>
          </p:nvPr>
        </p:nvSpPr>
        <p:spPr/>
        <p:txBody>
          <a:bodyPr>
            <a:normAutofit fontScale="32500" lnSpcReduction="20000"/>
          </a:bodyPr>
          <a:lstStyle/>
          <a:p>
            <a:pPr marL="0" indent="0">
              <a:buNone/>
            </a:pPr>
            <a:r>
              <a:rPr lang="en-US" sz="7000" dirty="0" smtClean="0"/>
              <a:t> </a:t>
            </a:r>
            <a:r>
              <a:rPr lang="en-US" sz="7000" dirty="0"/>
              <a:t>Identify the concept of globalization in terms of its working definition, key features, causes and effects to the mankind.</a:t>
            </a:r>
          </a:p>
          <a:p>
            <a:pPr marL="0" indent="0">
              <a:buNone/>
            </a:pPr>
            <a:r>
              <a:rPr lang="en-US" sz="7000" dirty="0"/>
              <a:t> </a:t>
            </a:r>
          </a:p>
          <a:p>
            <a:pPr marL="0" indent="0">
              <a:buNone/>
            </a:pPr>
            <a:r>
              <a:rPr lang="en-US" sz="7000" dirty="0" smtClean="0"/>
              <a:t> </a:t>
            </a:r>
            <a:r>
              <a:rPr lang="en-US" sz="7000" dirty="0"/>
              <a:t>Explain the Malaysia involvement and reactions towards the impact of globalization in various aspects of life. </a:t>
            </a:r>
          </a:p>
          <a:p>
            <a:pPr marL="0" indent="0">
              <a:buNone/>
            </a:pPr>
            <a:r>
              <a:rPr lang="en-US" sz="7000" dirty="0"/>
              <a:t> </a:t>
            </a:r>
          </a:p>
          <a:p>
            <a:pPr marL="0" indent="0">
              <a:buNone/>
            </a:pPr>
            <a:r>
              <a:rPr lang="en-US" sz="7000" smtClean="0"/>
              <a:t> </a:t>
            </a:r>
            <a:r>
              <a:rPr lang="en-US" sz="7000" dirty="0"/>
              <a:t>Analyze current issues and challenges of globalization across national and international boundaries.</a:t>
            </a:r>
          </a:p>
          <a:p>
            <a:pPr marL="0" lvl="0" indent="0" algn="just" defTabSz="914400" fontAlgn="base">
              <a:spcBef>
                <a:spcPct val="0"/>
              </a:spcBef>
              <a:spcAft>
                <a:spcPct val="0"/>
              </a:spcAft>
              <a:buNone/>
            </a:pPr>
            <a:r>
              <a:rPr lang="en-US" sz="7000" b="1" dirty="0" smtClean="0">
                <a:solidFill>
                  <a:schemeClr val="bg1"/>
                </a:solidFill>
                <a:latin typeface="Arial" charset="0"/>
                <a:cs typeface="Arial" charset="0"/>
              </a:rPr>
              <a:t>CO1</a:t>
            </a:r>
            <a:r>
              <a:rPr lang="en-US" sz="7000" b="1" dirty="0">
                <a:solidFill>
                  <a:schemeClr val="bg1"/>
                </a:solidFill>
                <a:latin typeface="Arial" charset="0"/>
                <a:cs typeface="Arial" charset="0"/>
              </a:rPr>
              <a:t>: Identify </a:t>
            </a:r>
            <a:r>
              <a:rPr lang="en-US" b="1" dirty="0">
                <a:solidFill>
                  <a:schemeClr val="bg1"/>
                </a:solidFill>
                <a:latin typeface="Arial" charset="0"/>
                <a:cs typeface="Arial" charset="0"/>
              </a:rPr>
              <a:t>the </a:t>
            </a:r>
            <a:r>
              <a:rPr lang="en-US" b="1" dirty="0" smtClean="0">
                <a:solidFill>
                  <a:schemeClr val="bg1"/>
                </a:solidFill>
                <a:latin typeface="Arial" charset="0"/>
                <a:cs typeface="Arial" charset="0"/>
              </a:rPr>
              <a:t>con</a:t>
            </a:r>
            <a:r>
              <a:rPr lang="en-US" b="1" dirty="0">
                <a:solidFill>
                  <a:schemeClr val="bg1"/>
                </a:solidFill>
                <a:latin typeface="Arial" charset="0"/>
                <a:cs typeface="Arial" charset="0"/>
              </a:rPr>
              <a:t>CO1: Identify the concept of globalization in terms of its working definition, key features, causes and effects to the mankind.</a:t>
            </a:r>
          </a:p>
          <a:p>
            <a:pPr marL="0" lvl="0" indent="0" algn="just" defTabSz="914400" fontAlgn="base">
              <a:spcBef>
                <a:spcPct val="0"/>
              </a:spcBef>
              <a:spcAft>
                <a:spcPct val="0"/>
              </a:spcAft>
              <a:buNone/>
            </a:pPr>
            <a:r>
              <a:rPr lang="en-US" b="1" dirty="0">
                <a:solidFill>
                  <a:schemeClr val="bg1"/>
                </a:solidFill>
                <a:latin typeface="Arial" charset="0"/>
                <a:cs typeface="Arial" charset="0"/>
              </a:rPr>
              <a:t> </a:t>
            </a:r>
          </a:p>
          <a:p>
            <a:pPr marL="0" lvl="0" indent="0" algn="just" defTabSz="914400" fontAlgn="base">
              <a:spcBef>
                <a:spcPct val="0"/>
              </a:spcBef>
              <a:spcAft>
                <a:spcPct val="0"/>
              </a:spcAft>
              <a:buNone/>
            </a:pPr>
            <a:r>
              <a:rPr lang="en-US" b="1" dirty="0">
                <a:solidFill>
                  <a:schemeClr val="bg1"/>
                </a:solidFill>
                <a:latin typeface="Arial" charset="0"/>
                <a:cs typeface="Arial" charset="0"/>
              </a:rPr>
              <a:t>CO2:  Explain the Malaysia involvement and reactions towards the impact of globalization in various aspects of life. </a:t>
            </a:r>
          </a:p>
          <a:p>
            <a:pPr marL="0" lvl="0" indent="0" algn="just" defTabSz="914400" fontAlgn="base">
              <a:spcBef>
                <a:spcPct val="0"/>
              </a:spcBef>
              <a:spcAft>
                <a:spcPct val="0"/>
              </a:spcAft>
              <a:buNone/>
            </a:pPr>
            <a:r>
              <a:rPr lang="en-US" b="1" dirty="0">
                <a:solidFill>
                  <a:schemeClr val="bg1"/>
                </a:solidFill>
                <a:latin typeface="Arial" charset="0"/>
                <a:cs typeface="Arial" charset="0"/>
              </a:rPr>
              <a:t> </a:t>
            </a:r>
          </a:p>
          <a:p>
            <a:pPr marL="0" lvl="0" indent="0" algn="just" defTabSz="914400" fontAlgn="base">
              <a:spcBef>
                <a:spcPct val="0"/>
              </a:spcBef>
              <a:spcAft>
                <a:spcPct val="0"/>
              </a:spcAft>
              <a:buNone/>
            </a:pPr>
            <a:r>
              <a:rPr lang="en-US" b="1" dirty="0">
                <a:solidFill>
                  <a:schemeClr val="bg1"/>
                </a:solidFill>
                <a:latin typeface="Arial" charset="0"/>
                <a:cs typeface="Arial" charset="0"/>
              </a:rPr>
              <a:t>CO3: Analyze current issues and challenges of globalization across national and international boundaries.</a:t>
            </a:r>
          </a:p>
          <a:p>
            <a:pPr marL="0" lvl="0" indent="0" algn="just" defTabSz="914400" fontAlgn="base">
              <a:spcBef>
                <a:spcPct val="0"/>
              </a:spcBef>
              <a:spcAft>
                <a:spcPct val="0"/>
              </a:spcAft>
              <a:buNone/>
            </a:pPr>
            <a:r>
              <a:rPr lang="en-US" b="1" dirty="0" err="1" smtClean="0">
                <a:solidFill>
                  <a:schemeClr val="bg1"/>
                </a:solidFill>
                <a:latin typeface="Arial" charset="0"/>
                <a:cs typeface="Arial" charset="0"/>
              </a:rPr>
              <a:t>cept</a:t>
            </a:r>
            <a:r>
              <a:rPr lang="en-US" b="1" dirty="0" smtClean="0">
                <a:solidFill>
                  <a:schemeClr val="bg1"/>
                </a:solidFill>
                <a:latin typeface="Arial" charset="0"/>
                <a:cs typeface="Arial" charset="0"/>
              </a:rPr>
              <a:t> </a:t>
            </a:r>
            <a:r>
              <a:rPr lang="en-US" b="1" dirty="0">
                <a:solidFill>
                  <a:schemeClr val="bg1"/>
                </a:solidFill>
                <a:latin typeface="Arial" charset="0"/>
                <a:cs typeface="Arial" charset="0"/>
              </a:rPr>
              <a:t>of globalization in terms of its working definition, key features, causes and effects to the mankind.</a:t>
            </a:r>
          </a:p>
          <a:p>
            <a:pPr marL="0" lvl="0" indent="0" algn="just" defTabSz="914400" fontAlgn="base">
              <a:spcBef>
                <a:spcPct val="0"/>
              </a:spcBef>
              <a:spcAft>
                <a:spcPct val="0"/>
              </a:spcAft>
              <a:buNone/>
            </a:pPr>
            <a:r>
              <a:rPr lang="en-US" b="1" dirty="0">
                <a:solidFill>
                  <a:schemeClr val="bg1"/>
                </a:solidFill>
                <a:latin typeface="Arial" charset="0"/>
                <a:cs typeface="Arial" charset="0"/>
              </a:rPr>
              <a:t> </a:t>
            </a:r>
          </a:p>
          <a:p>
            <a:pPr marL="0" lvl="0" indent="0" algn="just" defTabSz="914400" fontAlgn="base">
              <a:spcBef>
                <a:spcPct val="0"/>
              </a:spcBef>
              <a:spcAft>
                <a:spcPct val="0"/>
              </a:spcAft>
              <a:buNone/>
            </a:pPr>
            <a:r>
              <a:rPr lang="en-US" b="1" dirty="0">
                <a:solidFill>
                  <a:schemeClr val="bg1"/>
                </a:solidFill>
                <a:latin typeface="Arial" charset="0"/>
                <a:cs typeface="Arial" charset="0"/>
              </a:rPr>
              <a:t>CO2:  Explain the Malaysia involvement and reactions towards the impact of globalization in various aspects of life. </a:t>
            </a:r>
          </a:p>
          <a:p>
            <a:pPr marL="0" lvl="0" indent="0" algn="just" defTabSz="914400" fontAlgn="base">
              <a:spcBef>
                <a:spcPct val="0"/>
              </a:spcBef>
              <a:spcAft>
                <a:spcPct val="0"/>
              </a:spcAft>
              <a:buNone/>
            </a:pPr>
            <a:r>
              <a:rPr lang="en-US" b="1" dirty="0">
                <a:solidFill>
                  <a:schemeClr val="bg1"/>
                </a:solidFill>
                <a:latin typeface="Arial" charset="0"/>
                <a:cs typeface="Arial" charset="0"/>
              </a:rPr>
              <a:t> </a:t>
            </a:r>
          </a:p>
          <a:p>
            <a:pPr marL="0" lvl="0" indent="0" algn="just" defTabSz="914400" fontAlgn="base">
              <a:spcBef>
                <a:spcPct val="0"/>
              </a:spcBef>
              <a:spcAft>
                <a:spcPct val="0"/>
              </a:spcAft>
              <a:buNone/>
            </a:pPr>
            <a:r>
              <a:rPr lang="en-US" b="1" dirty="0">
                <a:solidFill>
                  <a:schemeClr val="bg1"/>
                </a:solidFill>
                <a:latin typeface="Arial" charset="0"/>
                <a:cs typeface="Arial" charset="0"/>
              </a:rPr>
              <a:t>CO3: Analyze current issues and challenges of globalization across national and international boundaries.</a:t>
            </a:r>
          </a:p>
          <a:p>
            <a:pPr marL="0" lvl="0" indent="0" algn="just" defTabSz="914400" fontAlgn="base">
              <a:spcBef>
                <a:spcPct val="0"/>
              </a:spcBef>
              <a:spcAft>
                <a:spcPct val="0"/>
              </a:spcAft>
              <a:buNone/>
            </a:pPr>
            <a:endParaRPr lang="en-US" b="1" dirty="0">
              <a:solidFill>
                <a:schemeClr val="bg1"/>
              </a:solidFill>
              <a:latin typeface="Arial" charset="0"/>
              <a:cs typeface="Arial" charset="0"/>
            </a:endParaRPr>
          </a:p>
          <a:p>
            <a:pPr marL="0" indent="0" algn="ctr">
              <a:buNone/>
            </a:pPr>
            <a:endParaRPr lang="en-US" dirty="0"/>
          </a:p>
        </p:txBody>
      </p:sp>
    </p:spTree>
    <p:extLst>
      <p:ext uri="{BB962C8B-B14F-4D97-AF65-F5344CB8AC3E}">
        <p14:creationId xmlns:p14="http://schemas.microsoft.com/office/powerpoint/2010/main" val="38627161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Lecturer Information</a:t>
            </a:r>
            <a:endParaRPr lang="en-US" dirty="0"/>
          </a:p>
        </p:txBody>
      </p:sp>
      <p:sp>
        <p:nvSpPr>
          <p:cNvPr id="3" name="Content Placeholder 2"/>
          <p:cNvSpPr>
            <a:spLocks noGrp="1"/>
          </p:cNvSpPr>
          <p:nvPr>
            <p:ph idx="1"/>
          </p:nvPr>
        </p:nvSpPr>
        <p:spPr>
          <a:xfrm>
            <a:off x="1043608" y="3212976"/>
            <a:ext cx="7272808" cy="2913187"/>
          </a:xfrm>
        </p:spPr>
        <p:txBody>
          <a:bodyPr/>
          <a:lstStyle/>
          <a:p>
            <a:pPr marL="0" indent="0" algn="ctr">
              <a:buNone/>
            </a:pPr>
            <a:r>
              <a:rPr lang="en-US" sz="1800" dirty="0" smtClean="0"/>
              <a:t>MOHD AZAM BIN MUHAMAD AKHIR</a:t>
            </a:r>
          </a:p>
          <a:p>
            <a:pPr marL="0" indent="0" algn="ctr">
              <a:buNone/>
            </a:pPr>
            <a:r>
              <a:rPr lang="en-US" sz="1800" dirty="0" smtClean="0"/>
              <a:t>M.A Arts (Political Sciences) UKM</a:t>
            </a:r>
          </a:p>
          <a:p>
            <a:pPr marL="0" indent="0" algn="ctr">
              <a:buNone/>
            </a:pPr>
            <a:r>
              <a:rPr lang="en-US" sz="1800" dirty="0" smtClean="0"/>
              <a:t>B.A (Hons) Islamic Studies UKM</a:t>
            </a:r>
          </a:p>
          <a:p>
            <a:pPr marL="0" indent="0" algn="ctr">
              <a:buNone/>
            </a:pPr>
            <a:r>
              <a:rPr lang="en-US" sz="2000" dirty="0" smtClean="0"/>
              <a:t>0199703770</a:t>
            </a:r>
          </a:p>
          <a:p>
            <a:pPr marL="0" indent="0" algn="ctr">
              <a:buNone/>
            </a:pPr>
            <a:r>
              <a:rPr lang="en-US" sz="2000" dirty="0" smtClean="0"/>
              <a:t>azam@ump.edu.my</a:t>
            </a:r>
            <a:endParaRPr lang="en-US" sz="2000" dirty="0"/>
          </a:p>
        </p:txBody>
      </p:sp>
    </p:spTree>
    <p:extLst>
      <p:ext uri="{BB962C8B-B14F-4D97-AF65-F5344CB8AC3E}">
        <p14:creationId xmlns:p14="http://schemas.microsoft.com/office/powerpoint/2010/main" val="32893024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92500" lnSpcReduction="20000"/>
          </a:bodyPr>
          <a:lstStyle/>
          <a:p>
            <a:r>
              <a:rPr lang="en-US" dirty="0"/>
              <a:t>CO1: Identify the concept of globalization in terms of its working definition, key features, causes and effects to the mankind.</a:t>
            </a:r>
          </a:p>
          <a:p>
            <a:r>
              <a:rPr lang="en-US" dirty="0"/>
              <a:t> </a:t>
            </a:r>
          </a:p>
          <a:p>
            <a:r>
              <a:rPr lang="en-US" dirty="0"/>
              <a:t>CO2:  Explain the Malaysia involvement and reactions towards the impact of globalization in various aspects of life. </a:t>
            </a:r>
          </a:p>
          <a:p>
            <a:r>
              <a:rPr lang="en-US" dirty="0"/>
              <a:t> </a:t>
            </a:r>
          </a:p>
          <a:p>
            <a:r>
              <a:rPr lang="en-US" dirty="0"/>
              <a:t>CO3: Analyze current issues and challenges of globalization across national and international boundaries.</a:t>
            </a:r>
          </a:p>
        </p:txBody>
      </p:sp>
    </p:spTree>
    <p:extLst>
      <p:ext uri="{BB962C8B-B14F-4D97-AF65-F5344CB8AC3E}">
        <p14:creationId xmlns:p14="http://schemas.microsoft.com/office/powerpoint/2010/main" val="4754088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Chapter Description</a:t>
            </a:r>
            <a:endParaRPr lang="en-GB" dirty="0"/>
          </a:p>
        </p:txBody>
      </p:sp>
      <p:sp>
        <p:nvSpPr>
          <p:cNvPr id="3" name="Content Placeholder 2"/>
          <p:cNvSpPr>
            <a:spLocks noGrp="1"/>
          </p:cNvSpPr>
          <p:nvPr>
            <p:ph idx="1"/>
          </p:nvPr>
        </p:nvSpPr>
        <p:spPr>
          <a:xfrm>
            <a:off x="457200" y="1916832"/>
            <a:ext cx="8229600" cy="4248472"/>
          </a:xfrm>
        </p:spPr>
        <p:txBody>
          <a:bodyPr>
            <a:normAutofit fontScale="70000" lnSpcReduction="20000"/>
          </a:bodyPr>
          <a:lstStyle/>
          <a:p>
            <a:r>
              <a:rPr lang="en-GB" sz="2400" dirty="0" smtClean="0">
                <a:effectLst>
                  <a:outerShdw blurRad="38100" dist="38100" dir="2700000" algn="tl">
                    <a:srgbClr val="000000">
                      <a:alpha val="43137"/>
                    </a:srgbClr>
                  </a:outerShdw>
                </a:effectLst>
                <a:latin typeface="Helvetica LT Std Light"/>
              </a:rPr>
              <a:t>Aims</a:t>
            </a:r>
          </a:p>
          <a:p>
            <a:pPr lvl="1"/>
            <a:r>
              <a:rPr lang="en-GB" sz="2000" dirty="0" smtClean="0">
                <a:effectLst>
                  <a:outerShdw blurRad="38100" dist="38100" dir="2700000" algn="tl">
                    <a:srgbClr val="000000">
                      <a:alpha val="43137"/>
                    </a:srgbClr>
                  </a:outerShdw>
                </a:effectLst>
                <a:latin typeface="Helvetica LT Std Light"/>
              </a:rPr>
              <a:t>….</a:t>
            </a:r>
          </a:p>
          <a:p>
            <a:pPr lvl="1"/>
            <a:r>
              <a:rPr lang="en-GB" sz="2000" dirty="0" smtClean="0">
                <a:effectLst>
                  <a:outerShdw blurRad="38100" dist="38100" dir="2700000" algn="tl">
                    <a:srgbClr val="000000">
                      <a:alpha val="43137"/>
                    </a:srgbClr>
                  </a:outerShdw>
                </a:effectLst>
                <a:latin typeface="Helvetica LT Std Light"/>
              </a:rPr>
              <a:t>….</a:t>
            </a:r>
          </a:p>
          <a:p>
            <a:pPr lvl="1"/>
            <a:endParaRPr lang="en-GB" sz="2000" dirty="0" smtClean="0">
              <a:effectLst>
                <a:outerShdw blurRad="38100" dist="38100" dir="2700000" algn="tl">
                  <a:srgbClr val="000000">
                    <a:alpha val="43137"/>
                  </a:srgbClr>
                </a:outerShdw>
              </a:effectLst>
              <a:latin typeface="Helvetica LT Std Light"/>
            </a:endParaRPr>
          </a:p>
          <a:p>
            <a:r>
              <a:rPr lang="en-GB" sz="2400" dirty="0" smtClean="0">
                <a:effectLst>
                  <a:outerShdw blurRad="38100" dist="38100" dir="2700000" algn="tl">
                    <a:srgbClr val="000000">
                      <a:alpha val="43137"/>
                    </a:srgbClr>
                  </a:outerShdw>
                </a:effectLst>
                <a:latin typeface="Helvetica LT Std Light"/>
              </a:rPr>
              <a:t>Expected Outcomes</a:t>
            </a:r>
          </a:p>
          <a:p>
            <a:pPr lvl="1"/>
            <a:r>
              <a:rPr lang="en-GB" sz="2000" dirty="0" smtClean="0">
                <a:effectLst>
                  <a:outerShdw blurRad="38100" dist="38100" dir="2700000" algn="tl">
                    <a:srgbClr val="000000">
                      <a:alpha val="43137"/>
                    </a:srgbClr>
                  </a:outerShdw>
                </a:effectLst>
                <a:latin typeface="Helvetica LT Std Light"/>
              </a:rPr>
              <a:t>….</a:t>
            </a:r>
          </a:p>
          <a:p>
            <a:pPr lvl="1"/>
            <a:r>
              <a:rPr lang="en-GB" sz="2000" dirty="0" smtClean="0">
                <a:effectLst>
                  <a:outerShdw blurRad="38100" dist="38100" dir="2700000" algn="tl">
                    <a:srgbClr val="000000">
                      <a:alpha val="43137"/>
                    </a:srgbClr>
                  </a:outerShdw>
                </a:effectLst>
                <a:latin typeface="Helvetica LT Std Light"/>
              </a:rPr>
              <a:t>…..</a:t>
            </a:r>
          </a:p>
          <a:p>
            <a:pPr lvl="1"/>
            <a:r>
              <a:rPr lang="en-GB" sz="2000" dirty="0" smtClean="0">
                <a:effectLst>
                  <a:outerShdw blurRad="38100" dist="38100" dir="2700000" algn="tl">
                    <a:srgbClr val="000000">
                      <a:alpha val="43137"/>
                    </a:srgbClr>
                  </a:outerShdw>
                </a:effectLst>
                <a:latin typeface="Helvetica LT Std Light"/>
              </a:rPr>
              <a:t>….</a:t>
            </a:r>
          </a:p>
          <a:p>
            <a:pPr lvl="1"/>
            <a:endParaRPr lang="en-GB" sz="2000" dirty="0" smtClean="0">
              <a:effectLst>
                <a:outerShdw blurRad="38100" dist="38100" dir="2700000" algn="tl">
                  <a:srgbClr val="000000">
                    <a:alpha val="43137"/>
                  </a:srgbClr>
                </a:outerShdw>
              </a:effectLst>
              <a:latin typeface="Helvetica LT Std Light"/>
            </a:endParaRPr>
          </a:p>
          <a:p>
            <a:r>
              <a:rPr lang="en-GB" sz="2400" dirty="0" smtClean="0">
                <a:effectLst>
                  <a:outerShdw blurRad="38100" dist="38100" dir="2700000" algn="tl">
                    <a:srgbClr val="000000">
                      <a:alpha val="43137"/>
                    </a:srgbClr>
                  </a:outerShdw>
                </a:effectLst>
                <a:latin typeface="Helvetica LT Std Light"/>
              </a:rPr>
              <a:t>Other related Information</a:t>
            </a:r>
          </a:p>
          <a:p>
            <a:pPr lvl="1"/>
            <a:r>
              <a:rPr lang="en-GB" sz="2000" dirty="0" smtClean="0">
                <a:effectLst>
                  <a:outerShdw blurRad="38100" dist="38100" dir="2700000" algn="tl">
                    <a:srgbClr val="000000">
                      <a:alpha val="43137"/>
                    </a:srgbClr>
                  </a:outerShdw>
                </a:effectLst>
                <a:latin typeface="Helvetica LT Std Light"/>
              </a:rPr>
              <a:t>…..</a:t>
            </a:r>
          </a:p>
          <a:p>
            <a:pPr lvl="1"/>
            <a:r>
              <a:rPr lang="en-GB" sz="2000" dirty="0" smtClean="0">
                <a:effectLst>
                  <a:outerShdw blurRad="38100" dist="38100" dir="2700000" algn="tl">
                    <a:srgbClr val="000000">
                      <a:alpha val="43137"/>
                    </a:srgbClr>
                  </a:outerShdw>
                </a:effectLst>
                <a:latin typeface="Helvetica LT Std Light"/>
              </a:rPr>
              <a:t>…..</a:t>
            </a:r>
          </a:p>
          <a:p>
            <a:pPr lvl="1"/>
            <a:r>
              <a:rPr lang="en-GB" sz="2000" dirty="0" smtClean="0">
                <a:effectLst>
                  <a:outerShdw blurRad="38100" dist="38100" dir="2700000" algn="tl">
                    <a:srgbClr val="000000">
                      <a:alpha val="43137"/>
                    </a:srgbClr>
                  </a:outerShdw>
                </a:effectLst>
                <a:latin typeface="Helvetica LT Std Light"/>
              </a:rPr>
              <a:t>…..</a:t>
            </a:r>
          </a:p>
          <a:p>
            <a:pPr lvl="1"/>
            <a:endParaRPr lang="en-GB" sz="2000" dirty="0" smtClean="0">
              <a:effectLst>
                <a:outerShdw blurRad="38100" dist="38100" dir="2700000" algn="tl">
                  <a:srgbClr val="000000">
                    <a:alpha val="43137"/>
                  </a:srgbClr>
                </a:outerShdw>
              </a:effectLst>
              <a:latin typeface="Helvetica LT Std Light"/>
            </a:endParaRPr>
          </a:p>
          <a:p>
            <a:r>
              <a:rPr lang="en-GB" sz="2400" dirty="0" smtClean="0">
                <a:effectLst>
                  <a:outerShdw blurRad="38100" dist="38100" dir="2700000" algn="tl">
                    <a:srgbClr val="000000">
                      <a:alpha val="43137"/>
                    </a:srgbClr>
                  </a:outerShdw>
                </a:effectLst>
                <a:latin typeface="Helvetica LT Std Light"/>
              </a:rPr>
              <a:t>References</a:t>
            </a:r>
          </a:p>
          <a:p>
            <a:pPr lvl="1"/>
            <a:r>
              <a:rPr lang="en-GB" sz="2000" dirty="0" smtClean="0">
                <a:effectLst>
                  <a:outerShdw blurRad="38100" dist="38100" dir="2700000" algn="tl">
                    <a:srgbClr val="000000">
                      <a:alpha val="43137"/>
                    </a:srgbClr>
                  </a:outerShdw>
                </a:effectLst>
                <a:latin typeface="Helvetica LT Std Light"/>
              </a:rPr>
              <a:t>……..</a:t>
            </a:r>
          </a:p>
          <a:p>
            <a:pPr lvl="1"/>
            <a:r>
              <a:rPr lang="en-GB" sz="2000" dirty="0" smtClean="0">
                <a:effectLst>
                  <a:outerShdw blurRad="38100" dist="38100" dir="2700000" algn="tl">
                    <a:srgbClr val="000000">
                      <a:alpha val="43137"/>
                    </a:srgbClr>
                  </a:outerShdw>
                </a:effectLst>
                <a:latin typeface="Helvetica LT Std Light"/>
              </a:rPr>
              <a:t>……..</a:t>
            </a:r>
          </a:p>
          <a:p>
            <a:pPr lvl="1"/>
            <a:r>
              <a:rPr lang="en-GB" sz="2000" dirty="0" smtClean="0">
                <a:effectLst>
                  <a:outerShdw blurRad="38100" dist="38100" dir="2700000" algn="tl">
                    <a:srgbClr val="000000">
                      <a:alpha val="43137"/>
                    </a:srgbClr>
                  </a:outerShdw>
                </a:effectLst>
                <a:latin typeface="Helvetica LT Std Light"/>
              </a:rPr>
              <a:t>……..</a:t>
            </a:r>
            <a:endParaRPr lang="en-GB" sz="2000" dirty="0">
              <a:effectLst>
                <a:outerShdw blurRad="38100" dist="38100" dir="2700000" algn="tl">
                  <a:srgbClr val="000000">
                    <a:alpha val="43137"/>
                  </a:srgbClr>
                </a:outerShdw>
              </a:effectLst>
              <a:latin typeface="Helvetica LT Std Light"/>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907855" y="2348880"/>
            <a:ext cx="2128029" cy="2146025"/>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20306581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Content #1</a:t>
            </a:r>
            <a:endParaRPr lang="en-GB" dirty="0"/>
          </a:p>
        </p:txBody>
      </p:sp>
      <p:sp>
        <p:nvSpPr>
          <p:cNvPr id="3" name="Content Placeholder 2"/>
          <p:cNvSpPr>
            <a:spLocks noGrp="1"/>
          </p:cNvSpPr>
          <p:nvPr>
            <p:ph idx="1"/>
          </p:nvPr>
        </p:nvSpPr>
        <p:spPr>
          <a:xfrm>
            <a:off x="457200" y="1916832"/>
            <a:ext cx="8229600" cy="3629000"/>
          </a:xfrm>
        </p:spPr>
        <p:txBody>
          <a:bodyPr>
            <a:normAutofit/>
          </a:bodyPr>
          <a:lstStyle/>
          <a:p>
            <a:r>
              <a:rPr lang="en-GB" sz="2400" dirty="0" smtClean="0">
                <a:effectLst>
                  <a:outerShdw blurRad="38100" dist="38100" dir="2700000" algn="tl">
                    <a:srgbClr val="000000">
                      <a:alpha val="43137"/>
                    </a:srgbClr>
                  </a:outerShdw>
                </a:effectLst>
                <a:latin typeface="Helvetica LT Std Light"/>
              </a:rPr>
              <a:t>Content 1a</a:t>
            </a:r>
          </a:p>
          <a:p>
            <a:r>
              <a:rPr lang="en-GB" sz="2400" dirty="0" smtClean="0">
                <a:effectLst>
                  <a:outerShdw blurRad="38100" dist="38100" dir="2700000" algn="tl">
                    <a:srgbClr val="000000">
                      <a:alpha val="43137"/>
                    </a:srgbClr>
                  </a:outerShdw>
                </a:effectLst>
                <a:latin typeface="Helvetica LT Std Light"/>
              </a:rPr>
              <a:t>Content 1b</a:t>
            </a:r>
          </a:p>
          <a:p>
            <a:pPr lvl="1"/>
            <a:r>
              <a:rPr lang="en-GB" sz="2000" dirty="0" smtClean="0">
                <a:effectLst>
                  <a:outerShdw blurRad="38100" dist="38100" dir="2700000" algn="tl">
                    <a:srgbClr val="000000">
                      <a:alpha val="43137"/>
                    </a:srgbClr>
                  </a:outerShdw>
                </a:effectLst>
                <a:latin typeface="Helvetica LT Std Light"/>
              </a:rPr>
              <a:t>About ICT that related to……</a:t>
            </a:r>
          </a:p>
          <a:p>
            <a:r>
              <a:rPr lang="en-GB" sz="2400" dirty="0" smtClean="0">
                <a:effectLst>
                  <a:outerShdw blurRad="38100" dist="38100" dir="2700000" algn="tl">
                    <a:srgbClr val="000000">
                      <a:alpha val="43137"/>
                    </a:srgbClr>
                  </a:outerShdw>
                </a:effectLst>
                <a:latin typeface="Helvetica LT Std Light"/>
              </a:rPr>
              <a:t>………</a:t>
            </a:r>
          </a:p>
          <a:p>
            <a:r>
              <a:rPr lang="en-GB" sz="2400" dirty="0" smtClean="0">
                <a:effectLst>
                  <a:outerShdw blurRad="38100" dist="38100" dir="2700000" algn="tl">
                    <a:srgbClr val="000000">
                      <a:alpha val="43137"/>
                    </a:srgbClr>
                  </a:outerShdw>
                </a:effectLst>
                <a:latin typeface="Helvetica LT Std Light"/>
              </a:rPr>
              <a:t>……… </a:t>
            </a:r>
          </a:p>
          <a:p>
            <a:pPr lvl="1"/>
            <a:r>
              <a:rPr lang="en-GB" sz="2000" dirty="0" smtClean="0">
                <a:effectLst>
                  <a:outerShdw blurRad="38100" dist="38100" dir="2700000" algn="tl">
                    <a:srgbClr val="000000">
                      <a:alpha val="43137"/>
                    </a:srgbClr>
                  </a:outerShdw>
                </a:effectLst>
                <a:latin typeface="Helvetica LT Std Light"/>
              </a:rPr>
              <a:t>The relevant of….</a:t>
            </a:r>
          </a:p>
          <a:p>
            <a:pPr lvl="1"/>
            <a:r>
              <a:rPr lang="en-GB" sz="2000" dirty="0" smtClean="0">
                <a:effectLst>
                  <a:outerShdw blurRad="38100" dist="38100" dir="2700000" algn="tl">
                    <a:srgbClr val="000000">
                      <a:alpha val="43137"/>
                    </a:srgbClr>
                  </a:outerShdw>
                </a:effectLst>
                <a:latin typeface="Helvetica LT Std Light"/>
              </a:rPr>
              <a:t>Other elements are…..</a:t>
            </a:r>
            <a:endParaRPr lang="en-GB" sz="2400" dirty="0" smtClean="0">
              <a:effectLst>
                <a:outerShdw blurRad="38100" dist="38100" dir="2700000" algn="tl">
                  <a:srgbClr val="000000">
                    <a:alpha val="43137"/>
                  </a:srgbClr>
                </a:outerShdw>
              </a:effectLst>
              <a:latin typeface="Helvetica LT Std Light"/>
            </a:endParaRPr>
          </a:p>
          <a:p>
            <a:r>
              <a:rPr lang="en-GB" sz="2400" dirty="0" smtClean="0">
                <a:effectLst>
                  <a:outerShdw blurRad="38100" dist="38100" dir="2700000" algn="tl">
                    <a:srgbClr val="000000">
                      <a:alpha val="43137"/>
                    </a:srgbClr>
                  </a:outerShdw>
                </a:effectLst>
                <a:latin typeface="Helvetica LT Std Light"/>
              </a:rPr>
              <a:t>Content 1x</a:t>
            </a:r>
            <a:endParaRPr lang="en-GB" sz="2400" dirty="0">
              <a:effectLst>
                <a:outerShdw blurRad="38100" dist="38100" dir="2700000" algn="tl">
                  <a:srgbClr val="000000">
                    <a:alpha val="43137"/>
                  </a:srgbClr>
                </a:outerShdw>
              </a:effectLst>
              <a:latin typeface="Helvetica LT Std Light"/>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907855" y="2348880"/>
            <a:ext cx="2128029" cy="2146025"/>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554509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gular Pentagon 3"/>
          <p:cNvSpPr/>
          <p:nvPr/>
        </p:nvSpPr>
        <p:spPr>
          <a:xfrm>
            <a:off x="3347864" y="3023672"/>
            <a:ext cx="2460132" cy="2342982"/>
          </a:xfrm>
          <a:prstGeom prst="pentagon">
            <a:avLst/>
          </a:prstGeom>
          <a:noFill/>
          <a:ln w="76200" cmpd="sng">
            <a:solidFill>
              <a:srgbClr val="F5A733"/>
            </a:solidFill>
            <a:miter lim="800000"/>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TextBox 16"/>
          <p:cNvSpPr txBox="1"/>
          <p:nvPr/>
        </p:nvSpPr>
        <p:spPr>
          <a:xfrm>
            <a:off x="3481138" y="3822571"/>
            <a:ext cx="2214068" cy="584775"/>
          </a:xfrm>
          <a:prstGeom prst="rect">
            <a:avLst/>
          </a:prstGeom>
          <a:noFill/>
        </p:spPr>
        <p:txBody>
          <a:bodyPr wrap="none" rtlCol="0">
            <a:spAutoFit/>
          </a:bodyPr>
          <a:lstStyle/>
          <a:p>
            <a:pPr algn="ctr"/>
            <a:r>
              <a:rPr lang="en-US" sz="3200" b="1" dirty="0" smtClean="0">
                <a:solidFill>
                  <a:srgbClr val="00AFA7"/>
                </a:solidFill>
                <a:effectLst>
                  <a:outerShdw blurRad="38100" dist="38100" dir="2700000" algn="tl">
                    <a:srgbClr val="000000">
                      <a:alpha val="43137"/>
                    </a:srgbClr>
                  </a:outerShdw>
                </a:effectLst>
                <a:latin typeface="Helvetica LT Std Light"/>
              </a:rPr>
              <a:t>Diagram X</a:t>
            </a:r>
            <a:endParaRPr lang="en-US" sz="3200" b="1" dirty="0">
              <a:solidFill>
                <a:srgbClr val="00AFA7"/>
              </a:solidFill>
              <a:effectLst>
                <a:outerShdw blurRad="38100" dist="38100" dir="2700000" algn="tl">
                  <a:srgbClr val="000000">
                    <a:alpha val="43137"/>
                  </a:srgbClr>
                </a:outerShdw>
              </a:effectLst>
              <a:latin typeface="Helvetica LT Std Light"/>
            </a:endParaRPr>
          </a:p>
        </p:txBody>
      </p:sp>
      <p:cxnSp>
        <p:nvCxnSpPr>
          <p:cNvPr id="21" name="Straight Connector 20"/>
          <p:cNvCxnSpPr>
            <a:stCxn id="4" idx="0"/>
          </p:cNvCxnSpPr>
          <p:nvPr/>
        </p:nvCxnSpPr>
        <p:spPr>
          <a:xfrm flipV="1">
            <a:off x="4577930" y="1921822"/>
            <a:ext cx="3059" cy="1101850"/>
          </a:xfrm>
          <a:prstGeom prst="line">
            <a:avLst/>
          </a:prstGeom>
          <a:ln>
            <a:solidFill>
              <a:srgbClr val="F5A733"/>
            </a:solidFill>
          </a:ln>
          <a:effectLst/>
        </p:spPr>
        <p:style>
          <a:lnRef idx="2">
            <a:schemeClr val="accent1"/>
          </a:lnRef>
          <a:fillRef idx="0">
            <a:schemeClr val="accent1"/>
          </a:fillRef>
          <a:effectRef idx="1">
            <a:schemeClr val="accent1"/>
          </a:effectRef>
          <a:fontRef idx="minor">
            <a:schemeClr val="tx1"/>
          </a:fontRef>
        </p:style>
      </p:cxnSp>
      <p:sp>
        <p:nvSpPr>
          <p:cNvPr id="34" name="TextBox 33"/>
          <p:cNvSpPr txBox="1"/>
          <p:nvPr/>
        </p:nvSpPr>
        <p:spPr>
          <a:xfrm>
            <a:off x="3290753" y="1385968"/>
            <a:ext cx="2562494" cy="400110"/>
          </a:xfrm>
          <a:prstGeom prst="rect">
            <a:avLst/>
          </a:prstGeom>
          <a:noFill/>
        </p:spPr>
        <p:txBody>
          <a:bodyPr wrap="square" rtlCol="0">
            <a:spAutoFit/>
          </a:bodyPr>
          <a:lstStyle/>
          <a:p>
            <a:pPr algn="ctr"/>
            <a:r>
              <a:rPr lang="en-US" sz="2000" dirty="0" smtClean="0">
                <a:latin typeface="Helvetica LT Std Light"/>
              </a:rPr>
              <a:t>To maintain…….</a:t>
            </a:r>
            <a:endParaRPr lang="en-US" sz="2000" dirty="0">
              <a:latin typeface="Helvetica LT Std Light"/>
            </a:endParaRPr>
          </a:p>
        </p:txBody>
      </p:sp>
      <p:sp>
        <p:nvSpPr>
          <p:cNvPr id="40" name="TextBox 39"/>
          <p:cNvSpPr txBox="1"/>
          <p:nvPr/>
        </p:nvSpPr>
        <p:spPr>
          <a:xfrm>
            <a:off x="6821661" y="3358547"/>
            <a:ext cx="2148836" cy="400110"/>
          </a:xfrm>
          <a:prstGeom prst="rect">
            <a:avLst/>
          </a:prstGeom>
          <a:noFill/>
        </p:spPr>
        <p:txBody>
          <a:bodyPr wrap="square" rtlCol="0">
            <a:spAutoFit/>
          </a:bodyPr>
          <a:lstStyle/>
          <a:p>
            <a:r>
              <a:rPr lang="en-US" sz="2000" dirty="0" smtClean="0">
                <a:latin typeface="Helvetica LT Std Light"/>
              </a:rPr>
              <a:t>To identify…….</a:t>
            </a:r>
            <a:endParaRPr lang="en-US" sz="2000" dirty="0">
              <a:latin typeface="Helvetica LT Std Light"/>
            </a:endParaRPr>
          </a:p>
        </p:txBody>
      </p:sp>
      <p:sp>
        <p:nvSpPr>
          <p:cNvPr id="41" name="TextBox 40"/>
          <p:cNvSpPr txBox="1"/>
          <p:nvPr/>
        </p:nvSpPr>
        <p:spPr>
          <a:xfrm>
            <a:off x="6475751" y="5492501"/>
            <a:ext cx="1722395" cy="400110"/>
          </a:xfrm>
          <a:prstGeom prst="rect">
            <a:avLst/>
          </a:prstGeom>
          <a:noFill/>
        </p:spPr>
        <p:txBody>
          <a:bodyPr wrap="none" rtlCol="0">
            <a:spAutoFit/>
          </a:bodyPr>
          <a:lstStyle/>
          <a:p>
            <a:r>
              <a:rPr lang="en-US" sz="2000" dirty="0" smtClean="0">
                <a:latin typeface="Helvetica LT Std Light"/>
              </a:rPr>
              <a:t>To assess ….</a:t>
            </a:r>
            <a:endParaRPr lang="en-US" sz="2000" dirty="0">
              <a:latin typeface="Helvetica LT Std Light"/>
            </a:endParaRPr>
          </a:p>
        </p:txBody>
      </p:sp>
      <p:sp>
        <p:nvSpPr>
          <p:cNvPr id="42" name="TextBox 41"/>
          <p:cNvSpPr txBox="1"/>
          <p:nvPr/>
        </p:nvSpPr>
        <p:spPr>
          <a:xfrm>
            <a:off x="412464" y="5524629"/>
            <a:ext cx="1937197" cy="400110"/>
          </a:xfrm>
          <a:prstGeom prst="rect">
            <a:avLst/>
          </a:prstGeom>
          <a:noFill/>
        </p:spPr>
        <p:txBody>
          <a:bodyPr wrap="none" rtlCol="0">
            <a:spAutoFit/>
          </a:bodyPr>
          <a:lstStyle/>
          <a:p>
            <a:r>
              <a:rPr lang="en-US" sz="2000" dirty="0" smtClean="0">
                <a:latin typeface="Helvetica LT Std Light"/>
              </a:rPr>
              <a:t>To calculate…..</a:t>
            </a:r>
            <a:endParaRPr lang="en-US" sz="2000" dirty="0">
              <a:latin typeface="Helvetica LT Std Light"/>
            </a:endParaRPr>
          </a:p>
        </p:txBody>
      </p:sp>
      <p:sp>
        <p:nvSpPr>
          <p:cNvPr id="43" name="TextBox 42"/>
          <p:cNvSpPr txBox="1"/>
          <p:nvPr/>
        </p:nvSpPr>
        <p:spPr>
          <a:xfrm>
            <a:off x="412464" y="3186354"/>
            <a:ext cx="2093058" cy="400110"/>
          </a:xfrm>
          <a:prstGeom prst="rect">
            <a:avLst/>
          </a:prstGeom>
          <a:noFill/>
        </p:spPr>
        <p:txBody>
          <a:bodyPr wrap="square" rtlCol="0">
            <a:spAutoFit/>
          </a:bodyPr>
          <a:lstStyle/>
          <a:p>
            <a:r>
              <a:rPr lang="en-US" sz="2000" dirty="0" smtClean="0">
                <a:latin typeface="Helvetica LT Std Light"/>
              </a:rPr>
              <a:t>To improve……</a:t>
            </a:r>
            <a:endParaRPr lang="en-US" sz="2000" dirty="0">
              <a:latin typeface="Helvetica LT Std Light"/>
            </a:endParaRPr>
          </a:p>
        </p:txBody>
      </p:sp>
      <p:cxnSp>
        <p:nvCxnSpPr>
          <p:cNvPr id="46" name="Straight Connector 45"/>
          <p:cNvCxnSpPr/>
          <p:nvPr/>
        </p:nvCxnSpPr>
        <p:spPr>
          <a:xfrm>
            <a:off x="5811760" y="3897734"/>
            <a:ext cx="2467301" cy="0"/>
          </a:xfrm>
          <a:prstGeom prst="line">
            <a:avLst/>
          </a:prstGeom>
          <a:ln>
            <a:solidFill>
              <a:srgbClr val="F5A733"/>
            </a:solidFill>
          </a:ln>
          <a:effectLst/>
        </p:spPr>
        <p:style>
          <a:lnRef idx="2">
            <a:schemeClr val="accent1"/>
          </a:lnRef>
          <a:fillRef idx="0">
            <a:schemeClr val="accent1"/>
          </a:fillRef>
          <a:effectRef idx="1">
            <a:schemeClr val="accent1"/>
          </a:effectRef>
          <a:fontRef idx="minor">
            <a:schemeClr val="tx1"/>
          </a:fontRef>
        </p:style>
      </p:cxnSp>
      <p:cxnSp>
        <p:nvCxnSpPr>
          <p:cNvPr id="51" name="Straight Connector 50"/>
          <p:cNvCxnSpPr/>
          <p:nvPr/>
        </p:nvCxnSpPr>
        <p:spPr>
          <a:xfrm>
            <a:off x="755576" y="3897734"/>
            <a:ext cx="2586358" cy="0"/>
          </a:xfrm>
          <a:prstGeom prst="line">
            <a:avLst/>
          </a:prstGeom>
          <a:ln>
            <a:solidFill>
              <a:srgbClr val="F5A733"/>
            </a:solidFill>
          </a:ln>
          <a:effectLst/>
        </p:spPr>
        <p:style>
          <a:lnRef idx="2">
            <a:schemeClr val="accent1"/>
          </a:lnRef>
          <a:fillRef idx="0">
            <a:schemeClr val="accent1"/>
          </a:fillRef>
          <a:effectRef idx="1">
            <a:schemeClr val="accent1"/>
          </a:effectRef>
          <a:fontRef idx="minor">
            <a:schemeClr val="tx1"/>
          </a:fontRef>
        </p:style>
      </p:cxnSp>
      <p:sp>
        <p:nvSpPr>
          <p:cNvPr id="73" name="Freeform 72"/>
          <p:cNvSpPr/>
          <p:nvPr/>
        </p:nvSpPr>
        <p:spPr>
          <a:xfrm>
            <a:off x="5324559" y="5317886"/>
            <a:ext cx="2536495" cy="671639"/>
          </a:xfrm>
          <a:custGeom>
            <a:avLst/>
            <a:gdLst>
              <a:gd name="connsiteX0" fmla="*/ 0 w 1958273"/>
              <a:gd name="connsiteY0" fmla="*/ 0 h 671639"/>
              <a:gd name="connsiteX1" fmla="*/ 436970 w 1958273"/>
              <a:gd name="connsiteY1" fmla="*/ 655455 h 671639"/>
              <a:gd name="connsiteX2" fmla="*/ 1958273 w 1958273"/>
              <a:gd name="connsiteY2" fmla="*/ 671639 h 671639"/>
            </a:gdLst>
            <a:ahLst/>
            <a:cxnLst>
              <a:cxn ang="0">
                <a:pos x="connsiteX0" y="connsiteY0"/>
              </a:cxn>
              <a:cxn ang="0">
                <a:pos x="connsiteX1" y="connsiteY1"/>
              </a:cxn>
              <a:cxn ang="0">
                <a:pos x="connsiteX2" y="connsiteY2"/>
              </a:cxn>
            </a:cxnLst>
            <a:rect l="l" t="t" r="r" b="b"/>
            <a:pathLst>
              <a:path w="1958273" h="671639">
                <a:moveTo>
                  <a:pt x="0" y="0"/>
                </a:moveTo>
                <a:lnTo>
                  <a:pt x="436970" y="655455"/>
                </a:lnTo>
                <a:lnTo>
                  <a:pt x="1958273" y="671639"/>
                </a:lnTo>
              </a:path>
            </a:pathLst>
          </a:custGeom>
          <a:noFill/>
          <a:ln w="25400">
            <a:solidFill>
              <a:srgbClr val="F5A73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4" name="Freeform 73"/>
          <p:cNvSpPr/>
          <p:nvPr/>
        </p:nvSpPr>
        <p:spPr>
          <a:xfrm flipH="1">
            <a:off x="1259631" y="5326365"/>
            <a:ext cx="2553691" cy="671639"/>
          </a:xfrm>
          <a:custGeom>
            <a:avLst/>
            <a:gdLst>
              <a:gd name="connsiteX0" fmla="*/ 0 w 1958273"/>
              <a:gd name="connsiteY0" fmla="*/ 0 h 671639"/>
              <a:gd name="connsiteX1" fmla="*/ 436970 w 1958273"/>
              <a:gd name="connsiteY1" fmla="*/ 655455 h 671639"/>
              <a:gd name="connsiteX2" fmla="*/ 1958273 w 1958273"/>
              <a:gd name="connsiteY2" fmla="*/ 671639 h 671639"/>
            </a:gdLst>
            <a:ahLst/>
            <a:cxnLst>
              <a:cxn ang="0">
                <a:pos x="connsiteX0" y="connsiteY0"/>
              </a:cxn>
              <a:cxn ang="0">
                <a:pos x="connsiteX1" y="connsiteY1"/>
              </a:cxn>
              <a:cxn ang="0">
                <a:pos x="connsiteX2" y="connsiteY2"/>
              </a:cxn>
            </a:cxnLst>
            <a:rect l="l" t="t" r="r" b="b"/>
            <a:pathLst>
              <a:path w="1958273" h="671639">
                <a:moveTo>
                  <a:pt x="0" y="0"/>
                </a:moveTo>
                <a:lnTo>
                  <a:pt x="436970" y="655455"/>
                </a:lnTo>
                <a:lnTo>
                  <a:pt x="1958273" y="671639"/>
                </a:lnTo>
              </a:path>
            </a:pathLst>
          </a:custGeom>
          <a:noFill/>
          <a:ln w="25400">
            <a:solidFill>
              <a:srgbClr val="F5A73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0" name="TextBox 79"/>
          <p:cNvSpPr txBox="1"/>
          <p:nvPr/>
        </p:nvSpPr>
        <p:spPr>
          <a:xfrm>
            <a:off x="6157472" y="2711706"/>
            <a:ext cx="510076" cy="861774"/>
          </a:xfrm>
          <a:prstGeom prst="rect">
            <a:avLst/>
          </a:prstGeom>
          <a:noFill/>
        </p:spPr>
        <p:txBody>
          <a:bodyPr wrap="none" rtlCol="0">
            <a:spAutoFit/>
          </a:bodyPr>
          <a:lstStyle/>
          <a:p>
            <a:r>
              <a:rPr lang="en-US" sz="5000" dirty="0" smtClean="0"/>
              <a:t>1</a:t>
            </a:r>
            <a:endParaRPr lang="en-US" sz="5000" dirty="0"/>
          </a:p>
        </p:txBody>
      </p:sp>
      <p:sp>
        <p:nvSpPr>
          <p:cNvPr id="81" name="TextBox 80"/>
          <p:cNvSpPr txBox="1"/>
          <p:nvPr/>
        </p:nvSpPr>
        <p:spPr>
          <a:xfrm>
            <a:off x="5841320" y="4741965"/>
            <a:ext cx="540533" cy="861774"/>
          </a:xfrm>
          <a:prstGeom prst="rect">
            <a:avLst/>
          </a:prstGeom>
          <a:noFill/>
        </p:spPr>
        <p:txBody>
          <a:bodyPr wrap="none" rtlCol="0">
            <a:spAutoFit/>
          </a:bodyPr>
          <a:lstStyle/>
          <a:p>
            <a:r>
              <a:rPr lang="en-US" sz="5000" dirty="0" smtClean="0">
                <a:latin typeface="Helvetica LT Std Light"/>
              </a:rPr>
              <a:t>2</a:t>
            </a:r>
            <a:endParaRPr lang="en-US" sz="5000" dirty="0">
              <a:latin typeface="Helvetica LT Std Light"/>
            </a:endParaRPr>
          </a:p>
        </p:txBody>
      </p:sp>
      <p:sp>
        <p:nvSpPr>
          <p:cNvPr id="82" name="TextBox 81"/>
          <p:cNvSpPr txBox="1"/>
          <p:nvPr/>
        </p:nvSpPr>
        <p:spPr>
          <a:xfrm>
            <a:off x="2714485" y="4765301"/>
            <a:ext cx="510076" cy="861774"/>
          </a:xfrm>
          <a:prstGeom prst="rect">
            <a:avLst/>
          </a:prstGeom>
          <a:noFill/>
        </p:spPr>
        <p:txBody>
          <a:bodyPr wrap="none" rtlCol="0">
            <a:spAutoFit/>
          </a:bodyPr>
          <a:lstStyle/>
          <a:p>
            <a:r>
              <a:rPr lang="en-US" sz="5000" dirty="0"/>
              <a:t>3</a:t>
            </a:r>
          </a:p>
        </p:txBody>
      </p:sp>
      <p:sp>
        <p:nvSpPr>
          <p:cNvPr id="83" name="TextBox 82"/>
          <p:cNvSpPr txBox="1"/>
          <p:nvPr/>
        </p:nvSpPr>
        <p:spPr>
          <a:xfrm>
            <a:off x="2455963" y="2708922"/>
            <a:ext cx="510076" cy="861774"/>
          </a:xfrm>
          <a:prstGeom prst="rect">
            <a:avLst/>
          </a:prstGeom>
          <a:noFill/>
        </p:spPr>
        <p:txBody>
          <a:bodyPr wrap="none" rtlCol="0">
            <a:spAutoFit/>
          </a:bodyPr>
          <a:lstStyle/>
          <a:p>
            <a:r>
              <a:rPr lang="en-US" sz="5000" dirty="0" smtClean="0"/>
              <a:t>4</a:t>
            </a:r>
            <a:endParaRPr lang="en-US" sz="5000" dirty="0"/>
          </a:p>
        </p:txBody>
      </p:sp>
      <p:sp>
        <p:nvSpPr>
          <p:cNvPr id="84" name="TextBox 83"/>
          <p:cNvSpPr txBox="1"/>
          <p:nvPr/>
        </p:nvSpPr>
        <p:spPr>
          <a:xfrm>
            <a:off x="3638311" y="2041860"/>
            <a:ext cx="510076" cy="861774"/>
          </a:xfrm>
          <a:prstGeom prst="rect">
            <a:avLst/>
          </a:prstGeom>
          <a:noFill/>
        </p:spPr>
        <p:txBody>
          <a:bodyPr wrap="none" rtlCol="0">
            <a:spAutoFit/>
          </a:bodyPr>
          <a:lstStyle/>
          <a:p>
            <a:r>
              <a:rPr lang="en-US" sz="5000" dirty="0" smtClean="0"/>
              <a:t>5</a:t>
            </a:r>
            <a:endParaRPr lang="en-US" sz="5000" dirty="0"/>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34842" y="5517312"/>
            <a:ext cx="720000" cy="720000"/>
          </a:xfrm>
          <a:prstGeom prst="rect">
            <a:avLst/>
          </a:prstGeom>
        </p:spPr>
      </p:pic>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57505" y="3490760"/>
            <a:ext cx="720000" cy="720000"/>
          </a:xfrm>
          <a:prstGeom prst="rect">
            <a:avLst/>
          </a:prstGeom>
        </p:spPr>
      </p:pic>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208941" y="2066610"/>
            <a:ext cx="720000" cy="720000"/>
          </a:xfrm>
          <a:prstGeom prst="rect">
            <a:avLst/>
          </a:prstGeom>
        </p:spPr>
      </p:pic>
      <p:pic>
        <p:nvPicPr>
          <p:cNvPr id="6" name="Picture 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046473" y="3490760"/>
            <a:ext cx="720000" cy="720000"/>
          </a:xfrm>
          <a:prstGeom prst="rect">
            <a:avLst/>
          </a:prstGeom>
        </p:spPr>
      </p:pic>
      <p:pic>
        <p:nvPicPr>
          <p:cNvPr id="12" name="Picture 11"/>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755751" y="5510142"/>
            <a:ext cx="720000" cy="720000"/>
          </a:xfrm>
          <a:prstGeom prst="rect">
            <a:avLst/>
          </a:prstGeom>
        </p:spPr>
      </p:pic>
      <p:sp>
        <p:nvSpPr>
          <p:cNvPr id="24" name="Title 1"/>
          <p:cNvSpPr>
            <a:spLocks noGrp="1"/>
          </p:cNvSpPr>
          <p:nvPr>
            <p:ph type="title"/>
          </p:nvPr>
        </p:nvSpPr>
        <p:spPr>
          <a:xfrm>
            <a:off x="457200" y="274638"/>
            <a:ext cx="8229600" cy="1143000"/>
          </a:xfrm>
        </p:spPr>
        <p:txBody>
          <a:bodyPr/>
          <a:lstStyle/>
          <a:p>
            <a:pPr algn="ctr"/>
            <a:r>
              <a:rPr lang="en-GB" dirty="0" smtClean="0"/>
              <a:t>Title #x</a:t>
            </a:r>
            <a:endParaRPr lang="en-GB" dirty="0"/>
          </a:p>
        </p:txBody>
      </p:sp>
    </p:spTree>
    <p:extLst>
      <p:ext uri="{BB962C8B-B14F-4D97-AF65-F5344CB8AC3E}">
        <p14:creationId xmlns:p14="http://schemas.microsoft.com/office/powerpoint/2010/main" val="149023529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Conclusion of The Chapter</a:t>
            </a:r>
            <a:endParaRPr lang="en-GB" dirty="0"/>
          </a:p>
        </p:txBody>
      </p:sp>
      <p:sp>
        <p:nvSpPr>
          <p:cNvPr id="3" name="Content Placeholder 2"/>
          <p:cNvSpPr>
            <a:spLocks noGrp="1"/>
          </p:cNvSpPr>
          <p:nvPr>
            <p:ph idx="1"/>
          </p:nvPr>
        </p:nvSpPr>
        <p:spPr>
          <a:xfrm>
            <a:off x="457200" y="1916832"/>
            <a:ext cx="8229600" cy="4248472"/>
          </a:xfrm>
        </p:spPr>
        <p:txBody>
          <a:bodyPr>
            <a:normAutofit fontScale="92500" lnSpcReduction="20000"/>
          </a:bodyPr>
          <a:lstStyle/>
          <a:p>
            <a:r>
              <a:rPr lang="en-GB" sz="2400" dirty="0" smtClean="0">
                <a:effectLst>
                  <a:outerShdw blurRad="38100" dist="38100" dir="2700000" algn="tl">
                    <a:srgbClr val="000000">
                      <a:alpha val="43137"/>
                    </a:srgbClr>
                  </a:outerShdw>
                </a:effectLst>
                <a:latin typeface="Helvetica LT Std Light"/>
              </a:rPr>
              <a:t>Conclusion #1</a:t>
            </a:r>
          </a:p>
          <a:p>
            <a:pPr lvl="1"/>
            <a:r>
              <a:rPr lang="en-GB" sz="2000" dirty="0" smtClean="0">
                <a:effectLst>
                  <a:outerShdw blurRad="38100" dist="38100" dir="2700000" algn="tl">
                    <a:srgbClr val="000000">
                      <a:alpha val="43137"/>
                    </a:srgbClr>
                  </a:outerShdw>
                </a:effectLst>
                <a:latin typeface="Helvetica LT Std Light"/>
              </a:rPr>
              <a:t>….</a:t>
            </a:r>
          </a:p>
          <a:p>
            <a:pPr lvl="1"/>
            <a:r>
              <a:rPr lang="en-GB" sz="2000" dirty="0" smtClean="0">
                <a:effectLst>
                  <a:outerShdw blurRad="38100" dist="38100" dir="2700000" algn="tl">
                    <a:srgbClr val="000000">
                      <a:alpha val="43137"/>
                    </a:srgbClr>
                  </a:outerShdw>
                </a:effectLst>
                <a:latin typeface="Helvetica LT Std Light"/>
              </a:rPr>
              <a:t>….</a:t>
            </a:r>
          </a:p>
          <a:p>
            <a:pPr lvl="1"/>
            <a:endParaRPr lang="en-GB" sz="2000" dirty="0" smtClean="0">
              <a:effectLst>
                <a:outerShdw blurRad="38100" dist="38100" dir="2700000" algn="tl">
                  <a:srgbClr val="000000">
                    <a:alpha val="43137"/>
                  </a:srgbClr>
                </a:outerShdw>
              </a:effectLst>
              <a:latin typeface="Helvetica LT Std Light"/>
            </a:endParaRPr>
          </a:p>
          <a:p>
            <a:r>
              <a:rPr lang="en-GB" sz="2400" dirty="0" smtClean="0">
                <a:effectLst>
                  <a:outerShdw blurRad="38100" dist="38100" dir="2700000" algn="tl">
                    <a:srgbClr val="000000">
                      <a:alpha val="43137"/>
                    </a:srgbClr>
                  </a:outerShdw>
                </a:effectLst>
                <a:latin typeface="Helvetica LT Std Light"/>
              </a:rPr>
              <a:t>Conclusion #2</a:t>
            </a:r>
          </a:p>
          <a:p>
            <a:pPr lvl="1"/>
            <a:r>
              <a:rPr lang="en-GB" sz="2000" dirty="0" smtClean="0">
                <a:effectLst>
                  <a:outerShdw blurRad="38100" dist="38100" dir="2700000" algn="tl">
                    <a:srgbClr val="000000">
                      <a:alpha val="43137"/>
                    </a:srgbClr>
                  </a:outerShdw>
                </a:effectLst>
                <a:latin typeface="Helvetica LT Std Light"/>
              </a:rPr>
              <a:t>….</a:t>
            </a:r>
          </a:p>
          <a:p>
            <a:pPr lvl="1"/>
            <a:r>
              <a:rPr lang="en-GB" sz="2000" dirty="0" smtClean="0">
                <a:effectLst>
                  <a:outerShdw blurRad="38100" dist="38100" dir="2700000" algn="tl">
                    <a:srgbClr val="000000">
                      <a:alpha val="43137"/>
                    </a:srgbClr>
                  </a:outerShdw>
                </a:effectLst>
                <a:latin typeface="Helvetica LT Std Light"/>
              </a:rPr>
              <a:t>…..</a:t>
            </a:r>
          </a:p>
          <a:p>
            <a:pPr lvl="1"/>
            <a:r>
              <a:rPr lang="en-GB" sz="2000" dirty="0" smtClean="0">
                <a:effectLst>
                  <a:outerShdw blurRad="38100" dist="38100" dir="2700000" algn="tl">
                    <a:srgbClr val="000000">
                      <a:alpha val="43137"/>
                    </a:srgbClr>
                  </a:outerShdw>
                </a:effectLst>
                <a:latin typeface="Helvetica LT Std Light"/>
              </a:rPr>
              <a:t>….</a:t>
            </a:r>
          </a:p>
          <a:p>
            <a:pPr lvl="1"/>
            <a:endParaRPr lang="en-GB" sz="2000" dirty="0" smtClean="0">
              <a:effectLst>
                <a:outerShdw blurRad="38100" dist="38100" dir="2700000" algn="tl">
                  <a:srgbClr val="000000">
                    <a:alpha val="43137"/>
                  </a:srgbClr>
                </a:outerShdw>
              </a:effectLst>
              <a:latin typeface="Helvetica LT Std Light"/>
            </a:endParaRPr>
          </a:p>
          <a:p>
            <a:r>
              <a:rPr lang="en-GB" sz="2400" dirty="0" err="1" smtClean="0">
                <a:effectLst>
                  <a:outerShdw blurRad="38100" dist="38100" dir="2700000" algn="tl">
                    <a:srgbClr val="000000">
                      <a:alpha val="43137"/>
                    </a:srgbClr>
                  </a:outerShdw>
                </a:effectLst>
                <a:latin typeface="Helvetica LT Std Light"/>
              </a:rPr>
              <a:t>Conclusio</a:t>
            </a:r>
            <a:r>
              <a:rPr lang="en-GB" sz="2400" dirty="0" smtClean="0">
                <a:effectLst>
                  <a:outerShdw blurRad="38100" dist="38100" dir="2700000" algn="tl">
                    <a:srgbClr val="000000">
                      <a:alpha val="43137"/>
                    </a:srgbClr>
                  </a:outerShdw>
                </a:effectLst>
                <a:latin typeface="Helvetica LT Std Light"/>
              </a:rPr>
              <a:t> #x</a:t>
            </a:r>
          </a:p>
          <a:p>
            <a:pPr lvl="1"/>
            <a:r>
              <a:rPr lang="en-GB" sz="2000" dirty="0" smtClean="0">
                <a:effectLst>
                  <a:outerShdw blurRad="38100" dist="38100" dir="2700000" algn="tl">
                    <a:srgbClr val="000000">
                      <a:alpha val="43137"/>
                    </a:srgbClr>
                  </a:outerShdw>
                </a:effectLst>
                <a:latin typeface="Helvetica LT Std Light"/>
              </a:rPr>
              <a:t>……..</a:t>
            </a:r>
          </a:p>
          <a:p>
            <a:pPr lvl="1"/>
            <a:r>
              <a:rPr lang="en-GB" sz="2000" dirty="0" smtClean="0">
                <a:effectLst>
                  <a:outerShdw blurRad="38100" dist="38100" dir="2700000" algn="tl">
                    <a:srgbClr val="000000">
                      <a:alpha val="43137"/>
                    </a:srgbClr>
                  </a:outerShdw>
                </a:effectLst>
                <a:latin typeface="Helvetica LT Std Light"/>
              </a:rPr>
              <a:t>……..</a:t>
            </a:r>
          </a:p>
          <a:p>
            <a:pPr lvl="1"/>
            <a:r>
              <a:rPr lang="en-GB" sz="2000" dirty="0" smtClean="0">
                <a:effectLst>
                  <a:outerShdw blurRad="38100" dist="38100" dir="2700000" algn="tl">
                    <a:srgbClr val="000000">
                      <a:alpha val="43137"/>
                    </a:srgbClr>
                  </a:outerShdw>
                </a:effectLst>
                <a:latin typeface="Helvetica LT Std Light"/>
              </a:rPr>
              <a:t>……..</a:t>
            </a:r>
            <a:endParaRPr lang="en-GB" sz="2000" dirty="0">
              <a:effectLst>
                <a:outerShdw blurRad="38100" dist="38100" dir="2700000" algn="tl">
                  <a:srgbClr val="000000">
                    <a:alpha val="43137"/>
                  </a:srgbClr>
                </a:outerShdw>
              </a:effectLst>
              <a:latin typeface="Helvetica LT Std Light"/>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907855" y="2348880"/>
            <a:ext cx="2128029" cy="2146025"/>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4086610449"/>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PRESENTER" val="9923678e78673762afb9b6d92d4d24e4a0201aca"/>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1314</TotalTime>
  <Words>249</Words>
  <Application>Microsoft Office PowerPoint</Application>
  <PresentationFormat>On-screen Show (4:3)</PresentationFormat>
  <Paragraphs>88</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Helvetica</vt:lpstr>
      <vt:lpstr>Helvetica LT Std Light</vt:lpstr>
      <vt:lpstr>Office Theme</vt:lpstr>
      <vt:lpstr> UHE3062: Malaysia: The Impact of Globalization  </vt:lpstr>
      <vt:lpstr>Synopsis </vt:lpstr>
      <vt:lpstr>Course Outcome </vt:lpstr>
      <vt:lpstr>Lecturer Information</vt:lpstr>
      <vt:lpstr>PowerPoint Presentation</vt:lpstr>
      <vt:lpstr>Chapter Description</vt:lpstr>
      <vt:lpstr>Content #1</vt:lpstr>
      <vt:lpstr>Title #x</vt:lpstr>
      <vt:lpstr>Conclusion of The Chapter</vt:lpstr>
      <vt:lpstr>Author Information  Other relevant information (if any)  #author may apply your own creativity and innovation where it is appropriate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azman</dc:creator>
  <cp:lastModifiedBy>Dr Azam</cp:lastModifiedBy>
  <cp:revision>198</cp:revision>
  <cp:lastPrinted>2017-07-24T03:54:17Z</cp:lastPrinted>
  <dcterms:created xsi:type="dcterms:W3CDTF">2016-03-03T08:04:10Z</dcterms:created>
  <dcterms:modified xsi:type="dcterms:W3CDTF">2017-08-25T14:50:35Z</dcterms:modified>
</cp:coreProperties>
</file>