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445" r:id="rId2"/>
    <p:sldId id="397" r:id="rId3"/>
    <p:sldId id="400" r:id="rId4"/>
    <p:sldId id="435" r:id="rId5"/>
    <p:sldId id="436" r:id="rId6"/>
    <p:sldId id="438" r:id="rId7"/>
    <p:sldId id="439" r:id="rId8"/>
    <p:sldId id="440" r:id="rId9"/>
    <p:sldId id="437" r:id="rId10"/>
    <p:sldId id="443" r:id="rId11"/>
    <p:sldId id="442" r:id="rId12"/>
    <p:sldId id="444" r:id="rId13"/>
    <p:sldId id="426" r:id="rId14"/>
    <p:sldId id="428" r:id="rId15"/>
    <p:sldId id="429" r:id="rId16"/>
    <p:sldId id="430" r:id="rId17"/>
    <p:sldId id="427" r:id="rId18"/>
    <p:sldId id="358" r:id="rId19"/>
    <p:sldId id="359" r:id="rId20"/>
    <p:sldId id="411" r:id="rId21"/>
    <p:sldId id="366" r:id="rId22"/>
    <p:sldId id="420" r:id="rId23"/>
    <p:sldId id="405" r:id="rId24"/>
    <p:sldId id="387" r:id="rId25"/>
    <p:sldId id="402" r:id="rId26"/>
    <p:sldId id="403" r:id="rId27"/>
    <p:sldId id="433" r:id="rId28"/>
    <p:sldId id="404" r:id="rId29"/>
    <p:sldId id="421" r:id="rId30"/>
    <p:sldId id="42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FF"/>
    <a:srgbClr val="66FFCC"/>
    <a:srgbClr val="FF33CC"/>
    <a:srgbClr val="FF6699"/>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9" autoAdjust="0"/>
    <p:restoredTop sz="96271" autoAdjust="0"/>
  </p:normalViewPr>
  <p:slideViewPr>
    <p:cSldViewPr>
      <p:cViewPr varScale="1">
        <p:scale>
          <a:sx n="72" d="100"/>
          <a:sy n="72" d="100"/>
        </p:scale>
        <p:origin x="-14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doughnutChart>
        <c:varyColors val="1"/>
        <c:ser>
          <c:idx val="0"/>
          <c:order val="0"/>
          <c:dPt>
            <c:idx val="0"/>
            <c:spPr>
              <a:solidFill>
                <a:schemeClr val="tx1"/>
              </a:solidFill>
              <a:ln>
                <a:solidFill>
                  <a:schemeClr val="tx1"/>
                </a:solidFill>
              </a:ln>
            </c:spPr>
          </c:dPt>
          <c:dPt>
            <c:idx val="1"/>
            <c:spPr>
              <a:pattFill prst="ltDnDiag">
                <a:fgClr>
                  <a:schemeClr val="tx1"/>
                </a:fgClr>
                <a:bgClr>
                  <a:schemeClr val="bg1"/>
                </a:bgClr>
              </a:pattFill>
              <a:ln>
                <a:solidFill>
                  <a:schemeClr val="tx1"/>
                </a:solidFill>
              </a:ln>
            </c:spPr>
          </c:dPt>
          <c:dPt>
            <c:idx val="2"/>
            <c:spPr>
              <a:pattFill prst="pct10">
                <a:fgClr>
                  <a:schemeClr val="tx1"/>
                </a:fgClr>
                <a:bgClr>
                  <a:schemeClr val="bg1"/>
                </a:bgClr>
              </a:pattFill>
              <a:ln>
                <a:solidFill>
                  <a:schemeClr val="tx1"/>
                </a:solidFill>
              </a:ln>
            </c:spPr>
          </c:dPt>
          <c:dPt>
            <c:idx val="3"/>
            <c:spPr>
              <a:solidFill>
                <a:schemeClr val="tx1">
                  <a:lumMod val="50000"/>
                  <a:lumOff val="50000"/>
                </a:schemeClr>
              </a:solidFill>
              <a:ln>
                <a:solidFill>
                  <a:schemeClr val="tx1">
                    <a:lumMod val="65000"/>
                    <a:lumOff val="35000"/>
                  </a:schemeClr>
                </a:solidFill>
              </a:ln>
            </c:spPr>
          </c:dPt>
          <c:dPt>
            <c:idx val="4"/>
            <c:spPr>
              <a:pattFill prst="ltDnDiag">
                <a:fgClr>
                  <a:schemeClr val="tx1">
                    <a:lumMod val="50000"/>
                    <a:lumOff val="50000"/>
                  </a:schemeClr>
                </a:fgClr>
                <a:bgClr>
                  <a:schemeClr val="bg1"/>
                </a:bgClr>
              </a:pattFill>
              <a:ln>
                <a:solidFill>
                  <a:schemeClr val="tx1">
                    <a:lumMod val="65000"/>
                    <a:lumOff val="35000"/>
                  </a:schemeClr>
                </a:solidFill>
              </a:ln>
            </c:spPr>
          </c:dPt>
          <c:dPt>
            <c:idx val="5"/>
            <c:spPr>
              <a:pattFill prst="pct5">
                <a:fgClr>
                  <a:schemeClr val="tx1">
                    <a:lumMod val="50000"/>
                    <a:lumOff val="50000"/>
                  </a:schemeClr>
                </a:fgClr>
                <a:bgClr>
                  <a:schemeClr val="bg1"/>
                </a:bgClr>
              </a:pattFill>
              <a:ln>
                <a:solidFill>
                  <a:schemeClr val="tx1">
                    <a:lumMod val="65000"/>
                    <a:lumOff val="35000"/>
                  </a:schemeClr>
                </a:solidFill>
              </a:ln>
            </c:spPr>
          </c:dPt>
          <c:dPt>
            <c:idx val="9"/>
            <c:spPr>
              <a:solidFill>
                <a:schemeClr val="bg1">
                  <a:lumMod val="75000"/>
                </a:schemeClr>
              </a:solidFill>
              <a:ln>
                <a:solidFill>
                  <a:schemeClr val="tx1">
                    <a:lumMod val="65000"/>
                    <a:lumOff val="35000"/>
                  </a:schemeClr>
                </a:solidFill>
              </a:ln>
            </c:spPr>
          </c:dPt>
          <c:dPt>
            <c:idx val="10"/>
            <c:spPr>
              <a:pattFill prst="pct5">
                <a:fgClr>
                  <a:schemeClr val="bg1">
                    <a:lumMod val="75000"/>
                  </a:schemeClr>
                </a:fgClr>
                <a:bgClr>
                  <a:schemeClr val="bg1"/>
                </a:bgClr>
              </a:pattFill>
              <a:ln>
                <a:solidFill>
                  <a:schemeClr val="bg1">
                    <a:lumMod val="50000"/>
                  </a:schemeClr>
                </a:solidFill>
              </a:ln>
            </c:spPr>
          </c:dPt>
          <c:cat>
            <c:strRef>
              <c:f>Sheet1!$A$336:$A$347</c:f>
              <c:strCache>
                <c:ptCount val="12"/>
                <c:pt idx="0">
                  <c:v>TNB</c:v>
                </c:pt>
                <c:pt idx="1">
                  <c:v>IPP-semenanjung</c:v>
                </c:pt>
                <c:pt idx="2">
                  <c:v>SREP-Semenanjung</c:v>
                </c:pt>
                <c:pt idx="3">
                  <c:v>CGS-Semenanjung</c:v>
                </c:pt>
                <c:pt idx="4">
                  <c:v>SESB</c:v>
                </c:pt>
                <c:pt idx="5">
                  <c:v>IPP-Sabah</c:v>
                </c:pt>
                <c:pt idx="6">
                  <c:v>SREP-Sabah</c:v>
                </c:pt>
                <c:pt idx="7">
                  <c:v>CGS-Sabah</c:v>
                </c:pt>
                <c:pt idx="8">
                  <c:v>SESCO</c:v>
                </c:pt>
                <c:pt idx="9">
                  <c:v>IPP-Sarawak</c:v>
                </c:pt>
                <c:pt idx="10">
                  <c:v>SREP-Sarawak</c:v>
                </c:pt>
                <c:pt idx="11">
                  <c:v>CGS-Sarawak</c:v>
                </c:pt>
              </c:strCache>
            </c:strRef>
          </c:cat>
          <c:val>
            <c:numRef>
              <c:f>Sheet1!$B$336:$B$347</c:f>
              <c:numCache>
                <c:formatCode>General</c:formatCode>
                <c:ptCount val="12"/>
                <c:pt idx="0">
                  <c:v>7040</c:v>
                </c:pt>
                <c:pt idx="1">
                  <c:v>15289</c:v>
                </c:pt>
                <c:pt idx="2">
                  <c:v>55.4</c:v>
                </c:pt>
                <c:pt idx="3">
                  <c:v>1330.2800000000002</c:v>
                </c:pt>
                <c:pt idx="4">
                  <c:v>433</c:v>
                </c:pt>
                <c:pt idx="5">
                  <c:v>470</c:v>
                </c:pt>
                <c:pt idx="6">
                  <c:v>61</c:v>
                </c:pt>
                <c:pt idx="7">
                  <c:v>176.6</c:v>
                </c:pt>
                <c:pt idx="8">
                  <c:v>537</c:v>
                </c:pt>
                <c:pt idx="9">
                  <c:v>700</c:v>
                </c:pt>
                <c:pt idx="10">
                  <c:v>0</c:v>
                </c:pt>
                <c:pt idx="11">
                  <c:v>0</c:v>
                </c:pt>
              </c:numCache>
            </c:numRef>
          </c:val>
        </c:ser>
        <c:firstSliceAng val="0"/>
        <c:holeSize val="50"/>
      </c:doughnutChart>
    </c:plotArea>
    <c:legend>
      <c:legendPos val="r"/>
      <c:legendEntry>
        <c:idx val="2"/>
        <c:txPr>
          <a:bodyPr/>
          <a:lstStyle/>
          <a:p>
            <a:pPr>
              <a:defRPr>
                <a:solidFill>
                  <a:srgbClr val="FF0000"/>
                </a:solidFill>
              </a:defRPr>
            </a:pPr>
            <a:endParaRPr lang="en-US"/>
          </a:p>
        </c:txPr>
      </c:legendEntry>
      <c:legendEntry>
        <c:idx val="6"/>
        <c:txPr>
          <a:bodyPr/>
          <a:lstStyle/>
          <a:p>
            <a:pPr>
              <a:defRPr>
                <a:solidFill>
                  <a:srgbClr val="FF0000"/>
                </a:solidFill>
              </a:defRPr>
            </a:pPr>
            <a:endParaRPr lang="en-US"/>
          </a:p>
        </c:txPr>
      </c:legendEntry>
      <c:legendEntry>
        <c:idx val="10"/>
        <c:txPr>
          <a:bodyPr/>
          <a:lstStyle/>
          <a:p>
            <a:pPr>
              <a:defRPr>
                <a:solidFill>
                  <a:srgbClr val="FF0000"/>
                </a:solidFill>
              </a:defRPr>
            </a:pPr>
            <a:endParaRPr lang="en-US"/>
          </a:p>
        </c:txPr>
      </c:legendEntry>
      <c:layout>
        <c:manualLayout>
          <c:xMode val="edge"/>
          <c:yMode val="edge"/>
          <c:x val="0.71672369730071872"/>
          <c:y val="4.8339044008651084E-2"/>
          <c:w val="0.26654164697449134"/>
          <c:h val="0.88378815736472993"/>
        </c:manualLayout>
      </c:layout>
      <c:txPr>
        <a:bodyPr/>
        <a:lstStyle/>
        <a:p>
          <a:pPr>
            <a:defRPr lang="ja-JP"/>
          </a:pPr>
          <a:endParaRPr lang="en-US"/>
        </a:p>
      </c:txPr>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B1E41-5C3E-4EAB-8F49-8FA69F245BEF}" type="datetimeFigureOut">
              <a:rPr lang="en-US" smtClean="0"/>
              <a:pPr/>
              <a:t>8/27/2017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65F02-FCEA-48B3-A542-3263D84C8C3B}" type="slidenum">
              <a:rPr lang="en-MY" smtClean="0"/>
              <a:pPr/>
              <a:t>&lt;#&gt;</a:t>
            </a:fld>
            <a:endParaRPr lang="en-MY"/>
          </a:p>
        </p:txBody>
      </p:sp>
    </p:spTree>
    <p:extLst>
      <p:ext uri="{BB962C8B-B14F-4D97-AF65-F5344CB8AC3E}">
        <p14:creationId xmlns:p14="http://schemas.microsoft.com/office/powerpoint/2010/main" xmlns="" val="325786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836449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
        <p:nvSpPr>
          <p:cNvPr id="7" name="TextBox 12"/>
          <p:cNvSpPr txBox="1"/>
          <p:nvPr userDrawn="1"/>
        </p:nvSpPr>
        <p:spPr>
          <a:xfrm>
            <a:off x="0" y="0"/>
            <a:ext cx="9144000" cy="492443"/>
          </a:xfrm>
          <a:prstGeom prst="rect">
            <a:avLst/>
          </a:prstGeom>
          <a:solidFill>
            <a:srgbClr val="FFC000"/>
          </a:solidFill>
        </p:spPr>
        <p:txBody>
          <a:bodyPr wrap="square" rtlCol="0">
            <a:spAutoFit/>
          </a:bodyPr>
          <a:lstStyle/>
          <a:p>
            <a:pPr algn="ctr"/>
            <a:r>
              <a:rPr lang="en-US" altLang="ja-JP" sz="2600" b="1" dirty="0" smtClean="0">
                <a:solidFill>
                  <a:schemeClr val="accent2">
                    <a:lumMod val="75000"/>
                  </a:schemeClr>
                </a:solidFill>
                <a:effectLst>
                  <a:outerShdw blurRad="38100" dist="38100" dir="2700000" algn="tl">
                    <a:srgbClr val="000000">
                      <a:alpha val="43137"/>
                    </a:srgbClr>
                  </a:outerShdw>
                </a:effectLst>
              </a:rPr>
              <a:t>BMM 4733 Power Plant Technology</a:t>
            </a:r>
            <a:endParaRPr lang="en-MY" altLang="ja-JP" sz="26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1514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408533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836123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2053804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170832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3CEA32-84DA-45D1-A2AE-CD31EDD23B59}" type="datetimeFigureOut">
              <a:rPr lang="en-US" smtClean="0"/>
              <a:pPr/>
              <a:t>8/27/2017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07935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CEA32-84DA-45D1-A2AE-CD31EDD23B59}" type="datetimeFigureOut">
              <a:rPr lang="en-US" smtClean="0"/>
              <a:pPr/>
              <a:t>8/27/2017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735395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CEA32-84DA-45D1-A2AE-CD31EDD23B59}" type="datetimeFigureOut">
              <a:rPr lang="en-US" smtClean="0"/>
              <a:pPr/>
              <a:t>8/27/2017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959253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143893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75379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CEA32-84DA-45D1-A2AE-CD31EDD23B59}" type="datetimeFigureOut">
              <a:rPr lang="en-US" smtClean="0"/>
              <a:pPr/>
              <a:t>8/27/2017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301807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153400" cy="1470025"/>
          </a:xfrm>
        </p:spPr>
        <p:txBody>
          <a:bodyPr>
            <a:normAutofit fontScale="90000"/>
          </a:bodyPr>
          <a:lstStyle/>
          <a:p>
            <a:r>
              <a:rPr lang="en-GB" b="1" dirty="0" smtClean="0">
                <a:effectLst>
                  <a:outerShdw blurRad="38100" dist="38100" dir="2700000" algn="tl">
                    <a:srgbClr val="000000">
                      <a:alpha val="43137"/>
                    </a:srgbClr>
                  </a:outerShdw>
                </a:effectLst>
              </a:rPr>
              <a:t>Power Plant Technology</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Sustainable Issues in Power Plants</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(Lecture 2)</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8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smtClean="0">
                <a:effectLst>
                  <a:outerShdw blurRad="38100" dist="38100" dir="2700000" algn="tl">
                    <a:srgbClr val="000000">
                      <a:alpha val="43137"/>
                    </a:srgbClr>
                  </a:outerShdw>
                </a:effectLst>
              </a:rPr>
              <a:t>Mohamad Firdaus Basrawi, Dr. (Eng)</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Mechanical Engineering Faculty</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mfirdausb@ump.edu.my</a:t>
            </a:r>
          </a:p>
          <a:p>
            <a:endParaRPr lang="en-GB" b="1" dirty="0">
              <a:effectLst>
                <a:outerShdw blurRad="38100" dist="38100" dir="2700000" algn="tl">
                  <a:srgbClr val="000000">
                    <a:alpha val="43137"/>
                  </a:srgbClr>
                </a:outerShdw>
              </a:effectLst>
            </a:endParaRPr>
          </a:p>
        </p:txBody>
      </p:sp>
      <p:pic>
        <p:nvPicPr>
          <p:cNvPr id="52226" name="Picture 2" descr="Image result for CC non-commercial"/>
          <p:cNvPicPr>
            <a:picLocks noChangeAspect="1" noChangeArrowheads="1"/>
          </p:cNvPicPr>
          <p:nvPr/>
        </p:nvPicPr>
        <p:blipFill>
          <a:blip r:embed="rId2" cstate="print"/>
          <a:srcRect/>
          <a:stretch>
            <a:fillRect/>
          </a:stretch>
        </p:blipFill>
        <p:spPr bwMode="auto">
          <a:xfrm>
            <a:off x="7020272" y="5710030"/>
            <a:ext cx="2123727" cy="743305"/>
          </a:xfrm>
          <a:prstGeom prst="rect">
            <a:avLst/>
          </a:prstGeom>
          <a:noFill/>
        </p:spPr>
      </p:pic>
    </p:spTree>
    <p:extLst>
      <p:ext uri="{BB962C8B-B14F-4D97-AF65-F5344CB8AC3E}">
        <p14:creationId xmlns:p14="http://schemas.microsoft.com/office/powerpoint/2010/main" xmlns=""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12" y="253073"/>
            <a:ext cx="9144000" cy="830997"/>
          </a:xfrm>
          <a:prstGeom prst="rect">
            <a:avLst/>
          </a:prstGeom>
          <a:noFill/>
        </p:spPr>
        <p:txBody>
          <a:bodyPr wrap="square" rtlCol="0">
            <a:spAutoFit/>
          </a:bodyPr>
          <a:lstStyle/>
          <a:p>
            <a:pPr algn="ctr"/>
            <a:r>
              <a:rPr lang="en-US" sz="2400" b="1" dirty="0" smtClean="0"/>
              <a:t>NOx Abatement Method: </a:t>
            </a:r>
          </a:p>
          <a:p>
            <a:pPr algn="ctr"/>
            <a:r>
              <a:rPr lang="en-US" sz="2400" b="1" dirty="0" smtClean="0"/>
              <a:t>Selective Catalytic Reduction (SCR)</a:t>
            </a:r>
            <a:endParaRPr lang="en-US" sz="2400" b="1" dirty="0"/>
          </a:p>
        </p:txBody>
      </p:sp>
      <p:sp>
        <p:nvSpPr>
          <p:cNvPr id="6" name="正方形/長方形 5"/>
          <p:cNvSpPr/>
          <p:nvPr/>
        </p:nvSpPr>
        <p:spPr>
          <a:xfrm>
            <a:off x="0" y="990600"/>
            <a:ext cx="9144000" cy="2862322"/>
          </a:xfrm>
          <a:prstGeom prst="rect">
            <a:avLst/>
          </a:prstGeom>
        </p:spPr>
        <p:txBody>
          <a:bodyPr wrap="square">
            <a:spAutoFit/>
          </a:bodyPr>
          <a:lstStyle/>
          <a:p>
            <a:pPr>
              <a:spcBef>
                <a:spcPts val="1200"/>
              </a:spcBef>
              <a:buFont typeface="Arial" pitchFamily="34" charset="0"/>
              <a:buChar char="•"/>
            </a:pPr>
            <a:r>
              <a:rPr lang="en-US" sz="2000" dirty="0" smtClean="0"/>
              <a:t> SCR converting NOx into H2O and N2 by catalyst helps. A gaseous reductant including aqueous ammonia or urea, anhydrous ammonia is added to a exhaust gas stream.</a:t>
            </a:r>
          </a:p>
          <a:p>
            <a:pPr>
              <a:spcBef>
                <a:spcPts val="1200"/>
              </a:spcBef>
            </a:pPr>
            <a:r>
              <a:rPr lang="en-US" sz="2000" dirty="0" smtClean="0"/>
              <a:t>SCR catalysts are made from various ceramic materials including titanium oxide and other oxides of base metals (molybdenum, vanadium, and tungsten).</a:t>
            </a:r>
          </a:p>
          <a:p>
            <a:pPr>
              <a:spcBef>
                <a:spcPts val="1200"/>
              </a:spcBef>
            </a:pPr>
            <a:r>
              <a:rPr lang="en-US" sz="2000" dirty="0" smtClean="0"/>
              <a:t>SCR reductacts including Ammonia or urea.</a:t>
            </a:r>
          </a:p>
          <a:p>
            <a:pPr>
              <a:spcBef>
                <a:spcPts val="1200"/>
              </a:spcBef>
            </a:pPr>
            <a:r>
              <a:rPr lang="en-US" sz="2000" dirty="0" smtClean="0"/>
              <a:t>4NO + 4 NH</a:t>
            </a:r>
            <a:r>
              <a:rPr lang="en-US" sz="2000" baseline="-25000" dirty="0" smtClean="0"/>
              <a:t>3</a:t>
            </a:r>
            <a:r>
              <a:rPr lang="en-US" sz="2000" dirty="0" smtClean="0"/>
              <a:t> +O</a:t>
            </a:r>
            <a:r>
              <a:rPr lang="en-US" sz="2000" baseline="-25000" dirty="0" smtClean="0"/>
              <a:t>2</a:t>
            </a:r>
            <a:r>
              <a:rPr lang="en-US" sz="2000" dirty="0" smtClean="0"/>
              <a:t> -&gt; 4N</a:t>
            </a:r>
            <a:r>
              <a:rPr lang="en-US" sz="2000" baseline="-25000" dirty="0" smtClean="0"/>
              <a:t>2</a:t>
            </a:r>
            <a:r>
              <a:rPr lang="en-US" sz="2000" dirty="0" smtClean="0"/>
              <a:t>+6H</a:t>
            </a:r>
            <a:r>
              <a:rPr lang="en-US" sz="2000" baseline="-25000" dirty="0" smtClean="0"/>
              <a:t>2</a:t>
            </a:r>
            <a:r>
              <a:rPr lang="en-US" sz="2000" dirty="0" smtClean="0"/>
              <a:t>O</a:t>
            </a:r>
          </a:p>
          <a:p>
            <a:pPr>
              <a:spcBef>
                <a:spcPts val="1200"/>
              </a:spcBef>
            </a:pPr>
            <a:r>
              <a:rPr lang="en-US" sz="2000" dirty="0" smtClean="0"/>
              <a:t>2NO</a:t>
            </a:r>
            <a:r>
              <a:rPr lang="en-US" sz="2000" baseline="-25000" dirty="0" smtClean="0"/>
              <a:t>2</a:t>
            </a:r>
            <a:r>
              <a:rPr lang="en-US" sz="2000" dirty="0" smtClean="0"/>
              <a:t> + 4 NH</a:t>
            </a:r>
            <a:r>
              <a:rPr lang="en-US" sz="2000" baseline="-25000" dirty="0" smtClean="0"/>
              <a:t>3</a:t>
            </a:r>
            <a:r>
              <a:rPr lang="en-US" sz="2000" dirty="0" smtClean="0"/>
              <a:t> +O</a:t>
            </a:r>
            <a:r>
              <a:rPr lang="en-US" sz="2000" baseline="-25000" dirty="0" smtClean="0"/>
              <a:t>2</a:t>
            </a:r>
            <a:r>
              <a:rPr lang="en-US" sz="2000" dirty="0" smtClean="0"/>
              <a:t> -&gt; 4N</a:t>
            </a:r>
            <a:r>
              <a:rPr lang="en-US" sz="2000" baseline="-25000" dirty="0" smtClean="0"/>
              <a:t>2</a:t>
            </a:r>
            <a:r>
              <a:rPr lang="en-US" sz="2000" dirty="0" smtClean="0"/>
              <a:t>+6H</a:t>
            </a:r>
            <a:r>
              <a:rPr lang="en-US" sz="2000" baseline="-25000" dirty="0" smtClean="0"/>
              <a:t>2</a:t>
            </a:r>
            <a:r>
              <a:rPr lang="en-US" sz="2000" dirty="0" smtClean="0"/>
              <a:t>O</a:t>
            </a:r>
          </a:p>
        </p:txBody>
      </p:sp>
      <p:pic>
        <p:nvPicPr>
          <p:cNvPr id="2" name="Picture 2" descr="http://www.pennenergy.com/content/dam/etc/medialib/pennenergy_media_library/images/site-images/9538.res"/>
          <p:cNvPicPr>
            <a:picLocks noChangeAspect="1" noChangeArrowheads="1"/>
          </p:cNvPicPr>
          <p:nvPr/>
        </p:nvPicPr>
        <p:blipFill>
          <a:blip r:embed="rId2" cstate="print"/>
          <a:srcRect/>
          <a:stretch>
            <a:fillRect/>
          </a:stretch>
        </p:blipFill>
        <p:spPr bwMode="auto">
          <a:xfrm>
            <a:off x="3619500" y="3124200"/>
            <a:ext cx="5151872" cy="3272135"/>
          </a:xfrm>
          <a:prstGeom prst="rect">
            <a:avLst/>
          </a:prstGeom>
          <a:noFill/>
        </p:spPr>
      </p:pic>
      <p:sp>
        <p:nvSpPr>
          <p:cNvPr id="8" name="正方形/長方形 7"/>
          <p:cNvSpPr/>
          <p:nvPr/>
        </p:nvSpPr>
        <p:spPr>
          <a:xfrm>
            <a:off x="609600" y="6396335"/>
            <a:ext cx="6019800" cy="276999"/>
          </a:xfrm>
          <a:prstGeom prst="rect">
            <a:avLst/>
          </a:prstGeom>
        </p:spPr>
        <p:txBody>
          <a:bodyPr wrap="square">
            <a:spAutoFit/>
          </a:bodyPr>
          <a:lstStyle/>
          <a:p>
            <a:r>
              <a:rPr lang="en-US" sz="1200" dirty="0" smtClean="0"/>
              <a:t>http://www.pennenergy.com/articles/pennenergy/2010/02/coalogix-and-flsmidth.html</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Selective Non-Catalytic Reduction Process"/>
          <p:cNvPicPr>
            <a:picLocks noChangeAspect="1" noChangeArrowheads="1"/>
          </p:cNvPicPr>
          <p:nvPr/>
        </p:nvPicPr>
        <p:blipFill>
          <a:blip r:embed="rId2" cstate="print"/>
          <a:srcRect/>
          <a:stretch>
            <a:fillRect/>
          </a:stretch>
        </p:blipFill>
        <p:spPr bwMode="auto">
          <a:xfrm>
            <a:off x="381000" y="3329899"/>
            <a:ext cx="4343400" cy="2971281"/>
          </a:xfrm>
          <a:prstGeom prst="rect">
            <a:avLst/>
          </a:prstGeom>
          <a:noFill/>
        </p:spPr>
      </p:pic>
      <p:pic>
        <p:nvPicPr>
          <p:cNvPr id="149508" name="Picture 4" descr="Boiler Temperature Mapping with Over Fire Air (OFA)"/>
          <p:cNvPicPr>
            <a:picLocks noChangeAspect="1" noChangeArrowheads="1"/>
          </p:cNvPicPr>
          <p:nvPr/>
        </p:nvPicPr>
        <p:blipFill>
          <a:blip r:embed="rId3" cstate="print"/>
          <a:srcRect/>
          <a:stretch>
            <a:fillRect/>
          </a:stretch>
        </p:blipFill>
        <p:spPr bwMode="auto">
          <a:xfrm>
            <a:off x="5334000" y="1643959"/>
            <a:ext cx="3581400" cy="3982518"/>
          </a:xfrm>
          <a:prstGeom prst="rect">
            <a:avLst/>
          </a:prstGeom>
          <a:noFill/>
        </p:spPr>
      </p:pic>
      <p:sp>
        <p:nvSpPr>
          <p:cNvPr id="4" name="正方形/長方形 3"/>
          <p:cNvSpPr/>
          <p:nvPr/>
        </p:nvSpPr>
        <p:spPr>
          <a:xfrm>
            <a:off x="4724400" y="5791200"/>
            <a:ext cx="4470400" cy="276999"/>
          </a:xfrm>
          <a:prstGeom prst="rect">
            <a:avLst/>
          </a:prstGeom>
        </p:spPr>
        <p:txBody>
          <a:bodyPr wrap="square">
            <a:spAutoFit/>
          </a:bodyPr>
          <a:lstStyle/>
          <a:p>
            <a:pPr algn="ctr"/>
            <a:r>
              <a:rPr lang="en-US" sz="1200" dirty="0" smtClean="0"/>
              <a:t>http://www.hamonusa.com/hamonresearchcottrell/products/nox</a:t>
            </a:r>
            <a:endParaRPr lang="en-US" sz="1200" dirty="0"/>
          </a:p>
        </p:txBody>
      </p:sp>
      <p:sp>
        <p:nvSpPr>
          <p:cNvPr id="5" name="テキスト ボックス 4"/>
          <p:cNvSpPr txBox="1"/>
          <p:nvPr/>
        </p:nvSpPr>
        <p:spPr>
          <a:xfrm>
            <a:off x="152400" y="252133"/>
            <a:ext cx="9144000" cy="830997"/>
          </a:xfrm>
          <a:prstGeom prst="rect">
            <a:avLst/>
          </a:prstGeom>
          <a:noFill/>
        </p:spPr>
        <p:txBody>
          <a:bodyPr wrap="square" rtlCol="0">
            <a:spAutoFit/>
          </a:bodyPr>
          <a:lstStyle/>
          <a:p>
            <a:r>
              <a:rPr lang="en-US" sz="2400" b="1" dirty="0" smtClean="0"/>
              <a:t>NOx Abatement Method: Selective Non-Catalytic </a:t>
            </a:r>
          </a:p>
          <a:p>
            <a:r>
              <a:rPr lang="en-US" sz="2400" b="1" dirty="0" smtClean="0"/>
              <a:t>Reduction (SNCR)</a:t>
            </a:r>
            <a:endParaRPr lang="en-US" sz="2400" b="1" dirty="0"/>
          </a:p>
        </p:txBody>
      </p:sp>
      <p:sp>
        <p:nvSpPr>
          <p:cNvPr id="6" name="正方形/長方形 5"/>
          <p:cNvSpPr/>
          <p:nvPr/>
        </p:nvSpPr>
        <p:spPr>
          <a:xfrm>
            <a:off x="152400" y="1083130"/>
            <a:ext cx="5638800" cy="2246769"/>
          </a:xfrm>
          <a:prstGeom prst="rect">
            <a:avLst/>
          </a:prstGeom>
        </p:spPr>
        <p:txBody>
          <a:bodyPr wrap="square">
            <a:spAutoFit/>
          </a:bodyPr>
          <a:lstStyle/>
          <a:p>
            <a:pPr>
              <a:spcBef>
                <a:spcPts val="1200"/>
              </a:spcBef>
              <a:buFont typeface="Arial" pitchFamily="34" charset="0"/>
              <a:buChar char="•"/>
            </a:pPr>
            <a:r>
              <a:rPr lang="en-US" sz="2000" dirty="0" smtClean="0"/>
              <a:t>SCNR uses urea or ammonia into the furnace of the boiler at the point where the flue gas temperature is in the range of 760-1,090</a:t>
            </a:r>
            <a:r>
              <a:rPr lang="en-US" sz="2000" baseline="30000" dirty="0" smtClean="0"/>
              <a:t>o</a:t>
            </a:r>
            <a:r>
              <a:rPr lang="en-US" sz="2000" dirty="0" smtClean="0"/>
              <a:t>C to react with NOx and the results is H</a:t>
            </a:r>
            <a:r>
              <a:rPr lang="en-US" sz="2000" baseline="-25000" dirty="0" smtClean="0"/>
              <a:t>2</a:t>
            </a:r>
            <a:r>
              <a:rPr lang="en-US" sz="2000" dirty="0" smtClean="0"/>
              <a:t>O, N</a:t>
            </a:r>
            <a:r>
              <a:rPr lang="en-US" sz="2000" baseline="-25000" dirty="0" smtClean="0"/>
              <a:t>2</a:t>
            </a:r>
            <a:r>
              <a:rPr lang="en-US" sz="2000" dirty="0" smtClean="0"/>
              <a:t>, CO</a:t>
            </a:r>
            <a:r>
              <a:rPr lang="en-US" sz="2000" baseline="-25000" dirty="0" smtClean="0"/>
              <a:t>2</a:t>
            </a:r>
            <a:r>
              <a:rPr lang="en-US" sz="2000" dirty="0" smtClean="0"/>
              <a:t>.</a:t>
            </a:r>
            <a:endParaRPr lang="en-US" sz="2000" dirty="0"/>
          </a:p>
          <a:p>
            <a:pPr>
              <a:spcBef>
                <a:spcPts val="1200"/>
              </a:spcBef>
            </a:pPr>
            <a:r>
              <a:rPr lang="en-US" sz="2000" dirty="0" smtClean="0"/>
              <a:t>NH</a:t>
            </a:r>
            <a:r>
              <a:rPr lang="en-US" sz="2000" baseline="-25000" dirty="0" smtClean="0"/>
              <a:t>2</a:t>
            </a:r>
            <a:r>
              <a:rPr lang="en-US" sz="2000" dirty="0" smtClean="0"/>
              <a:t>CONH</a:t>
            </a:r>
            <a:r>
              <a:rPr lang="en-US" sz="2000" baseline="-25000" dirty="0" smtClean="0"/>
              <a:t>2</a:t>
            </a:r>
            <a:r>
              <a:rPr lang="en-US" sz="2000" dirty="0" smtClean="0"/>
              <a:t> (Urea) +H</a:t>
            </a:r>
            <a:r>
              <a:rPr lang="en-US" sz="2000" baseline="-25000" dirty="0" smtClean="0"/>
              <a:t>2</a:t>
            </a:r>
            <a:r>
              <a:rPr lang="en-US" sz="2000" dirty="0" smtClean="0"/>
              <a:t>O -&gt; CO</a:t>
            </a:r>
            <a:r>
              <a:rPr lang="en-US" sz="2000" baseline="-25000" dirty="0" smtClean="0"/>
              <a:t>2</a:t>
            </a:r>
            <a:r>
              <a:rPr lang="en-US" sz="2000" dirty="0" smtClean="0"/>
              <a:t> +2NH</a:t>
            </a:r>
            <a:r>
              <a:rPr lang="en-US" sz="2000" baseline="-25000" dirty="0" smtClean="0"/>
              <a:t>3</a:t>
            </a:r>
          </a:p>
          <a:p>
            <a:pPr>
              <a:spcBef>
                <a:spcPts val="1200"/>
              </a:spcBef>
            </a:pPr>
            <a:r>
              <a:rPr lang="en-US" sz="2000" dirty="0" smtClean="0"/>
              <a:t>4NO +O</a:t>
            </a:r>
            <a:r>
              <a:rPr lang="en-US" sz="2000" baseline="-25000" dirty="0" smtClean="0"/>
              <a:t>2</a:t>
            </a:r>
            <a:r>
              <a:rPr lang="en-US" sz="2000" dirty="0" smtClean="0"/>
              <a:t> + 4 NH</a:t>
            </a:r>
            <a:r>
              <a:rPr lang="en-US" sz="2000" baseline="-25000" dirty="0" smtClean="0"/>
              <a:t>3</a:t>
            </a:r>
            <a:r>
              <a:rPr lang="en-US" sz="2000" dirty="0" smtClean="0"/>
              <a:t> -&gt; 4N</a:t>
            </a:r>
            <a:r>
              <a:rPr lang="en-US" sz="2000" baseline="-25000" dirty="0" smtClean="0"/>
              <a:t>2</a:t>
            </a:r>
            <a:r>
              <a:rPr lang="en-US" sz="2000" dirty="0" smtClean="0"/>
              <a:t>+6H</a:t>
            </a:r>
            <a:r>
              <a:rPr lang="en-US" sz="2000" baseline="-25000" dirty="0" smtClean="0"/>
              <a:t>2</a:t>
            </a:r>
            <a:r>
              <a:rPr lang="en-US" sz="2000" dirty="0" smtClean="0"/>
              <a:t>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8600" y="5849005"/>
            <a:ext cx="4953000" cy="461665"/>
          </a:xfrm>
          <a:prstGeom prst="rect">
            <a:avLst/>
          </a:prstGeom>
        </p:spPr>
        <p:txBody>
          <a:bodyPr wrap="square">
            <a:spAutoFit/>
          </a:bodyPr>
          <a:lstStyle/>
          <a:p>
            <a:pPr algn="ctr"/>
            <a:r>
              <a:rPr lang="en-US" sz="1200" dirty="0" smtClean="0"/>
              <a:t>http://en.wikipedia.org/wiki/Flue-gas_desulfurization#mediaviewer/File:Flue_gas_desulfurization_unit_EN.svg</a:t>
            </a:r>
            <a:endParaRPr lang="en-US" sz="1200" dirty="0"/>
          </a:p>
        </p:txBody>
      </p:sp>
      <p:sp>
        <p:nvSpPr>
          <p:cNvPr id="5" name="テキスト ボックス 4"/>
          <p:cNvSpPr txBox="1"/>
          <p:nvPr/>
        </p:nvSpPr>
        <p:spPr>
          <a:xfrm>
            <a:off x="332096" y="540422"/>
            <a:ext cx="9144000" cy="830997"/>
          </a:xfrm>
          <a:prstGeom prst="rect">
            <a:avLst/>
          </a:prstGeom>
          <a:noFill/>
        </p:spPr>
        <p:txBody>
          <a:bodyPr wrap="square" rtlCol="0">
            <a:spAutoFit/>
          </a:bodyPr>
          <a:lstStyle/>
          <a:p>
            <a:r>
              <a:rPr lang="en-US" sz="2400" b="1" dirty="0" smtClean="0"/>
              <a:t>SO</a:t>
            </a:r>
            <a:r>
              <a:rPr lang="en-US" sz="2400" b="1" baseline="-25000" dirty="0" smtClean="0"/>
              <a:t>2</a:t>
            </a:r>
            <a:r>
              <a:rPr lang="en-US" sz="2400" b="1" dirty="0" smtClean="0"/>
              <a:t> Abatement Method: Flue-Gas Desulfurization (FGD) </a:t>
            </a:r>
          </a:p>
          <a:p>
            <a:r>
              <a:rPr lang="en-US" sz="2400" b="1" dirty="0" smtClean="0"/>
              <a:t>with scrubber</a:t>
            </a:r>
            <a:endParaRPr lang="en-US" sz="2400" b="1" dirty="0"/>
          </a:p>
        </p:txBody>
      </p:sp>
      <p:sp>
        <p:nvSpPr>
          <p:cNvPr id="6" name="正方形/長方形 5"/>
          <p:cNvSpPr/>
          <p:nvPr/>
        </p:nvSpPr>
        <p:spPr>
          <a:xfrm>
            <a:off x="304800" y="1425831"/>
            <a:ext cx="5410200" cy="4093428"/>
          </a:xfrm>
          <a:prstGeom prst="rect">
            <a:avLst/>
          </a:prstGeom>
        </p:spPr>
        <p:txBody>
          <a:bodyPr wrap="square">
            <a:spAutoFit/>
          </a:bodyPr>
          <a:lstStyle/>
          <a:p>
            <a:pPr>
              <a:spcBef>
                <a:spcPts val="1200"/>
              </a:spcBef>
              <a:buFont typeface="Arial" pitchFamily="34" charset="0"/>
              <a:buChar char="•"/>
            </a:pPr>
            <a:r>
              <a:rPr lang="en-US" sz="2000" dirty="0" smtClean="0"/>
              <a:t>Wet Scrubber is a device that remove SO2 from flue gas. The flue gas stream is forced to have contact with the scrubbing liquid by spraying it with the liquid, or by other contact methods.</a:t>
            </a:r>
          </a:p>
          <a:p>
            <a:pPr>
              <a:spcBef>
                <a:spcPts val="1200"/>
              </a:spcBef>
              <a:buFont typeface="Arial" pitchFamily="34" charset="0"/>
              <a:buChar char="•"/>
            </a:pPr>
            <a:r>
              <a:rPr lang="en-US" sz="2000" dirty="0" smtClean="0"/>
              <a:t>SO</a:t>
            </a:r>
            <a:r>
              <a:rPr lang="en-US" sz="2000" baseline="-25000" dirty="0" smtClean="0"/>
              <a:t>2</a:t>
            </a:r>
            <a:r>
              <a:rPr lang="en-US" sz="2000" dirty="0" smtClean="0"/>
              <a:t> is acidic and therefore scrubbing liquid is usually alkaline such as CACO</a:t>
            </a:r>
            <a:r>
              <a:rPr lang="en-US" sz="2000" baseline="-25000" dirty="0" smtClean="0"/>
              <a:t>3</a:t>
            </a:r>
            <a:r>
              <a:rPr lang="en-US" sz="2000" dirty="0" smtClean="0"/>
              <a:t> (limestone), CASO</a:t>
            </a:r>
            <a:r>
              <a:rPr lang="en-US" sz="2000" baseline="-25000" dirty="0" smtClean="0"/>
              <a:t>3</a:t>
            </a:r>
            <a:r>
              <a:rPr lang="en-US" sz="2000" dirty="0" smtClean="0"/>
              <a:t>(Calcium sulfite), etc.</a:t>
            </a:r>
          </a:p>
          <a:p>
            <a:pPr>
              <a:spcBef>
                <a:spcPts val="1200"/>
              </a:spcBef>
            </a:pPr>
            <a:r>
              <a:rPr lang="en-US" sz="2000" dirty="0" smtClean="0"/>
              <a:t>SO</a:t>
            </a:r>
            <a:r>
              <a:rPr lang="en-US" sz="2000" baseline="-25000" dirty="0" smtClean="0"/>
              <a:t>2</a:t>
            </a:r>
            <a:r>
              <a:rPr lang="en-US" sz="2000" dirty="0" smtClean="0"/>
              <a:t> (gas) + CACO</a:t>
            </a:r>
            <a:r>
              <a:rPr lang="en-US" sz="2000" baseline="-25000" dirty="0" smtClean="0"/>
              <a:t>3</a:t>
            </a:r>
            <a:r>
              <a:rPr lang="en-US" sz="2000" dirty="0" smtClean="0"/>
              <a:t>(Solid) -&gt; CASO</a:t>
            </a:r>
            <a:r>
              <a:rPr lang="en-US" sz="2000" baseline="-25000" dirty="0" smtClean="0"/>
              <a:t>3</a:t>
            </a:r>
            <a:r>
              <a:rPr lang="en-US" sz="2000" dirty="0" smtClean="0"/>
              <a:t> (solid)+ CO</a:t>
            </a:r>
            <a:r>
              <a:rPr lang="en-US" sz="2000" baseline="-25000" dirty="0" smtClean="0"/>
              <a:t>2</a:t>
            </a:r>
          </a:p>
          <a:p>
            <a:pPr>
              <a:spcBef>
                <a:spcPts val="1200"/>
              </a:spcBef>
            </a:pPr>
            <a:r>
              <a:rPr lang="en-US" sz="2000" dirty="0" smtClean="0"/>
              <a:t> (gas)</a:t>
            </a:r>
          </a:p>
          <a:p>
            <a:pPr>
              <a:spcBef>
                <a:spcPts val="1200"/>
              </a:spcBef>
            </a:pPr>
            <a:r>
              <a:rPr lang="en-US" sz="2000" dirty="0" smtClean="0"/>
              <a:t>SO</a:t>
            </a:r>
            <a:r>
              <a:rPr lang="en-US" sz="2000" baseline="-25000" dirty="0" smtClean="0"/>
              <a:t>2</a:t>
            </a:r>
            <a:r>
              <a:rPr lang="en-US" sz="2000" dirty="0" smtClean="0"/>
              <a:t> (gas) + CA(OH)</a:t>
            </a:r>
            <a:r>
              <a:rPr lang="en-US" sz="2000" baseline="-25000" dirty="0" smtClean="0"/>
              <a:t>2</a:t>
            </a:r>
            <a:r>
              <a:rPr lang="en-US" sz="2000" dirty="0" smtClean="0"/>
              <a:t>(Solid) -&gt; CASO</a:t>
            </a:r>
            <a:r>
              <a:rPr lang="en-US" sz="2000" baseline="-25000" dirty="0" smtClean="0"/>
              <a:t>3</a:t>
            </a:r>
            <a:r>
              <a:rPr lang="en-US" sz="2000" dirty="0" smtClean="0"/>
              <a:t> (solid)+ H</a:t>
            </a:r>
            <a:r>
              <a:rPr lang="en-US" sz="2000" baseline="-25000" dirty="0" smtClean="0"/>
              <a:t>2</a:t>
            </a:r>
            <a:r>
              <a:rPr lang="en-US" sz="2000" dirty="0" smtClean="0"/>
              <a:t>O (gas)</a:t>
            </a:r>
          </a:p>
        </p:txBody>
      </p:sp>
      <p:pic>
        <p:nvPicPr>
          <p:cNvPr id="182274" name="Picture 2" descr="http://upload.wikimedia.org/wikipedia/commons/thumb/d/d0/Flue_gas_desulfurization_unit_EN.svg/670px-Flue_gas_desulfurization_unit_EN.svg.png"/>
          <p:cNvPicPr>
            <a:picLocks noChangeAspect="1" noChangeArrowheads="1"/>
          </p:cNvPicPr>
          <p:nvPr/>
        </p:nvPicPr>
        <p:blipFill>
          <a:blip r:embed="rId2" cstate="print"/>
          <a:srcRect/>
          <a:stretch>
            <a:fillRect/>
          </a:stretch>
        </p:blipFill>
        <p:spPr bwMode="auto">
          <a:xfrm>
            <a:off x="5410200" y="1234856"/>
            <a:ext cx="3977032" cy="45053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13</a:t>
            </a:fld>
            <a:endParaRPr lang="en-US" sz="1600" dirty="0"/>
          </a:p>
        </p:txBody>
      </p:sp>
      <p:sp>
        <p:nvSpPr>
          <p:cNvPr id="11" name="テキスト ボックス 10"/>
          <p:cNvSpPr txBox="1"/>
          <p:nvPr/>
        </p:nvSpPr>
        <p:spPr>
          <a:xfrm>
            <a:off x="381000" y="1898540"/>
            <a:ext cx="7467600" cy="461665"/>
          </a:xfrm>
          <a:prstGeom prst="rect">
            <a:avLst/>
          </a:prstGeom>
          <a:noFill/>
        </p:spPr>
        <p:txBody>
          <a:bodyPr wrap="square" rtlCol="0">
            <a:spAutoFit/>
          </a:bodyPr>
          <a:lstStyle/>
          <a:p>
            <a:r>
              <a:rPr kumimoji="1" lang="en-US" altLang="ja-JP" sz="2400" b="1" dirty="0" smtClean="0"/>
              <a:t>What is cogeneration system?</a:t>
            </a:r>
            <a:endParaRPr kumimoji="1" lang="ja-JP" altLang="en-US" sz="2400" dirty="0">
              <a:solidFill>
                <a:schemeClr val="bg1">
                  <a:lumMod val="65000"/>
                </a:schemeClr>
              </a:solidFill>
            </a:endParaRPr>
          </a:p>
        </p:txBody>
      </p:sp>
      <p:pic>
        <p:nvPicPr>
          <p:cNvPr id="150530" name="Picture 2" descr="Full-size image (10 K)"/>
          <p:cNvPicPr>
            <a:picLocks noChangeAspect="1" noChangeArrowheads="1"/>
          </p:cNvPicPr>
          <p:nvPr/>
        </p:nvPicPr>
        <p:blipFill>
          <a:blip r:embed="rId2" cstate="print"/>
          <a:srcRect/>
          <a:stretch>
            <a:fillRect/>
          </a:stretch>
        </p:blipFill>
        <p:spPr bwMode="auto">
          <a:xfrm>
            <a:off x="1066800" y="2540913"/>
            <a:ext cx="7086600" cy="3873832"/>
          </a:xfrm>
          <a:prstGeom prst="rect">
            <a:avLst/>
          </a:prstGeom>
          <a:noFill/>
        </p:spPr>
      </p:pic>
      <p:sp>
        <p:nvSpPr>
          <p:cNvPr id="13" name="正方形/長方形 12"/>
          <p:cNvSpPr/>
          <p:nvPr/>
        </p:nvSpPr>
        <p:spPr>
          <a:xfrm>
            <a:off x="685800" y="6380009"/>
            <a:ext cx="6172200" cy="430887"/>
          </a:xfrm>
          <a:prstGeom prst="rect">
            <a:avLst/>
          </a:prstGeom>
        </p:spPr>
        <p:txBody>
          <a:bodyPr wrap="square">
            <a:spAutoFit/>
          </a:bodyPr>
          <a:lstStyle/>
          <a:p>
            <a:pPr algn="ctr"/>
            <a:r>
              <a:rPr lang="en-US" altLang="ja-JP" sz="1100" dirty="0" smtClean="0"/>
              <a:t>HI Onovwiona, VI Ugursai, Residential cogeneration systems: review of the current technology, Renewable and Sustainable Energy Reviews, 5, 389-431.</a:t>
            </a:r>
            <a:endParaRPr lang="ja-JP" altLang="en-US" sz="1100" dirty="0"/>
          </a:p>
        </p:txBody>
      </p:sp>
      <p:sp>
        <p:nvSpPr>
          <p:cNvPr id="14" name="テキスト ボックス 13"/>
          <p:cNvSpPr txBox="1"/>
          <p:nvPr/>
        </p:nvSpPr>
        <p:spPr>
          <a:xfrm>
            <a:off x="5181600" y="3581400"/>
            <a:ext cx="609600" cy="381000"/>
          </a:xfrm>
          <a:prstGeom prst="rect">
            <a:avLst/>
          </a:prstGeom>
          <a:noFill/>
        </p:spPr>
        <p:txBody>
          <a:bodyPr wrap="square" rtlCol="0">
            <a:spAutoFit/>
          </a:bodyPr>
          <a:lstStyle/>
          <a:p>
            <a:r>
              <a:rPr kumimoji="1" lang="en-US" altLang="ja-JP" b="1" dirty="0" smtClean="0">
                <a:solidFill>
                  <a:schemeClr val="tx2"/>
                </a:solidFill>
              </a:rPr>
              <a:t>57%</a:t>
            </a:r>
            <a:endParaRPr kumimoji="1" lang="ja-JP" altLang="en-US" b="1" dirty="0">
              <a:solidFill>
                <a:schemeClr val="tx2"/>
              </a:solidFill>
            </a:endParaRPr>
          </a:p>
        </p:txBody>
      </p:sp>
      <p:sp>
        <p:nvSpPr>
          <p:cNvPr id="15" name="テキスト ボックス 14"/>
          <p:cNvSpPr txBox="1"/>
          <p:nvPr/>
        </p:nvSpPr>
        <p:spPr>
          <a:xfrm>
            <a:off x="4267200" y="3581400"/>
            <a:ext cx="609600" cy="381000"/>
          </a:xfrm>
          <a:prstGeom prst="rect">
            <a:avLst/>
          </a:prstGeom>
          <a:noFill/>
        </p:spPr>
        <p:txBody>
          <a:bodyPr wrap="square" rtlCol="0">
            <a:spAutoFit/>
          </a:bodyPr>
          <a:lstStyle/>
          <a:p>
            <a:r>
              <a:rPr kumimoji="1" lang="en-US" altLang="ja-JP" b="1" dirty="0" smtClean="0">
                <a:solidFill>
                  <a:srgbClr val="FF0000"/>
                </a:solidFill>
              </a:rPr>
              <a:t>85%</a:t>
            </a:r>
            <a:endParaRPr kumimoji="1" lang="ja-JP" altLang="en-US" b="1" dirty="0">
              <a:solidFill>
                <a:srgbClr val="FF0000"/>
              </a:solidFill>
            </a:endParaRPr>
          </a:p>
        </p:txBody>
      </p:sp>
      <p:sp>
        <p:nvSpPr>
          <p:cNvPr id="16" name="正方形/長方形 15"/>
          <p:cNvSpPr/>
          <p:nvPr/>
        </p:nvSpPr>
        <p:spPr>
          <a:xfrm>
            <a:off x="990600" y="2438400"/>
            <a:ext cx="1219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19800" y="2438400"/>
            <a:ext cx="2057400" cy="30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33400" y="457200"/>
            <a:ext cx="8458200" cy="1569660"/>
          </a:xfrm>
          <a:prstGeom prst="rect">
            <a:avLst/>
          </a:prstGeom>
          <a:noFill/>
        </p:spPr>
        <p:txBody>
          <a:bodyPr wrap="square" rtlCol="0">
            <a:spAutoFit/>
          </a:bodyPr>
          <a:lstStyle/>
          <a:p>
            <a:r>
              <a:rPr kumimoji="1" lang="en-US" altLang="ja-JP" sz="2400" b="1" dirty="0" smtClean="0"/>
              <a:t>Solutions: </a:t>
            </a:r>
          </a:p>
          <a:p>
            <a:pPr marL="457200" indent="-457200">
              <a:buAutoNum type="arabicParenR"/>
            </a:pPr>
            <a:r>
              <a:rPr kumimoji="1" lang="en-US" altLang="ja-JP" sz="2400" dirty="0" smtClean="0">
                <a:solidFill>
                  <a:schemeClr val="bg1">
                    <a:lumMod val="65000"/>
                  </a:schemeClr>
                </a:solidFill>
              </a:rPr>
              <a:t>Improvement of Conventional Power Generation </a:t>
            </a:r>
          </a:p>
          <a:p>
            <a:pPr marL="457200" indent="-457200">
              <a:buAutoNum type="arabicParenR"/>
            </a:pPr>
            <a:r>
              <a:rPr kumimoji="1" lang="en-US" altLang="ja-JP" sz="2400" dirty="0" smtClean="0"/>
              <a:t>Energy Efficient technology</a:t>
            </a:r>
          </a:p>
          <a:p>
            <a:r>
              <a:rPr kumimoji="1" lang="en-US" altLang="ja-JP" sz="2400" dirty="0" smtClean="0">
                <a:solidFill>
                  <a:schemeClr val="bg1">
                    <a:lumMod val="65000"/>
                  </a:schemeClr>
                </a:solidFill>
              </a:rPr>
              <a:t>3) Renewable energy </a:t>
            </a:r>
            <a:endParaRPr kumimoji="1" lang="ja-JP" altLang="en-US" sz="2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14</a:t>
            </a:fld>
            <a:endParaRPr lang="en-US" sz="1600" dirty="0"/>
          </a:p>
        </p:txBody>
      </p:sp>
      <p:pic>
        <p:nvPicPr>
          <p:cNvPr id="168962" name="Picture 2" descr="Full-size image (29 K)"/>
          <p:cNvPicPr>
            <a:picLocks noChangeAspect="1" noChangeArrowheads="1"/>
          </p:cNvPicPr>
          <p:nvPr/>
        </p:nvPicPr>
        <p:blipFill>
          <a:blip r:embed="rId2" cstate="print"/>
          <a:srcRect/>
          <a:stretch>
            <a:fillRect/>
          </a:stretch>
        </p:blipFill>
        <p:spPr bwMode="auto">
          <a:xfrm>
            <a:off x="86377" y="706379"/>
            <a:ext cx="7142446" cy="5334000"/>
          </a:xfrm>
          <a:prstGeom prst="rect">
            <a:avLst/>
          </a:prstGeom>
          <a:noFill/>
        </p:spPr>
      </p:pic>
      <p:sp>
        <p:nvSpPr>
          <p:cNvPr id="18" name="正方形/長方形 17"/>
          <p:cNvSpPr/>
          <p:nvPr/>
        </p:nvSpPr>
        <p:spPr>
          <a:xfrm>
            <a:off x="685800" y="6061988"/>
            <a:ext cx="5943600" cy="430887"/>
          </a:xfrm>
          <a:prstGeom prst="rect">
            <a:avLst/>
          </a:prstGeom>
        </p:spPr>
        <p:txBody>
          <a:bodyPr wrap="square">
            <a:spAutoFit/>
          </a:bodyPr>
          <a:lstStyle/>
          <a:p>
            <a:pPr algn="ctr"/>
            <a:r>
              <a:rPr lang="en-US" altLang="ja-JP" sz="1100" dirty="0" smtClean="0"/>
              <a:t>G. Westner, R. Madlener, The benefit of regional diversification of cogeneration investments in Europe: A mean-variance portfolio analysis, Energy Policy, 38, 7911-7920.</a:t>
            </a:r>
            <a:endParaRPr lang="ja-JP" alt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15</a:t>
            </a:fld>
            <a:endParaRPr lang="en-US" sz="1600" dirty="0"/>
          </a:p>
        </p:txBody>
      </p:sp>
      <p:sp>
        <p:nvSpPr>
          <p:cNvPr id="18" name="正方形/長方形 17"/>
          <p:cNvSpPr/>
          <p:nvPr/>
        </p:nvSpPr>
        <p:spPr>
          <a:xfrm>
            <a:off x="2286000" y="6172200"/>
            <a:ext cx="4572000" cy="261610"/>
          </a:xfrm>
          <a:prstGeom prst="rect">
            <a:avLst/>
          </a:prstGeom>
        </p:spPr>
        <p:txBody>
          <a:bodyPr>
            <a:spAutoFit/>
          </a:bodyPr>
          <a:lstStyle/>
          <a:p>
            <a:pPr algn="ctr"/>
            <a:r>
              <a:rPr lang="en-US" altLang="ja-JP" sz="1100" dirty="0" smtClean="0"/>
              <a:t>http://www.iea.org/chp/</a:t>
            </a:r>
            <a:endParaRPr lang="ja-JP" altLang="en-US" sz="1100" dirty="0"/>
          </a:p>
        </p:txBody>
      </p:sp>
      <p:pic>
        <p:nvPicPr>
          <p:cNvPr id="169986" name="Picture 2" descr="http://www.iea.org/media/files/chp/accelerated_scenario.jpg"/>
          <p:cNvPicPr>
            <a:picLocks noChangeAspect="1" noChangeArrowheads="1"/>
          </p:cNvPicPr>
          <p:nvPr/>
        </p:nvPicPr>
        <p:blipFill>
          <a:blip r:embed="rId2" cstate="print"/>
          <a:srcRect/>
          <a:stretch>
            <a:fillRect/>
          </a:stretch>
        </p:blipFill>
        <p:spPr bwMode="auto">
          <a:xfrm>
            <a:off x="304800" y="1066800"/>
            <a:ext cx="8407096" cy="5105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16</a:t>
            </a:fld>
            <a:endParaRPr lang="en-US" sz="1600" dirty="0"/>
          </a:p>
        </p:txBody>
      </p:sp>
      <p:pic>
        <p:nvPicPr>
          <p:cNvPr id="6" name="図 5"/>
          <p:cNvPicPr/>
          <p:nvPr/>
        </p:nvPicPr>
        <p:blipFill rotWithShape="1">
          <a:blip r:embed="rId2" cstate="print">
            <a:extLst>
              <a:ext uri="{28A0092B-C50C-407E-A947-70E740481C1C}">
                <a14:useLocalDpi xmlns:a14="http://schemas.microsoft.com/office/drawing/2010/main" xmlns="" val="0"/>
              </a:ext>
            </a:extLst>
          </a:blip>
          <a:srcRect l="3448" r="4310"/>
          <a:stretch/>
        </p:blipFill>
        <p:spPr bwMode="auto">
          <a:xfrm>
            <a:off x="533400" y="790390"/>
            <a:ext cx="8153400" cy="5207758"/>
          </a:xfrm>
          <a:prstGeom prst="rect">
            <a:avLst/>
          </a:prstGeom>
          <a:noFill/>
          <a:extLst/>
        </p:spPr>
      </p:pic>
      <p:sp>
        <p:nvSpPr>
          <p:cNvPr id="9" name="テキスト ボックス 8"/>
          <p:cNvSpPr txBox="1"/>
          <p:nvPr/>
        </p:nvSpPr>
        <p:spPr>
          <a:xfrm>
            <a:off x="37531" y="328725"/>
            <a:ext cx="7467600" cy="461665"/>
          </a:xfrm>
          <a:prstGeom prst="rect">
            <a:avLst/>
          </a:prstGeom>
          <a:noFill/>
        </p:spPr>
        <p:txBody>
          <a:bodyPr wrap="square" rtlCol="0">
            <a:spAutoFit/>
          </a:bodyPr>
          <a:lstStyle/>
          <a:p>
            <a:r>
              <a:rPr kumimoji="1" lang="en-US" altLang="ja-JP" sz="2400" b="1" dirty="0" smtClean="0"/>
              <a:t>Do you think Malaysia has a cogeneration system?</a:t>
            </a:r>
            <a:endParaRPr kumimoji="1" lang="ja-JP" altLang="en-US" sz="24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17</a:t>
            </a:fld>
            <a:endParaRPr lang="en-US" sz="1600" dirty="0"/>
          </a:p>
        </p:txBody>
      </p:sp>
      <p:sp>
        <p:nvSpPr>
          <p:cNvPr id="5" name="テキスト ボックス 4"/>
          <p:cNvSpPr txBox="1"/>
          <p:nvPr/>
        </p:nvSpPr>
        <p:spPr>
          <a:xfrm>
            <a:off x="548186" y="1778422"/>
            <a:ext cx="7467600" cy="461665"/>
          </a:xfrm>
          <a:prstGeom prst="rect">
            <a:avLst/>
          </a:prstGeom>
          <a:noFill/>
        </p:spPr>
        <p:txBody>
          <a:bodyPr wrap="square" rtlCol="0">
            <a:spAutoFit/>
          </a:bodyPr>
          <a:lstStyle/>
          <a:p>
            <a:r>
              <a:rPr kumimoji="1" lang="en-US" altLang="ja-JP" sz="2400" b="1" dirty="0" smtClean="0"/>
              <a:t>Which country is the leader in renewable energy?</a:t>
            </a:r>
            <a:endParaRPr kumimoji="1" lang="ja-JP" altLang="en-US" sz="2400" dirty="0">
              <a:solidFill>
                <a:schemeClr val="bg1">
                  <a:lumMod val="65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1219200" y="2240087"/>
            <a:ext cx="7315200" cy="4182973"/>
          </a:xfrm>
          <a:prstGeom prst="rect">
            <a:avLst/>
          </a:prstGeom>
          <a:noFill/>
          <a:ln w="9525">
            <a:noFill/>
            <a:miter lim="800000"/>
            <a:headEnd/>
            <a:tailEnd/>
          </a:ln>
        </p:spPr>
      </p:pic>
      <p:sp>
        <p:nvSpPr>
          <p:cNvPr id="10" name="正方形/長方形 9"/>
          <p:cNvSpPr/>
          <p:nvPr/>
        </p:nvSpPr>
        <p:spPr>
          <a:xfrm>
            <a:off x="2590800" y="6014759"/>
            <a:ext cx="4572000" cy="415498"/>
          </a:xfrm>
          <a:prstGeom prst="rect">
            <a:avLst/>
          </a:prstGeom>
        </p:spPr>
        <p:txBody>
          <a:bodyPr>
            <a:spAutoFit/>
          </a:bodyPr>
          <a:lstStyle/>
          <a:p>
            <a:r>
              <a:rPr lang="en-US" altLang="ja-JP" sz="1050" dirty="0" smtClean="0"/>
              <a:t>Delivering On Renewable Energy Around The World: How Do Key Countries Stack Up? by Jake Schmidt and Aaron Haifly</a:t>
            </a:r>
            <a:endParaRPr lang="ja-JP" altLang="en-US" sz="1050" dirty="0"/>
          </a:p>
        </p:txBody>
      </p:sp>
      <p:sp>
        <p:nvSpPr>
          <p:cNvPr id="11" name="テキスト ボックス 10"/>
          <p:cNvSpPr txBox="1"/>
          <p:nvPr/>
        </p:nvSpPr>
        <p:spPr>
          <a:xfrm>
            <a:off x="527714" y="279738"/>
            <a:ext cx="7772400" cy="1569660"/>
          </a:xfrm>
          <a:prstGeom prst="rect">
            <a:avLst/>
          </a:prstGeom>
          <a:noFill/>
        </p:spPr>
        <p:txBody>
          <a:bodyPr wrap="square" rtlCol="0">
            <a:spAutoFit/>
          </a:bodyPr>
          <a:lstStyle/>
          <a:p>
            <a:r>
              <a:rPr kumimoji="1" lang="en-US" altLang="ja-JP" sz="2400" b="1" dirty="0" smtClean="0"/>
              <a:t>Solutions: </a:t>
            </a:r>
          </a:p>
          <a:p>
            <a:pPr marL="457200" indent="-457200">
              <a:buAutoNum type="arabicParenR"/>
            </a:pPr>
            <a:r>
              <a:rPr kumimoji="1" lang="en-US" altLang="ja-JP" sz="2400" dirty="0" smtClean="0">
                <a:solidFill>
                  <a:schemeClr val="bg1">
                    <a:lumMod val="65000"/>
                  </a:schemeClr>
                </a:solidFill>
              </a:rPr>
              <a:t>Improvement of Conventional Power Generation </a:t>
            </a:r>
          </a:p>
          <a:p>
            <a:pPr marL="457200" indent="-457200">
              <a:buAutoNum type="arabicParenR"/>
            </a:pPr>
            <a:r>
              <a:rPr kumimoji="1" lang="en-US" altLang="ja-JP" sz="2400" dirty="0" smtClean="0">
                <a:solidFill>
                  <a:schemeClr val="bg1">
                    <a:lumMod val="65000"/>
                  </a:schemeClr>
                </a:solidFill>
              </a:rPr>
              <a:t>Energy Efficient technology</a:t>
            </a:r>
          </a:p>
          <a:p>
            <a:r>
              <a:rPr kumimoji="1" lang="en-US" altLang="ja-JP" sz="2400" dirty="0" smtClean="0"/>
              <a:t>3) Renewable energy </a:t>
            </a:r>
            <a:endParaRPr kumimoji="1" lang="ja-JP"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2" cstate="print"/>
          <a:srcRect/>
          <a:stretch>
            <a:fillRect/>
          </a:stretch>
        </p:blipFill>
        <p:spPr bwMode="auto">
          <a:xfrm>
            <a:off x="228600" y="838200"/>
            <a:ext cx="7918579"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cstate="print"/>
          <a:srcRect/>
          <a:stretch>
            <a:fillRect/>
          </a:stretch>
        </p:blipFill>
        <p:spPr bwMode="auto">
          <a:xfrm>
            <a:off x="762000" y="914400"/>
            <a:ext cx="7721600" cy="4343400"/>
          </a:xfrm>
          <a:prstGeom prst="rect">
            <a:avLst/>
          </a:prstGeom>
          <a:noFill/>
          <a:ln w="9525">
            <a:noFill/>
            <a:miter lim="800000"/>
            <a:headEnd/>
            <a:tailEnd/>
          </a:ln>
        </p:spPr>
      </p:pic>
      <p:sp>
        <p:nvSpPr>
          <p:cNvPr id="7" name="正方形/長方形 6"/>
          <p:cNvSpPr/>
          <p:nvPr/>
        </p:nvSpPr>
        <p:spPr>
          <a:xfrm>
            <a:off x="2362200" y="5148590"/>
            <a:ext cx="4572000" cy="261610"/>
          </a:xfrm>
          <a:prstGeom prst="rect">
            <a:avLst/>
          </a:prstGeom>
        </p:spPr>
        <p:txBody>
          <a:bodyPr>
            <a:spAutoFit/>
          </a:bodyPr>
          <a:lstStyle/>
          <a:p>
            <a:pPr algn="ctr"/>
            <a:r>
              <a:rPr lang="en-US" altLang="ja-JP" sz="1100" dirty="0" smtClean="0"/>
              <a:t>http://en.wikipedia.org/wiki/Renewable_energy_in_Germany</a:t>
            </a:r>
            <a:endParaRPr lang="ja-JP" altLang="en-US" sz="1100" dirty="0"/>
          </a:p>
        </p:txBody>
      </p:sp>
      <p:sp>
        <p:nvSpPr>
          <p:cNvPr id="4" name="テキスト ボックス 3"/>
          <p:cNvSpPr txBox="1"/>
          <p:nvPr/>
        </p:nvSpPr>
        <p:spPr>
          <a:xfrm>
            <a:off x="990600" y="5638800"/>
            <a:ext cx="7467600" cy="400110"/>
          </a:xfrm>
          <a:prstGeom prst="rect">
            <a:avLst/>
          </a:prstGeom>
          <a:noFill/>
        </p:spPr>
        <p:txBody>
          <a:bodyPr wrap="square" rtlCol="0">
            <a:spAutoFit/>
          </a:bodyPr>
          <a:lstStyle/>
          <a:p>
            <a:pPr algn="ctr"/>
            <a:r>
              <a:rPr kumimoji="1" lang="en-US" altLang="ja-JP" sz="2000" b="1" dirty="0" smtClean="0"/>
              <a:t>Renewable energy production in Germany</a:t>
            </a:r>
            <a:endParaRPr kumimoji="1" lang="ja-JP" altLang="en-US" sz="2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2</a:t>
            </a:fld>
            <a:endParaRPr lang="en-US" sz="1600" dirty="0"/>
          </a:p>
        </p:txBody>
      </p:sp>
      <p:pic>
        <p:nvPicPr>
          <p:cNvPr id="58370" name="Picture 2" descr="http://greenplanetethics.com/wordpress/wp-content/uploads/2012/05/sustainable-Energy-Mix.jpg"/>
          <p:cNvPicPr>
            <a:picLocks noChangeAspect="1" noChangeArrowheads="1"/>
          </p:cNvPicPr>
          <p:nvPr/>
        </p:nvPicPr>
        <p:blipFill>
          <a:blip r:embed="rId2" cstate="print"/>
          <a:srcRect/>
          <a:stretch>
            <a:fillRect/>
          </a:stretch>
        </p:blipFill>
        <p:spPr bwMode="auto">
          <a:xfrm>
            <a:off x="2389496" y="1855113"/>
            <a:ext cx="4397114" cy="4572000"/>
          </a:xfrm>
          <a:prstGeom prst="rect">
            <a:avLst/>
          </a:prstGeom>
          <a:noFill/>
        </p:spPr>
      </p:pic>
      <p:sp>
        <p:nvSpPr>
          <p:cNvPr id="11" name="正方形/長方形 10"/>
          <p:cNvSpPr/>
          <p:nvPr/>
        </p:nvSpPr>
        <p:spPr>
          <a:xfrm rot="16200000">
            <a:off x="5210887" y="3312588"/>
            <a:ext cx="4572000" cy="430887"/>
          </a:xfrm>
          <a:prstGeom prst="rect">
            <a:avLst/>
          </a:prstGeom>
        </p:spPr>
        <p:txBody>
          <a:bodyPr>
            <a:spAutoFit/>
          </a:bodyPr>
          <a:lstStyle/>
          <a:p>
            <a:r>
              <a:rPr lang="en-US" altLang="ja-JP" sz="1050" dirty="0" smtClean="0"/>
              <a:t>http://greenplanetethics.com/wordpress/wp-content/uploads/2012/05/sustainable-Energy-Mix.jpg</a:t>
            </a:r>
            <a:endParaRPr lang="ja-JP" altLang="en-US" sz="1050" dirty="0"/>
          </a:p>
        </p:txBody>
      </p:sp>
      <p:sp>
        <p:nvSpPr>
          <p:cNvPr id="10" name="テキスト ボックス 9"/>
          <p:cNvSpPr txBox="1"/>
          <p:nvPr/>
        </p:nvSpPr>
        <p:spPr>
          <a:xfrm>
            <a:off x="533400" y="457200"/>
            <a:ext cx="8610600" cy="1569660"/>
          </a:xfrm>
          <a:prstGeom prst="rect">
            <a:avLst/>
          </a:prstGeom>
          <a:noFill/>
        </p:spPr>
        <p:txBody>
          <a:bodyPr wrap="square" rtlCol="0">
            <a:spAutoFit/>
          </a:bodyPr>
          <a:lstStyle/>
          <a:p>
            <a:r>
              <a:rPr kumimoji="1" lang="en-US" altLang="ja-JP" sz="2400" b="1" dirty="0" smtClean="0"/>
              <a:t>Solutions: </a:t>
            </a:r>
          </a:p>
          <a:p>
            <a:pPr marL="457200" indent="-457200">
              <a:buAutoNum type="arabicParenR"/>
            </a:pPr>
            <a:r>
              <a:rPr kumimoji="1" lang="en-US" altLang="ja-JP" sz="2400" dirty="0" smtClean="0"/>
              <a:t>Improvement of Conventional Power Generation System</a:t>
            </a:r>
          </a:p>
          <a:p>
            <a:pPr marL="457200" indent="-457200">
              <a:buAutoNum type="arabicParenR"/>
            </a:pPr>
            <a:r>
              <a:rPr kumimoji="1" lang="en-US" altLang="ja-JP" sz="2400" dirty="0" smtClean="0"/>
              <a:t>Energy Efficient technology</a:t>
            </a:r>
          </a:p>
          <a:p>
            <a:r>
              <a:rPr kumimoji="1" lang="en-US" altLang="ja-JP" sz="2400" dirty="0" smtClean="0"/>
              <a:t>3)   Renewable energy </a:t>
            </a:r>
            <a:endParaRPr kumimoji="1" lang="ja-JP"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www.geni.org/globalenergy/library/energy-issues/germany/graphics/DEELEC.jpg"/>
          <p:cNvPicPr>
            <a:picLocks noChangeAspect="1" noChangeArrowheads="1"/>
          </p:cNvPicPr>
          <p:nvPr/>
        </p:nvPicPr>
        <p:blipFill rotWithShape="1">
          <a:blip r:embed="rId2" cstate="print"/>
          <a:srcRect t="2517"/>
          <a:stretch/>
        </p:blipFill>
        <p:spPr bwMode="auto">
          <a:xfrm>
            <a:off x="304800" y="900500"/>
            <a:ext cx="8202675" cy="5548699"/>
          </a:xfrm>
          <a:prstGeom prst="rect">
            <a:avLst/>
          </a:prstGeom>
          <a:noFill/>
        </p:spPr>
      </p:pic>
      <p:sp>
        <p:nvSpPr>
          <p:cNvPr id="4" name="正方形/長方形 3"/>
          <p:cNvSpPr/>
          <p:nvPr/>
        </p:nvSpPr>
        <p:spPr>
          <a:xfrm>
            <a:off x="1447800" y="6172200"/>
            <a:ext cx="2719719" cy="276999"/>
          </a:xfrm>
          <a:prstGeom prst="rect">
            <a:avLst/>
          </a:prstGeom>
        </p:spPr>
        <p:txBody>
          <a:bodyPr wrap="none">
            <a:spAutoFit/>
          </a:bodyPr>
          <a:lstStyle/>
          <a:p>
            <a:r>
              <a:rPr lang="en-US" altLang="ja-JP" sz="1200" dirty="0" smtClean="0"/>
              <a:t>http://www.theoildrum.com/node/9419</a:t>
            </a:r>
            <a:endParaRPr lang="ja-JP" alt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152400" y="1765280"/>
            <a:ext cx="8991600" cy="3693319"/>
          </a:xfrm>
          <a:prstGeom prst="rect">
            <a:avLst/>
          </a:prstGeom>
        </p:spPr>
        <p:txBody>
          <a:bodyPr wrap="square">
            <a:spAutoFit/>
          </a:bodyPr>
          <a:lstStyle/>
          <a:p>
            <a:r>
              <a:rPr lang="en-US" altLang="ja-JP" b="1" dirty="0" smtClean="0"/>
              <a:t>Small Renewable Energy Programme (SREP) </a:t>
            </a:r>
          </a:p>
          <a:p>
            <a:pPr>
              <a:buFont typeface="Arial" pitchFamily="34" charset="0"/>
              <a:buChar char="•"/>
            </a:pPr>
            <a:r>
              <a:rPr lang="en-US" altLang="ja-JP" dirty="0" smtClean="0"/>
              <a:t>lunched on 11</a:t>
            </a:r>
            <a:r>
              <a:rPr lang="en-US" altLang="ja-JP" baseline="30000" dirty="0" smtClean="0"/>
              <a:t>th</a:t>
            </a:r>
            <a:r>
              <a:rPr lang="en-US" altLang="ja-JP" dirty="0" smtClean="0"/>
              <a:t> May 2001. </a:t>
            </a:r>
          </a:p>
          <a:p>
            <a:pPr>
              <a:buFont typeface="Arial" pitchFamily="34" charset="0"/>
              <a:buChar char="•"/>
            </a:pPr>
            <a:r>
              <a:rPr lang="en-US" altLang="ja-JP" dirty="0" smtClean="0"/>
              <a:t>Goals: 	to tap the waste energy potential especially from the palm oil industry, </a:t>
            </a:r>
          </a:p>
          <a:p>
            <a:r>
              <a:rPr lang="en-US" altLang="ja-JP" dirty="0" smtClean="0"/>
              <a:t>	to promote innovation and technology development in alternatives energy, 		to achieve remaining electrical power demand in the country, 			to reduce greenhouse gas emissions. </a:t>
            </a:r>
          </a:p>
          <a:p>
            <a:pPr>
              <a:buFont typeface="Arial" pitchFamily="34" charset="0"/>
              <a:buChar char="•"/>
            </a:pPr>
            <a:r>
              <a:rPr lang="en-US" altLang="ja-JP" dirty="0" smtClean="0"/>
              <a:t>Initial target of the programme was to install 500MW electrical power by renewable energy within 2001-2005. </a:t>
            </a:r>
          </a:p>
          <a:p>
            <a:pPr>
              <a:buFont typeface="Arial" pitchFamily="34" charset="0"/>
              <a:buChar char="•"/>
            </a:pPr>
            <a:r>
              <a:rPr lang="en-US" altLang="ja-JP" dirty="0" smtClean="0"/>
              <a:t>In the programme, </a:t>
            </a:r>
          </a:p>
          <a:p>
            <a:r>
              <a:rPr lang="en-US" altLang="ja-JP" dirty="0" smtClean="0"/>
              <a:t>	-any project developer can apply a 21 years license under Renewable Electricity 	Purchase Agreement. </a:t>
            </a:r>
          </a:p>
          <a:p>
            <a:r>
              <a:rPr lang="en-US" altLang="ja-JP" dirty="0" smtClean="0"/>
              <a:t>	-the capacity of a single SREP project can be larger that 10MW, but the maximum 	capacity for sale to grid is not more 10MW. </a:t>
            </a:r>
            <a:endParaRPr lang="ja-JP" altLang="en-US" dirty="0"/>
          </a:p>
        </p:txBody>
      </p:sp>
      <p:sp>
        <p:nvSpPr>
          <p:cNvPr id="4" name="テキスト ボックス 3"/>
          <p:cNvSpPr txBox="1"/>
          <p:nvPr/>
        </p:nvSpPr>
        <p:spPr>
          <a:xfrm>
            <a:off x="533400" y="533400"/>
            <a:ext cx="7467600" cy="461665"/>
          </a:xfrm>
          <a:prstGeom prst="rect">
            <a:avLst/>
          </a:prstGeom>
          <a:noFill/>
        </p:spPr>
        <p:txBody>
          <a:bodyPr wrap="square" rtlCol="0">
            <a:spAutoFit/>
          </a:bodyPr>
          <a:lstStyle/>
          <a:p>
            <a:r>
              <a:rPr kumimoji="1" lang="en-US" altLang="ja-JP" sz="2400" b="1" dirty="0" smtClean="0"/>
              <a:t>How about renewable energy in Malaysia?</a:t>
            </a:r>
            <a:endParaRPr kumimoji="1" lang="ja-JP" altLang="en-US" sz="24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3400" y="757535"/>
            <a:ext cx="2468368" cy="461665"/>
          </a:xfrm>
          <a:prstGeom prst="rect">
            <a:avLst/>
          </a:prstGeom>
        </p:spPr>
        <p:txBody>
          <a:bodyPr wrap="none">
            <a:spAutoFit/>
          </a:bodyPr>
          <a:lstStyle/>
          <a:p>
            <a:r>
              <a:rPr lang="en-US" altLang="ja-JP" sz="2400" b="1" dirty="0" smtClean="0"/>
              <a:t>Problems in SREP </a:t>
            </a:r>
          </a:p>
        </p:txBody>
      </p:sp>
      <p:sp>
        <p:nvSpPr>
          <p:cNvPr id="5" name="正方形/長方形 4"/>
          <p:cNvSpPr/>
          <p:nvPr/>
        </p:nvSpPr>
        <p:spPr>
          <a:xfrm>
            <a:off x="152400" y="1274088"/>
            <a:ext cx="8991600" cy="4801314"/>
          </a:xfrm>
          <a:prstGeom prst="rect">
            <a:avLst/>
          </a:prstGeom>
        </p:spPr>
        <p:txBody>
          <a:bodyPr wrap="square">
            <a:spAutoFit/>
          </a:bodyPr>
          <a:lstStyle/>
          <a:p>
            <a:pPr>
              <a:buFont typeface="Arial" pitchFamily="34" charset="0"/>
              <a:buChar char="•"/>
            </a:pPr>
            <a:r>
              <a:rPr lang="en-US" altLang="ja-JP" dirty="0" smtClean="0"/>
              <a:t>Technical: </a:t>
            </a:r>
          </a:p>
          <a:p>
            <a:r>
              <a:rPr lang="en-US" altLang="ja-JP" dirty="0" smtClean="0"/>
              <a:t>	Lack of experience and technology such as digesters and boilers for EFB. </a:t>
            </a:r>
          </a:p>
          <a:p>
            <a:r>
              <a:rPr lang="en-US" altLang="ja-JP" dirty="0" smtClean="0"/>
              <a:t>	Insufficient exposure, education and experience among all stakeholders (e.g.,developers, electric utilities, Planners, financial institutions, research institutes). </a:t>
            </a:r>
          </a:p>
          <a:p>
            <a:r>
              <a:rPr lang="en-US" altLang="ja-JP" dirty="0" smtClean="0"/>
              <a:t>	High cost for feasibility studies and grid interconnection.</a:t>
            </a:r>
          </a:p>
          <a:p>
            <a:pPr>
              <a:buFont typeface="Arial" pitchFamily="34" charset="0"/>
              <a:buChar char="•"/>
            </a:pPr>
            <a:r>
              <a:rPr lang="en-US" altLang="ja-JP" dirty="0" smtClean="0"/>
              <a:t>Economic: </a:t>
            </a:r>
          </a:p>
          <a:p>
            <a:r>
              <a:rPr lang="en-US" altLang="ja-JP" dirty="0" smtClean="0"/>
              <a:t>	Low tariff for renewable energy. </a:t>
            </a:r>
          </a:p>
          <a:p>
            <a:r>
              <a:rPr lang="en-US" altLang="ja-JP" dirty="0" smtClean="0"/>
              <a:t>	Reluctant financiers and bankers. </a:t>
            </a:r>
          </a:p>
          <a:p>
            <a:r>
              <a:rPr lang="en-US" altLang="ja-JP" dirty="0" smtClean="0"/>
              <a:t>	Cheap fossil fuel and the failure to include the cost of externalities in electricity prices.</a:t>
            </a:r>
          </a:p>
          <a:p>
            <a:pPr>
              <a:buFont typeface="Arial" pitchFamily="34" charset="0"/>
              <a:buChar char="•"/>
            </a:pPr>
            <a:endParaRPr lang="en-US" altLang="ja-JP" dirty="0" smtClean="0"/>
          </a:p>
          <a:p>
            <a:pPr>
              <a:buFont typeface="Arial" pitchFamily="34" charset="0"/>
              <a:buChar char="•"/>
            </a:pPr>
            <a:r>
              <a:rPr lang="en-US" altLang="ja-JP" dirty="0" smtClean="0"/>
              <a:t>Institutional: </a:t>
            </a:r>
          </a:p>
          <a:p>
            <a:r>
              <a:rPr lang="en-US" altLang="ja-JP" dirty="0" smtClean="0"/>
              <a:t>	Problems in program design including capacity caps, long waiting times for project approval, and no specific authority as a regulator. </a:t>
            </a:r>
          </a:p>
          <a:p>
            <a:r>
              <a:rPr lang="en-US" altLang="ja-JP" dirty="0" smtClean="0"/>
              <a:t>	Disinterest and occasional hostility from national utilities and convoluted Renewable Energy Power Purchase Agreements (REPPAs). </a:t>
            </a:r>
          </a:p>
          <a:p>
            <a:r>
              <a:rPr lang="en-US" altLang="ja-JP" dirty="0" smtClean="0"/>
              <a:t>	Lack of  proper implemented national frameworks</a:t>
            </a:r>
            <a:endParaRPr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533400" y="1066800"/>
          <a:ext cx="8001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304800" y="762000"/>
            <a:ext cx="1621341" cy="461665"/>
          </a:xfrm>
          <a:prstGeom prst="rect">
            <a:avLst/>
          </a:prstGeom>
        </p:spPr>
        <p:txBody>
          <a:bodyPr wrap="none">
            <a:spAutoFit/>
          </a:bodyPr>
          <a:lstStyle/>
          <a:p>
            <a:r>
              <a:rPr lang="en-US" altLang="ja-JP" sz="2400" b="1" dirty="0" smtClean="0"/>
              <a:t>SREP effect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685800" y="1219200"/>
            <a:ext cx="7620000" cy="1200329"/>
          </a:xfrm>
          <a:prstGeom prst="rect">
            <a:avLst/>
          </a:prstGeom>
        </p:spPr>
        <p:txBody>
          <a:bodyPr wrap="square">
            <a:spAutoFit/>
          </a:bodyPr>
          <a:lstStyle/>
          <a:p>
            <a:pPr>
              <a:buFont typeface="Arial" pitchFamily="34" charset="0"/>
              <a:buChar char="•"/>
            </a:pPr>
            <a:r>
              <a:rPr lang="en-US" altLang="ja-JP" dirty="0" smtClean="0"/>
              <a:t>Government had setup an institution called Sustainable Energy Development Authority Malaysia (SEDA) </a:t>
            </a:r>
          </a:p>
          <a:p>
            <a:pPr>
              <a:buFont typeface="Arial" pitchFamily="34" charset="0"/>
              <a:buChar char="•"/>
            </a:pPr>
            <a:r>
              <a:rPr lang="en-US" altLang="ja-JP" dirty="0" smtClean="0"/>
              <a:t>It will implement </a:t>
            </a:r>
            <a:r>
              <a:rPr lang="en-US" altLang="ja-JP" b="1" dirty="0" smtClean="0">
                <a:solidFill>
                  <a:srgbClr val="FF0000"/>
                </a:solidFill>
              </a:rPr>
              <a:t>Feed-in tariff (FiT) </a:t>
            </a:r>
            <a:r>
              <a:rPr lang="en-US" altLang="ja-JP" dirty="0" smtClean="0"/>
              <a:t>mechanism which was mandated under the Renewable Energy Acts that was introduced in April 2011. </a:t>
            </a:r>
            <a:endParaRPr lang="ja-JP" altLang="en-US" dirty="0"/>
          </a:p>
        </p:txBody>
      </p:sp>
      <p:pic>
        <p:nvPicPr>
          <p:cNvPr id="67" name="図 6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419529"/>
            <a:ext cx="6934200" cy="3905071"/>
          </a:xfrm>
          <a:prstGeom prst="rect">
            <a:avLst/>
          </a:prstGeom>
          <a:noFill/>
          <a:ln>
            <a:noFill/>
          </a:ln>
        </p:spPr>
      </p:pic>
      <p:sp>
        <p:nvSpPr>
          <p:cNvPr id="4" name="正方形/長方形 3"/>
          <p:cNvSpPr/>
          <p:nvPr/>
        </p:nvSpPr>
        <p:spPr>
          <a:xfrm>
            <a:off x="304800" y="762000"/>
            <a:ext cx="2295950" cy="461665"/>
          </a:xfrm>
          <a:prstGeom prst="rect">
            <a:avLst/>
          </a:prstGeom>
        </p:spPr>
        <p:txBody>
          <a:bodyPr wrap="none">
            <a:spAutoFit/>
          </a:bodyPr>
          <a:lstStyle/>
          <a:p>
            <a:r>
              <a:rPr lang="en-US" altLang="ja-JP" sz="2400" b="1" dirty="0" smtClean="0"/>
              <a:t>New policy in 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304799"/>
            <a:ext cx="5410200" cy="60960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914400"/>
            <a:ext cx="7987665" cy="5486400"/>
          </a:xfrm>
          <a:prstGeom prst="rect">
            <a:avLst/>
          </a:prstGeom>
          <a:noFill/>
          <a:extLst/>
        </p:spPr>
      </p:pic>
      <p:sp>
        <p:nvSpPr>
          <p:cNvPr id="3" name="正方形/長方形 2"/>
          <p:cNvSpPr/>
          <p:nvPr/>
        </p:nvSpPr>
        <p:spPr>
          <a:xfrm>
            <a:off x="381000" y="609600"/>
            <a:ext cx="2518638" cy="461665"/>
          </a:xfrm>
          <a:prstGeom prst="rect">
            <a:avLst/>
          </a:prstGeom>
        </p:spPr>
        <p:txBody>
          <a:bodyPr wrap="none">
            <a:spAutoFit/>
          </a:bodyPr>
          <a:lstStyle/>
          <a:p>
            <a:r>
              <a:rPr lang="en-US" altLang="ja-JP" sz="2400" b="1" dirty="0" smtClean="0"/>
              <a:t>Bussiness chance?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52400" y="826532"/>
            <a:ext cx="9144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Other programmes</a:t>
            </a:r>
            <a:endPar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Biomass Generation and Cogeneration in the Malaysian Palm Oil Industry (BIOGEN)</a:t>
            </a:r>
            <a:endParaRPr kumimoji="1" lang="en-US"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This project was started in January 2003.</a:t>
            </a:r>
          </a:p>
          <a:p>
            <a:pPr lvl="0" eaLnBrk="0" fontAlgn="base" hangingPunct="0">
              <a:spcBef>
                <a:spcPct val="0"/>
              </a:spcBef>
              <a:spcAft>
                <a:spcPct val="0"/>
              </a:spcAft>
              <a:buFont typeface="Arial" pitchFamily="34" charset="0"/>
              <a:buChar char="•"/>
            </a:pP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Supported by </a:t>
            </a:r>
            <a:r>
              <a:rPr kumimoji="1" lang="en-US" altLang="ja-JP" sz="2400" dirty="0" smtClean="0">
                <a:latin typeface="Calibri" pitchFamily="34" charset="0"/>
                <a:ea typeface="ＭＳ 明朝" pitchFamily="17" charset="-128"/>
                <a:cs typeface="Times New Roman" pitchFamily="18" charset="0"/>
              </a:rPr>
              <a:t>Global Environment Facility (GEF), UNDP, </a:t>
            </a: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Ministry of Energy, Water and Communication, Malaysia Energy Center and the private sector.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The objective is </a:t>
            </a:r>
            <a:r>
              <a:rPr kumimoji="1" lang="en-US" altLang="ja-JP" sz="2400" dirty="0" smtClean="0">
                <a:latin typeface="Calibri" pitchFamily="34" charset="0"/>
                <a:ea typeface="ＭＳ 明朝" pitchFamily="17" charset="-128"/>
                <a:cs typeface="Times New Roman" pitchFamily="18" charset="0"/>
              </a:rPr>
              <a:t>for</a:t>
            </a: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 developing and implementing activities that build capacity of stakeholders and facilitate the </a:t>
            </a:r>
            <a:r>
              <a:rPr kumimoji="1" lang="en-US" altLang="ja-JP" sz="2400" dirty="0" smtClean="0">
                <a:latin typeface="Calibri" pitchFamily="34" charset="0"/>
                <a:ea typeface="ＭＳ 明朝" pitchFamily="17" charset="-128"/>
                <a:cs typeface="Times New Roman" pitchFamily="18" charset="0"/>
              </a:rPr>
              <a:t>better</a:t>
            </a: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 adoption of </a:t>
            </a:r>
            <a:r>
              <a:rPr kumimoji="1" lang="en-US" altLang="ja-JP" sz="2400" dirty="0" smtClean="0">
                <a:latin typeface="Calibri" pitchFamily="34" charset="0"/>
                <a:ea typeface="ＭＳ 明朝" pitchFamily="17" charset="-128"/>
                <a:cs typeface="Times New Roman" pitchFamily="18" charset="0"/>
              </a:rPr>
              <a:t>RE </a:t>
            </a: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system.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It focuses on palm oil industries and the use of waste material in generating electricity and selling </a:t>
            </a:r>
            <a:r>
              <a:rPr kumimoji="1" lang="en-US" altLang="ja-JP" sz="2400" dirty="0" smtClean="0">
                <a:latin typeface="Calibri" pitchFamily="34" charset="0"/>
                <a:ea typeface="ＭＳ 明朝" pitchFamily="17" charset="-128"/>
                <a:cs typeface="Times New Roman" pitchFamily="18" charset="0"/>
              </a:rPr>
              <a:t>the electricity</a:t>
            </a:r>
            <a:r>
              <a:rPr kumimoji="1" lang="en-US" altLang="ja-JP" sz="2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 to grid.</a:t>
            </a:r>
            <a:endParaRPr kumimoji="1" lang="en-US" altLang="ja-JP" sz="4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3648" y="1074985"/>
            <a:ext cx="9143999"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Other programmes</a:t>
            </a:r>
            <a:endPar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Malaysia Building Integrated Photovoltaics (MBIPV)</a:t>
            </a:r>
            <a:endParaRPr kumimoji="1" lang="en-US"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100 kWp Development PV Project was</a:t>
            </a:r>
            <a:r>
              <a:rPr kumimoji="1" lang="en-US" altLang="ja-JP" sz="2400" b="0" i="0" u="none" strike="noStrike" cap="none" normalizeH="0" dirty="0" smtClean="0">
                <a:ln>
                  <a:noFill/>
                </a:ln>
                <a:solidFill>
                  <a:srgbClr val="000000"/>
                </a:solidFill>
                <a:effectLst/>
                <a:latin typeface="Calibri" pitchFamily="34" charset="0"/>
                <a:ea typeface="ＭＳ 明朝" pitchFamily="17" charset="-128"/>
                <a:cs typeface="Calibri" pitchFamily="34" charset="0"/>
              </a:rPr>
              <a:t> implemented by </a:t>
            </a: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inisiatif Kementerian Tenaga, Air dan Komunikasi</a:t>
            </a:r>
            <a:r>
              <a:rPr kumimoji="1" lang="en-US" altLang="ja-JP" sz="2400" dirty="0" smtClean="0">
                <a:solidFill>
                  <a:srgbClr val="000000"/>
                </a:solidFill>
                <a:latin typeface="Calibri" pitchFamily="34" charset="0"/>
                <a:ea typeface="ＭＳ 明朝" pitchFamily="17" charset="-128"/>
                <a:cs typeface="Calibri" pitchFamily="34" charset="0"/>
              </a:rPr>
              <a:t> and Japanese government represented by</a:t>
            </a: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 NEDA </a:t>
            </a:r>
            <a:r>
              <a:rPr kumimoji="1" lang="en-US" altLang="ja-JP" sz="2400" dirty="0" smtClean="0">
                <a:solidFill>
                  <a:srgbClr val="000000"/>
                </a:solidFill>
                <a:latin typeface="Calibri" pitchFamily="34" charset="0"/>
                <a:ea typeface="ＭＳ 明朝" pitchFamily="17" charset="-128"/>
                <a:cs typeface="Calibri" pitchFamily="34" charset="0"/>
              </a:rPr>
              <a:t>in</a:t>
            </a: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 Marak, Sabah.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Completed on 1995. It is the pioneer in efficient technology transfer in PV</a:t>
            </a:r>
            <a:r>
              <a:rPr kumimoji="1" lang="en-US" altLang="ja-JP" sz="2400" b="0" i="0" u="none" strike="noStrike" cap="none" normalizeH="0" dirty="0" smtClean="0">
                <a:ln>
                  <a:noFill/>
                </a:ln>
                <a:solidFill>
                  <a:srgbClr val="000000"/>
                </a:solidFill>
                <a:effectLst/>
                <a:latin typeface="Calibri" pitchFamily="34" charset="0"/>
                <a:ea typeface="ＭＳ 明朝" pitchFamily="17" charset="-128"/>
                <a:cs typeface="Calibri" pitchFamily="34" charset="0"/>
              </a:rPr>
              <a:t> technology</a:t>
            </a: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TNB Research Sdn Bhd is performing research project on 'Photovoltaic Grid Connected Roof Solar 3kW‘ (RM500,000).</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b="0" i="0" u="none" strike="noStrike" cap="none" normalizeH="0" baseline="0" dirty="0" smtClean="0">
                <a:ln>
                  <a:noFill/>
                </a:ln>
                <a:solidFill>
                  <a:srgbClr val="000000"/>
                </a:solidFill>
                <a:effectLst/>
                <a:latin typeface="Calibri" pitchFamily="34" charset="0"/>
                <a:ea typeface="ＭＳ 明朝" pitchFamily="17" charset="-128"/>
                <a:cs typeface="Calibri" pitchFamily="34" charset="0"/>
              </a:rPr>
              <a:t>Demonstration of 'Hybrid Diesel Solar PV' by Persatuan Pencinta Alam Malaysia, also funded by TNB (RM472,000). </a:t>
            </a:r>
            <a:endParaRPr kumimoji="1" lang="en-US" altLang="ja-JP" sz="4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64363" y="533400"/>
            <a:ext cx="8679637"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Conclusions</a:t>
            </a:r>
            <a:endParaRPr kumimoji="1" lang="en-US"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明朝" pitchFamily="17" charset="-128"/>
                <a:cs typeface="Times New Roman" pitchFamily="18" charset="0"/>
              </a:rPr>
              <a:t>Electricity became more important in our modern life.</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明朝" pitchFamily="17" charset="-128"/>
                <a:cs typeface="Times New Roman" pitchFamily="18" charset="0"/>
              </a:rPr>
              <a:t>Substantial amount of energy is used for power generations.</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明朝" pitchFamily="17" charset="-128"/>
                <a:cs typeface="Times New Roman" pitchFamily="18" charset="0"/>
              </a:rPr>
              <a:t>Power generations cause fossil fuel depletion and environmental problems.</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明朝" pitchFamily="17" charset="-128"/>
                <a:cs typeface="Times New Roman" pitchFamily="18" charset="0"/>
              </a:rPr>
              <a:t>Efficient power generation, Efficient distribution and Efficient power consumption are importants.</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明朝" pitchFamily="17" charset="-128"/>
                <a:cs typeface="Times New Roman" pitchFamily="18" charset="0"/>
              </a:rPr>
              <a:t>Utilizations of renewable energy became more important</a:t>
            </a:r>
            <a:r>
              <a:rPr kumimoji="1" lang="en-US" altLang="ja-JP" sz="2400" dirty="0" smtClean="0">
                <a:ea typeface="ＭＳ Ｐゴシック" pitchFamily="50" charset="-128"/>
                <a:cs typeface="Times New Roman" pitchFamily="18" charset="0"/>
              </a:rPr>
              <a:t>.</a:t>
            </a: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Ｐゴシック" pitchFamily="50" charset="-128"/>
                <a:cs typeface="Times New Roman" pitchFamily="18" charset="0"/>
              </a:rPr>
              <a:t>Many countries switching their fuel from fossil and nuclear to renewable energy.</a:t>
            </a:r>
            <a:endParaRPr kumimoji="1" lang="en-US" altLang="ja-JP" sz="2400" dirty="0" smtClean="0">
              <a:ea typeface="ＭＳ 明朝" pitchFamily="17" charset="-128"/>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3</a:t>
            </a:fld>
            <a:endParaRPr lang="en-US" sz="1600" dirty="0"/>
          </a:p>
        </p:txBody>
      </p:sp>
      <p:sp>
        <p:nvSpPr>
          <p:cNvPr id="10" name="テキスト ボックス 9"/>
          <p:cNvSpPr txBox="1"/>
          <p:nvPr/>
        </p:nvSpPr>
        <p:spPr>
          <a:xfrm>
            <a:off x="514066" y="1906934"/>
            <a:ext cx="5943600" cy="1938992"/>
          </a:xfrm>
          <a:prstGeom prst="rect">
            <a:avLst/>
          </a:prstGeom>
          <a:noFill/>
        </p:spPr>
        <p:txBody>
          <a:bodyPr wrap="square" rtlCol="0">
            <a:spAutoFit/>
          </a:bodyPr>
          <a:lstStyle/>
          <a:p>
            <a:pPr algn="ctr"/>
            <a:r>
              <a:rPr kumimoji="1" lang="en-US" altLang="ja-JP" sz="2400" b="1" dirty="0" smtClean="0"/>
              <a:t>Energy Efficient Technology </a:t>
            </a:r>
          </a:p>
          <a:p>
            <a:pPr marL="457200" indent="-457200">
              <a:buAutoNum type="arabicParenR"/>
            </a:pPr>
            <a:r>
              <a:rPr kumimoji="1" lang="en-US" altLang="ja-JP" sz="2400" dirty="0" smtClean="0"/>
              <a:t>Supply (Cogeneration, trigeneration, combined cycle, etc)</a:t>
            </a:r>
          </a:p>
          <a:p>
            <a:pPr marL="457200" indent="-457200">
              <a:buAutoNum type="arabicParenR"/>
            </a:pPr>
            <a:r>
              <a:rPr kumimoji="1" lang="en-US" altLang="ja-JP" sz="2400" dirty="0" smtClean="0"/>
              <a:t>Transmission (Smart Grid, etc)</a:t>
            </a:r>
          </a:p>
          <a:p>
            <a:pPr marL="457200" indent="-457200">
              <a:buAutoNum type="arabicParenR"/>
            </a:pPr>
            <a:r>
              <a:rPr kumimoji="1" lang="en-US" altLang="ja-JP" sz="2400" dirty="0" smtClean="0"/>
              <a:t>Demand (Green Building, Energy star, etc)</a:t>
            </a:r>
            <a:r>
              <a:rPr kumimoji="1" lang="en-US" altLang="ja-JP" sz="2400" dirty="0" smtClean="0">
                <a:solidFill>
                  <a:schemeClr val="bg1">
                    <a:lumMod val="65000"/>
                  </a:schemeClr>
                </a:solidFill>
              </a:rPr>
              <a:t> </a:t>
            </a:r>
            <a:endParaRPr kumimoji="1" lang="ja-JP" altLang="en-US" sz="2400" dirty="0">
              <a:solidFill>
                <a:schemeClr val="bg1">
                  <a:lumMod val="65000"/>
                </a:schemeClr>
              </a:solidFill>
            </a:endParaRPr>
          </a:p>
        </p:txBody>
      </p:sp>
      <p:sp>
        <p:nvSpPr>
          <p:cNvPr id="9" name="テキスト ボックス 8"/>
          <p:cNvSpPr txBox="1"/>
          <p:nvPr/>
        </p:nvSpPr>
        <p:spPr>
          <a:xfrm>
            <a:off x="533400" y="457200"/>
            <a:ext cx="8610600" cy="1569660"/>
          </a:xfrm>
          <a:prstGeom prst="rect">
            <a:avLst/>
          </a:prstGeom>
          <a:noFill/>
        </p:spPr>
        <p:txBody>
          <a:bodyPr wrap="square" rtlCol="0">
            <a:spAutoFit/>
          </a:bodyPr>
          <a:lstStyle/>
          <a:p>
            <a:r>
              <a:rPr kumimoji="1" lang="en-US" altLang="ja-JP" sz="2400" b="1" dirty="0" smtClean="0"/>
              <a:t>Solutions: </a:t>
            </a:r>
          </a:p>
          <a:p>
            <a:pPr marL="457200" indent="-457200">
              <a:buAutoNum type="arabicParenR"/>
            </a:pPr>
            <a:r>
              <a:rPr kumimoji="1" lang="en-US" altLang="ja-JP" sz="2400" dirty="0" smtClean="0"/>
              <a:t>Improvement of Conventional Power Generation Systems</a:t>
            </a:r>
          </a:p>
          <a:p>
            <a:pPr marL="457200" indent="-457200">
              <a:buAutoNum type="arabicParenR"/>
            </a:pPr>
            <a:r>
              <a:rPr kumimoji="1" lang="en-US" altLang="ja-JP" sz="2400" dirty="0" smtClean="0"/>
              <a:t>Energy Efficient technology</a:t>
            </a:r>
          </a:p>
          <a:p>
            <a:r>
              <a:rPr kumimoji="1" lang="en-US" altLang="ja-JP" sz="2400" dirty="0" smtClean="0"/>
              <a:t>2)   Renewable energy </a:t>
            </a:r>
            <a:endParaRPr kumimoji="1" lang="ja-JP" altLang="en-US" sz="2400" dirty="0"/>
          </a:p>
        </p:txBody>
      </p:sp>
      <p:sp>
        <p:nvSpPr>
          <p:cNvPr id="12" name="テキスト ボックス 11"/>
          <p:cNvSpPr txBox="1"/>
          <p:nvPr/>
        </p:nvSpPr>
        <p:spPr>
          <a:xfrm>
            <a:off x="533400" y="3845926"/>
            <a:ext cx="5943600" cy="2677656"/>
          </a:xfrm>
          <a:prstGeom prst="rect">
            <a:avLst/>
          </a:prstGeom>
          <a:noFill/>
        </p:spPr>
        <p:txBody>
          <a:bodyPr wrap="square" rtlCol="0">
            <a:spAutoFit/>
          </a:bodyPr>
          <a:lstStyle/>
          <a:p>
            <a:pPr algn="ctr"/>
            <a:r>
              <a:rPr kumimoji="1" lang="en-US" altLang="ja-JP" sz="2400" b="1" dirty="0" smtClean="0"/>
              <a:t>Renewable Energy</a:t>
            </a:r>
          </a:p>
          <a:p>
            <a:pPr marL="457200" indent="-457200">
              <a:buAutoNum type="arabicParenR"/>
            </a:pPr>
            <a:r>
              <a:rPr kumimoji="1" lang="en-US" altLang="ja-JP" sz="2400" dirty="0" smtClean="0"/>
              <a:t>Solar</a:t>
            </a:r>
          </a:p>
          <a:p>
            <a:pPr marL="457200" indent="-457200">
              <a:buAutoNum type="arabicParenR"/>
            </a:pPr>
            <a:r>
              <a:rPr kumimoji="1" lang="en-US" altLang="ja-JP" sz="2400" dirty="0" smtClean="0"/>
              <a:t>Hydro</a:t>
            </a:r>
          </a:p>
          <a:p>
            <a:pPr marL="457200" indent="-457200">
              <a:buAutoNum type="arabicParenR"/>
            </a:pPr>
            <a:r>
              <a:rPr kumimoji="1" lang="en-US" altLang="ja-JP" sz="2400" dirty="0" smtClean="0"/>
              <a:t>Biomass</a:t>
            </a:r>
          </a:p>
          <a:p>
            <a:pPr marL="457200" indent="-457200">
              <a:buAutoNum type="arabicParenR"/>
            </a:pPr>
            <a:r>
              <a:rPr kumimoji="1" lang="en-US" altLang="ja-JP" sz="2400" dirty="0" smtClean="0"/>
              <a:t>Wind</a:t>
            </a:r>
          </a:p>
          <a:p>
            <a:pPr marL="457200" indent="-457200">
              <a:buAutoNum type="arabicParenR"/>
            </a:pPr>
            <a:r>
              <a:rPr kumimoji="1" lang="en-US" altLang="ja-JP" sz="2400" dirty="0" smtClean="0"/>
              <a:t>Geothermal</a:t>
            </a:r>
          </a:p>
          <a:p>
            <a:pPr marL="457200" indent="-457200">
              <a:buAutoNum type="arabicParenR"/>
            </a:pPr>
            <a:r>
              <a:rPr kumimoji="1" lang="en-US" altLang="ja-JP" sz="2400" dirty="0" smtClean="0"/>
              <a:t>etc </a:t>
            </a:r>
            <a:endParaRPr kumimoji="1" lang="ja-JP"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57288" y="304800"/>
            <a:ext cx="8984437"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Cooperative learning</a:t>
            </a:r>
            <a:endParaRPr kumimoji="1" lang="en-US" altLang="ja-JP" sz="2400" dirty="0" smtClean="0">
              <a:ea typeface="ＭＳ 明朝" pitchFamily="17"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明朝" pitchFamily="17" charset="-128"/>
                <a:cs typeface="Times New Roman" pitchFamily="18" charset="0"/>
              </a:rPr>
              <a:t>Compare FiT in Malaysia with 2 or more other countries in the world in various aspect. For instace, in terms of type of renewable energy, mechanism, penetration rate, obstacle, etc.  </a:t>
            </a:r>
          </a:p>
          <a:p>
            <a:pPr marL="177800" lvl="0" indent="-177800" eaLnBrk="0" fontAlgn="base" hangingPunct="0">
              <a:spcBef>
                <a:spcPct val="0"/>
              </a:spcBef>
              <a:spcAft>
                <a:spcPct val="0"/>
              </a:spcAft>
              <a:buFont typeface="Arial" pitchFamily="34" charset="0"/>
              <a:buChar char="•"/>
            </a:pPr>
            <a:r>
              <a:rPr kumimoji="1" lang="en-US" altLang="ja-JP" sz="2400" dirty="0" smtClean="0">
                <a:ea typeface="ＭＳ 明朝" pitchFamily="17" charset="-128"/>
                <a:cs typeface="Times New Roman" pitchFamily="18" charset="0"/>
              </a:rPr>
              <a:t> Requirement:</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5 pages</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A4 size</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Font: 12point</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Reference must be clearly cited</a:t>
            </a:r>
          </a:p>
          <a:p>
            <a:pPr marL="177800" lvl="0" indent="-177800" eaLnBrk="0" fontAlgn="base" hangingPunct="0">
              <a:spcBef>
                <a:spcPct val="0"/>
              </a:spcBef>
              <a:spcAft>
                <a:spcPct val="0"/>
              </a:spcAft>
              <a:buFont typeface="Arial" pitchFamily="34" charset="0"/>
              <a:buChar char="•"/>
            </a:pPr>
            <a:r>
              <a:rPr kumimoji="1" lang="en-US" altLang="ja-JP" sz="2400" dirty="0" smtClean="0">
                <a:ea typeface="ＭＳ 明朝" pitchFamily="17" charset="-128"/>
                <a:cs typeface="Times New Roman" pitchFamily="18" charset="0"/>
              </a:rPr>
              <a:t>In generating electricity, which power plant have the highest effect to the environment in terms of global warming and acid rains. If the power plant has a capacity of 50 MW and operate throughout the year, compare among Coal fired Steam turbine, CCGT, and Microturbine.</a:t>
            </a:r>
          </a:p>
          <a:p>
            <a:pPr marL="177800" lvl="0" indent="-177800" eaLnBrk="0" fontAlgn="base" hangingPunct="0">
              <a:spcBef>
                <a:spcPct val="0"/>
              </a:spcBef>
              <a:spcAft>
                <a:spcPct val="0"/>
              </a:spcAft>
              <a:buFont typeface="Arial" pitchFamily="34" charset="0"/>
              <a:buChar char="•"/>
            </a:pPr>
            <a:r>
              <a:rPr kumimoji="1" lang="en-US" altLang="ja-JP" sz="2400" dirty="0" smtClean="0">
                <a:ea typeface="ＭＳ 明朝" pitchFamily="17" charset="-128"/>
                <a:cs typeface="Times New Roman" pitchFamily="18" charset="0"/>
              </a:rPr>
              <a:t>Discuss 15 acts that you can do in your daily life that contribute to the mitigation of energy related problems. Explain also how it works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4</a:t>
            </a:fld>
            <a:endParaRPr lang="en-US" sz="1600" dirty="0"/>
          </a:p>
        </p:txBody>
      </p:sp>
      <p:sp>
        <p:nvSpPr>
          <p:cNvPr id="9" name="テキスト ボックス 8"/>
          <p:cNvSpPr txBox="1"/>
          <p:nvPr/>
        </p:nvSpPr>
        <p:spPr>
          <a:xfrm>
            <a:off x="533400" y="457200"/>
            <a:ext cx="8458200" cy="1569660"/>
          </a:xfrm>
          <a:prstGeom prst="rect">
            <a:avLst/>
          </a:prstGeom>
          <a:noFill/>
        </p:spPr>
        <p:txBody>
          <a:bodyPr wrap="square" rtlCol="0">
            <a:spAutoFit/>
          </a:bodyPr>
          <a:lstStyle/>
          <a:p>
            <a:r>
              <a:rPr kumimoji="1" lang="en-US" altLang="ja-JP" sz="2400" b="1" dirty="0" smtClean="0"/>
              <a:t>Solutions: </a:t>
            </a:r>
          </a:p>
          <a:p>
            <a:pPr marL="457200" indent="-457200">
              <a:buAutoNum type="arabicParenR"/>
            </a:pPr>
            <a:r>
              <a:rPr kumimoji="1" lang="en-US" altLang="ja-JP" sz="2400" dirty="0" smtClean="0"/>
              <a:t>Improvement of Conventional Power Generation </a:t>
            </a:r>
          </a:p>
          <a:p>
            <a:pPr marL="457200" indent="-457200">
              <a:buAutoNum type="arabicParenR"/>
            </a:pPr>
            <a:r>
              <a:rPr kumimoji="1" lang="en-US" altLang="ja-JP" sz="2400" dirty="0" smtClean="0">
                <a:solidFill>
                  <a:schemeClr val="bg1">
                    <a:lumMod val="65000"/>
                  </a:schemeClr>
                </a:solidFill>
              </a:rPr>
              <a:t>Energy Efficient technology</a:t>
            </a:r>
          </a:p>
          <a:p>
            <a:r>
              <a:rPr kumimoji="1" lang="en-US" altLang="ja-JP" sz="2400" dirty="0" smtClean="0">
                <a:solidFill>
                  <a:schemeClr val="bg1">
                    <a:lumMod val="65000"/>
                  </a:schemeClr>
                </a:solidFill>
              </a:rPr>
              <a:t>3) Renewable energy </a:t>
            </a:r>
            <a:endParaRPr kumimoji="1" lang="ja-JP" altLang="en-US" sz="2400" dirty="0">
              <a:solidFill>
                <a:schemeClr val="bg1">
                  <a:lumMod val="65000"/>
                </a:schemeClr>
              </a:solidFill>
            </a:endParaRPr>
          </a:p>
        </p:txBody>
      </p:sp>
      <p:sp>
        <p:nvSpPr>
          <p:cNvPr id="12" name="テキスト ボックス 11"/>
          <p:cNvSpPr txBox="1"/>
          <p:nvPr/>
        </p:nvSpPr>
        <p:spPr>
          <a:xfrm>
            <a:off x="304800" y="2133600"/>
            <a:ext cx="5943600" cy="923330"/>
          </a:xfrm>
          <a:prstGeom prst="rect">
            <a:avLst/>
          </a:prstGeom>
          <a:noFill/>
        </p:spPr>
        <p:txBody>
          <a:bodyPr wrap="square" rtlCol="0">
            <a:spAutoFit/>
          </a:bodyPr>
          <a:lstStyle/>
          <a:p>
            <a:r>
              <a:rPr lang="en-US" b="1" dirty="0" smtClean="0"/>
              <a:t>Regulation on Emissions</a:t>
            </a:r>
          </a:p>
          <a:p>
            <a:r>
              <a:rPr lang="en-US" dirty="0" smtClean="0"/>
              <a:t>Pollution Prevention and Abatement Handbook, WORLD BANK GROUP, Effective July 1998</a:t>
            </a:r>
            <a:endParaRPr lang="en-US" dirty="0"/>
          </a:p>
        </p:txBody>
      </p:sp>
      <p:sp>
        <p:nvSpPr>
          <p:cNvPr id="148482" name="AutoShape 2"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8484" name="AutoShape 4"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8485" name="Picture 5" descr="C:\Users\5AVE\Desktop\index.jpg"/>
          <p:cNvPicPr>
            <a:picLocks noChangeAspect="1" noChangeArrowheads="1"/>
          </p:cNvPicPr>
          <p:nvPr/>
        </p:nvPicPr>
        <p:blipFill>
          <a:blip r:embed="rId2" cstate="print"/>
          <a:srcRect/>
          <a:stretch>
            <a:fillRect/>
          </a:stretch>
        </p:blipFill>
        <p:spPr bwMode="auto">
          <a:xfrm>
            <a:off x="6248400" y="2133600"/>
            <a:ext cx="1847850" cy="2466975"/>
          </a:xfrm>
          <a:prstGeom prst="rect">
            <a:avLst/>
          </a:prstGeom>
          <a:noFill/>
        </p:spPr>
      </p:pic>
      <p:sp>
        <p:nvSpPr>
          <p:cNvPr id="18" name="正方形/長方形 17"/>
          <p:cNvSpPr/>
          <p:nvPr/>
        </p:nvSpPr>
        <p:spPr>
          <a:xfrm>
            <a:off x="381000" y="3124200"/>
            <a:ext cx="5410200" cy="1477328"/>
          </a:xfrm>
          <a:prstGeom prst="rect">
            <a:avLst/>
          </a:prstGeom>
        </p:spPr>
        <p:txBody>
          <a:bodyPr wrap="square">
            <a:spAutoFit/>
          </a:bodyPr>
          <a:lstStyle/>
          <a:p>
            <a:pPr algn="just"/>
            <a:r>
              <a:rPr lang="en-US" i="1" dirty="0" smtClean="0"/>
              <a:t>“This document sets forth procedures for establishing</a:t>
            </a:r>
          </a:p>
          <a:p>
            <a:pPr algn="just"/>
            <a:r>
              <a:rPr lang="en-US" i="1" dirty="0" smtClean="0"/>
              <a:t>maximum emissions levels for all fossil-fuelbased</a:t>
            </a:r>
          </a:p>
          <a:p>
            <a:pPr algn="just"/>
            <a:r>
              <a:rPr lang="en-US" i="1" dirty="0" smtClean="0"/>
              <a:t>thermal power plants with a capacity of 50</a:t>
            </a:r>
          </a:p>
          <a:p>
            <a:pPr algn="just"/>
            <a:r>
              <a:rPr lang="en-US" i="1" dirty="0" smtClean="0"/>
              <a:t>or more megawatts of electricity (MWe) that use</a:t>
            </a:r>
          </a:p>
          <a:p>
            <a:pPr algn="just"/>
            <a:r>
              <a:rPr lang="en-US" i="1" dirty="0" smtClean="0"/>
              <a:t>coal, fuel oil, or natural gas.”</a:t>
            </a:r>
            <a:endParaRPr lang="en-US" i="1" dirty="0"/>
          </a:p>
        </p:txBody>
      </p:sp>
      <p:sp>
        <p:nvSpPr>
          <p:cNvPr id="19" name="正方形/長方形 18"/>
          <p:cNvSpPr/>
          <p:nvPr/>
        </p:nvSpPr>
        <p:spPr>
          <a:xfrm>
            <a:off x="381000" y="5181600"/>
            <a:ext cx="8534400" cy="1015663"/>
          </a:xfrm>
          <a:prstGeom prst="rect">
            <a:avLst/>
          </a:prstGeom>
        </p:spPr>
        <p:txBody>
          <a:bodyPr wrap="square">
            <a:spAutoFit/>
          </a:bodyPr>
          <a:lstStyle/>
          <a:p>
            <a:pPr algn="just">
              <a:buFont typeface="Arial" pitchFamily="34" charset="0"/>
              <a:buChar char="•"/>
            </a:pPr>
            <a:r>
              <a:rPr lang="en-US" sz="2000" dirty="0" smtClean="0"/>
              <a:t>Department of Environmental (DOE) of every country should come out with their own Regulations.</a:t>
            </a:r>
          </a:p>
          <a:p>
            <a:pPr algn="just">
              <a:buFont typeface="Arial" pitchFamily="34" charset="0"/>
              <a:buChar char="•"/>
            </a:pPr>
            <a:r>
              <a:rPr lang="en-US" sz="2000" dirty="0" smtClean="0"/>
              <a:t>Many adopt World Bank Group guideline </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5</a:t>
            </a:fld>
            <a:endParaRPr lang="en-US" sz="1600" dirty="0"/>
          </a:p>
        </p:txBody>
      </p:sp>
      <p:sp>
        <p:nvSpPr>
          <p:cNvPr id="148482" name="AutoShape 2"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8484" name="AutoShape 4"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0" name="表 9"/>
          <p:cNvGraphicFramePr>
            <a:graphicFrameLocks noGrp="1"/>
          </p:cNvGraphicFramePr>
          <p:nvPr/>
        </p:nvGraphicFramePr>
        <p:xfrm>
          <a:off x="914400" y="1295400"/>
          <a:ext cx="6781800" cy="4617720"/>
        </p:xfrm>
        <a:graphic>
          <a:graphicData uri="http://schemas.openxmlformats.org/drawingml/2006/table">
            <a:tbl>
              <a:tblPr firstRow="1" bandRow="1">
                <a:tableStyleId>{5C22544A-7EE6-4342-B048-85BDC9FD1C3A}</a:tableStyleId>
              </a:tblPr>
              <a:tblGrid>
                <a:gridCol w="1219200"/>
                <a:gridCol w="2438400"/>
                <a:gridCol w="3124200"/>
              </a:tblGrid>
              <a:tr h="370840">
                <a:tc>
                  <a:txBody>
                    <a:bodyPr/>
                    <a:lstStyle/>
                    <a:p>
                      <a:r>
                        <a:rPr lang="en-US" dirty="0" smtClean="0"/>
                        <a:t>Emissions</a:t>
                      </a:r>
                      <a:endParaRPr lang="en-US" dirty="0"/>
                    </a:p>
                  </a:txBody>
                  <a:tcPr/>
                </a:tc>
                <a:tc>
                  <a:txBody>
                    <a:bodyPr/>
                    <a:lstStyle/>
                    <a:p>
                      <a:r>
                        <a:rPr lang="en-US" dirty="0" smtClean="0"/>
                        <a:t>Power</a:t>
                      </a:r>
                      <a:r>
                        <a:rPr lang="en-US" baseline="0" dirty="0" smtClean="0"/>
                        <a:t> Plant Type</a:t>
                      </a:r>
                      <a:endParaRPr lang="en-US" dirty="0"/>
                    </a:p>
                  </a:txBody>
                  <a:tcPr/>
                </a:tc>
                <a:tc>
                  <a:txBody>
                    <a:bodyPr/>
                    <a:lstStyle/>
                    <a:p>
                      <a:r>
                        <a:rPr lang="en-US" dirty="0" smtClean="0"/>
                        <a:t>Limit</a:t>
                      </a:r>
                      <a:endParaRPr lang="en-US" dirty="0"/>
                    </a:p>
                  </a:txBody>
                  <a:tcPr/>
                </a:tc>
              </a:tr>
              <a:tr h="370840">
                <a:tc>
                  <a:txBody>
                    <a:bodyPr/>
                    <a:lstStyle/>
                    <a:p>
                      <a:r>
                        <a:rPr lang="en-US" dirty="0" smtClean="0"/>
                        <a:t>PM</a:t>
                      </a:r>
                      <a:endParaRPr lang="en-US" dirty="0"/>
                    </a:p>
                  </a:txBody>
                  <a:tcPr/>
                </a:tc>
                <a:tc>
                  <a:txBody>
                    <a:bodyPr/>
                    <a:lstStyle/>
                    <a:p>
                      <a:r>
                        <a:rPr lang="en-US" dirty="0" smtClean="0"/>
                        <a:t>All type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 mg/Nm</a:t>
                      </a:r>
                      <a:r>
                        <a:rPr lang="en-US" baseline="30000" dirty="0" smtClean="0"/>
                        <a:t>3</a:t>
                      </a:r>
                    </a:p>
                    <a:p>
                      <a:endParaRPr lang="en-US" dirty="0"/>
                    </a:p>
                  </a:txBody>
                  <a:tcPr/>
                </a:tc>
              </a:tr>
              <a:tr h="370840">
                <a:tc>
                  <a:txBody>
                    <a:bodyPr/>
                    <a:lstStyle/>
                    <a:p>
                      <a:r>
                        <a:rPr lang="en-US" dirty="0" smtClean="0"/>
                        <a:t>SO2</a:t>
                      </a:r>
                      <a:endParaRPr lang="en-US" dirty="0"/>
                    </a:p>
                  </a:txBody>
                  <a:tcPr/>
                </a:tc>
                <a:tc>
                  <a:txBody>
                    <a:bodyPr/>
                    <a:lstStyle/>
                    <a:p>
                      <a:r>
                        <a:rPr lang="en-US" dirty="0" smtClean="0"/>
                        <a:t>All type</a:t>
                      </a:r>
                      <a:endParaRPr lang="en-US" dirty="0"/>
                    </a:p>
                  </a:txBody>
                  <a:tcPr/>
                </a:tc>
                <a:tc>
                  <a:txBody>
                    <a:bodyPr/>
                    <a:lstStyle/>
                    <a:p>
                      <a:r>
                        <a:rPr lang="en-US" dirty="0" smtClean="0"/>
                        <a:t>0.2tons per day/MWe</a:t>
                      </a:r>
                      <a:endParaRPr lang="en-US" dirty="0"/>
                    </a:p>
                  </a:txBody>
                  <a:tcPr/>
                </a:tc>
              </a:tr>
              <a:tr h="370840">
                <a:tc>
                  <a:txBody>
                    <a:bodyPr/>
                    <a:lstStyle/>
                    <a:p>
                      <a:r>
                        <a:rPr lang="en-US" dirty="0" smtClean="0"/>
                        <a:t>NOx</a:t>
                      </a:r>
                      <a:endParaRPr lang="en-US" dirty="0"/>
                    </a:p>
                  </a:txBody>
                  <a:tcPr/>
                </a:tc>
                <a:tc>
                  <a:txBody>
                    <a:bodyPr/>
                    <a:lstStyle/>
                    <a:p>
                      <a:r>
                        <a:rPr lang="en-US" dirty="0" smtClean="0"/>
                        <a:t>Coal-fired</a:t>
                      </a:r>
                      <a:r>
                        <a:rPr lang="en-US" baseline="0" dirty="0" smtClean="0"/>
                        <a:t> Power Plant</a:t>
                      </a:r>
                      <a:endParaRPr lang="en-US" dirty="0"/>
                    </a:p>
                  </a:txBody>
                  <a:tcPr/>
                </a:tc>
                <a:tc>
                  <a:txBody>
                    <a:bodyPr/>
                    <a:lstStyle/>
                    <a:p>
                      <a:r>
                        <a:rPr lang="en-US" dirty="0" smtClean="0"/>
                        <a:t>750 mg/Nm</a:t>
                      </a:r>
                      <a:r>
                        <a:rPr lang="en-US" baseline="30000" dirty="0" smtClean="0"/>
                        <a:t>3</a:t>
                      </a:r>
                      <a:endParaRPr lang="en-US" dirty="0"/>
                    </a:p>
                  </a:txBody>
                  <a:tcPr/>
                </a:tc>
              </a:tr>
              <a:tr h="370840">
                <a:tc>
                  <a:txBody>
                    <a:bodyPr/>
                    <a:lstStyle/>
                    <a:p>
                      <a:endParaRPr lang="en-US" dirty="0"/>
                    </a:p>
                  </a:txBody>
                  <a:tcPr/>
                </a:tc>
                <a:tc>
                  <a:txBody>
                    <a:bodyPr/>
                    <a:lstStyle/>
                    <a:p>
                      <a:r>
                        <a:rPr lang="en-US" dirty="0" smtClean="0"/>
                        <a:t>Oil-fired</a:t>
                      </a:r>
                      <a:r>
                        <a:rPr lang="en-US" baseline="0" dirty="0" smtClean="0"/>
                        <a:t> Powe Plant</a:t>
                      </a:r>
                      <a:endParaRPr lang="en-US" dirty="0"/>
                    </a:p>
                  </a:txBody>
                  <a:tcPr/>
                </a:tc>
                <a:tc>
                  <a:txBody>
                    <a:bodyPr/>
                    <a:lstStyle/>
                    <a:p>
                      <a:r>
                        <a:rPr lang="en-US" dirty="0" smtClean="0"/>
                        <a:t>460mg/Nm</a:t>
                      </a:r>
                      <a:r>
                        <a:rPr lang="en-US" baseline="30000" dirty="0" smtClean="0"/>
                        <a:t>3</a:t>
                      </a:r>
                      <a:endParaRPr lang="en-US" dirty="0"/>
                    </a:p>
                  </a:txBody>
                  <a:tcPr/>
                </a:tc>
              </a:tr>
              <a:tr h="370840">
                <a:tc>
                  <a:txBody>
                    <a:bodyPr/>
                    <a:lstStyle/>
                    <a:p>
                      <a:endParaRPr lang="en-US"/>
                    </a:p>
                  </a:txBody>
                  <a:tcPr/>
                </a:tc>
                <a:tc>
                  <a:txBody>
                    <a:bodyPr/>
                    <a:lstStyle/>
                    <a:p>
                      <a:r>
                        <a:rPr lang="en-US" dirty="0" smtClean="0"/>
                        <a:t>Gas-fired Power Plant</a:t>
                      </a:r>
                      <a:endParaRPr lang="en-US" dirty="0"/>
                    </a:p>
                  </a:txBody>
                  <a:tcPr/>
                </a:tc>
                <a:tc>
                  <a:txBody>
                    <a:bodyPr/>
                    <a:lstStyle/>
                    <a:p>
                      <a:r>
                        <a:rPr lang="en-US" dirty="0" smtClean="0"/>
                        <a:t>320mg/Nm</a:t>
                      </a:r>
                      <a:r>
                        <a:rPr lang="en-US" baseline="30000" dirty="0" smtClean="0"/>
                        <a:t>3</a:t>
                      </a:r>
                      <a:endParaRPr lang="en-US" dirty="0"/>
                    </a:p>
                  </a:txBody>
                  <a:tcPr/>
                </a:tc>
              </a:tr>
              <a:tr h="370840">
                <a:tc>
                  <a:txBody>
                    <a:bodyPr/>
                    <a:lstStyle/>
                    <a:p>
                      <a:endParaRPr lang="en-US"/>
                    </a:p>
                  </a:txBody>
                  <a:tcPr/>
                </a:tc>
                <a:tc>
                  <a:txBody>
                    <a:bodyPr/>
                    <a:lstStyle/>
                    <a:p>
                      <a:r>
                        <a:rPr lang="en-US" dirty="0" smtClean="0"/>
                        <a:t>Gas-fired</a:t>
                      </a:r>
                      <a:r>
                        <a:rPr lang="en-US" baseline="0" dirty="0" smtClean="0"/>
                        <a:t> Turbine</a:t>
                      </a:r>
                      <a:endParaRPr lang="en-US" dirty="0"/>
                    </a:p>
                  </a:txBody>
                  <a:tcPr/>
                </a:tc>
                <a:tc>
                  <a:txBody>
                    <a:bodyPr/>
                    <a:lstStyle/>
                    <a:p>
                      <a:r>
                        <a:rPr lang="en-US" dirty="0" smtClean="0"/>
                        <a:t>125mg/Nm</a:t>
                      </a:r>
                      <a:r>
                        <a:rPr lang="en-US" baseline="30000" dirty="0" smtClean="0"/>
                        <a:t>3</a:t>
                      </a:r>
                      <a:endParaRPr lang="en-US" dirty="0"/>
                    </a:p>
                  </a:txBody>
                  <a:tcPr/>
                </a:tc>
              </a:tr>
              <a:tr h="370840">
                <a:tc>
                  <a:txBody>
                    <a:bodyPr/>
                    <a:lstStyle/>
                    <a:p>
                      <a:endParaRPr lang="en-US" dirty="0"/>
                    </a:p>
                  </a:txBody>
                  <a:tcPr/>
                </a:tc>
                <a:tc>
                  <a:txBody>
                    <a:bodyPr/>
                    <a:lstStyle/>
                    <a:p>
                      <a:r>
                        <a:rPr lang="en-US" dirty="0" smtClean="0"/>
                        <a:t>Diesel-fired turbine</a:t>
                      </a:r>
                      <a:endParaRPr lang="en-US" dirty="0"/>
                    </a:p>
                  </a:txBody>
                  <a:tcPr/>
                </a:tc>
                <a:tc>
                  <a:txBody>
                    <a:bodyPr/>
                    <a:lstStyle/>
                    <a:p>
                      <a:r>
                        <a:rPr lang="en-US" dirty="0" smtClean="0"/>
                        <a:t>165mg/Nm</a:t>
                      </a:r>
                      <a:r>
                        <a:rPr lang="en-US" baseline="30000" dirty="0" smtClean="0"/>
                        <a:t>3</a:t>
                      </a:r>
                      <a:endParaRPr lang="en-US" dirty="0" smtClean="0"/>
                    </a:p>
                  </a:txBody>
                  <a:tcPr/>
                </a:tc>
              </a:tr>
              <a:tr h="370840">
                <a:tc>
                  <a:txBody>
                    <a:bodyPr/>
                    <a:lstStyle/>
                    <a:p>
                      <a:endParaRPr lang="en-US" dirty="0"/>
                    </a:p>
                  </a:txBody>
                  <a:tcPr/>
                </a:tc>
                <a:tc>
                  <a:txBody>
                    <a:bodyPr/>
                    <a:lstStyle/>
                    <a:p>
                      <a:r>
                        <a:rPr lang="en-US" dirty="0" smtClean="0"/>
                        <a:t>Fuel oil-fired turbine</a:t>
                      </a:r>
                      <a:endParaRPr lang="en-US" dirty="0"/>
                    </a:p>
                  </a:txBody>
                  <a:tcPr/>
                </a:tc>
                <a:tc>
                  <a:txBody>
                    <a:bodyPr/>
                    <a:lstStyle/>
                    <a:p>
                      <a:r>
                        <a:rPr lang="en-US" dirty="0" smtClean="0"/>
                        <a:t>300mg/Nm</a:t>
                      </a:r>
                      <a:r>
                        <a:rPr lang="en-US" baseline="30000" dirty="0" smtClean="0"/>
                        <a:t>3</a:t>
                      </a:r>
                      <a:endParaRPr lang="en-US" dirty="0" smtClean="0"/>
                    </a:p>
                  </a:txBody>
                  <a:tcPr/>
                </a:tc>
              </a:tr>
              <a:tr h="370840">
                <a:tc>
                  <a:txBody>
                    <a:bodyPr/>
                    <a:lstStyle/>
                    <a:p>
                      <a:endParaRPr lang="en-US" dirty="0"/>
                    </a:p>
                  </a:txBody>
                  <a:tcPr/>
                </a:tc>
                <a:tc>
                  <a:txBody>
                    <a:bodyPr/>
                    <a:lstStyle/>
                    <a:p>
                      <a:r>
                        <a:rPr lang="en-US" dirty="0" smtClean="0"/>
                        <a:t>Engine-driven</a:t>
                      </a:r>
                      <a:r>
                        <a:rPr lang="en-US" baseline="0" dirty="0" smtClean="0"/>
                        <a:t> power plants</a:t>
                      </a:r>
                      <a:endParaRPr lang="en-US" dirty="0"/>
                    </a:p>
                  </a:txBody>
                  <a:tcPr/>
                </a:tc>
                <a:tc>
                  <a:txBody>
                    <a:bodyPr/>
                    <a:lstStyle/>
                    <a:p>
                      <a:r>
                        <a:rPr lang="en-US" dirty="0" smtClean="0"/>
                        <a:t>2000mg/Nm</a:t>
                      </a:r>
                      <a:r>
                        <a:rPr lang="en-US" baseline="30000" dirty="0" smtClean="0"/>
                        <a:t>3</a:t>
                      </a:r>
                      <a:endParaRPr lang="en-US" dirty="0" smtClean="0"/>
                    </a:p>
                  </a:txBody>
                  <a:tcPr/>
                </a:tc>
              </a:tr>
              <a:tr h="370840">
                <a:tc>
                  <a:txBody>
                    <a:bodyPr/>
                    <a:lstStyle/>
                    <a:p>
                      <a:endParaRPr lang="en-US" dirty="0"/>
                    </a:p>
                  </a:txBody>
                  <a:tcPr/>
                </a:tc>
                <a:tc>
                  <a:txBody>
                    <a:bodyPr/>
                    <a:lstStyle/>
                    <a:p>
                      <a:r>
                        <a:rPr lang="en-US" dirty="0" smtClean="0"/>
                        <a:t>All other cases</a:t>
                      </a:r>
                      <a:endParaRPr lang="en-US" dirty="0"/>
                    </a:p>
                  </a:txBody>
                  <a:tcPr/>
                </a:tc>
                <a:tc>
                  <a:txBody>
                    <a:bodyPr/>
                    <a:lstStyle/>
                    <a:p>
                      <a:r>
                        <a:rPr lang="en-US" dirty="0" smtClean="0"/>
                        <a:t>400mg/Nm</a:t>
                      </a:r>
                      <a:r>
                        <a:rPr lang="en-US" baseline="30000" dirty="0" smtClean="0"/>
                        <a:t>3</a:t>
                      </a:r>
                      <a:r>
                        <a:rPr lang="en-US" dirty="0" smtClean="0"/>
                        <a:t> (dry at 15% O2)</a:t>
                      </a:r>
                    </a:p>
                  </a:txBody>
                  <a:tcPr/>
                </a:tc>
              </a:tr>
            </a:tbl>
          </a:graphicData>
        </a:graphic>
      </p:graphicFrame>
      <p:sp>
        <p:nvSpPr>
          <p:cNvPr id="11" name="テキスト ボックス 10"/>
          <p:cNvSpPr txBox="1"/>
          <p:nvPr/>
        </p:nvSpPr>
        <p:spPr>
          <a:xfrm>
            <a:off x="990600" y="5943600"/>
            <a:ext cx="4343400" cy="369332"/>
          </a:xfrm>
          <a:prstGeom prst="rect">
            <a:avLst/>
          </a:prstGeom>
          <a:noFill/>
        </p:spPr>
        <p:txBody>
          <a:bodyPr wrap="square" rtlCol="0">
            <a:spAutoFit/>
          </a:bodyPr>
          <a:lstStyle/>
          <a:p>
            <a:r>
              <a:rPr lang="en-US" dirty="0" smtClean="0"/>
              <a:t>Refer the handbook for detail guideline</a:t>
            </a:r>
            <a:endParaRPr lang="en-US" dirty="0"/>
          </a:p>
        </p:txBody>
      </p:sp>
      <p:sp>
        <p:nvSpPr>
          <p:cNvPr id="13" name="テキスト ボックス 12"/>
          <p:cNvSpPr txBox="1"/>
          <p:nvPr/>
        </p:nvSpPr>
        <p:spPr>
          <a:xfrm>
            <a:off x="0" y="533400"/>
            <a:ext cx="4343400" cy="461665"/>
          </a:xfrm>
          <a:prstGeom prst="rect">
            <a:avLst/>
          </a:prstGeom>
          <a:noFill/>
        </p:spPr>
        <p:txBody>
          <a:bodyPr wrap="square" rtlCol="0">
            <a:spAutoFit/>
          </a:bodyPr>
          <a:lstStyle/>
          <a:p>
            <a:r>
              <a:rPr lang="en-US" sz="2400" b="1" dirty="0" smtClean="0"/>
              <a:t>Summary of Emissions Guideline</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6</a:t>
            </a:fld>
            <a:endParaRPr lang="en-US" sz="1600" dirty="0"/>
          </a:p>
        </p:txBody>
      </p:sp>
      <p:sp>
        <p:nvSpPr>
          <p:cNvPr id="148482" name="AutoShape 2"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8484" name="AutoShape 4"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テキスト ボックス 12"/>
          <p:cNvSpPr txBox="1"/>
          <p:nvPr/>
        </p:nvSpPr>
        <p:spPr>
          <a:xfrm>
            <a:off x="0" y="533400"/>
            <a:ext cx="8001000" cy="461665"/>
          </a:xfrm>
          <a:prstGeom prst="rect">
            <a:avLst/>
          </a:prstGeom>
          <a:noFill/>
        </p:spPr>
        <p:txBody>
          <a:bodyPr wrap="square" rtlCol="0">
            <a:spAutoFit/>
          </a:bodyPr>
          <a:lstStyle/>
          <a:p>
            <a:r>
              <a:rPr lang="en-US" sz="2400" b="1" dirty="0" smtClean="0"/>
              <a:t>PM Abatement Method: Cyclonic seperation</a:t>
            </a:r>
            <a:endParaRPr lang="en-US" sz="2400" b="1" dirty="0"/>
          </a:p>
        </p:txBody>
      </p:sp>
      <p:sp>
        <p:nvSpPr>
          <p:cNvPr id="9" name="正方形/長方形 8"/>
          <p:cNvSpPr/>
          <p:nvPr/>
        </p:nvSpPr>
        <p:spPr>
          <a:xfrm>
            <a:off x="228600" y="2286000"/>
            <a:ext cx="5638800" cy="2862322"/>
          </a:xfrm>
          <a:prstGeom prst="rect">
            <a:avLst/>
          </a:prstGeom>
        </p:spPr>
        <p:txBody>
          <a:bodyPr wrap="square">
            <a:spAutoFit/>
          </a:bodyPr>
          <a:lstStyle/>
          <a:p>
            <a:pPr>
              <a:spcBef>
                <a:spcPts val="1200"/>
              </a:spcBef>
              <a:spcAft>
                <a:spcPts val="1200"/>
              </a:spcAft>
              <a:buFont typeface="Arial" pitchFamily="34" charset="0"/>
              <a:buChar char="•"/>
            </a:pPr>
            <a:r>
              <a:rPr lang="en-US" sz="2000" b="1" dirty="0" smtClean="0"/>
              <a:t>Cyclonic separation</a:t>
            </a:r>
            <a:r>
              <a:rPr lang="en-US" sz="2000" dirty="0" smtClean="0"/>
              <a:t> is a method that uses vortex separationremoving particulates from a gas, air, or liquid stream.</a:t>
            </a:r>
          </a:p>
          <a:p>
            <a:pPr>
              <a:spcBef>
                <a:spcPts val="1200"/>
              </a:spcBef>
              <a:spcAft>
                <a:spcPts val="1200"/>
              </a:spcAft>
              <a:buFont typeface="Arial" pitchFamily="34" charset="0"/>
              <a:buChar char="•"/>
            </a:pPr>
            <a:r>
              <a:rPr lang="en-US" sz="2000" dirty="0" smtClean="0"/>
              <a:t>It uses rotational effect and gravity to separate mixtures of fluids and solids. </a:t>
            </a:r>
          </a:p>
          <a:p>
            <a:pPr>
              <a:spcBef>
                <a:spcPts val="1200"/>
              </a:spcBef>
              <a:spcAft>
                <a:spcPts val="1200"/>
              </a:spcAft>
              <a:buFont typeface="Arial" pitchFamily="34" charset="0"/>
              <a:buChar char="•"/>
            </a:pPr>
            <a:r>
              <a:rPr lang="en-US" sz="2000" dirty="0" smtClean="0"/>
              <a:t>It can also be used to separate liquid droplets in a gaseous flow.</a:t>
            </a:r>
            <a:endParaRPr lang="en-US" sz="2000" dirty="0"/>
          </a:p>
        </p:txBody>
      </p:sp>
      <p:pic>
        <p:nvPicPr>
          <p:cNvPr id="174082" name="Picture 2" descr="File:Cyclone separator.svg"/>
          <p:cNvPicPr>
            <a:picLocks noChangeAspect="1" noChangeArrowheads="1"/>
          </p:cNvPicPr>
          <p:nvPr/>
        </p:nvPicPr>
        <p:blipFill>
          <a:blip r:embed="rId2" cstate="print"/>
          <a:srcRect/>
          <a:stretch>
            <a:fillRect/>
          </a:stretch>
        </p:blipFill>
        <p:spPr bwMode="auto">
          <a:xfrm>
            <a:off x="6000750" y="992790"/>
            <a:ext cx="2533650" cy="5324476"/>
          </a:xfrm>
          <a:prstGeom prst="rect">
            <a:avLst/>
          </a:prstGeom>
          <a:noFill/>
        </p:spPr>
      </p:pic>
      <p:sp>
        <p:nvSpPr>
          <p:cNvPr id="11" name="正方形/長方形 10"/>
          <p:cNvSpPr/>
          <p:nvPr/>
        </p:nvSpPr>
        <p:spPr>
          <a:xfrm>
            <a:off x="5029200" y="6193132"/>
            <a:ext cx="3962400" cy="307777"/>
          </a:xfrm>
          <a:prstGeom prst="rect">
            <a:avLst/>
          </a:prstGeom>
        </p:spPr>
        <p:txBody>
          <a:bodyPr wrap="square">
            <a:spAutoFit/>
          </a:bodyPr>
          <a:lstStyle/>
          <a:p>
            <a:r>
              <a:rPr lang="en-US" sz="1400" dirty="0" smtClean="0"/>
              <a:t>http://en.wikipedia.org/wiki/Cyclonic_separation</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7</a:t>
            </a:fld>
            <a:endParaRPr lang="en-US" sz="1600" dirty="0"/>
          </a:p>
        </p:txBody>
      </p:sp>
      <p:sp>
        <p:nvSpPr>
          <p:cNvPr id="148482" name="AutoShape 2"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8484" name="AutoShape 4"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テキスト ボックス 12"/>
          <p:cNvSpPr txBox="1"/>
          <p:nvPr/>
        </p:nvSpPr>
        <p:spPr>
          <a:xfrm>
            <a:off x="0" y="533400"/>
            <a:ext cx="8001000" cy="461665"/>
          </a:xfrm>
          <a:prstGeom prst="rect">
            <a:avLst/>
          </a:prstGeom>
          <a:noFill/>
        </p:spPr>
        <p:txBody>
          <a:bodyPr wrap="square" rtlCol="0">
            <a:spAutoFit/>
          </a:bodyPr>
          <a:lstStyle/>
          <a:p>
            <a:r>
              <a:rPr lang="en-US" sz="2400" b="1" dirty="0" smtClean="0"/>
              <a:t>PM Abatement Method: Baghouses (fabric filters)</a:t>
            </a:r>
            <a:endParaRPr lang="en-US" sz="2400" b="1" dirty="0"/>
          </a:p>
        </p:txBody>
      </p:sp>
      <p:sp>
        <p:nvSpPr>
          <p:cNvPr id="9" name="正方形/長方形 8"/>
          <p:cNvSpPr/>
          <p:nvPr/>
        </p:nvSpPr>
        <p:spPr>
          <a:xfrm>
            <a:off x="228600" y="2286000"/>
            <a:ext cx="5638800" cy="2554545"/>
          </a:xfrm>
          <a:prstGeom prst="rect">
            <a:avLst/>
          </a:prstGeom>
        </p:spPr>
        <p:txBody>
          <a:bodyPr wrap="square">
            <a:spAutoFit/>
          </a:bodyPr>
          <a:lstStyle/>
          <a:p>
            <a:pPr>
              <a:spcBef>
                <a:spcPts val="1200"/>
              </a:spcBef>
              <a:spcAft>
                <a:spcPts val="1200"/>
              </a:spcAft>
              <a:buFont typeface="Arial" pitchFamily="34" charset="0"/>
              <a:buChar char="•"/>
            </a:pPr>
            <a:r>
              <a:rPr lang="en-US" sz="2000" dirty="0" smtClean="0"/>
              <a:t>A </a:t>
            </a:r>
            <a:r>
              <a:rPr lang="en-US" sz="2000" b="1" dirty="0" smtClean="0"/>
              <a:t>baghouse</a:t>
            </a:r>
            <a:r>
              <a:rPr lang="en-US" sz="2000" dirty="0" smtClean="0"/>
              <a:t> or fabric filter removes particulates out of gas or air flow released from combustion or other processes.</a:t>
            </a:r>
            <a:endParaRPr lang="en-US" sz="2000" baseline="30000" dirty="0" smtClean="0"/>
          </a:p>
          <a:p>
            <a:pPr>
              <a:spcBef>
                <a:spcPts val="1200"/>
              </a:spcBef>
              <a:spcAft>
                <a:spcPts val="1200"/>
              </a:spcAft>
              <a:buFont typeface="Arial" pitchFamily="34" charset="0"/>
              <a:buChar char="•"/>
            </a:pPr>
            <a:r>
              <a:rPr lang="en-US" sz="2000" dirty="0" smtClean="0"/>
              <a:t>It is not only used in Power plants, but also vacuum cleaner, pharmaceutical producers, steel mills, chemical producers, food manufacturers, and other industrial companies to control emission.</a:t>
            </a:r>
            <a:endParaRPr lang="en-US" sz="2000" dirty="0"/>
          </a:p>
        </p:txBody>
      </p:sp>
      <p:pic>
        <p:nvPicPr>
          <p:cNvPr id="177154" name="Picture 2" descr="http://upload.wikimedia.org/wikipedia/commons/thumb/4/49/Mechanical-Shaker.svg/636px-Mechanical-Shaker.svg.png"/>
          <p:cNvPicPr>
            <a:picLocks noChangeAspect="1" noChangeArrowheads="1"/>
          </p:cNvPicPr>
          <p:nvPr/>
        </p:nvPicPr>
        <p:blipFill>
          <a:blip r:embed="rId2" cstate="print"/>
          <a:srcRect/>
          <a:stretch>
            <a:fillRect/>
          </a:stretch>
        </p:blipFill>
        <p:spPr bwMode="auto">
          <a:xfrm>
            <a:off x="5562600" y="1676400"/>
            <a:ext cx="3505200" cy="3804424"/>
          </a:xfrm>
          <a:prstGeom prst="rect">
            <a:avLst/>
          </a:prstGeom>
          <a:noFill/>
        </p:spPr>
      </p:pic>
      <p:sp>
        <p:nvSpPr>
          <p:cNvPr id="12" name="正方形/長方形 11"/>
          <p:cNvSpPr/>
          <p:nvPr/>
        </p:nvSpPr>
        <p:spPr>
          <a:xfrm>
            <a:off x="6110669" y="5715000"/>
            <a:ext cx="3033331" cy="307777"/>
          </a:xfrm>
          <a:prstGeom prst="rect">
            <a:avLst/>
          </a:prstGeom>
        </p:spPr>
        <p:txBody>
          <a:bodyPr wrap="none">
            <a:spAutoFit/>
          </a:bodyPr>
          <a:lstStyle/>
          <a:p>
            <a:r>
              <a:rPr lang="en-US" sz="1400" dirty="0" smtClean="0"/>
              <a:t>http://en.wikipedia.org/wiki/Baghouse</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8</a:t>
            </a:fld>
            <a:endParaRPr lang="en-US" sz="1600" dirty="0"/>
          </a:p>
        </p:txBody>
      </p:sp>
      <p:sp>
        <p:nvSpPr>
          <p:cNvPr id="148482" name="AutoShape 2"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8484" name="AutoShape 4"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テキスト ボックス 12"/>
          <p:cNvSpPr txBox="1"/>
          <p:nvPr/>
        </p:nvSpPr>
        <p:spPr>
          <a:xfrm>
            <a:off x="0" y="533400"/>
            <a:ext cx="8001000" cy="461665"/>
          </a:xfrm>
          <a:prstGeom prst="rect">
            <a:avLst/>
          </a:prstGeom>
          <a:noFill/>
        </p:spPr>
        <p:txBody>
          <a:bodyPr wrap="square" rtlCol="0">
            <a:spAutoFit/>
          </a:bodyPr>
          <a:lstStyle/>
          <a:p>
            <a:r>
              <a:rPr lang="en-US" sz="2400" b="1" dirty="0" smtClean="0"/>
              <a:t>PM Abatement Method: Electrostatic Precipitator (ESP) </a:t>
            </a:r>
            <a:endParaRPr lang="en-US" sz="2400" b="1" dirty="0"/>
          </a:p>
        </p:txBody>
      </p:sp>
      <p:sp>
        <p:nvSpPr>
          <p:cNvPr id="9" name="正方形/長方形 8"/>
          <p:cNvSpPr/>
          <p:nvPr/>
        </p:nvSpPr>
        <p:spPr>
          <a:xfrm>
            <a:off x="0" y="2438400"/>
            <a:ext cx="4038600" cy="1938992"/>
          </a:xfrm>
          <a:prstGeom prst="rect">
            <a:avLst/>
          </a:prstGeom>
        </p:spPr>
        <p:txBody>
          <a:bodyPr wrap="square">
            <a:spAutoFit/>
          </a:bodyPr>
          <a:lstStyle/>
          <a:p>
            <a:pPr>
              <a:spcBef>
                <a:spcPts val="1200"/>
              </a:spcBef>
              <a:spcAft>
                <a:spcPts val="1200"/>
              </a:spcAft>
              <a:buFont typeface="Arial" pitchFamily="34" charset="0"/>
              <a:buChar char="•"/>
            </a:pPr>
            <a:r>
              <a:rPr lang="en-US" sz="2000" dirty="0" smtClean="0"/>
              <a:t>An </a:t>
            </a:r>
            <a:r>
              <a:rPr lang="en-US" sz="2000" b="1" dirty="0" smtClean="0"/>
              <a:t>electrostatic precipitator</a:t>
            </a:r>
            <a:r>
              <a:rPr lang="en-US" sz="2000" dirty="0" smtClean="0"/>
              <a:t> (ESP) is very efficient filtration device that removes fine particles including smoke and dust from a gas flow by the force of an induced electrostatic charge as shown in figure.</a:t>
            </a:r>
            <a:endParaRPr lang="en-US" sz="2000" dirty="0"/>
          </a:p>
        </p:txBody>
      </p:sp>
      <p:sp>
        <p:nvSpPr>
          <p:cNvPr id="12" name="正方形/長方形 11"/>
          <p:cNvSpPr/>
          <p:nvPr/>
        </p:nvSpPr>
        <p:spPr>
          <a:xfrm>
            <a:off x="4657936" y="6115928"/>
            <a:ext cx="4167616" cy="307777"/>
          </a:xfrm>
          <a:prstGeom prst="rect">
            <a:avLst/>
          </a:prstGeom>
        </p:spPr>
        <p:txBody>
          <a:bodyPr wrap="none">
            <a:spAutoFit/>
          </a:bodyPr>
          <a:lstStyle/>
          <a:p>
            <a:r>
              <a:rPr lang="en-US" sz="1400" dirty="0" smtClean="0"/>
              <a:t>http://en.wikipedia.org/wiki/Electrostatic_precipitator</a:t>
            </a:r>
            <a:endParaRPr lang="en-US" sz="1400" dirty="0"/>
          </a:p>
        </p:txBody>
      </p:sp>
      <p:pic>
        <p:nvPicPr>
          <p:cNvPr id="178178" name="Picture 2" descr="http://upload.wikimedia.org/wikipedia/commons/thumb/5/52/Electrostatic_precipitator.svg/800px-Electrostatic_precipitator.svg.png"/>
          <p:cNvPicPr>
            <a:picLocks noChangeAspect="1" noChangeArrowheads="1"/>
          </p:cNvPicPr>
          <p:nvPr/>
        </p:nvPicPr>
        <p:blipFill rotWithShape="1">
          <a:blip r:embed="rId2" cstate="print"/>
          <a:srcRect l="9941" r="12898" b="4577"/>
          <a:stretch/>
        </p:blipFill>
        <p:spPr bwMode="auto">
          <a:xfrm>
            <a:off x="4000500" y="1094582"/>
            <a:ext cx="5232939" cy="48535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9</a:t>
            </a:fld>
            <a:endParaRPr lang="en-US" sz="1600" dirty="0"/>
          </a:p>
        </p:txBody>
      </p:sp>
      <p:sp>
        <p:nvSpPr>
          <p:cNvPr id="148482" name="AutoShape 2"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8484" name="AutoShape 4" descr="data:image/jpeg;base64,/9j/4AAQSkZJRgABAQAAAQABAAD/2wCEAAkGBxQTEhQUEhQUFBQUFBQUFRcXFBQUFRUUFBQWFxQUFBUYHCggGBolHBQUITEhJSktLi4uFx8zODcsNygtLi0BCgoKDg0OGxAQGiwmHCQsLCwsLCwsLiwsLCwsKywsLCwuLCwsLCwsLCwsLCwsLCwsLCwsLywsLSwsLCwsLCwsLP/AABEIAQMAwgMBIgACEQEDEQH/xAAbAAABBQEBAAAAAAAAAAAAAAAAAQIDBQYEB//EADUQAAICAQMDAwMCBQQCAwEAAAECAAMRBBIhBRMxBiJBFFFhMoEVI1JxkRYzQqEHJENisTT/xAAaAQEBAQEBAQEAAAAAAAAAAAAAAQIDBAUG/8QALhEAAgIBAwMCBQQCAwAAAAAAAAECEQMSITEEQVEToWGBkeHwFCJxscHRFTJC/9oADAMBAAIRAxEAPwCYNFDSLMAZ+ao/bqRMGi7pDmG6Si6ibdAGQ74Bo0l1HSGi5nNujw0mkaifdEJkQaG6TSLJgY0tI90SNJbJA8dukQixQsfuhvjIkULJS8TfGRpihZIXib5ETDMaRZLvjS8izEJl0jUSF4xnke6MZppRJrJd8JBmLNaSayWAMIgg5C5hmEWC2JiLHQkKAixQIoEhRsUQxFAgAIsUCLtkNCCLiKBHASMowxJJthtksDMRCJJiNYRYIyIhEeREmiEeI0iPJjTKRkREaRJDGNNGRmYR2ISkJIqzlGrT+oR66hT/AMh/mKMnREzGB48GAOEURsUGZotkgjowGLukotikRViZgDBbHgxYxTFBkNWPAjxIwY8TLKBEIuIYkKNiGOjWMAaZG0cZGTNpEsQxpikxpM0YYhjCYpaMJlM2EImYsoszQsh3ZFiAWemjVHXVqyPBnbT1X+rn8ymJgGkcEyUaUdQT+oRw1yf1CZhrIqvM+miaTVLrU/qH+Y1up1j5/wATNBooMnpIUaCzqyDxkxP4uv2b/qUBMA0emhRe09XBzkH9p0Dqa/YzOVtJlskeNA0dWsBndpjuOBMvTqJY6bV4nKcBqaNTXpAPJzJOwn2lAOoEjGeIDW48Ezz+lLyYab7lzbpB8SvvQg4MgfqjfeQX9VyPdzNwxyXJuLa5ZKWjC04G6oPt/wByBur/AP1/7nZQYstN0YzSoPV/xOe7qrHjxNKDIXFt4Hkzlt6mg/MorNST5nO106LGKL/+Kp+f8RJn+5Ca9NFo64CBhNmxjznB/M6WYRigQKDEfmOJjMwKJVgI1TFzIBcxQYzMBAokUxxMiDRC+YolHSrydLZxBo4PMtEosF1EX6mVwsh3JNBKO9tTIbL5ymyRtZKoiiVrZGbJGWkFluDiaSLRLvjGaRG8SNr/ADNUXSSs8Yzzna6NNsukUTboSDfElouxdCBEMwmCkZEVRFiylBo3Ec0bukAqj7x0RYEwQQmAiEwBgDsxhMCY1nxKKHho4NObvxO/xFDSdZaRtdzicRtP3ibsy6C6TrOoGZFZqvtICYxprSi6UdB1E53fMTMQy0hSQhaNBgYgMGWwMSKY0mUw2EIkIMl13RDuiQRQZyo7DmeKbZGTGmUlkjPFNn2keYwNBbOgWxO7It0QmBZK1v2jWtkRMTMpSVreJE5jcxDAHV4yM5IyM4ODj5wecGbHqXQtHTptLqG+rYakEhVenKYAJBJr93n8TGieheoL0Tp3SzZULV2P7SzoM4Q5yhB+/H5hnlzykpRSvd/4M96p9PJp109tDvZVqkLoHUCxcBSQwXg8MPH5iehelVanVrTeHwQx9rBcFQSQ3BJHGOMTR9X6vY/Sq9QpFbtqOwO1lO1QivipDnKglFJ554+wl76TIuHTtVZj6hjqaWfw1qItoBb+ojavP5Ml7HnlnnHE9XO6vvZhW6TQdDqbwHFlN6VDLgphn8hdoP6eOSZlnE33R9Q1eh1rLjI11OMgMOXweCMeDLbWsV9RIoAwwrUjaCNvYJ4yOOVHI+0tm49RKLknvy+fCWx5zo+kPZRqLwVCaft7wc7ibX2KFGP75z9olVenOmdi9n1IsUIgUds18biW++c/9Tc6fqb1afrDJsBr1SbSa62yX1Tht2R7uDxnOPiM9Pt9V091vIw/UdOhIVV9juhZcqB8sf8AMtllnlTb4TX9I877RwTg4HBODj+2YwLnxPSn6jYnWhpx/wDzixaOx/8AD2mrAx2/0/O7OJ19Q1babQa3sMo+n1/apYIhKIAnAOOSNzDJyYsj6l7Kua7+fkeVOhBwQQR5B4P+IzE3vrm839P6dqLcNc4vV3wAWCsAM4/tn9z95gzKmdsc9cba8+wkIQlNFhmGYzMCZg7DiY3MQxDAHkx2k0z2HFaPYQM4RWc4++FGcciRGWfpawjWaXBI/wDYoHBxkG1cg/iCTdRbRG/SNQBk6e8AeSabAP3O2cO6eoa9r16w9wu7WnrsTuM9wVNgrQumwtznPAx5OZn+sdDr1bX62m+mrTnU7DuDrsyoZiVKjJOQQFznf8YMWeWHVX/24pceX2/kx2YkvdZ6aFI7lt69hnZKrFUubdoyWVAeFHIyT8Tvv9DOndJvrPapXUYCuS9DZ22J+6tkfGPyJTr+px+TIAwzL/onpV9VWGqddzWGsIwYcqu5mL+NoXBJ+5A8mMq6CtlVtlF62dgK1oNbJitjjuIed4HyMA4+INevBOrKWtsEHg4IODyDg5wR8iXXVPU119KU2LT26+KwtYU1jj9BHjwBLC70atbULdq6k+oRWrxXa+S5AUEYGByPccf/ALLD036b7Op11V7Ul6dNbjIZsFlQrcvtOBtb+/J4ks4zz4mtXLXBm+l9TurqtrVBbQcNaj1s9angLYSuDWfjORJ9P6u1CWLYnbBrQpUvbXZUp/UK1+CfknJM6OkaKwUa3s6qvtrSpuVVc91P+IUuox5YZ8+ZzN6dFa0nU3ihr1Dovbawqjfpa05GwH9zKG8Tb1L+/Hga/qm012VbKBXadzqtKjc/w+fO4HkGdjev9YTW2au5XgdztL3GABG12+RznAxFf0NajahbbakOnrFpzvKtW36XDAeOD+ePE5Opem1XS/VUahb6hYKn/lvWyORx7W8jkfbyI2JfTt8L6eRum9W31vcwWk/UY7qNUprdgSd5Txuyx/zIk9TXClqAKtjtvb+UgJs+LNwGQw4wR4wJW6GhXb32LUoGSxDNxkDCqvLNz4/B+0vOoelgldF9eoSyi9+0LNjoUfnh6+T/AMTKaksMXTXsRW+sNQzBz2zeq7Bf2174XGP1eM4JG7GefM5x6ku+nbTYr7THLDtruZ8Y7hbyX4Hu/Euz6FUas6R9XWLyB21FVjBiU34ZvCeDjyT9hkSoPppq0NmqcU1d2ykEKbHd6yQ2xARlQQfcSIOalgfC9v6JesXaxdJRVqKtlA3CkvWquDnc20n3c5GZnDN561qVel9NCWd1c6ja+0rkFs/pPIIzjH4mChGsMrjdd3/YQiQlOlndmGYGGJg7iExCYpjYA4yx9MYGqodnRFrtqsYuwUbUsUtj7nAPErDG7oMyVpo03r26u3WW3VWV2JYVKlGyfaiqdw+OQZ06eyv+FPR3qRa+qW8IbADsFSg5+zZB48zI5jhFHP0f2RjfFexvNH13udPopp1Fen1GnZgwtKotlZJwVdgRn9Jx/ecXRPUD1a9H1N63o1ZotYEsi1OT7QcAYBweBjkzGuY0GKMfpobrzfbz8T0Ho3qLTaTXIisW0lVdtIsHOWtYO9vHkZVV/solZ1jUXgOg6hRZU/tGywZsUnAFioo28HJ3cDBmSRSxAAJYkAAeSTwAJoPV3pdtEactvW2sEsMYFq8W1gj4BI5/Mpj0oRmt935347lt6u1tVjaBq7q2FNdNVm1jlWVgScY5UY8y2u6pp36jrXGopFep0jVVuWIUPsrXDnHt5U/4mW1HRaf4aNWjW9zvrSwbaFHtJYqBzjx5MzQMlGY4YyVJva172a/092qqNfW99G66kVV4dsMwbJ5K/p58yb1Zqatf9PbXdVWy0rVclj7CjLzuXI968n9P2ExJaWXXui2aR1rtK7mrWzCnIAYnAJ+/HxLRt4l6mrV+77UzedQ9R6e/63baih9JVpad+5TY1bMxcjHtBL/P2ma0Otq/hOooNiC1tStioScsiKmSDjHwcTK7om6WgunjFUn3T+hpfRq6c/Ud5qVt7X/rG8ZpFmfcWBBBOMYyD88S86h1Sq3Q6ao6qp7q9V3HyGrUINw9nt5AyMcDP2nn2YbooTwqUtVnofUesac9bq1QuQ0blJYbvbsp2ncMZHPiO9Ra3Ta3Tdoammu2jUX2LvLLXZVdYzDDbf1YI4xnIP3zPOcwzGkx+njaae6Nl6o1mnbp2ippuWxtP3d4wysS7eVBHjOfzjH9pi5adb6LZpu13CubqluAUk4Ridu448nEq5UbxpRjs7CESEpuztJgI1oAzmdxxiRDEgD2MjzFMkOksHJrcADJOxuB9zx4gWkRwzH16d2GVRmHjIUkZ+2QPMY6FSQwII8ggg/uDKExuYkIggGh9HVotr6i1gqaZdykhmXvv7aAQoJOGy3H9E0FVK6vplunS4X26RzqUwtik1tnep3gZOWc8fiZWnqrtR9KlFTBmDZVbDabApUPkPyQCeMY/E7/AE3qdZo7LDTpmNuzD76bSUrIDcqCAoIAPuHxDPHlg23Lh2q+X4y36brjR0UWIqM41vt3qHCnZ+oKeCR8Z8efMtAG1uj0+q7FDatWuUsyqlZrRW/mup4YIdhxyM/3mR0/q5lqag6fTNQzmw1lbNoc49ynfkYx9/kxnT/V99VwtUVlRW1S0lT2VqcgsioDxyAc5JPzmKOcsE3bS3tv7Gi6nr+90s32/T320apFVxVtG1l/Q3tXcOfgY8faaPqumr1PVatPdXSUXTJd/tr3GZd2KzYPdsyc7fHE831Xqu16LNOa6Fpdt4RaygrOMDt7WH9+c8mdlnrHVXvSyV1/UVYC2V0lrnCgja3nK8nIA+YoxLBPttz34ujuu6vSKdVVfet5IzRX9Oyim+tsqF3DCpxtK+MfHmW3WOtNpv4W1VdCtdp6jYRSnIcruRQBhQSSfaB8fYTLde9QWM7i7Saaq447p7LLYc4Yhgze3cMZIAOD5Eh1nquy3s76dOfpwFqGywBVUcL/ALnIHB5+0Ua9FunXuvBvKtYKutNokqpXT2se6naU72bT9zcxIz5+BxjPHMrNb0yrS6NLabfp3s1V6tcEd3212WLXSGXJVcJyPkjnMy9nq29tWms2VC9M+4I21iUKe8bsZC+MY/eS0+rbwlgammyi195ret2pFhOSyHdlWJ5Iz5+0UzPozVV8L+LVms6R1PTX68tQiMDobDeTSqBr0U5dCRuXIPOCM8fMqul9afU9P1ovSll0y0WUqKkVUO/9ACge32gY+xMpOneprq7WspooDds14WltqVc7gFVvkk5Y5P5nF07rr1C9K66imp2q6FXIwpJVUw2RyfuZaL6DXtW/1NV/5R6gwGlq2U4fRUMT2qw6+4naj4yi8fpHHmeezQdc9S3XU10X11bqlVBYait+xcYUsTwOPgDMz0qVI64Y6IUGYkIk0dDraJFJiZnI9IExIZhKBWM9C7Wp1HRdOK2Zm+psDbrgma8ONpLsNwyfE87my6gF/hFFPcpNteostZBfSWCFXwcBuTyOBzz4g83ULeNef9mg/wDGvS9Rpzqu57VOnYqBdW435HO1HODj5mH6X0r6jD26iurexVWtZizuAufAJA9y+44HMv8A/wAYamuptS1tlVYehq132VoS+QcbSc4/PiR6XQ01aOp67NINT3GXUNa9dpqUE7OzX7g/GDlVY8/HOJ3OGqUMk/Lrt8PmcNHofUNqn0pNS2Vr3Dljhq/hkwOfI848znf0uTp3vqupu7IBurrYlq1bPOSMMOPj84zN9/EqP4tZqPqNP2W0faD9+rBswvtxuz8H4mR9G3rVVr67HqDvQiIrW1hbHDE7VfO0/wBwccy7hZsrV/x288nHougvVZX3r00trbWrRjZvIbxuNYIrz+TPRLCx6t1FAThtD+nOAW2VgE/GefMy/rCmjVamvWVaqgUuKhYGfFtRTAI7X6m4HwPP45l1Z1PTnqess+ooFd+j7Vb91CpcitcHBJHOfI+CZHZxySc1qfNPtxutjDH0qTQ9tN9FxpXfdXWzbkTnLZIAYDHx/wBwX0sV7S33V0WXKrV1uLGO1zhDYVUivJ+/74k3TX+hTVdx62su076etK7Eu/3SN1jMhIVQBwCckkcSy9Z2V66+jU0XVBDVUtge1K3pZGJO5HIZhhv+IOcH8TXc9DyT1Ve3mvYo29K3I9wv20Jp9vdsbLKC/wDthAoJctnjH74nZ07oj02aXU02i2h9TVX3E3oVbeM1ujYIyP2M0fqL1JRrq9ZRU6qxeh6WsIrW4VABxufAU+cBsZ4lX0jVJRpatM9lXdbX1ahgLaytVVe3JawNs3Hb+kEmNzHqZHHfnx8K5G+u+ktZ1HWWMy1VI1Yax87dxprwihQSzH7AH8zJaK9ardzIlyru9rbgjcEKSBg48HE9G9VdW0uutt09tlKBT3NHqgylM7F7lV208AkHk/YfYZ8zsoIfZlCc4yHUpz8h84x+cwuDfTybhpl4R6RrSmo0XSe6taJbqyHCItaBd7LgBfAxxmd+i0epbq91NqWfRstqbCG+nFO3+XsX9AP6fHOc/mZrrltbdK0dC20tbS9rWILqyQGLkY5w3kcDPmN6d12zS1u9uqN1+xq6KRc1yVF+GudwSgIGQFBJ5+JKZ59DcXXxVfPksOraDUU6PQ/w7ulS1ptenOWvDAL3SvwMMBngYMtupdIT+Iaiupkp1d+iR6mHCraS3f2lf0FlT9Q+7GYX03aU5u1Rq0hbNla2kvbjygoU593AJYAYPmWtvqBdZ/ECxSq7UClaN7hF7Nb+6nuHCqSoGckAxTLLHJP/AD/L7h6y0l9Gi09WsDPf37HWw5cJTtA7Xd+SWG7bngCYYzYa7rRXph0ltq3Wm9WQBxaKalHzYpK5LZAUE4BPiY8maR3wp6Wn5YkIRJo6HVDMQxMzmekGMQGIYSkHGXNPpjUsqsiKwdgq7bKyWb2naBnyAwJ+37GUs0PSPVR09enVKwW09737mbIfuIUZNoX2jb85PzBzyuaX7CIemNT23sCK1aBy7LZWQO1/uDg+RkcfmM/01qu4Ku0e4zKAhKhjvraxfnxtViT8YIlpoPWxoUJTSBXm9mWyzuFmvUDk7ANq4HGOccmLpvXVipSGQPZSmwWlvcQbVfLAqckKuwH8k85xJucdfUeEVGg9N6i5S9deRudMb0Db0Us67SQchQTiFvpzUKm8oCBSuo4sRm7Lfpt2g52/maCv16qi5V0uE1Fllli9/wCbatjhCKwU/qz+T9+K7V+rAUxXSUc6NNCWa0P/ACFOSQoRfeeMnOPsJdwp574KqjolzVrZtUI+/YWdE39sEvsDHJxiSt6c1AseooA9dXecdxMLVgHcTnGMMD+8fd1xbNNTRdUWOn7gqdbNhC2HJWxSjBgCAeMHiW/+tU711407iy6gUEjUgbFCKuU/lcN7AcnPIgrnl8eft38GcfpVoWx9vsqdUdwylQz/AKRkHnx8Tpv9LapbRS1e2whCoLoNwsbau05weeOJaH1enatpOmJruWzuZuBdrbGVhdv7WMgqMDbjgf2j/wDXTE++req6ldRUGfL1DfvekWbOULAHxxj54w3MuWZ/+Spq9MahmZVVCysqMBbVw7ua1Q+7yXBXH3kOh6Ffa9iIg3VEK4LIu1i+wDJPPu44+4mi0vr7Za9ooZndkY77gwCpa9mwAVDj3sAfI4PMp+n9fFJ1JqR174AQi73U4fuA7tmXOQOeD+/MBPNvt4+4lvpPVr5p5PhQ9ZbiwVHChs8Oyr/cxafSWqYkLWG2s6NiyshHRSzoxDcMACf2ltpfXrJVVX2dxqAIdrclrFuFwdvZnG4HK55BHIIzDQeuRSbO3pztuttusDXZO6xGTajCvhRuJ5BJ+8bmdfUeF+fMor/TuoSo3Mg7QQPvFlbKVLbAVIPPuIGPPIjz6Y1IxlFAZtqE21qHbaGIQlvdwRO7/Vamj6VqT9MKu2FFuLQ3dW02G0oVJLKONmMSPqnqhdRUtV1BxW7tSUt2FVfH8t9yNvHA54PEppSy+Pz6nPX6U1TFAqKTYGNYF1R3hCQxX3cgYP8AiQD05qMA7BzX3gN6bjTnHd25zs/P258S00Hq4VPom7JJ0ddtY/mgdzuhgSfZ7cF2+/xFb1iCVfsnujTfSbu4Npqzgtt2f7m3IznGTnHxG5lyy+Pz6lN1DoN9BsF1ZQ1BC4JXgWcIRg+4HB5GfEq5p+r+r2v09lD153W763LbnrrLlzSTtG9QTx4xMwZUbg5NfuEhCEpSYmJmJFmTvYRcxsWBYpiQiQLHRcxuYEwWxYkMxBBLFMIhiGCNigxGcDzEJlZqNQS2J0hDUeXqepWGPxLUGBMjr8COmGjvGVoXMXMSEFsMwjSZE1wDYlSs5zyKPLJsxMwzOXW24xLGNujOXKscNTOnMWcX1HuE6wZZRaOeLPHJdCwiZhMnayQPzFzOSpsHzxLXpvTrLyRSpcqMkAqDj78kZlcaGPNqVs5Y3fziT9R0r0sUsXa4xlSRkZAI8H7ESt3c8xGNmcmbTVHZFEYrcR0ydlK0LCIIZgthFjcxhsGcfMtGXNLkkMSNzGvbiEjEppK2R6q0gSr+c+J2azUAjE4Z6sUaR8Hrcqlk2dosdNdyAc+PM7AZW0asAYI8Tqq1GZynB3wfQ6XqIaacrZ0ZgTEDTntuxn7zmo2evLlUFbIdbqPGDORH92TGO2Yk9kYpKj87lzyyT1FsLfbnziV+os3HMWm0gfgyFmzMxhTOufqHkglZJQ3nP24ndpX45PmV9T4OfMfZaDyBiWUbJgz+mr9iy3iErPqW+8Jz9E9X/IR8HaDzPQ/SSK9CHs6dSd1ZZy4azDIA/wCk54LcLySh5BM83sbA/tNZ0a7XnTgmw16YKwANPd3IK2sbKBDlO2rn3EDaDjMKNmZ51HZnd632dtCK6c2OXayosdmF4qyyjAweB9k/YYgnM0nq6vXdsHUO9lQZhko1ZV6zsY2Iyg5BbG7nz55mSR8fMugz+pi6R3B+JJ35zRczDij1xzSR1NbG12feRB4xjMqJ1lnd2dFluJW947s/4j77ftOXM7QhSPm9V1LlJJdi0S4D5nHq7tzf2kO6NImowSdnLL1UskdPYe9mY0mNhNnmbb5FE6NM3MiQCCZ+PiR7nTG3FplorTh1VoMeb8YkFzAmcoQpns6nPqhpTIjEimJOx84IQhACEIQAhCEAs9Oql61f9LOgbnHtLANz8cZnsXVq0TRO3bqpezQas7hq+29rEbbQadnvK7VTZ8ABcjHHieob4mm6b6yK02VvlWdHqa1a1sZ67KmqdXBdTkqRzuxlFOMgk5hwds7uZ6R1lEcawlabB/62+z603urWB0uAyg81IpZRtwEDfAx4Vma31T61fVAgfqcubLCiozdwjcoAJIXaqLyx9qgDHOcjNHE6UvkmfmcQMlZsDEw4nphndbnQtn2jbLcTmRsQdsxo3K+obj8RHbJiRITZ5m7CEIQQIQhAFk6WDGBwZzxZGrNRk48DnfPmNiQlI3YQhCCBCEIAQhCAEIQgDnMbCEFfIRVhCCAIQhAAxIQgBCEIAQhCAEIQgBCEIAQhCAEIQgBCEIAQhCAEIQ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0" name="表 9"/>
          <p:cNvGraphicFramePr>
            <a:graphicFrameLocks noGrp="1"/>
          </p:cNvGraphicFramePr>
          <p:nvPr/>
        </p:nvGraphicFramePr>
        <p:xfrm>
          <a:off x="914400" y="1295400"/>
          <a:ext cx="6781800" cy="4394200"/>
        </p:xfrm>
        <a:graphic>
          <a:graphicData uri="http://schemas.openxmlformats.org/drawingml/2006/table">
            <a:tbl>
              <a:tblPr firstRow="1" bandRow="1">
                <a:tableStyleId>{5C22544A-7EE6-4342-B048-85BDC9FD1C3A}</a:tableStyleId>
              </a:tblPr>
              <a:tblGrid>
                <a:gridCol w="1219200"/>
                <a:gridCol w="2438400"/>
                <a:gridCol w="3124200"/>
              </a:tblGrid>
              <a:tr h="370840">
                <a:tc>
                  <a:txBody>
                    <a:bodyPr/>
                    <a:lstStyle/>
                    <a:p>
                      <a:r>
                        <a:rPr lang="en-US" dirty="0" smtClean="0"/>
                        <a:t>Emissions</a:t>
                      </a:r>
                      <a:endParaRPr lang="en-US" dirty="0"/>
                    </a:p>
                  </a:txBody>
                  <a:tcPr/>
                </a:tc>
                <a:tc>
                  <a:txBody>
                    <a:bodyPr/>
                    <a:lstStyle/>
                    <a:p>
                      <a:r>
                        <a:rPr lang="en-US" dirty="0" smtClean="0"/>
                        <a:t>Abatement Method</a:t>
                      </a:r>
                      <a:endParaRPr lang="en-US" dirty="0"/>
                    </a:p>
                  </a:txBody>
                  <a:tcPr/>
                </a:tc>
                <a:tc>
                  <a:txBody>
                    <a:bodyPr/>
                    <a:lstStyle/>
                    <a:p>
                      <a:r>
                        <a:rPr lang="en-US" dirty="0" smtClean="0"/>
                        <a:t>Remarks</a:t>
                      </a:r>
                      <a:endParaRPr lang="en-US" dirty="0"/>
                    </a:p>
                  </a:txBody>
                  <a:tcPr/>
                </a:tc>
              </a:tr>
              <a:tr h="370840">
                <a:tc>
                  <a:txBody>
                    <a:bodyPr/>
                    <a:lstStyle/>
                    <a:p>
                      <a:r>
                        <a:rPr lang="en-US" dirty="0" smtClean="0"/>
                        <a:t>PM</a:t>
                      </a:r>
                      <a:endParaRPr lang="en-US" dirty="0"/>
                    </a:p>
                  </a:txBody>
                  <a:tcPr/>
                </a:tc>
                <a:tc>
                  <a:txBody>
                    <a:bodyPr/>
                    <a:lstStyle/>
                    <a:p>
                      <a:r>
                        <a:rPr lang="en-US" dirty="0" smtClean="0"/>
                        <a:t>Cyclones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p>
                    <a:p>
                      <a:r>
                        <a:rPr lang="en-US" dirty="0" smtClean="0"/>
                        <a:t>-Adequate as precleaning devices.</a:t>
                      </a:r>
                    </a:p>
                    <a:p>
                      <a:r>
                        <a:rPr lang="en-US" dirty="0" smtClean="0"/>
                        <a:t>-Overall removal efficiency &lt;90%. Lower for PM10</a:t>
                      </a:r>
                    </a:p>
                    <a:p>
                      <a:endParaRPr lang="en-US" dirty="0"/>
                    </a:p>
                  </a:txBody>
                  <a:tcPr/>
                </a:tc>
              </a:tr>
              <a:tr h="370840">
                <a:tc>
                  <a:txBody>
                    <a:bodyPr/>
                    <a:lstStyle/>
                    <a:p>
                      <a:endParaRPr lang="en-US" dirty="0"/>
                    </a:p>
                  </a:txBody>
                  <a:tcPr/>
                </a:tc>
                <a:tc>
                  <a:txBody>
                    <a:bodyPr/>
                    <a:lstStyle/>
                    <a:p>
                      <a:r>
                        <a:rPr lang="en-US" dirty="0" smtClean="0"/>
                        <a:t>Baghouse (Fabric filters)</a:t>
                      </a:r>
                      <a:endParaRPr lang="en-US" dirty="0"/>
                    </a:p>
                  </a:txBody>
                  <a:tcPr/>
                </a:tc>
                <a:tc>
                  <a:txBody>
                    <a:bodyPr/>
                    <a:lstStyle/>
                    <a:p>
                      <a:r>
                        <a:rPr lang="en-US" dirty="0" smtClean="0"/>
                        <a:t>-Removal</a:t>
                      </a:r>
                      <a:r>
                        <a:rPr lang="en-US" baseline="0" dirty="0" smtClean="0"/>
                        <a:t> efficiency of 99.9% or better for all size of PM</a:t>
                      </a:r>
                    </a:p>
                    <a:p>
                      <a:endParaRPr lang="en-US" dirty="0"/>
                    </a:p>
                  </a:txBody>
                  <a:tcPr/>
                </a:tc>
              </a:tr>
              <a:tr h="370840">
                <a:tc>
                  <a:txBody>
                    <a:bodyPr/>
                    <a:lstStyle/>
                    <a:p>
                      <a:endParaRPr lang="en-US" dirty="0"/>
                    </a:p>
                  </a:txBody>
                  <a:tcPr/>
                </a:tc>
                <a:tc>
                  <a:txBody>
                    <a:bodyPr/>
                    <a:lstStyle/>
                    <a:p>
                      <a:r>
                        <a:rPr lang="en-US" dirty="0" smtClean="0"/>
                        <a:t>ESP</a:t>
                      </a:r>
                      <a:endParaRPr lang="en-US" dirty="0"/>
                    </a:p>
                  </a:txBody>
                  <a:tcPr/>
                </a:tc>
                <a:tc>
                  <a:txBody>
                    <a:bodyPr/>
                    <a:lstStyle/>
                    <a:p>
                      <a:r>
                        <a:rPr lang="en-US" dirty="0" smtClean="0"/>
                        <a:t>-ESPs</a:t>
                      </a:r>
                      <a:r>
                        <a:rPr lang="en-US" baseline="0" dirty="0" smtClean="0"/>
                        <a:t> are available in a broad range of sizes.</a:t>
                      </a:r>
                    </a:p>
                    <a:p>
                      <a:r>
                        <a:rPr lang="en-US" baseline="0" dirty="0" smtClean="0"/>
                        <a:t>-Removal efficiency of 99.9% or better for all size of PM</a:t>
                      </a:r>
                    </a:p>
                    <a:p>
                      <a:r>
                        <a:rPr lang="en-US" baseline="0" dirty="0" smtClean="0"/>
                        <a:t>-</a:t>
                      </a:r>
                      <a:endParaRPr lang="en-US" dirty="0"/>
                    </a:p>
                  </a:txBody>
                  <a:tcPr/>
                </a:tc>
              </a:tr>
            </a:tbl>
          </a:graphicData>
        </a:graphic>
      </p:graphicFrame>
      <p:sp>
        <p:nvSpPr>
          <p:cNvPr id="13" name="テキスト ボックス 12"/>
          <p:cNvSpPr txBox="1"/>
          <p:nvPr/>
        </p:nvSpPr>
        <p:spPr>
          <a:xfrm>
            <a:off x="0" y="533400"/>
            <a:ext cx="4343400" cy="461665"/>
          </a:xfrm>
          <a:prstGeom prst="rect">
            <a:avLst/>
          </a:prstGeom>
          <a:noFill/>
        </p:spPr>
        <p:txBody>
          <a:bodyPr wrap="square" rtlCol="0">
            <a:spAutoFit/>
          </a:bodyPr>
          <a:lstStyle/>
          <a:p>
            <a:r>
              <a:rPr lang="en-US" sz="2400" b="1" dirty="0" smtClean="0"/>
              <a:t>Summary of PM Abatement</a:t>
            </a:r>
            <a:endParaRPr lang="en-US" sz="24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OCW Template</Template>
  <TotalTime>35858</TotalTime>
  <Words>1277</Words>
  <Application>Microsoft Office PowerPoint</Application>
  <PresentationFormat>画面に合わせる (4:3)</PresentationFormat>
  <Paragraphs>203</Paragraphs>
  <Slides>30</Slides>
  <Notes>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OCW Template</vt:lpstr>
      <vt:lpstr>Power Plant Technology  Sustainable Issues in Power Plants (Lecture 2)</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5AVE</cp:lastModifiedBy>
  <cp:revision>1094</cp:revision>
  <dcterms:created xsi:type="dcterms:W3CDTF">2010-07-05T07:50:24Z</dcterms:created>
  <dcterms:modified xsi:type="dcterms:W3CDTF">2017-08-27T02:44:33Z</dcterms:modified>
</cp:coreProperties>
</file>