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06" r:id="rId2"/>
    <p:sldId id="404" r:id="rId3"/>
    <p:sldId id="400" r:id="rId4"/>
    <p:sldId id="402" r:id="rId5"/>
    <p:sldId id="409" r:id="rId6"/>
    <p:sldId id="364" r:id="rId7"/>
    <p:sldId id="363" r:id="rId8"/>
    <p:sldId id="366" r:id="rId9"/>
    <p:sldId id="369" r:id="rId10"/>
    <p:sldId id="371" r:id="rId11"/>
    <p:sldId id="410" r:id="rId12"/>
    <p:sldId id="372" r:id="rId13"/>
    <p:sldId id="373" r:id="rId14"/>
    <p:sldId id="411" r:id="rId15"/>
    <p:sldId id="375" r:id="rId16"/>
    <p:sldId id="374" r:id="rId17"/>
    <p:sldId id="412" r:id="rId18"/>
    <p:sldId id="379" r:id="rId19"/>
    <p:sldId id="381" r:id="rId20"/>
    <p:sldId id="388" r:id="rId21"/>
    <p:sldId id="401" r:id="rId22"/>
    <p:sldId id="389" r:id="rId23"/>
    <p:sldId id="390" r:id="rId24"/>
    <p:sldId id="394" r:id="rId25"/>
    <p:sldId id="378" r:id="rId26"/>
    <p:sldId id="396" r:id="rId27"/>
    <p:sldId id="413" r:id="rId28"/>
    <p:sldId id="376" r:id="rId29"/>
    <p:sldId id="377" r:id="rId30"/>
    <p:sldId id="403" r:id="rId31"/>
    <p:sldId id="408" r:id="rId32"/>
  </p:sldIdLst>
  <p:sldSz cx="9144000" cy="6858000" type="screen4x3"/>
  <p:notesSz cx="6797675" cy="9926638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99FFCC"/>
    <a:srgbClr val="0033CC"/>
    <a:srgbClr val="009999"/>
    <a:srgbClr val="00AFA7"/>
    <a:srgbClr val="00FFCC"/>
    <a:srgbClr val="33CCCC"/>
    <a:srgbClr val="006699"/>
    <a:srgbClr val="3366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97" autoAdjust="0"/>
    <p:restoredTop sz="97431"/>
  </p:normalViewPr>
  <p:slideViewPr>
    <p:cSldViewPr snapToObjects="1">
      <p:cViewPr varScale="1">
        <p:scale>
          <a:sx n="63" d="100"/>
          <a:sy n="63" d="100"/>
        </p:scale>
        <p:origin x="3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9/9/2017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107052" y="6381328"/>
            <a:ext cx="1303202" cy="45612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44208" y="6331386"/>
            <a:ext cx="2843808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10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en-MY" sz="1000" b="1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SURFACE CHEMISTRY</a:t>
            </a:r>
            <a:endParaRPr lang="en-MY" sz="1000" b="1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MY" sz="10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DR. YUEN MEI LIAN</a:t>
            </a:r>
          </a:p>
          <a:p>
            <a:r>
              <a:rPr lang="en-US" sz="1000" b="1" i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000" b="1" i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ocw.ump.edu.my/course/view.php?id=470</a:t>
            </a:r>
            <a:endParaRPr lang="en-MY" sz="10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ocw.ump.edu.my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nhidayah@ump.edu.my" TargetMode="External"/><Relationship Id="rId2" Type="http://schemas.openxmlformats.org/officeDocument/2006/relationships/hyperlink" Target="mailto:yuenm@ump.edu.my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8914" y="1412776"/>
            <a:ext cx="7772400" cy="3024335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BSK1133 PHYSICAL CHEMISTRY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7</a:t>
            </a:r>
            <a:b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CHEMISTRY</a:t>
            </a:r>
            <a:b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1398486" y="4437112"/>
            <a:ext cx="7032828" cy="1343000"/>
          </a:xfrm>
        </p:spPr>
        <p:txBody>
          <a:bodyPr>
            <a:noAutofit/>
          </a:bodyPr>
          <a:lstStyle/>
          <a:p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PREPARED BY:</a:t>
            </a:r>
          </a:p>
          <a:p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YUEN MEI LIAN AND DR. SITI NOOR HIDAYAH MUSTAPHA</a:t>
            </a:r>
            <a:b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Industrial Sciences &amp; Technology</a:t>
            </a:r>
            <a:b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800" b="1" dirty="0" smtClean="0"/>
              <a:t>yuenm@ump.edu.my</a:t>
            </a:r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snhidayah@ump.edu.my</a:t>
            </a:r>
          </a:p>
          <a:p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773" y="116632"/>
            <a:ext cx="3632139" cy="738664"/>
          </a:xfrm>
          <a:prstGeom prst="rect">
            <a:avLst/>
          </a:prstGeom>
          <a:solidFill>
            <a:srgbClr val="00ABA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For updated version, please click on  </a:t>
            </a:r>
          </a:p>
          <a:p>
            <a:r>
              <a:rPr lang="en-US" sz="2400" dirty="0" smtClean="0">
                <a:solidFill>
                  <a:schemeClr val="bg1"/>
                </a:solidFill>
                <a:hlinkClick r:id="rId2"/>
              </a:rPr>
              <a:t>http://ocw.ump.edu.my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0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484" y="1142583"/>
            <a:ext cx="9144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balanced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electrolyte composition</a:t>
            </a:r>
          </a:p>
          <a:p>
            <a:pPr algn="just"/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expands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extracellular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</a:p>
          <a:p>
            <a:pPr algn="just"/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exerts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significant hydrostatic effect on capillaries that may lead to extracellular fluid accumulation, increased gastrointestinal wall edema (slow post-operative gastrointestinal recovery) and pulmonary edema.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-3484" y="310041"/>
            <a:ext cx="3999420" cy="55399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en-US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Crystalloid Fluids</a:t>
            </a:r>
          </a:p>
        </p:txBody>
      </p:sp>
    </p:spTree>
    <p:extLst>
      <p:ext uri="{BB962C8B-B14F-4D97-AF65-F5344CB8AC3E}">
        <p14:creationId xmlns:p14="http://schemas.microsoft.com/office/powerpoint/2010/main" val="39754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85293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7.2 Origin of Charge, Gels and Emulsions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786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52" y="116632"/>
            <a:ext cx="7128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Origin of the Charge on Colloidal Particles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598" y="836712"/>
            <a:ext cx="861951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Ways of sol particles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charge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dissociation or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ionisation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surface molecules in colloidal particles will be balanced by the oppositely charged ions in 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sol.</a:t>
            </a:r>
          </a:p>
          <a:p>
            <a:pPr algn="just"/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Frictional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electrification where rubbing of the dispersed phase particles with dispersion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medium.</a:t>
            </a:r>
          </a:p>
          <a:p>
            <a:pPr algn="just"/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Dispersed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will selectively adsorb ions that compatible with their lattice ions.</a:t>
            </a:r>
          </a:p>
        </p:txBody>
      </p:sp>
    </p:spTree>
    <p:extLst>
      <p:ext uri="{BB962C8B-B14F-4D97-AF65-F5344CB8AC3E}">
        <p14:creationId xmlns:p14="http://schemas.microsoft.com/office/powerpoint/2010/main" val="392499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3211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dispersed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is liquid and dispersing medium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process where coagulation of lyophilic sols and produce a semisolid jelly with encloses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liquid.</a:t>
            </a: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61913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Elastic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Gels (gelatin): show property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elasticity.</a:t>
            </a:r>
          </a:p>
          <a:p>
            <a:pPr marL="342900" indent="-61913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Non-elastic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gels (silica gel): rigid and fix shape.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19" y="3443706"/>
            <a:ext cx="9124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droplets of one liquid that dispersed in another liquid with mutually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immiscible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milk where fat globules are dispersed in water.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644035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81142"/>
            <a:ext cx="2424269" cy="1818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719" y="-40710"/>
            <a:ext cx="1512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Gels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19" y="2972431"/>
            <a:ext cx="244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Emulsions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1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85293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7.3 Surface Growth, Composition and Structure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37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87516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Terraces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surface defect where a step between two otherwise flat layers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atoms.</a:t>
            </a:r>
          </a:p>
          <a:p>
            <a:pPr algn="just"/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atom settles on a terrace, it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bounces across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and might come to a step. Instead of it, the molecule may interact with several step and the interaction become strong to trap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it.</a:t>
            </a:r>
          </a:p>
          <a:p>
            <a:pPr algn="just"/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case that when ions deposit from solution, a strong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Coulombic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 between the arriving ions and several ions at the surface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defect can offset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the solvation interaction is offset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by.</a:t>
            </a:r>
          </a:p>
          <a:p>
            <a:pPr algn="just"/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not all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defect causes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sustained surface growth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865" y="26064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Surface Growth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5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" y="7471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exposed surface is constantly bombarded with molecules gas under normal conditions, a freshly prepared surface is covered very quickly.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kinetic model of gases can be estimated and the expression for the collision flux: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3928" y="2953244"/>
            <a:ext cx="864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sz="2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833" y="4395787"/>
            <a:ext cx="8964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29 g mol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at 1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25°C,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collision flux is 3 × 10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Explanation:	For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metal surface,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10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atoms.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struck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times/second. When 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few collisions leave a molecule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adsorbed to the 	surface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time is very short for which a freshly prepared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	remains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615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Surface Composition and Structure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338287"/>
              </p:ext>
            </p:extLst>
          </p:nvPr>
        </p:nvGraphicFramePr>
        <p:xfrm>
          <a:off x="878389" y="2701229"/>
          <a:ext cx="2346661" cy="1022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Equation" r:id="rId3" imgW="1282680" imgH="558720" progId="Equation.3">
                  <p:embed/>
                </p:oleObj>
              </mc:Choice>
              <mc:Fallback>
                <p:oleObj name="Equation" r:id="rId3" imgW="1282680" imgH="558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8389" y="2701229"/>
                        <a:ext cx="2346661" cy="102230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2222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939458"/>
              </p:ext>
            </p:extLst>
          </p:nvPr>
        </p:nvGraphicFramePr>
        <p:xfrm>
          <a:off x="5436096" y="2686092"/>
          <a:ext cx="2904297" cy="1098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Equation" r:id="rId5" imgW="1777680" imgH="672840" progId="Equation.3">
                  <p:embed/>
                </p:oleObj>
              </mc:Choice>
              <mc:Fallback>
                <p:oleObj name="Equation" r:id="rId5" imgW="1777680" imgH="6728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36096" y="2686092"/>
                        <a:ext cx="2904297" cy="1098719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25400"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69974"/>
              </p:ext>
            </p:extLst>
          </p:nvPr>
        </p:nvGraphicFramePr>
        <p:xfrm>
          <a:off x="1547664" y="3962552"/>
          <a:ext cx="2448272" cy="43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Equation" r:id="rId7" imgW="1371600" imgH="241200" progId="Equation.3">
                  <p:embed/>
                </p:oleObj>
              </mc:Choice>
              <mc:Fallback>
                <p:oleObj name="Equation" r:id="rId7" imgW="13716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7664" y="3962552"/>
                        <a:ext cx="2448272" cy="430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91610" y="3890544"/>
            <a:ext cx="11720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3928" y="396536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molar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4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8529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7.4 Adsorption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195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3221167"/>
            <a:ext cx="9144000" cy="117262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Occur: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forces between adsorbent and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adsorbate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 to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attract and retain the molecules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gas or a dissolved substance on to their surfaces with which they come in contact.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4410874"/>
            <a:ext cx="9144000" cy="189282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Basic Terms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Interface: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surface is a plane which separates any two phases in contact with each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Occlusion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adsorption of gases occur on the surface of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metals.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6193" y="2326340"/>
            <a:ext cx="10230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desorb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7141" y="1845985"/>
            <a:ext cx="10230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adsorb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2"/>
          <a:srcRect l="33311" t="52830" r="56248" b="35495"/>
          <a:stretch/>
        </p:blipFill>
        <p:spPr bwMode="auto">
          <a:xfrm>
            <a:off x="4451392" y="2159094"/>
            <a:ext cx="514556" cy="302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Adsorption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0355" y="2016629"/>
            <a:ext cx="8231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Adsorbent +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Adsorbate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 Adsorption Process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802" y="1910160"/>
            <a:ext cx="8990396" cy="80021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sz="10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5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5680" y="198516"/>
            <a:ext cx="2702256" cy="4524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Surface Forces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5680" y="764704"/>
            <a:ext cx="9143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 algn="just"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atoms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posses unbalanced forces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(Van der Waal’s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forces or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bond forces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which cause adsorption process occurs.</a:t>
            </a:r>
          </a:p>
          <a:p>
            <a:pPr marL="233363" indent="-233363" algn="just">
              <a:buFont typeface="Courier New" panose="02070309020205020404" pitchFamily="49" charset="0"/>
              <a:buChar char="o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indent="-233363" algn="just"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when a solid substance is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broken into two pieces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two new surfaces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formed. Hence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unbalanced forces becomes more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result,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tendency for adsorption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become large.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2823092"/>
            <a:ext cx="89644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AutoNum type="romanLcPeriod"/>
            </a:pPr>
            <a:r>
              <a:rPr lang="en-US" sz="23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Reversible adsorption</a:t>
            </a:r>
          </a:p>
          <a:p>
            <a:pPr marL="236538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Adsorbate</a:t>
            </a:r>
            <a:r>
              <a:rPr lang="en-US" sz="23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be removed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adsorbent by physical methods.</a:t>
            </a:r>
          </a:p>
          <a:p>
            <a:pPr marL="396875" algn="just"/>
            <a:r>
              <a:rPr lang="en-US" sz="2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en-US" sz="23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n-US" sz="23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Irreversible </a:t>
            </a:r>
            <a:r>
              <a:rPr lang="en-US" sz="23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adsorption</a:t>
            </a:r>
          </a:p>
          <a:p>
            <a:pPr marL="342900" indent="-61913" algn="just">
              <a:buFont typeface="Wingdings" panose="05000000000000000000" pitchFamily="2" charset="2"/>
              <a:buChar char="Ø"/>
            </a:pPr>
            <a:r>
              <a:rPr lang="en-US" sz="23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Adsorbate</a:t>
            </a:r>
            <a:r>
              <a:rPr lang="en-US" sz="23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not be </a:t>
            </a:r>
            <a:r>
              <a:rPr lang="en-US" sz="23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removed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adsorbent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Example</a:t>
            </a:r>
            <a:r>
              <a:rPr lang="en-US" sz="2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Adsorption of O</a:t>
            </a:r>
            <a:r>
              <a:rPr lang="en-US" sz="2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on tungsten adsorbent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Description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3058" y="1628800"/>
            <a:ext cx="8229600" cy="4154984"/>
          </a:xfrm>
        </p:spPr>
        <p:txBody>
          <a:bodyPr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GB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GB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the colloidal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the mechanisms for adhesion between surfaces and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describe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adsorption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isotherms.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learn the different types of catalysts.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96" y="1446982"/>
            <a:ext cx="1184425" cy="119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220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0088" y="869070"/>
            <a:ext cx="8856984" cy="104797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certain temperature, the relationship of pressure of the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adsorbate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(gas phase)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extent of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adsorption can be expressed as the following.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6004" y="88121"/>
            <a:ext cx="3995936" cy="4524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Adsorption Isotherms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39752" y="2088280"/>
                <a:ext cx="3816424" cy="627736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Extent of adsorption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088280"/>
                <a:ext cx="3816424" cy="627736"/>
              </a:xfrm>
              <a:prstGeom prst="rect">
                <a:avLst/>
              </a:prstGeom>
              <a:blipFill>
                <a:blip r:embed="rId2"/>
                <a:stretch>
                  <a:fillRect l="-2373" b="-5505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9552" y="3747490"/>
            <a:ext cx="7848872" cy="4524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gram of the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adsorbate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adsorbed on 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gram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adsorbent.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49305" y="3378158"/>
            <a:ext cx="936104" cy="41088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 txBox="1">
                <a:spLocks noChangeArrowheads="1"/>
              </p:cNvSpPr>
              <p:nvPr/>
            </p:nvSpPr>
            <p:spPr>
              <a:xfrm>
                <a:off x="-45992" y="1052736"/>
                <a:ext cx="9144000" cy="352744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en-US" sz="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Freundlich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adsorption </a:t>
                </a:r>
                <a:r>
                  <a:rPr lang="en-US" sz="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isotherm: </a:t>
                </a:r>
                <a:r>
                  <a:rPr lang="en-US" sz="23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monomolecular 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layer of </a:t>
                </a:r>
                <a:r>
                  <a:rPr lang="en-US" sz="23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adsorbate</a:t>
                </a:r>
                <a:r>
                  <a:rPr lang="en-US" sz="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forms </a:t>
                </a:r>
                <a:r>
                  <a:rPr lang="en-US" sz="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surface of the </a:t>
                </a:r>
                <a:r>
                  <a:rPr lang="en-US" sz="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adsorbent.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𝑘𝑝</m:t>
                        </m:r>
                      </m:e>
                      <m:sup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or  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log k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log p        (n &gt; 1)</a:t>
                </a:r>
              </a:p>
              <a:p>
                <a:pPr algn="just"/>
                <a:endParaRPr lang="en-US" sz="15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en-US" sz="23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en-US" sz="23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 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</a:t>
                </a:r>
                <a:r>
                  <a:rPr lang="en-US" sz="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certain temperature, adsorbent 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adsorbate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(gas</a:t>
                </a:r>
                <a:r>
                  <a:rPr lang="en-US" sz="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just"/>
                <a:endPara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en-US" sz="23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1, </a:t>
                </a:r>
                <a:r>
                  <a:rPr lang="en-US" sz="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indicating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3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amount of the </a:t>
                </a:r>
                <a:r>
                  <a:rPr lang="en-US" sz="23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adsorbate</a:t>
                </a:r>
                <a:r>
                  <a:rPr lang="en-US" sz="23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does </a:t>
                </a:r>
                <a:r>
                  <a:rPr lang="en-US" sz="2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increase as </a:t>
                </a:r>
                <a:r>
                  <a:rPr lang="en-US" sz="23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great as </a:t>
                </a:r>
                <a:r>
                  <a:rPr lang="en-US" sz="2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pressure</a:t>
                </a:r>
                <a:r>
                  <a:rPr lang="en-US" sz="23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992" y="1052736"/>
                <a:ext cx="9144000" cy="3527441"/>
              </a:xfrm>
              <a:prstGeom prst="rect">
                <a:avLst/>
              </a:prstGeom>
              <a:blipFill>
                <a:blip r:embed="rId2"/>
                <a:stretch>
                  <a:fillRect l="-800" t="-1384" r="-1000" b="-3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45992" y="194807"/>
            <a:ext cx="6994255" cy="4524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Freundlich</a:t>
            </a:r>
            <a:r>
              <a:rPr lang="en-US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Adsorption Isotherm (Gas phase)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9422" y="1797387"/>
            <a:ext cx="6013343" cy="80021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9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3901360"/>
            <a:ext cx="9144000" cy="1400383"/>
          </a:xfrm>
        </p:spPr>
        <p:txBody>
          <a:bodyPr wrap="square">
            <a:sp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 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adsorption when 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is increase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curves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to 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saturate at high 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Freundlich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isotherm is not obeyed at high pressure.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416" t="34251" r="33951" b="17515"/>
          <a:stretch/>
        </p:blipFill>
        <p:spPr>
          <a:xfrm>
            <a:off x="1763687" y="372968"/>
            <a:ext cx="489654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80210" y="-80210"/>
            <a:ext cx="9224210" cy="4247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Freundlich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Adsorption Isotherm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(not applicable for high pressure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"/>
              <p:cNvSpPr txBox="1">
                <a:spLocks noChangeArrowheads="1"/>
              </p:cNvSpPr>
              <p:nvPr/>
            </p:nvSpPr>
            <p:spPr>
              <a:xfrm>
                <a:off x="0" y="946686"/>
                <a:ext cx="9144000" cy="27647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square" lIns="91440" tIns="45720" rIns="91440" bIns="45720" rtlCol="0" anchor="b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low pressure which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 hence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kp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Therefore,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α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It is varies linearly with pressure. </a:t>
                </a:r>
              </a:p>
              <a:p>
                <a:pPr algn="just"/>
                <a:endPara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high pressure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which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Therefore,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extent of adsorption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independent to pressure.</a:t>
                </a:r>
              </a:p>
              <a:p>
                <a:pPr algn="just"/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depends on pressure, which is raised to powers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α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at moderate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pressure, 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46686"/>
                <a:ext cx="9144000" cy="2764731"/>
              </a:xfrm>
              <a:prstGeom prst="rect">
                <a:avLst/>
              </a:prstGeom>
              <a:blipFill>
                <a:blip r:embed="rId2"/>
                <a:stretch>
                  <a:fillRect l="-933" r="-1000" b="-5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5709" y="931447"/>
            <a:ext cx="8012624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6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80210" y="132156"/>
            <a:ext cx="4951148" cy="4247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Langmuir Adsorption Isotherm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836712"/>
            <a:ext cx="9144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Irving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Langmuir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(1916)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related the adsorption isotherm 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kinetic theory of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gases.</a:t>
            </a:r>
          </a:p>
          <a:p>
            <a:endParaRPr lang="en-US" sz="1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an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unimolecular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layer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adsorbate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Adsorption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of:</a:t>
            </a:r>
          </a:p>
          <a:p>
            <a:pPr marL="509588" indent="-169863" algn="just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of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condensation (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uncovered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beginning,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rate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high.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9725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certain time,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rate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decreased cause many covered surfaces 	are present.</a:t>
            </a:r>
          </a:p>
          <a:p>
            <a:pPr marL="512763" indent="-225425" algn="just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of evaporation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(refer to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covered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surface): increase rapidly 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covered surfaces are present.</a:t>
            </a:r>
          </a:p>
          <a:p>
            <a:pPr marL="690563" indent="-342900" algn="just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Finally, an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equilibrium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achieved.</a:t>
            </a:r>
          </a:p>
        </p:txBody>
      </p:sp>
    </p:spTree>
    <p:extLst>
      <p:ext uri="{BB962C8B-B14F-4D97-AF65-F5344CB8AC3E}">
        <p14:creationId xmlns:p14="http://schemas.microsoft.com/office/powerpoint/2010/main" val="21528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245" y="188640"/>
                <a:ext cx="9144000" cy="40667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Formula</a:t>
                </a:r>
              </a:p>
              <a:p>
                <a:pPr algn="just"/>
                <a:r>
                  <a:rPr lang="en-US" sz="24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Langmuir isotherm</a:t>
                </a:r>
                <a:endPara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relation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 the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fractional coverage and partial pressure of the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adsorbate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		θ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𝑲𝑷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𝑲𝑷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 </a:t>
                </a:r>
                <a:r>
                  <a:rPr lang="en-US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the number of </a:t>
                </a:r>
                <a:r>
                  <a:rPr lang="en-US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covered surface by </a:t>
                </a:r>
                <a:r>
                  <a:rPr lang="en-US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adsorbate</a:t>
                </a:r>
                <a:endParaRPr lang="en-US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P = pressure</a:t>
                </a:r>
              </a:p>
              <a:p>
                <a:pPr algn="just"/>
                <a:r>
                  <a:rPr lang="en-US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K = equilibrium </a:t>
                </a:r>
                <a:r>
                  <a:rPr lang="en-US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</a:t>
                </a:r>
                <a:endParaRPr lang="en-US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will happen to the equilibrium constant at low and high pressure?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ü"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lower pressure,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KP.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ü"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 pressure, </a:t>
                </a:r>
                <a:r>
                  <a:rPr lang="en-US" sz="2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 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𝐾𝑃</m:t>
                        </m:r>
                      </m:num>
                      <m:den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𝐾𝑃</m:t>
                        </m:r>
                      </m:den>
                    </m:f>
                  </m:oMath>
                </a14:m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45" y="188640"/>
                <a:ext cx="9144000" cy="4066754"/>
              </a:xfrm>
              <a:prstGeom prst="rect">
                <a:avLst/>
              </a:prstGeom>
              <a:blipFill>
                <a:blip r:embed="rId2"/>
                <a:stretch>
                  <a:fillRect l="-1067" t="-1199" r="-1000" b="-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75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32084" y="-27700"/>
            <a:ext cx="4267200" cy="4524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 Application of Adsorption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56818"/>
            <a:ext cx="91440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vacuum region can be produced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masks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Desiccation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dehumidification</a:t>
            </a:r>
          </a:p>
          <a:p>
            <a:pPr algn="just"/>
            <a:endParaRPr lang="en-US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Removal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pollutants from solution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atalysis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(inert gases)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Chromatographic</a:t>
            </a:r>
            <a:r>
              <a:rPr lang="en-US" altLang="en-US" sz="2400" b="1" dirty="0">
                <a:latin typeface="Times New Roman" panose="02020603050405020304" pitchFamily="18" charset="0"/>
              </a:rPr>
              <a:t> 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nalysis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8529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7.5 Catalysis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51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4039" y="1130231"/>
                <a:ext cx="9144000" cy="38164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Catalyst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substance which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alter the rate of a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chemical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reaction only. </a:t>
                </a:r>
              </a:p>
              <a:p>
                <a:pPr algn="just"/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Types:</a:t>
                </a:r>
              </a:p>
              <a:p>
                <a:pPr marL="514350" indent="-514350" algn="just">
                  <a:buAutoNum type="romanLcPeriod"/>
                </a:pP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Homogeneous catalysis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reactants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the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catalyst are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same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physical state.</a:t>
                </a:r>
              </a:p>
              <a:p>
                <a:pPr algn="just"/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en-US" sz="2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Hydrolysis </a:t>
                </a:r>
                <a:r>
                  <a:rPr lang="en-US" sz="2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:r>
                  <a:rPr lang="en-US" sz="2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ester:           </a:t>
                </a:r>
              </a:p>
              <a:p>
                <a:pPr algn="just"/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CH</a:t>
                </a:r>
                <a:r>
                  <a:rPr lang="en-US" sz="2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COOCH</a:t>
                </a:r>
                <a:r>
                  <a:rPr lang="en-US" sz="2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sz="2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(l) + H</a:t>
                </a:r>
                <a:r>
                  <a:rPr lang="en-US" sz="2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O(l)        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CH</a:t>
                </a:r>
                <a:r>
                  <a:rPr lang="en-US" sz="2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COOH(l) + CH</a:t>
                </a:r>
                <a:r>
                  <a:rPr lang="en-US" sz="2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sz="2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OH(l)</a:t>
                </a:r>
              </a:p>
              <a:p>
                <a:pPr algn="just"/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ii.  Heterogeneous catalysis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reactants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catalyst are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 physical 	state.</a:t>
                </a:r>
              </a:p>
              <a:p>
                <a:pPr algn="just"/>
                <a:r>
                  <a:rPr lang="en-US" sz="2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Haber’s Process:</a:t>
                </a: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N</a:t>
                </a:r>
                <a:r>
                  <a:rPr lang="en-US" sz="2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(g) + 3H</a:t>
                </a:r>
                <a:r>
                  <a:rPr lang="en-US" sz="2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(g)	</a:t>
                </a:r>
                <a:r>
                  <a:rPr lang="en-US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 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2NH</a:t>
                </a:r>
                <a:r>
                  <a:rPr lang="en-US" sz="2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(g)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39" y="1130231"/>
                <a:ext cx="9144000" cy="3816429"/>
              </a:xfrm>
              <a:prstGeom prst="rect">
                <a:avLst/>
              </a:prstGeom>
              <a:blipFill>
                <a:blip r:embed="rId2"/>
                <a:stretch>
                  <a:fillRect l="-867" t="-958" r="-867" b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16728" y="2924944"/>
            <a:ext cx="1047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(l)</a:t>
            </a:r>
            <a:endParaRPr lang="en-US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111" y="4221088"/>
            <a:ext cx="851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Fe(s)</a:t>
            </a:r>
            <a:endParaRPr lang="en-US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406" y="332656"/>
            <a:ext cx="8229600" cy="726807"/>
          </a:xfrm>
        </p:spPr>
        <p:txBody>
          <a:bodyPr/>
          <a:lstStyle/>
          <a:p>
            <a:r>
              <a:rPr lang="en-US" dirty="0" smtClean="0"/>
              <a:t>Catalysis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86506"/>
            <a:ext cx="9144000" cy="52783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catalysis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 the reaction rate </a:t>
            </a:r>
          </a:p>
          <a:p>
            <a:pPr algn="just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2KClO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(s)	</a:t>
            </a:r>
            <a:r>
              <a:rPr lang="en-US" sz="2200" dirty="0">
                <a:ea typeface="Cambria Math" panose="020405030504060302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2KCl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(s) + 3O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g)</a:t>
            </a:r>
          </a:p>
          <a:p>
            <a:pPr algn="just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catalysis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decrease the reaction rate</a:t>
            </a:r>
          </a:p>
          <a:p>
            <a:pPr algn="just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Na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(s) + O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(g)	 	     		Na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Auto-catalysis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form as one of the products in the reaction and will aid in the reaction rate.</a:t>
            </a:r>
          </a:p>
          <a:p>
            <a:pPr algn="just"/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2KMnO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+ 5H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+ 3H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K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+ 2MnSO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autocatalyst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+ 10CO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+ 8H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algn="just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Induced catalysis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as one of the reactants, but unlikely happen under certain condition.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</a:t>
            </a:r>
            <a:r>
              <a:rPr lang="en-US" sz="2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Na</a:t>
            </a:r>
            <a:r>
              <a:rPr lang="en-US" sz="2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(induced catalyst)            Na</a:t>
            </a:r>
            <a:r>
              <a:rPr lang="en-US" sz="2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</a:t>
            </a:r>
            <a:r>
              <a:rPr lang="en-US" sz="2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(sodium arsenate) + Na</a:t>
            </a:r>
            <a:r>
              <a:rPr lang="en-US" sz="2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56896" y="1844824"/>
            <a:ext cx="5638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98030" y="1236198"/>
            <a:ext cx="1342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</a:t>
            </a:r>
            <a:r>
              <a:rPr lang="en-US" sz="22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84480" y="3140968"/>
            <a:ext cx="5638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33904" y="2513199"/>
            <a:ext cx="15582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OH(l)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60048" y="4581128"/>
            <a:ext cx="5638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24144" y="5949280"/>
            <a:ext cx="5638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9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472"/>
            <a:ext cx="8229600" cy="5328592"/>
          </a:xfrm>
          <a:noFill/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Outcomes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surface– and colloid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chemistry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all the forces involve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adsorbent 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adsorbate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describe the adsorption isotherms, measure isotherms and make calculations in connection with these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 to identify different types of catalysts.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endParaRPr lang="en-US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Atkins, P &amp; Julio, D. P. (2006).Physical Chemistry (8th ed.). New York: Oxford.</a:t>
            </a:r>
          </a:p>
          <a:p>
            <a:pPr marL="457200" indent="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Chang, R. (2005).Chemistry (8th ed.). New York: McGraw Hill.</a:t>
            </a:r>
          </a:p>
          <a:p>
            <a:pPr marL="457200" indent="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Atkins, P &amp; Julio, D. P. (2012). Elements of Physical Chemistry </a:t>
            </a:r>
          </a:p>
          <a:p>
            <a:pPr marL="457200" indent="0" algn="just">
              <a:spcBef>
                <a:spcPts val="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(sixth ed.). Freeman, Oxford.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Silbey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J.,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Alberty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A., &amp;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Bawendi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G. (2005). Physical Chemistry. New York: John Wiley &amp;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Sons.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Mortimer R. G. (2008) Physical Chemistry, Third Edition , Elsevier Academic press, USA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96" y="1446982"/>
            <a:ext cx="1184425" cy="119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10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528" y="1645776"/>
            <a:ext cx="8229600" cy="424847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Tyndall effect is applied to distinguish a 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solution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 colloid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adsorbate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adsorbent result in an adsorption process.</a:t>
            </a:r>
          </a:p>
          <a:p>
            <a:pPr marL="0" indent="0" algn="just">
              <a:buNone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Catalyst is used to alter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rate of a process.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96" y="1446982"/>
            <a:ext cx="1184425" cy="119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136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567820"/>
            <a:ext cx="91439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DR. YUEN MEI LIAN (SENIOR </a:t>
            </a:r>
            <a:r>
              <a:rPr lang="en-GB" sz="25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LECTURER)</a:t>
            </a:r>
            <a:endParaRPr lang="en-GB" sz="25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INDUSTRIAL CHEMISTRY PROGRAMME</a:t>
            </a: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FACULTY OF INDUSTRIAL SCIENCES &amp; TECHNOLOGY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UNIVERSITI MALAYSIA PAHANG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yuenm@ump.edu.my</a:t>
            </a: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GB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Tel. No. (Office): </a:t>
            </a: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609 549 2764</a:t>
            </a:r>
            <a:endParaRPr lang="en-GB" sz="10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GB" sz="10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GB" sz="1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GB" sz="1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sz="25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DR. </a:t>
            </a:r>
            <a:r>
              <a:rPr lang="en-GB" sz="25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SITI NOOR HIDAYAH MUSTAPHA (SENIOR </a:t>
            </a:r>
            <a:r>
              <a:rPr lang="en-GB" sz="25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LECTURER)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INDUSTRIAL CHEMISTRY PROGRAMME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FACULTY OF INDUSTRIAL SCIENCES &amp; TECHNOLOGY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UNIVERSITI MALAYSIA PAHANG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snhidayah@ump.edu.my</a:t>
            </a:r>
            <a:endParaRPr lang="en-GB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Tel. No. (Office): </a:t>
            </a:r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+609 549 2094</a:t>
            </a: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-7016" y="467803"/>
            <a:ext cx="7668852" cy="815705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4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AUTHOR INFORMATION</a:t>
            </a:r>
            <a:endParaRPr lang="en-US" sz="4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r>
              <a:rPr lang="en-US" sz="1600" b="1" dirty="0" smtClean="0">
                <a:latin typeface="Helvetica" pitchFamily="34" charset="0"/>
                <a:cs typeface="Helvetica" pitchFamily="34" charset="0"/>
              </a:rPr>
              <a:t> </a:t>
            </a:r>
            <a:endParaRPr lang="en-US" sz="1600" b="1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84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483" y="1628800"/>
            <a:ext cx="8229600" cy="385012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7.1 Colloid and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Crystalloid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7.2 Origin of Charge, Gels and Emulsions</a:t>
            </a:r>
          </a:p>
          <a:p>
            <a:pPr marL="0" indent="0">
              <a:buNone/>
            </a:pP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7.3 Surface Growth, Composition and Structure</a:t>
            </a:r>
          </a:p>
          <a:p>
            <a:pPr marL="0" indent="0">
              <a:buNone/>
            </a:pP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7.4  Adsorption</a:t>
            </a:r>
          </a:p>
          <a:p>
            <a:pPr marL="0" indent="0">
              <a:buNone/>
            </a:pP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7.5  Catalysis</a:t>
            </a:r>
          </a:p>
          <a:p>
            <a:pPr marL="0" indent="0">
              <a:buNone/>
            </a:pP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96" y="1446982"/>
            <a:ext cx="1184425" cy="119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829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8529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7.1 Colloid and Crystalloid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028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187548" y="918526"/>
            <a:ext cx="8493125" cy="4451350"/>
          </a:xfrm>
          <a:noFill/>
        </p:spPr>
        <p:txBody>
          <a:bodyPr wrap="square">
            <a:sp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dispersion of the dispersed phase throughout dispersing medium.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Colloidal particles are 1 x 10</a:t>
            </a:r>
            <a:r>
              <a:rPr lang="en-US" alt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pm to 1 x 10</a:t>
            </a:r>
            <a:r>
              <a:rPr lang="en-US" alt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pm.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Tyndall effect is applied to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distinguish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solution from a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colloid.</a:t>
            </a:r>
          </a:p>
          <a:p>
            <a:pPr marL="341313" indent="-341313" algn="just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Colloidal aerosols, colloidal emulsions, colloidal foams, colloidal dispersions or hydrosols are homogenous mixtures which a dispersed phase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certain size range.</a:t>
            </a:r>
          </a:p>
          <a:p>
            <a:pPr marL="341313" indent="-341313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Colloidal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suspension is referred to a solid as a dispersed phase and liquid as a dispersion medium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7548" y="213042"/>
            <a:ext cx="1751660" cy="49244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Colloid</a:t>
            </a:r>
          </a:p>
        </p:txBody>
      </p:sp>
    </p:spTree>
    <p:extLst>
      <p:ext uri="{BB962C8B-B14F-4D97-AF65-F5344CB8AC3E}">
        <p14:creationId xmlns:p14="http://schemas.microsoft.com/office/powerpoint/2010/main" val="34760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016" y="697920"/>
            <a:ext cx="88204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Meanwhile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colloidal emulsion is a mixture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dispersion medium and dispersed phase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liquid states.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dispersed-phase particles or droplets are affected largely by the surface chemistry present in the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colloid.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colloids are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opaque, some are translucent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some have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095094"/>
              </p:ext>
            </p:extLst>
          </p:nvPr>
        </p:nvGraphicFramePr>
        <p:xfrm>
          <a:off x="1074418" y="2733000"/>
          <a:ext cx="6959668" cy="357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4171">
                  <a:extLst>
                    <a:ext uri="{9D8B030D-6E8A-4147-A177-3AD203B41FA5}">
                      <a16:colId xmlns:a16="http://schemas.microsoft.com/office/drawing/2014/main" val="4001266582"/>
                    </a:ext>
                  </a:extLst>
                </a:gridCol>
                <a:gridCol w="1614171">
                  <a:extLst>
                    <a:ext uri="{9D8B030D-6E8A-4147-A177-3AD203B41FA5}">
                      <a16:colId xmlns:a16="http://schemas.microsoft.com/office/drawing/2014/main" val="3146848654"/>
                    </a:ext>
                  </a:extLst>
                </a:gridCol>
                <a:gridCol w="1623805">
                  <a:extLst>
                    <a:ext uri="{9D8B030D-6E8A-4147-A177-3AD203B41FA5}">
                      <a16:colId xmlns:a16="http://schemas.microsoft.com/office/drawing/2014/main" val="1035043681"/>
                    </a:ext>
                  </a:extLst>
                </a:gridCol>
                <a:gridCol w="2107521">
                  <a:extLst>
                    <a:ext uri="{9D8B030D-6E8A-4147-A177-3AD203B41FA5}">
                      <a16:colId xmlns:a16="http://schemas.microsoft.com/office/drawing/2014/main" val="3424674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Dispersed Phase</a:t>
                      </a:r>
                      <a:endParaRPr lang="en-US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Dispersing Medium</a:t>
                      </a:r>
                      <a:endParaRPr lang="en-US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</a:t>
                      </a:r>
                      <a:endParaRPr lang="en-US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Aerosol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Smoke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015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Liquid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Foam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cream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241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Liquid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Milk (magnesia)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055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Liquid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Liquid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Emulsion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Mayonnaise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554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Liquid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Gel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butter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216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Foam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Foams (plastic)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060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Solid sol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steel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21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Liquid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Aerosol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mist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550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3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" y="332656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3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3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Hydrophilic </a:t>
            </a:r>
            <a:r>
              <a:rPr lang="en-US" altLang="en-US" sz="2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Colloid</a:t>
            </a:r>
            <a:endParaRPr lang="en-US" altLang="en-US" sz="23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3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molecules </a:t>
            </a: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(proteins)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aqueous phase, hydrophilic parts of the molecule can interact with H</a:t>
            </a:r>
            <a:r>
              <a:rPr lang="en-US" altLang="en-US" sz="23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molecules, lead to </a:t>
            </a:r>
            <a:r>
              <a:rPr lang="en-US" alt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hydrogen-bond </a:t>
            </a: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(are on the outside surface)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05" y="2060848"/>
            <a:ext cx="902297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Hydrophobic </a:t>
            </a:r>
            <a:r>
              <a:rPr lang="en-US" sz="23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colloid</a:t>
            </a:r>
            <a:endParaRPr lang="en-US" sz="23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3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stable in </a:t>
            </a:r>
            <a:r>
              <a:rPr lang="en-US" altLang="en-US" sz="23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300" b="1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3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3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en-US" sz="23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stabilized where attachment of ions on the surface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the interaction 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3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05" y="-99392"/>
            <a:ext cx="29051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Colloid:</a:t>
            </a:r>
            <a:endParaRPr lang="en-US" altLang="en-US" sz="2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67402" y="3429000"/>
            <a:ext cx="9101084" cy="32070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3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Association colloids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concentration: normal strong electrolytes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concentration: colloid cause aggregated particles or micelles are formed.</a:t>
            </a:r>
          </a:p>
          <a:p>
            <a:pPr marL="0" indent="0">
              <a:buFont typeface="Arial"/>
              <a:buNone/>
            </a:pPr>
            <a:r>
              <a:rPr lang="en-US" sz="2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Details:</a:t>
            </a:r>
          </a:p>
          <a:p>
            <a:pPr indent="-3175" algn="just">
              <a:buFont typeface="Wingdings" panose="05000000000000000000" pitchFamily="2" charset="2"/>
              <a:buChar char="q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Surfactants or surface active agents (soaps and synthetic detergents) form micelles when present in solution at a concentration greater than critical micellar concentration (CMC).</a:t>
            </a:r>
          </a:p>
        </p:txBody>
      </p:sp>
    </p:spTree>
    <p:extLst>
      <p:ext uri="{BB962C8B-B14F-4D97-AF65-F5344CB8AC3E}">
        <p14:creationId xmlns:p14="http://schemas.microsoft.com/office/powerpoint/2010/main" val="295886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5" y="537942"/>
            <a:ext cx="91440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Dialysis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removal of ions or molecules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diffusion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across 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membrane.</a:t>
            </a:r>
          </a:p>
          <a:p>
            <a:pPr algn="just"/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 dialysis</a:t>
            </a:r>
          </a:p>
          <a:p>
            <a:pPr lvl="1"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as dialysis method. But, it is accelerated by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electrical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potential.</a:t>
            </a:r>
          </a:p>
          <a:p>
            <a:pPr algn="just"/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Ultra-filtration  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Normally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sol particles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pass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filter paper if the pore 	size of filter paper is bigger than sol particles.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	pore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of filter paper is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smaller, then the filter paper is 	assume soaking in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gelatin of colloid ion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and lastly 	soaking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formaldehyde. This treated filter paper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retain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colloidal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particles. This process is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lang="en-US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 </a:t>
            </a:r>
            <a:r>
              <a:rPr 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filtration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0752" y="-27899"/>
            <a:ext cx="63929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Purification Methods of Colloidal Solution:</a:t>
            </a:r>
            <a:endParaRPr lang="en-US" altLang="en-US" sz="2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40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1313</Words>
  <Application>Microsoft Office PowerPoint</Application>
  <PresentationFormat>On-screen Show (4:3)</PresentationFormat>
  <Paragraphs>278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Cambria Math</vt:lpstr>
      <vt:lpstr>Courier New</vt:lpstr>
      <vt:lpstr>Helvetica</vt:lpstr>
      <vt:lpstr>Times New Roman</vt:lpstr>
      <vt:lpstr>Wingdings</vt:lpstr>
      <vt:lpstr>Office Theme</vt:lpstr>
      <vt:lpstr>Equation</vt:lpstr>
      <vt:lpstr>BSK1133 PHYSICAL CHEMISTRY  CHAPTER 7 SURFACE CHEMISTRY </vt:lpstr>
      <vt:lpstr>Description</vt:lpstr>
      <vt:lpstr>Description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Adsorption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Catalysis</vt:lpstr>
      <vt:lpstr>PowerPoint Presentation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Master</cp:lastModifiedBy>
  <cp:revision>262</cp:revision>
  <cp:lastPrinted>2017-07-24T03:54:17Z</cp:lastPrinted>
  <dcterms:created xsi:type="dcterms:W3CDTF">2016-03-03T08:04:10Z</dcterms:created>
  <dcterms:modified xsi:type="dcterms:W3CDTF">2017-09-09T13:33:47Z</dcterms:modified>
</cp:coreProperties>
</file>