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59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</p:sldIdLst>
  <p:sldSz cx="9144000" cy="6858000" type="screen4x3"/>
  <p:notesSz cx="6797675" cy="9926638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80" d="100"/>
          <a:sy n="80" d="100"/>
        </p:scale>
        <p:origin x="-12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65EB58-AD16-4004-993C-5DAD18ECF46A}" type="doc">
      <dgm:prSet loTypeId="urn:microsoft.com/office/officeart/2005/8/layout/radial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C32EECA1-16FA-4714-9C80-3B985C8864D8}">
      <dgm:prSet phldrT="[Text]"/>
      <dgm:spPr/>
      <dgm:t>
        <a:bodyPr/>
        <a:lstStyle/>
        <a:p>
          <a:r>
            <a:rPr lang="en-US" dirty="0" smtClean="0"/>
            <a:t>Planning</a:t>
          </a:r>
          <a:endParaRPr lang="en-MY" dirty="0"/>
        </a:p>
      </dgm:t>
    </dgm:pt>
    <dgm:pt modelId="{90F6C2B3-7C60-4F68-9029-EBE2DBE0F319}" type="parTrans" cxnId="{53DD1929-46D1-4928-B4B6-25DDCCC49A92}">
      <dgm:prSet/>
      <dgm:spPr/>
      <dgm:t>
        <a:bodyPr/>
        <a:lstStyle/>
        <a:p>
          <a:endParaRPr lang="en-MY"/>
        </a:p>
      </dgm:t>
    </dgm:pt>
    <dgm:pt modelId="{C8EE3081-74C6-41E2-B4E8-72874D801954}" type="sibTrans" cxnId="{53DD1929-46D1-4928-B4B6-25DDCCC49A92}">
      <dgm:prSet/>
      <dgm:spPr/>
      <dgm:t>
        <a:bodyPr/>
        <a:lstStyle/>
        <a:p>
          <a:endParaRPr lang="en-MY"/>
        </a:p>
      </dgm:t>
    </dgm:pt>
    <dgm:pt modelId="{9550F0FA-28B2-430D-84AF-68D95A49FF8D}">
      <dgm:prSet phldrT="[Text]" custT="1"/>
      <dgm:spPr/>
      <dgm:t>
        <a:bodyPr/>
        <a:lstStyle/>
        <a:p>
          <a:r>
            <a:rPr lang="en-US" sz="900" dirty="0" smtClean="0"/>
            <a:t>Forecasting</a:t>
          </a:r>
          <a:endParaRPr lang="en-MY" sz="900" dirty="0"/>
        </a:p>
      </dgm:t>
    </dgm:pt>
    <dgm:pt modelId="{AABAF74D-1E86-4FDC-9476-118D8BEA232C}" type="parTrans" cxnId="{1E17AE2C-152A-4182-9DE5-7C2889B6A795}">
      <dgm:prSet/>
      <dgm:spPr/>
      <dgm:t>
        <a:bodyPr/>
        <a:lstStyle/>
        <a:p>
          <a:endParaRPr lang="en-MY"/>
        </a:p>
      </dgm:t>
    </dgm:pt>
    <dgm:pt modelId="{44E2699C-F8E8-40A5-A1D7-8A69F759C928}" type="sibTrans" cxnId="{1E17AE2C-152A-4182-9DE5-7C2889B6A795}">
      <dgm:prSet/>
      <dgm:spPr/>
      <dgm:t>
        <a:bodyPr/>
        <a:lstStyle/>
        <a:p>
          <a:endParaRPr lang="en-MY"/>
        </a:p>
      </dgm:t>
    </dgm:pt>
    <dgm:pt modelId="{E344916D-30B0-45CD-8BA8-76CE91CBD554}">
      <dgm:prSet phldrT="[Text]"/>
      <dgm:spPr/>
      <dgm:t>
        <a:bodyPr/>
        <a:lstStyle/>
        <a:p>
          <a:r>
            <a:rPr lang="en-US" dirty="0" smtClean="0"/>
            <a:t>MRP</a:t>
          </a:r>
          <a:endParaRPr lang="en-MY" dirty="0"/>
        </a:p>
      </dgm:t>
    </dgm:pt>
    <dgm:pt modelId="{15FEA71B-F293-493F-A972-35C2169B5B35}" type="parTrans" cxnId="{4DE5D069-5981-44B4-8462-149C5A0A1B8D}">
      <dgm:prSet/>
      <dgm:spPr/>
      <dgm:t>
        <a:bodyPr/>
        <a:lstStyle/>
        <a:p>
          <a:endParaRPr lang="en-MY"/>
        </a:p>
      </dgm:t>
    </dgm:pt>
    <dgm:pt modelId="{4EC33657-BFC1-4CC9-AA9E-7D68DEB8EB51}" type="sibTrans" cxnId="{4DE5D069-5981-44B4-8462-149C5A0A1B8D}">
      <dgm:prSet/>
      <dgm:spPr/>
      <dgm:t>
        <a:bodyPr/>
        <a:lstStyle/>
        <a:p>
          <a:endParaRPr lang="en-MY"/>
        </a:p>
      </dgm:t>
    </dgm:pt>
    <dgm:pt modelId="{B9CAD2C1-48E9-4EE3-871F-31983D66274C}">
      <dgm:prSet phldrT="[Text]"/>
      <dgm:spPr/>
      <dgm:t>
        <a:bodyPr/>
        <a:lstStyle/>
        <a:p>
          <a:r>
            <a:rPr lang="en-US" dirty="0" smtClean="0"/>
            <a:t>Capacity planning</a:t>
          </a:r>
          <a:endParaRPr lang="en-MY" dirty="0"/>
        </a:p>
      </dgm:t>
    </dgm:pt>
    <dgm:pt modelId="{BA29DB1C-7B51-410C-978F-23AD9A2F6D7F}" type="parTrans" cxnId="{07BD2CC1-7540-458F-8D5C-2FBD33FC6B39}">
      <dgm:prSet/>
      <dgm:spPr/>
      <dgm:t>
        <a:bodyPr/>
        <a:lstStyle/>
        <a:p>
          <a:endParaRPr lang="en-MY"/>
        </a:p>
      </dgm:t>
    </dgm:pt>
    <dgm:pt modelId="{666BA91A-DD17-4673-8DFB-FC1CEEFBA12A}" type="sibTrans" cxnId="{07BD2CC1-7540-458F-8D5C-2FBD33FC6B39}">
      <dgm:prSet/>
      <dgm:spPr/>
      <dgm:t>
        <a:bodyPr/>
        <a:lstStyle/>
        <a:p>
          <a:endParaRPr lang="en-MY"/>
        </a:p>
      </dgm:t>
    </dgm:pt>
    <dgm:pt modelId="{4EC59733-47E6-4743-A9CC-50A175320EE0}">
      <dgm:prSet phldrT="[Text]"/>
      <dgm:spPr/>
      <dgm:t>
        <a:bodyPr/>
        <a:lstStyle/>
        <a:p>
          <a:r>
            <a:rPr lang="en-US" dirty="0" smtClean="0"/>
            <a:t>Aggregate planning</a:t>
          </a:r>
          <a:endParaRPr lang="en-MY" dirty="0"/>
        </a:p>
      </dgm:t>
    </dgm:pt>
    <dgm:pt modelId="{BEC37B00-FF2A-4DA8-8D8F-41F9FBBAD62B}" type="parTrans" cxnId="{8CB9B3FE-AFFF-418D-BA33-28804395E204}">
      <dgm:prSet/>
      <dgm:spPr/>
      <dgm:t>
        <a:bodyPr/>
        <a:lstStyle/>
        <a:p>
          <a:endParaRPr lang="en-MY"/>
        </a:p>
      </dgm:t>
    </dgm:pt>
    <dgm:pt modelId="{58575989-1F24-4865-BF41-AAC4F3185EA9}" type="sibTrans" cxnId="{8CB9B3FE-AFFF-418D-BA33-28804395E204}">
      <dgm:prSet/>
      <dgm:spPr/>
      <dgm:t>
        <a:bodyPr/>
        <a:lstStyle/>
        <a:p>
          <a:endParaRPr lang="en-MY"/>
        </a:p>
      </dgm:t>
    </dgm:pt>
    <dgm:pt modelId="{FF005AEE-2688-4D8C-9925-8EAFA6A0E74C}" type="pres">
      <dgm:prSet presAssocID="{6C65EB58-AD16-4004-993C-5DAD18ECF46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B1CECB1B-A27B-40A7-8F66-3BF01B017883}" type="pres">
      <dgm:prSet presAssocID="{C32EECA1-16FA-4714-9C80-3B985C8864D8}" presName="centerShape" presStyleLbl="node0" presStyleIdx="0" presStyleCnt="1"/>
      <dgm:spPr/>
      <dgm:t>
        <a:bodyPr/>
        <a:lstStyle/>
        <a:p>
          <a:endParaRPr lang="en-MY"/>
        </a:p>
      </dgm:t>
    </dgm:pt>
    <dgm:pt modelId="{B5A42C8C-0F35-4E6A-8251-6A81085523E2}" type="pres">
      <dgm:prSet presAssocID="{AABAF74D-1E86-4FDC-9476-118D8BEA232C}" presName="Name9" presStyleLbl="parChTrans1D2" presStyleIdx="0" presStyleCnt="4"/>
      <dgm:spPr/>
      <dgm:t>
        <a:bodyPr/>
        <a:lstStyle/>
        <a:p>
          <a:endParaRPr lang="en-MY"/>
        </a:p>
      </dgm:t>
    </dgm:pt>
    <dgm:pt modelId="{06A9C60F-EB48-4299-8CD7-D46733D63127}" type="pres">
      <dgm:prSet presAssocID="{AABAF74D-1E86-4FDC-9476-118D8BEA232C}" presName="connTx" presStyleLbl="parChTrans1D2" presStyleIdx="0" presStyleCnt="4"/>
      <dgm:spPr/>
      <dgm:t>
        <a:bodyPr/>
        <a:lstStyle/>
        <a:p>
          <a:endParaRPr lang="en-MY"/>
        </a:p>
      </dgm:t>
    </dgm:pt>
    <dgm:pt modelId="{D68B2C4F-E426-42B8-AC96-4B899C3CC9B8}" type="pres">
      <dgm:prSet presAssocID="{9550F0FA-28B2-430D-84AF-68D95A49FF8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C97F54C-0DAC-4F24-BBA6-4C0D90AEEBB0}" type="pres">
      <dgm:prSet presAssocID="{15FEA71B-F293-493F-A972-35C2169B5B35}" presName="Name9" presStyleLbl="parChTrans1D2" presStyleIdx="1" presStyleCnt="4"/>
      <dgm:spPr/>
      <dgm:t>
        <a:bodyPr/>
        <a:lstStyle/>
        <a:p>
          <a:endParaRPr lang="en-MY"/>
        </a:p>
      </dgm:t>
    </dgm:pt>
    <dgm:pt modelId="{2AD6F4C6-8247-4830-90DE-956446DF5772}" type="pres">
      <dgm:prSet presAssocID="{15FEA71B-F293-493F-A972-35C2169B5B35}" presName="connTx" presStyleLbl="parChTrans1D2" presStyleIdx="1" presStyleCnt="4"/>
      <dgm:spPr/>
      <dgm:t>
        <a:bodyPr/>
        <a:lstStyle/>
        <a:p>
          <a:endParaRPr lang="en-MY"/>
        </a:p>
      </dgm:t>
    </dgm:pt>
    <dgm:pt modelId="{7E0C1282-94CD-4500-8487-460901104CDE}" type="pres">
      <dgm:prSet presAssocID="{E344916D-30B0-45CD-8BA8-76CE91CBD55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F15E0B9-96F8-4825-8A63-A3FA71A27A31}" type="pres">
      <dgm:prSet presAssocID="{BA29DB1C-7B51-410C-978F-23AD9A2F6D7F}" presName="Name9" presStyleLbl="parChTrans1D2" presStyleIdx="2" presStyleCnt="4"/>
      <dgm:spPr/>
      <dgm:t>
        <a:bodyPr/>
        <a:lstStyle/>
        <a:p>
          <a:endParaRPr lang="en-MY"/>
        </a:p>
      </dgm:t>
    </dgm:pt>
    <dgm:pt modelId="{57A8F10B-B23A-42A5-90E6-A82D0BEA7601}" type="pres">
      <dgm:prSet presAssocID="{BA29DB1C-7B51-410C-978F-23AD9A2F6D7F}" presName="connTx" presStyleLbl="parChTrans1D2" presStyleIdx="2" presStyleCnt="4"/>
      <dgm:spPr/>
      <dgm:t>
        <a:bodyPr/>
        <a:lstStyle/>
        <a:p>
          <a:endParaRPr lang="en-MY"/>
        </a:p>
      </dgm:t>
    </dgm:pt>
    <dgm:pt modelId="{3C060D5C-537C-4EF2-A1A9-03AA4C0AF13A}" type="pres">
      <dgm:prSet presAssocID="{B9CAD2C1-48E9-4EE3-871F-31983D66274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42BEAD1-F9BC-403D-B9BF-10BCF20BB521}" type="pres">
      <dgm:prSet presAssocID="{BEC37B00-FF2A-4DA8-8D8F-41F9FBBAD62B}" presName="Name9" presStyleLbl="parChTrans1D2" presStyleIdx="3" presStyleCnt="4"/>
      <dgm:spPr/>
      <dgm:t>
        <a:bodyPr/>
        <a:lstStyle/>
        <a:p>
          <a:endParaRPr lang="en-MY"/>
        </a:p>
      </dgm:t>
    </dgm:pt>
    <dgm:pt modelId="{DED0D713-3633-4DC2-BCC3-E2A27BDB8849}" type="pres">
      <dgm:prSet presAssocID="{BEC37B00-FF2A-4DA8-8D8F-41F9FBBAD62B}" presName="connTx" presStyleLbl="parChTrans1D2" presStyleIdx="3" presStyleCnt="4"/>
      <dgm:spPr/>
      <dgm:t>
        <a:bodyPr/>
        <a:lstStyle/>
        <a:p>
          <a:endParaRPr lang="en-MY"/>
        </a:p>
      </dgm:t>
    </dgm:pt>
    <dgm:pt modelId="{15CD3795-AB06-4E32-9801-A76AB2229C13}" type="pres">
      <dgm:prSet presAssocID="{4EC59733-47E6-4743-A9CC-50A175320EE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FB0BF862-DC65-4F37-B4D8-500BEA4FB704}" type="presOf" srcId="{6C65EB58-AD16-4004-993C-5DAD18ECF46A}" destId="{FF005AEE-2688-4D8C-9925-8EAFA6A0E74C}" srcOrd="0" destOrd="0" presId="urn:microsoft.com/office/officeart/2005/8/layout/radial1"/>
    <dgm:cxn modelId="{36A623E5-EF8D-4E5F-B61B-891AA9E5D68B}" type="presOf" srcId="{E344916D-30B0-45CD-8BA8-76CE91CBD554}" destId="{7E0C1282-94CD-4500-8487-460901104CDE}" srcOrd="0" destOrd="0" presId="urn:microsoft.com/office/officeart/2005/8/layout/radial1"/>
    <dgm:cxn modelId="{7C3C74AF-00D5-4459-8ACB-B7FD5660E02D}" type="presOf" srcId="{AABAF74D-1E86-4FDC-9476-118D8BEA232C}" destId="{06A9C60F-EB48-4299-8CD7-D46733D63127}" srcOrd="1" destOrd="0" presId="urn:microsoft.com/office/officeart/2005/8/layout/radial1"/>
    <dgm:cxn modelId="{70B00B89-E98C-41E7-BE55-BF635B30D947}" type="presOf" srcId="{B9CAD2C1-48E9-4EE3-871F-31983D66274C}" destId="{3C060D5C-537C-4EF2-A1A9-03AA4C0AF13A}" srcOrd="0" destOrd="0" presId="urn:microsoft.com/office/officeart/2005/8/layout/radial1"/>
    <dgm:cxn modelId="{78258A99-89AB-4089-A29E-23B8B4A20832}" type="presOf" srcId="{BEC37B00-FF2A-4DA8-8D8F-41F9FBBAD62B}" destId="{DED0D713-3633-4DC2-BCC3-E2A27BDB8849}" srcOrd="1" destOrd="0" presId="urn:microsoft.com/office/officeart/2005/8/layout/radial1"/>
    <dgm:cxn modelId="{F460452A-9584-4945-A269-C6667E3B0E3C}" type="presOf" srcId="{BA29DB1C-7B51-410C-978F-23AD9A2F6D7F}" destId="{57A8F10B-B23A-42A5-90E6-A82D0BEA7601}" srcOrd="1" destOrd="0" presId="urn:microsoft.com/office/officeart/2005/8/layout/radial1"/>
    <dgm:cxn modelId="{1E17AE2C-152A-4182-9DE5-7C2889B6A795}" srcId="{C32EECA1-16FA-4714-9C80-3B985C8864D8}" destId="{9550F0FA-28B2-430D-84AF-68D95A49FF8D}" srcOrd="0" destOrd="0" parTransId="{AABAF74D-1E86-4FDC-9476-118D8BEA232C}" sibTransId="{44E2699C-F8E8-40A5-A1D7-8A69F759C928}"/>
    <dgm:cxn modelId="{EA75BA4E-3D89-4556-8710-BEB66726E056}" type="presOf" srcId="{4EC59733-47E6-4743-A9CC-50A175320EE0}" destId="{15CD3795-AB06-4E32-9801-A76AB2229C13}" srcOrd="0" destOrd="0" presId="urn:microsoft.com/office/officeart/2005/8/layout/radial1"/>
    <dgm:cxn modelId="{20EC2ECD-DD3E-4ACE-B1EE-E77E7DBDE0B3}" type="presOf" srcId="{15FEA71B-F293-493F-A972-35C2169B5B35}" destId="{CC97F54C-0DAC-4F24-BBA6-4C0D90AEEBB0}" srcOrd="0" destOrd="0" presId="urn:microsoft.com/office/officeart/2005/8/layout/radial1"/>
    <dgm:cxn modelId="{F837BDC1-1EE7-47A3-A93A-B3407D33A0AD}" type="presOf" srcId="{9550F0FA-28B2-430D-84AF-68D95A49FF8D}" destId="{D68B2C4F-E426-42B8-AC96-4B899C3CC9B8}" srcOrd="0" destOrd="0" presId="urn:microsoft.com/office/officeart/2005/8/layout/radial1"/>
    <dgm:cxn modelId="{1025D1FF-8818-45DD-B39D-10C58DBD6FE1}" type="presOf" srcId="{BA29DB1C-7B51-410C-978F-23AD9A2F6D7F}" destId="{EF15E0B9-96F8-4825-8A63-A3FA71A27A31}" srcOrd="0" destOrd="0" presId="urn:microsoft.com/office/officeart/2005/8/layout/radial1"/>
    <dgm:cxn modelId="{8CE7B26C-AFDC-4F98-A5D3-21215BAABF22}" type="presOf" srcId="{C32EECA1-16FA-4714-9C80-3B985C8864D8}" destId="{B1CECB1B-A27B-40A7-8F66-3BF01B017883}" srcOrd="0" destOrd="0" presId="urn:microsoft.com/office/officeart/2005/8/layout/radial1"/>
    <dgm:cxn modelId="{23E2DABB-B470-4949-B18E-5E6B43EC2BB2}" type="presOf" srcId="{15FEA71B-F293-493F-A972-35C2169B5B35}" destId="{2AD6F4C6-8247-4830-90DE-956446DF5772}" srcOrd="1" destOrd="0" presId="urn:microsoft.com/office/officeart/2005/8/layout/radial1"/>
    <dgm:cxn modelId="{07BD2CC1-7540-458F-8D5C-2FBD33FC6B39}" srcId="{C32EECA1-16FA-4714-9C80-3B985C8864D8}" destId="{B9CAD2C1-48E9-4EE3-871F-31983D66274C}" srcOrd="2" destOrd="0" parTransId="{BA29DB1C-7B51-410C-978F-23AD9A2F6D7F}" sibTransId="{666BA91A-DD17-4673-8DFB-FC1CEEFBA12A}"/>
    <dgm:cxn modelId="{4DE5D069-5981-44B4-8462-149C5A0A1B8D}" srcId="{C32EECA1-16FA-4714-9C80-3B985C8864D8}" destId="{E344916D-30B0-45CD-8BA8-76CE91CBD554}" srcOrd="1" destOrd="0" parTransId="{15FEA71B-F293-493F-A972-35C2169B5B35}" sibTransId="{4EC33657-BFC1-4CC9-AA9E-7D68DEB8EB51}"/>
    <dgm:cxn modelId="{8CB9B3FE-AFFF-418D-BA33-28804395E204}" srcId="{C32EECA1-16FA-4714-9C80-3B985C8864D8}" destId="{4EC59733-47E6-4743-A9CC-50A175320EE0}" srcOrd="3" destOrd="0" parTransId="{BEC37B00-FF2A-4DA8-8D8F-41F9FBBAD62B}" sibTransId="{58575989-1F24-4865-BF41-AAC4F3185EA9}"/>
    <dgm:cxn modelId="{85E205CB-3B70-4D4F-A88E-F854AF093104}" type="presOf" srcId="{AABAF74D-1E86-4FDC-9476-118D8BEA232C}" destId="{B5A42C8C-0F35-4E6A-8251-6A81085523E2}" srcOrd="0" destOrd="0" presId="urn:microsoft.com/office/officeart/2005/8/layout/radial1"/>
    <dgm:cxn modelId="{26D44793-6E95-4FF4-A152-8B940E9B0358}" type="presOf" srcId="{BEC37B00-FF2A-4DA8-8D8F-41F9FBBAD62B}" destId="{F42BEAD1-F9BC-403D-B9BF-10BCF20BB521}" srcOrd="0" destOrd="0" presId="urn:microsoft.com/office/officeart/2005/8/layout/radial1"/>
    <dgm:cxn modelId="{53DD1929-46D1-4928-B4B6-25DDCCC49A92}" srcId="{6C65EB58-AD16-4004-993C-5DAD18ECF46A}" destId="{C32EECA1-16FA-4714-9C80-3B985C8864D8}" srcOrd="0" destOrd="0" parTransId="{90F6C2B3-7C60-4F68-9029-EBE2DBE0F319}" sibTransId="{C8EE3081-74C6-41E2-B4E8-72874D801954}"/>
    <dgm:cxn modelId="{569CEDFA-5EEC-4B4E-8DCD-4310346F854E}" type="presParOf" srcId="{FF005AEE-2688-4D8C-9925-8EAFA6A0E74C}" destId="{B1CECB1B-A27B-40A7-8F66-3BF01B017883}" srcOrd="0" destOrd="0" presId="urn:microsoft.com/office/officeart/2005/8/layout/radial1"/>
    <dgm:cxn modelId="{CD6AFBEA-64BD-49DC-872C-3899298709EE}" type="presParOf" srcId="{FF005AEE-2688-4D8C-9925-8EAFA6A0E74C}" destId="{B5A42C8C-0F35-4E6A-8251-6A81085523E2}" srcOrd="1" destOrd="0" presId="urn:microsoft.com/office/officeart/2005/8/layout/radial1"/>
    <dgm:cxn modelId="{16B7937B-F68C-4C58-9628-AFA19C0B09C5}" type="presParOf" srcId="{B5A42C8C-0F35-4E6A-8251-6A81085523E2}" destId="{06A9C60F-EB48-4299-8CD7-D46733D63127}" srcOrd="0" destOrd="0" presId="urn:microsoft.com/office/officeart/2005/8/layout/radial1"/>
    <dgm:cxn modelId="{9D93DEC3-76E4-41C2-B718-A05FCDB60C8A}" type="presParOf" srcId="{FF005AEE-2688-4D8C-9925-8EAFA6A0E74C}" destId="{D68B2C4F-E426-42B8-AC96-4B899C3CC9B8}" srcOrd="2" destOrd="0" presId="urn:microsoft.com/office/officeart/2005/8/layout/radial1"/>
    <dgm:cxn modelId="{A3396B64-2E7A-4960-B62C-98344300A34F}" type="presParOf" srcId="{FF005AEE-2688-4D8C-9925-8EAFA6A0E74C}" destId="{CC97F54C-0DAC-4F24-BBA6-4C0D90AEEBB0}" srcOrd="3" destOrd="0" presId="urn:microsoft.com/office/officeart/2005/8/layout/radial1"/>
    <dgm:cxn modelId="{73133ED8-8E36-4295-892B-E5E8908FA8F0}" type="presParOf" srcId="{CC97F54C-0DAC-4F24-BBA6-4C0D90AEEBB0}" destId="{2AD6F4C6-8247-4830-90DE-956446DF5772}" srcOrd="0" destOrd="0" presId="urn:microsoft.com/office/officeart/2005/8/layout/radial1"/>
    <dgm:cxn modelId="{83F8B595-96BD-4E94-8B8C-71CB95EFF897}" type="presParOf" srcId="{FF005AEE-2688-4D8C-9925-8EAFA6A0E74C}" destId="{7E0C1282-94CD-4500-8487-460901104CDE}" srcOrd="4" destOrd="0" presId="urn:microsoft.com/office/officeart/2005/8/layout/radial1"/>
    <dgm:cxn modelId="{FB04B9B9-DB35-48C1-8222-BD2D680331C5}" type="presParOf" srcId="{FF005AEE-2688-4D8C-9925-8EAFA6A0E74C}" destId="{EF15E0B9-96F8-4825-8A63-A3FA71A27A31}" srcOrd="5" destOrd="0" presId="urn:microsoft.com/office/officeart/2005/8/layout/radial1"/>
    <dgm:cxn modelId="{B6CA6320-327C-479C-B7EE-516939C511D7}" type="presParOf" srcId="{EF15E0B9-96F8-4825-8A63-A3FA71A27A31}" destId="{57A8F10B-B23A-42A5-90E6-A82D0BEA7601}" srcOrd="0" destOrd="0" presId="urn:microsoft.com/office/officeart/2005/8/layout/radial1"/>
    <dgm:cxn modelId="{0ECA4817-56B2-47A1-8676-768643AC2945}" type="presParOf" srcId="{FF005AEE-2688-4D8C-9925-8EAFA6A0E74C}" destId="{3C060D5C-537C-4EF2-A1A9-03AA4C0AF13A}" srcOrd="6" destOrd="0" presId="urn:microsoft.com/office/officeart/2005/8/layout/radial1"/>
    <dgm:cxn modelId="{76552AE6-5106-439D-81E0-34FD4578AF2E}" type="presParOf" srcId="{FF005AEE-2688-4D8C-9925-8EAFA6A0E74C}" destId="{F42BEAD1-F9BC-403D-B9BF-10BCF20BB521}" srcOrd="7" destOrd="0" presId="urn:microsoft.com/office/officeart/2005/8/layout/radial1"/>
    <dgm:cxn modelId="{6F2AA4CF-25B1-4B44-ADD4-D6F5D9AD46D0}" type="presParOf" srcId="{F42BEAD1-F9BC-403D-B9BF-10BCF20BB521}" destId="{DED0D713-3633-4DC2-BCC3-E2A27BDB8849}" srcOrd="0" destOrd="0" presId="urn:microsoft.com/office/officeart/2005/8/layout/radial1"/>
    <dgm:cxn modelId="{24C0BD73-79DE-43F7-A2DE-8DC1BAD72D00}" type="presParOf" srcId="{FF005AEE-2688-4D8C-9925-8EAFA6A0E74C}" destId="{15CD3795-AB06-4E32-9801-A76AB2229C13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E669A7-1878-46E2-A463-3A6D8132050E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MY"/>
        </a:p>
      </dgm:t>
    </dgm:pt>
    <dgm:pt modelId="{466E207D-CF26-4976-8AE5-C7C309594640}">
      <dgm:prSet phldrT="[Text]"/>
      <dgm:spPr/>
      <dgm:t>
        <a:bodyPr/>
        <a:lstStyle/>
        <a:p>
          <a:r>
            <a:rPr lang="en-US" dirty="0" smtClean="0"/>
            <a:t>Controlling</a:t>
          </a:r>
          <a:endParaRPr lang="en-MY" dirty="0"/>
        </a:p>
      </dgm:t>
    </dgm:pt>
    <dgm:pt modelId="{8C91043B-C5F3-4C68-B600-487874D9EC20}" type="parTrans" cxnId="{D1739E2D-77FD-4E5B-BE8A-3B88EEAEB508}">
      <dgm:prSet/>
      <dgm:spPr/>
      <dgm:t>
        <a:bodyPr/>
        <a:lstStyle/>
        <a:p>
          <a:endParaRPr lang="en-MY"/>
        </a:p>
      </dgm:t>
    </dgm:pt>
    <dgm:pt modelId="{D6590D79-B87C-4796-9C95-38746C415086}" type="sibTrans" cxnId="{D1739E2D-77FD-4E5B-BE8A-3B88EEAEB508}">
      <dgm:prSet/>
      <dgm:spPr/>
      <dgm:t>
        <a:bodyPr/>
        <a:lstStyle/>
        <a:p>
          <a:endParaRPr lang="en-MY"/>
        </a:p>
      </dgm:t>
    </dgm:pt>
    <dgm:pt modelId="{B63B9344-43B3-4575-A0AE-23DD9C29E5F0}">
      <dgm:prSet phldrT="[Text]"/>
      <dgm:spPr/>
      <dgm:t>
        <a:bodyPr/>
        <a:lstStyle/>
        <a:p>
          <a:r>
            <a:rPr lang="en-US" dirty="0" smtClean="0"/>
            <a:t>Inventory </a:t>
          </a:r>
          <a:endParaRPr lang="en-MY" dirty="0"/>
        </a:p>
      </dgm:t>
    </dgm:pt>
    <dgm:pt modelId="{4F831243-7C5F-4DA1-9605-5DA0F1EFB984}" type="parTrans" cxnId="{5A1490F4-19A6-4342-99F8-5F3C375A79AA}">
      <dgm:prSet/>
      <dgm:spPr/>
      <dgm:t>
        <a:bodyPr/>
        <a:lstStyle/>
        <a:p>
          <a:endParaRPr lang="en-MY"/>
        </a:p>
      </dgm:t>
    </dgm:pt>
    <dgm:pt modelId="{DFD3C742-0A03-49C4-AD10-4BB73CD0C158}" type="sibTrans" cxnId="{5A1490F4-19A6-4342-99F8-5F3C375A79AA}">
      <dgm:prSet/>
      <dgm:spPr/>
      <dgm:t>
        <a:bodyPr/>
        <a:lstStyle/>
        <a:p>
          <a:endParaRPr lang="en-MY"/>
        </a:p>
      </dgm:t>
    </dgm:pt>
    <dgm:pt modelId="{EBBB6F2D-66EE-4E2E-A670-242DB88E0A7D}" type="pres">
      <dgm:prSet presAssocID="{2CE669A7-1878-46E2-A463-3A6D8132050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01EA5EEB-982D-4183-98E4-10EDD1607C54}" type="pres">
      <dgm:prSet presAssocID="{466E207D-CF26-4976-8AE5-C7C309594640}" presName="singleCycle" presStyleCnt="0"/>
      <dgm:spPr/>
    </dgm:pt>
    <dgm:pt modelId="{AC7A9B12-A41A-4130-8C66-A39440D583AD}" type="pres">
      <dgm:prSet presAssocID="{466E207D-CF26-4976-8AE5-C7C309594640}" presName="singleCenter" presStyleLbl="node1" presStyleIdx="0" presStyleCnt="2" custScaleX="55276" custScaleY="67569" custLinFactNeighborY="349">
        <dgm:presLayoutVars>
          <dgm:chMax val="7"/>
          <dgm:chPref val="7"/>
        </dgm:presLayoutVars>
      </dgm:prSet>
      <dgm:spPr/>
      <dgm:t>
        <a:bodyPr/>
        <a:lstStyle/>
        <a:p>
          <a:endParaRPr lang="en-MY"/>
        </a:p>
      </dgm:t>
    </dgm:pt>
    <dgm:pt modelId="{87D2025B-56E9-4A01-9E44-ABEDB8FF8B11}" type="pres">
      <dgm:prSet presAssocID="{4F831243-7C5F-4DA1-9605-5DA0F1EFB984}" presName="Name56" presStyleLbl="parChTrans1D2" presStyleIdx="0" presStyleCnt="1"/>
      <dgm:spPr/>
      <dgm:t>
        <a:bodyPr/>
        <a:lstStyle/>
        <a:p>
          <a:endParaRPr lang="en-MY"/>
        </a:p>
      </dgm:t>
    </dgm:pt>
    <dgm:pt modelId="{F12EB752-54C2-44CE-A720-28F2B3CDE36C}" type="pres">
      <dgm:prSet presAssocID="{B63B9344-43B3-4575-A0AE-23DD9C29E5F0}" presName="text0" presStyleLbl="node1" presStyleIdx="1" presStyleCnt="2" custScaleX="83438" custScaleY="83412" custRadScaleRad="66700" custRadScaleInc="-5011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440D378-E563-47A1-B4F0-0FCB26CCA71D}" type="presOf" srcId="{466E207D-CF26-4976-8AE5-C7C309594640}" destId="{AC7A9B12-A41A-4130-8C66-A39440D583AD}" srcOrd="0" destOrd="0" presId="urn:microsoft.com/office/officeart/2008/layout/RadialCluster"/>
    <dgm:cxn modelId="{A3C8B9D3-3F0C-495E-BC4A-140F55A448F7}" type="presOf" srcId="{B63B9344-43B3-4575-A0AE-23DD9C29E5F0}" destId="{F12EB752-54C2-44CE-A720-28F2B3CDE36C}" srcOrd="0" destOrd="0" presId="urn:microsoft.com/office/officeart/2008/layout/RadialCluster"/>
    <dgm:cxn modelId="{148AFC70-E588-4039-B1C7-4E052AA51B83}" type="presOf" srcId="{4F831243-7C5F-4DA1-9605-5DA0F1EFB984}" destId="{87D2025B-56E9-4A01-9E44-ABEDB8FF8B11}" srcOrd="0" destOrd="0" presId="urn:microsoft.com/office/officeart/2008/layout/RadialCluster"/>
    <dgm:cxn modelId="{D1739E2D-77FD-4E5B-BE8A-3B88EEAEB508}" srcId="{2CE669A7-1878-46E2-A463-3A6D8132050E}" destId="{466E207D-CF26-4976-8AE5-C7C309594640}" srcOrd="0" destOrd="0" parTransId="{8C91043B-C5F3-4C68-B600-487874D9EC20}" sibTransId="{D6590D79-B87C-4796-9C95-38746C415086}"/>
    <dgm:cxn modelId="{50FAABA1-A5AC-4F2B-BEB3-4A99047B9D67}" type="presOf" srcId="{2CE669A7-1878-46E2-A463-3A6D8132050E}" destId="{EBBB6F2D-66EE-4E2E-A670-242DB88E0A7D}" srcOrd="0" destOrd="0" presId="urn:microsoft.com/office/officeart/2008/layout/RadialCluster"/>
    <dgm:cxn modelId="{5A1490F4-19A6-4342-99F8-5F3C375A79AA}" srcId="{466E207D-CF26-4976-8AE5-C7C309594640}" destId="{B63B9344-43B3-4575-A0AE-23DD9C29E5F0}" srcOrd="0" destOrd="0" parTransId="{4F831243-7C5F-4DA1-9605-5DA0F1EFB984}" sibTransId="{DFD3C742-0A03-49C4-AD10-4BB73CD0C158}"/>
    <dgm:cxn modelId="{8FDD0FD3-29B9-434C-A772-8FFB30C435E4}" type="presParOf" srcId="{EBBB6F2D-66EE-4E2E-A670-242DB88E0A7D}" destId="{01EA5EEB-982D-4183-98E4-10EDD1607C54}" srcOrd="0" destOrd="0" presId="urn:microsoft.com/office/officeart/2008/layout/RadialCluster"/>
    <dgm:cxn modelId="{CFA7922C-B8AD-4BF8-BCBA-A973482C6911}" type="presParOf" srcId="{01EA5EEB-982D-4183-98E4-10EDD1607C54}" destId="{AC7A9B12-A41A-4130-8C66-A39440D583AD}" srcOrd="0" destOrd="0" presId="urn:microsoft.com/office/officeart/2008/layout/RadialCluster"/>
    <dgm:cxn modelId="{0D73DD95-0051-43A0-A347-BBF92B709690}" type="presParOf" srcId="{01EA5EEB-982D-4183-98E4-10EDD1607C54}" destId="{87D2025B-56E9-4A01-9E44-ABEDB8FF8B11}" srcOrd="1" destOrd="0" presId="urn:microsoft.com/office/officeart/2008/layout/RadialCluster"/>
    <dgm:cxn modelId="{FB239E07-9586-4E7A-99C0-6D5816391F61}" type="presParOf" srcId="{01EA5EEB-982D-4183-98E4-10EDD1607C54}" destId="{F12EB752-54C2-44CE-A720-28F2B3CDE36C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ECB1B-A27B-40A7-8F66-3BF01B017883}">
      <dsp:nvSpPr>
        <dsp:cNvPr id="0" name=""/>
        <dsp:cNvSpPr/>
      </dsp:nvSpPr>
      <dsp:spPr>
        <a:xfrm>
          <a:off x="1552074" y="1118544"/>
          <a:ext cx="859253" cy="85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Planning</a:t>
          </a:r>
          <a:endParaRPr lang="en-MY" sz="1300" kern="1200" dirty="0"/>
        </a:p>
      </dsp:txBody>
      <dsp:txXfrm>
        <a:off x="1677909" y="1244379"/>
        <a:ext cx="607583" cy="607583"/>
      </dsp:txXfrm>
    </dsp:sp>
    <dsp:sp modelId="{B5A42C8C-0F35-4E6A-8251-6A81085523E2}">
      <dsp:nvSpPr>
        <dsp:cNvPr id="0" name=""/>
        <dsp:cNvSpPr/>
      </dsp:nvSpPr>
      <dsp:spPr>
        <a:xfrm rot="16200000">
          <a:off x="1852809" y="970141"/>
          <a:ext cx="257783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257783" y="195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1975256" y="983208"/>
        <a:ext cx="12889" cy="12889"/>
      </dsp:txXfrm>
    </dsp:sp>
    <dsp:sp modelId="{D68B2C4F-E426-42B8-AC96-4B899C3CC9B8}">
      <dsp:nvSpPr>
        <dsp:cNvPr id="0" name=""/>
        <dsp:cNvSpPr/>
      </dsp:nvSpPr>
      <dsp:spPr>
        <a:xfrm>
          <a:off x="1552074" y="1507"/>
          <a:ext cx="859253" cy="85925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Forecasting</a:t>
          </a:r>
          <a:endParaRPr lang="en-MY" sz="900" kern="1200" dirty="0"/>
        </a:p>
      </dsp:txBody>
      <dsp:txXfrm>
        <a:off x="1677909" y="127342"/>
        <a:ext cx="607583" cy="607583"/>
      </dsp:txXfrm>
    </dsp:sp>
    <dsp:sp modelId="{CC97F54C-0DAC-4F24-BBA6-4C0D90AEEBB0}">
      <dsp:nvSpPr>
        <dsp:cNvPr id="0" name=""/>
        <dsp:cNvSpPr/>
      </dsp:nvSpPr>
      <dsp:spPr>
        <a:xfrm>
          <a:off x="2411328" y="1528659"/>
          <a:ext cx="257783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257783" y="195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2533775" y="1541726"/>
        <a:ext cx="12889" cy="12889"/>
      </dsp:txXfrm>
    </dsp:sp>
    <dsp:sp modelId="{7E0C1282-94CD-4500-8487-460901104CDE}">
      <dsp:nvSpPr>
        <dsp:cNvPr id="0" name=""/>
        <dsp:cNvSpPr/>
      </dsp:nvSpPr>
      <dsp:spPr>
        <a:xfrm>
          <a:off x="2669112" y="1118544"/>
          <a:ext cx="859253" cy="85925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MRP</a:t>
          </a:r>
          <a:endParaRPr lang="en-MY" sz="1100" kern="1200" dirty="0"/>
        </a:p>
      </dsp:txBody>
      <dsp:txXfrm>
        <a:off x="2794947" y="1244379"/>
        <a:ext cx="607583" cy="607583"/>
      </dsp:txXfrm>
    </dsp:sp>
    <dsp:sp modelId="{EF15E0B9-96F8-4825-8A63-A3FA71A27A31}">
      <dsp:nvSpPr>
        <dsp:cNvPr id="0" name=""/>
        <dsp:cNvSpPr/>
      </dsp:nvSpPr>
      <dsp:spPr>
        <a:xfrm rot="5400000">
          <a:off x="1852809" y="2087178"/>
          <a:ext cx="257783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257783" y="195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>
        <a:off x="1975256" y="2100245"/>
        <a:ext cx="12889" cy="12889"/>
      </dsp:txXfrm>
    </dsp:sp>
    <dsp:sp modelId="{3C060D5C-537C-4EF2-A1A9-03AA4C0AF13A}">
      <dsp:nvSpPr>
        <dsp:cNvPr id="0" name=""/>
        <dsp:cNvSpPr/>
      </dsp:nvSpPr>
      <dsp:spPr>
        <a:xfrm>
          <a:off x="1552074" y="2235582"/>
          <a:ext cx="859253" cy="85925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Capacity planning</a:t>
          </a:r>
          <a:endParaRPr lang="en-MY" sz="1100" kern="1200" dirty="0"/>
        </a:p>
      </dsp:txBody>
      <dsp:txXfrm>
        <a:off x="1677909" y="2361417"/>
        <a:ext cx="607583" cy="607583"/>
      </dsp:txXfrm>
    </dsp:sp>
    <dsp:sp modelId="{F42BEAD1-F9BC-403D-B9BF-10BCF20BB521}">
      <dsp:nvSpPr>
        <dsp:cNvPr id="0" name=""/>
        <dsp:cNvSpPr/>
      </dsp:nvSpPr>
      <dsp:spPr>
        <a:xfrm rot="10800000">
          <a:off x="1294290" y="1528659"/>
          <a:ext cx="257783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257783" y="195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0800000">
        <a:off x="1416738" y="1541726"/>
        <a:ext cx="12889" cy="12889"/>
      </dsp:txXfrm>
    </dsp:sp>
    <dsp:sp modelId="{15CD3795-AB06-4E32-9801-A76AB2229C13}">
      <dsp:nvSpPr>
        <dsp:cNvPr id="0" name=""/>
        <dsp:cNvSpPr/>
      </dsp:nvSpPr>
      <dsp:spPr>
        <a:xfrm>
          <a:off x="435037" y="1118544"/>
          <a:ext cx="859253" cy="85925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Aggregate planning</a:t>
          </a:r>
          <a:endParaRPr lang="en-MY" sz="1100" kern="1200" dirty="0"/>
        </a:p>
      </dsp:txBody>
      <dsp:txXfrm>
        <a:off x="560872" y="1244379"/>
        <a:ext cx="607583" cy="607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A9B12-A41A-4130-8C66-A39440D583AD}">
      <dsp:nvSpPr>
        <dsp:cNvPr id="0" name=""/>
        <dsp:cNvSpPr/>
      </dsp:nvSpPr>
      <dsp:spPr>
        <a:xfrm>
          <a:off x="811389" y="864100"/>
          <a:ext cx="712598" cy="8710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Controlling</a:t>
          </a:r>
          <a:endParaRPr lang="en-MY" sz="1000" kern="1200" dirty="0"/>
        </a:p>
      </dsp:txBody>
      <dsp:txXfrm>
        <a:off x="846175" y="898886"/>
        <a:ext cx="643026" cy="801502"/>
      </dsp:txXfrm>
    </dsp:sp>
    <dsp:sp modelId="{87D2025B-56E9-4A01-9E44-ABEDB8FF8B11}">
      <dsp:nvSpPr>
        <dsp:cNvPr id="0" name=""/>
        <dsp:cNvSpPr/>
      </dsp:nvSpPr>
      <dsp:spPr>
        <a:xfrm rot="16186651">
          <a:off x="1093898" y="792281"/>
          <a:ext cx="1436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639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EB752-54C2-44CE-A720-28F2B3CDE36C}">
      <dsp:nvSpPr>
        <dsp:cNvPr id="0" name=""/>
        <dsp:cNvSpPr/>
      </dsp:nvSpPr>
      <dsp:spPr>
        <a:xfrm>
          <a:off x="803697" y="0"/>
          <a:ext cx="720687" cy="720462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Inventory </a:t>
          </a:r>
          <a:endParaRPr lang="en-MY" sz="1100" kern="1200" dirty="0"/>
        </a:p>
      </dsp:txBody>
      <dsp:txXfrm>
        <a:off x="838867" y="35170"/>
        <a:ext cx="650347" cy="650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A1761-9BDC-1847-AEC4-8F8E20EE702D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650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A1761-9BDC-1847-AEC4-8F8E20EE702D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603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Production Planning &amp; Control BMM4823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Ahmad Nasser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Rose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nasser@ump.edu.my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Integration of Processes</a:t>
            </a:r>
            <a:endParaRPr lang="en-MY" dirty="0"/>
          </a:p>
        </p:txBody>
      </p:sp>
      <p:sp>
        <p:nvSpPr>
          <p:cNvPr id="5" name="Isosceles Triangle 4"/>
          <p:cNvSpPr/>
          <p:nvPr/>
        </p:nvSpPr>
        <p:spPr>
          <a:xfrm>
            <a:off x="1331640" y="3371147"/>
            <a:ext cx="504056" cy="21602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331640" y="3587171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Isosceles Triangle 6"/>
          <p:cNvSpPr/>
          <p:nvPr/>
        </p:nvSpPr>
        <p:spPr>
          <a:xfrm>
            <a:off x="3923928" y="3371147"/>
            <a:ext cx="504056" cy="21602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3923928" y="3587171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Isosceles Triangle 8"/>
          <p:cNvSpPr/>
          <p:nvPr/>
        </p:nvSpPr>
        <p:spPr>
          <a:xfrm>
            <a:off x="6372200" y="3356992"/>
            <a:ext cx="504056" cy="21602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372200" y="3573016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Isosceles Triangle 10"/>
          <p:cNvSpPr/>
          <p:nvPr/>
        </p:nvSpPr>
        <p:spPr>
          <a:xfrm>
            <a:off x="6876256" y="3356992"/>
            <a:ext cx="504056" cy="21602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6876256" y="3573016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2555776" y="3587171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Isosceles Triangle 14"/>
          <p:cNvSpPr/>
          <p:nvPr/>
        </p:nvSpPr>
        <p:spPr>
          <a:xfrm>
            <a:off x="5076056" y="3371147"/>
            <a:ext cx="504056" cy="21602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5076056" y="3587171"/>
            <a:ext cx="504056" cy="360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Can 19"/>
          <p:cNvSpPr/>
          <p:nvPr/>
        </p:nvSpPr>
        <p:spPr>
          <a:xfrm>
            <a:off x="2699792" y="3284984"/>
            <a:ext cx="72008" cy="28803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Can 20"/>
          <p:cNvSpPr/>
          <p:nvPr/>
        </p:nvSpPr>
        <p:spPr>
          <a:xfrm>
            <a:off x="2852192" y="3284984"/>
            <a:ext cx="72008" cy="28803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TextBox 21"/>
          <p:cNvSpPr txBox="1"/>
          <p:nvPr/>
        </p:nvSpPr>
        <p:spPr>
          <a:xfrm>
            <a:off x="1190771" y="4149080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Supplier</a:t>
            </a:r>
            <a:endParaRPr lang="en-MY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339752" y="4149080"/>
            <a:ext cx="98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Production</a:t>
            </a:r>
            <a:endParaRPr lang="en-MY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3059" y="4149080"/>
            <a:ext cx="1019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Warehouse</a:t>
            </a:r>
            <a:endParaRPr lang="en-MY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935187" y="4147591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Distributor</a:t>
            </a:r>
            <a:endParaRPr lang="en-MY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6483359" y="4147590"/>
            <a:ext cx="932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Customer </a:t>
            </a:r>
            <a:endParaRPr lang="en-MY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3256460" y="2041103"/>
            <a:ext cx="1190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Material Flow</a:t>
            </a:r>
            <a:endParaRPr lang="en-MY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3442803" y="5654602"/>
            <a:ext cx="1090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Information </a:t>
            </a:r>
          </a:p>
          <a:p>
            <a:r>
              <a:rPr lang="en-US" sz="1400" dirty="0" smtClean="0"/>
              <a:t>flow</a:t>
            </a:r>
            <a:endParaRPr lang="en-MY" sz="1400" dirty="0"/>
          </a:p>
        </p:txBody>
      </p:sp>
      <p:sp>
        <p:nvSpPr>
          <p:cNvPr id="29" name="Curved Down Arrow 28"/>
          <p:cNvSpPr/>
          <p:nvPr/>
        </p:nvSpPr>
        <p:spPr>
          <a:xfrm>
            <a:off x="1583667" y="2935887"/>
            <a:ext cx="1188133" cy="277089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0" name="Curved Down Arrow 29"/>
          <p:cNvSpPr/>
          <p:nvPr/>
        </p:nvSpPr>
        <p:spPr>
          <a:xfrm>
            <a:off x="2879811" y="2935887"/>
            <a:ext cx="1188133" cy="277089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1" name="Curved Down Arrow 30"/>
          <p:cNvSpPr/>
          <p:nvPr/>
        </p:nvSpPr>
        <p:spPr>
          <a:xfrm>
            <a:off x="4175955" y="2935887"/>
            <a:ext cx="1188133" cy="277089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2" name="Curved Down Arrow 31"/>
          <p:cNvSpPr/>
          <p:nvPr/>
        </p:nvSpPr>
        <p:spPr>
          <a:xfrm>
            <a:off x="5652120" y="2924944"/>
            <a:ext cx="1188133" cy="277089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4" name="Curved Left Arrow 33"/>
          <p:cNvSpPr/>
          <p:nvPr/>
        </p:nvSpPr>
        <p:spPr>
          <a:xfrm rot="5400000">
            <a:off x="6229316" y="4222220"/>
            <a:ext cx="365760" cy="1216152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5" name="Curved Left Arrow 34"/>
          <p:cNvSpPr/>
          <p:nvPr/>
        </p:nvSpPr>
        <p:spPr>
          <a:xfrm rot="5400000">
            <a:off x="4726458" y="4222220"/>
            <a:ext cx="365760" cy="1216152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6" name="Curved Left Arrow 35"/>
          <p:cNvSpPr/>
          <p:nvPr/>
        </p:nvSpPr>
        <p:spPr>
          <a:xfrm rot="5400000">
            <a:off x="3196996" y="4222220"/>
            <a:ext cx="365760" cy="1216152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7" name="Curved Left Arrow 36"/>
          <p:cNvSpPr/>
          <p:nvPr/>
        </p:nvSpPr>
        <p:spPr>
          <a:xfrm rot="5400000">
            <a:off x="1793684" y="4245613"/>
            <a:ext cx="365760" cy="1216152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2195736" y="2348880"/>
            <a:ext cx="3600400" cy="21602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Left Arrow 38"/>
          <p:cNvSpPr/>
          <p:nvPr/>
        </p:nvSpPr>
        <p:spPr>
          <a:xfrm>
            <a:off x="2411760" y="5373216"/>
            <a:ext cx="3559159" cy="288032"/>
          </a:xfrm>
          <a:prstGeom prst="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3382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Planning and Control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283968" y="3947211"/>
            <a:ext cx="576064" cy="4320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Can 4"/>
          <p:cNvSpPr/>
          <p:nvPr/>
        </p:nvSpPr>
        <p:spPr>
          <a:xfrm>
            <a:off x="4499992" y="3645024"/>
            <a:ext cx="72008" cy="28803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Can 5"/>
          <p:cNvSpPr/>
          <p:nvPr/>
        </p:nvSpPr>
        <p:spPr>
          <a:xfrm>
            <a:off x="4652392" y="3645024"/>
            <a:ext cx="72008" cy="28803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TextBox 6"/>
          <p:cNvSpPr txBox="1"/>
          <p:nvPr/>
        </p:nvSpPr>
        <p:spPr>
          <a:xfrm>
            <a:off x="4087965" y="4379259"/>
            <a:ext cx="98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Production</a:t>
            </a:r>
            <a:endParaRPr lang="en-MY" sz="14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729467543"/>
              </p:ext>
            </p:extLst>
          </p:nvPr>
        </p:nvGraphicFramePr>
        <p:xfrm>
          <a:off x="107504" y="2276872"/>
          <a:ext cx="3963403" cy="3096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ight Arrow 8"/>
          <p:cNvSpPr/>
          <p:nvPr/>
        </p:nvSpPr>
        <p:spPr>
          <a:xfrm>
            <a:off x="3687883" y="3767191"/>
            <a:ext cx="596085" cy="1800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864204505"/>
              </p:ext>
            </p:extLst>
          </p:nvPr>
        </p:nvGraphicFramePr>
        <p:xfrm>
          <a:off x="5243891" y="1844824"/>
          <a:ext cx="3840088" cy="2578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070907" y="5199583"/>
            <a:ext cx="103265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Scheduling</a:t>
            </a:r>
          </a:p>
          <a:p>
            <a:r>
              <a:rPr lang="en-US" sz="1200" dirty="0" smtClean="0"/>
              <a:t>&amp; sequencing</a:t>
            </a:r>
            <a:endParaRPr lang="en-MY" sz="1200" dirty="0"/>
          </a:p>
        </p:txBody>
      </p:sp>
      <p:cxnSp>
        <p:nvCxnSpPr>
          <p:cNvPr id="13" name="Straight Arrow Connector 12"/>
          <p:cNvCxnSpPr>
            <a:endCxn id="11" idx="3"/>
          </p:cNvCxnSpPr>
          <p:nvPr/>
        </p:nvCxnSpPr>
        <p:spPr>
          <a:xfrm flipH="1">
            <a:off x="5103562" y="3562092"/>
            <a:ext cx="1268638" cy="18683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 flipV="1">
            <a:off x="2411761" y="4077072"/>
            <a:ext cx="1659146" cy="13533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483768" y="2060848"/>
            <a:ext cx="360040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491880" y="2384884"/>
            <a:ext cx="2592288" cy="11772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563888" y="3212976"/>
            <a:ext cx="2520280" cy="5542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193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Productivity </a:t>
            </a:r>
          </a:p>
          <a:p>
            <a:r>
              <a:rPr lang="en-US" dirty="0" smtClean="0"/>
              <a:t>On time delivery</a:t>
            </a:r>
          </a:p>
          <a:p>
            <a:r>
              <a:rPr lang="en-US" dirty="0" err="1" smtClean="0"/>
              <a:t>Utilisation</a:t>
            </a:r>
            <a:endParaRPr lang="en-US" dirty="0" smtClean="0"/>
          </a:p>
          <a:p>
            <a:r>
              <a:rPr lang="en-US" dirty="0" smtClean="0"/>
              <a:t>Efficient</a:t>
            </a:r>
          </a:p>
          <a:p>
            <a:r>
              <a:rPr lang="en-US" dirty="0" smtClean="0"/>
              <a:t>Cost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0507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</a:p>
          <a:p>
            <a:pPr lvl="1"/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highlight the topics will be covered in this module.</a:t>
            </a:r>
          </a:p>
          <a:p>
            <a:pPr lvl="1"/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highlight the assessment methods will be carried out throughout this semester</a:t>
            </a:r>
          </a:p>
          <a:p>
            <a:pPr lvl="1"/>
            <a:endParaRPr lang="en-GB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Outcomes</a:t>
            </a:r>
          </a:p>
          <a:p>
            <a:pPr lvl="1"/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aware on the syllabus and able to prepare prior the class begins</a:t>
            </a:r>
          </a:p>
          <a:p>
            <a:pPr lvl="1"/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able to prepare prior the class begins </a:t>
            </a:r>
          </a:p>
          <a:p>
            <a:pPr marL="457200" lvl="1" indent="0">
              <a:buNone/>
            </a:pPr>
            <a:endParaRPr lang="en-GB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Heizer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 and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Render,B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2011. Principles of Operations Management, 8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Pearson Prentice Hall,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Synopsis</a:t>
            </a:r>
            <a:endParaRPr lang="en-MY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524354"/>
            <a:ext cx="8229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This course introduces production planning and control, forecasting, aggregate planning, production scheduling, Just-in-Time production, inventory management, material requirements planning.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 course is supported with Witness simulation software.</a:t>
            </a:r>
          </a:p>
        </p:txBody>
      </p:sp>
    </p:spTree>
    <p:extLst>
      <p:ext uri="{BB962C8B-B14F-4D97-AF65-F5344CB8AC3E}">
        <p14:creationId xmlns:p14="http://schemas.microsoft.com/office/powerpoint/2010/main" val="401651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MY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Heizer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and Barry Render, 2006, Principles of Operations Management, 11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Edition, Pearson Prentice Hall, Inc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Stephen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N.Chapman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2006, The Fundamentals of Production Planning and Control.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Wallace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J.Horp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and Mark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L.Spearman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2001, Factory Physics, 2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Edition, McGraw Hill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Daniel Sipper and Robert L.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Bulfin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Jr., 1997, Production: Planning, control, and integration, McGraw Hill.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2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None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TOPICS WILL BE COVERED</a:t>
            </a:r>
          </a:p>
          <a:p>
            <a:pPr eaLnBrk="1" hangingPunct="1"/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Overview the production planning and control (1 Week)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Forecasting (3 Weeks)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Aggregate planning (2 Weeks)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Scheduling (2 Weeks)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Inventory management (2 Weeks)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Just in Time (1 Week)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Material requirement planning (2 Weeks)</a:t>
            </a:r>
          </a:p>
          <a:p>
            <a:pPr eaLnBrk="1" hangingPunct="1"/>
            <a:r>
              <a:rPr lang="en-US" sz="2500" dirty="0" smtClean="0">
                <a:latin typeface="Arial" pitchFamily="34" charset="0"/>
                <a:cs typeface="Arial" pitchFamily="34" charset="0"/>
              </a:rPr>
              <a:t>Project presentation (1 Week)</a:t>
            </a:r>
          </a:p>
        </p:txBody>
      </p:sp>
    </p:spTree>
    <p:extLst>
      <p:ext uri="{BB962C8B-B14F-4D97-AF65-F5344CB8AC3E}">
        <p14:creationId xmlns:p14="http://schemas.microsoft.com/office/powerpoint/2010/main" val="351443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planning &amp; control</a:t>
            </a:r>
            <a:endParaRPr lang="en-MY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is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Production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is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Planning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Why bother to plan?</a:t>
            </a: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is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Control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When to control?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37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MY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Blip>
                <a:blip r:embed="rId2"/>
              </a:buBlip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Managing production planning for production activities as to meet customer demand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Managing production system through combining physical and information flows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Purpose –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to ensure the production/services  run effectively and efficiently in order to meet customer demand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17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Production, Planning and  Control</a:t>
            </a:r>
            <a:endParaRPr lang="en-MY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Definition</a:t>
            </a:r>
          </a:p>
          <a:p>
            <a:pPr>
              <a:lnSpc>
                <a:spcPct val="90000"/>
              </a:lnSpc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Planning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plan for activities to be happened in our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organisation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Sometime the planned might change to a new plan.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This was due to supplier not deliver on time, machine breakdown, staff in medical leave and etc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Control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 ensure the planned can be delivered as planned through quality control, supplier management control and etc.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40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MY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1916832"/>
            <a:ext cx="4648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500" smtClean="0">
              <a:latin typeface="Arial" pitchFamily="34" charset="0"/>
              <a:cs typeface="Arial" pitchFamily="34" charset="0"/>
            </a:endParaRPr>
          </a:p>
          <a:p>
            <a:r>
              <a:rPr lang="en-US" sz="2500" smtClean="0">
                <a:latin typeface="Arial" pitchFamily="34" charset="0"/>
                <a:cs typeface="Arial" pitchFamily="34" charset="0"/>
              </a:rPr>
              <a:t>Right Quality</a:t>
            </a:r>
          </a:p>
          <a:p>
            <a:r>
              <a:rPr lang="en-US" sz="2500" smtClean="0">
                <a:latin typeface="Arial" pitchFamily="34" charset="0"/>
                <a:cs typeface="Arial" pitchFamily="34" charset="0"/>
              </a:rPr>
              <a:t>Right Quantity</a:t>
            </a:r>
          </a:p>
          <a:p>
            <a:r>
              <a:rPr lang="en-US" sz="2500" smtClean="0">
                <a:latin typeface="Arial" pitchFamily="34" charset="0"/>
                <a:cs typeface="Arial" pitchFamily="34" charset="0"/>
              </a:rPr>
              <a:t>Right Time</a:t>
            </a:r>
          </a:p>
          <a:p>
            <a:r>
              <a:rPr lang="en-US" sz="2500" smtClean="0">
                <a:latin typeface="Arial" pitchFamily="34" charset="0"/>
                <a:cs typeface="Arial" pitchFamily="34" charset="0"/>
              </a:rPr>
              <a:t>Right Manufacturing Cost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657600" y="2374031"/>
            <a:ext cx="11430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800600" y="2297831"/>
            <a:ext cx="37338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Customer Service and Resource Utilization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2616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439</Words>
  <Application>Microsoft Office PowerPoint</Application>
  <PresentationFormat>On-screen Show (4:3)</PresentationFormat>
  <Paragraphs>91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Production Planning &amp; Control BMM4823  Introduction</vt:lpstr>
      <vt:lpstr>Chapter Description</vt:lpstr>
      <vt:lpstr>Course Synopsis</vt:lpstr>
      <vt:lpstr>References</vt:lpstr>
      <vt:lpstr>PowerPoint Presentation</vt:lpstr>
      <vt:lpstr>Production planning &amp; control</vt:lpstr>
      <vt:lpstr>Cont’d</vt:lpstr>
      <vt:lpstr>Production, Planning and  Control</vt:lpstr>
      <vt:lpstr>Objectives</vt:lpstr>
      <vt:lpstr>Integration of Processes</vt:lpstr>
      <vt:lpstr>Production Planning and Control</vt:lpstr>
      <vt:lpstr>Summary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6460b</cp:lastModifiedBy>
  <cp:revision>204</cp:revision>
  <cp:lastPrinted>2017-07-24T03:54:17Z</cp:lastPrinted>
  <dcterms:created xsi:type="dcterms:W3CDTF">2016-03-03T08:04:10Z</dcterms:created>
  <dcterms:modified xsi:type="dcterms:W3CDTF">2017-09-13T03:32:49Z</dcterms:modified>
</cp:coreProperties>
</file>