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9" r:id="rId2"/>
    <p:sldId id="360" r:id="rId3"/>
    <p:sldId id="361" r:id="rId4"/>
    <p:sldId id="364" r:id="rId5"/>
    <p:sldId id="367" r:id="rId6"/>
    <p:sldId id="368" r:id="rId7"/>
    <p:sldId id="370" r:id="rId8"/>
    <p:sldId id="374" r:id="rId9"/>
    <p:sldId id="372" r:id="rId10"/>
    <p:sldId id="373" r:id="rId11"/>
    <p:sldId id="366" r:id="rId12"/>
    <p:sldId id="362" r:id="rId13"/>
    <p:sldId id="375" r:id="rId14"/>
    <p:sldId id="345" r:id="rId15"/>
  </p:sldIdLst>
  <p:sldSz cx="9144000" cy="6858000" type="screen4x3"/>
  <p:notesSz cx="6797675" cy="9926638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6699"/>
    <a:srgbClr val="99FFCC"/>
    <a:srgbClr val="009999"/>
    <a:srgbClr val="00AFA7"/>
    <a:srgbClr val="CCFFFF"/>
    <a:srgbClr val="00FFCC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 varScale="1">
        <p:scale>
          <a:sx n="60" d="100"/>
          <a:sy n="60" d="100"/>
        </p:scale>
        <p:origin x="9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7D726-712C-4AEF-A340-E100EA2405C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CBE00E-6F34-40EA-B00D-E29E84B0C16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Helvetica LT Std Light"/>
            </a:rPr>
            <a:t>2 ways of representing the numerical value of quantities:</a:t>
          </a:r>
          <a:endParaRPr lang="en-US" sz="1800" dirty="0">
            <a:solidFill>
              <a:schemeClr val="tx1"/>
            </a:solidFill>
            <a:latin typeface="Helvetica LT Std Light"/>
          </a:endParaRPr>
        </a:p>
      </dgm:t>
    </dgm:pt>
    <dgm:pt modelId="{2DF9228F-AE4E-4490-8081-AB86CCC35F86}" type="parTrans" cxnId="{A30F4583-9107-4E63-9A80-2DE420EE8A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3B5047-78FC-49EA-A231-66E33EDB40B7}" type="sibTrans" cxnId="{A30F4583-9107-4E63-9A80-2DE420EE8A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BFA308-D57E-402F-94AD-196EFB5EE226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Helvetica LT Std Light"/>
            </a:rPr>
            <a:t>analogue Representation</a:t>
          </a:r>
          <a:endParaRPr lang="en-US" sz="1600" dirty="0">
            <a:solidFill>
              <a:schemeClr val="tx1"/>
            </a:solidFill>
            <a:latin typeface="Helvetica LT Std Light"/>
          </a:endParaRPr>
        </a:p>
      </dgm:t>
    </dgm:pt>
    <dgm:pt modelId="{D8DF1C0F-64D3-4DA5-B727-39DADC841BDD}" type="parTrans" cxnId="{522A6639-01B6-4AB5-AC4D-0E38D8E7E5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814123-F02F-4248-9701-1EA1905733B8}" type="sibTrans" cxnId="{522A6639-01B6-4AB5-AC4D-0E38D8E7E5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167712-57E7-4049-BBCB-2DD4033FCF3A}">
      <dgm:prSet phldrT="[Text]" custT="1"/>
      <dgm:spPr/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</a:rPr>
            <a:t>Quantity </a:t>
          </a:r>
          <a:r>
            <a:rPr lang="en-MY" sz="1600" dirty="0" smtClean="0">
              <a:solidFill>
                <a:schemeClr val="tx1"/>
              </a:solidFill>
            </a:rPr>
            <a:t>is represented by a variable indicators that is proportional to the value of that quantity.</a:t>
          </a:r>
          <a:endParaRPr lang="en-US" sz="1600" dirty="0">
            <a:solidFill>
              <a:schemeClr val="tx1"/>
            </a:solidFill>
          </a:endParaRPr>
        </a:p>
      </dgm:t>
    </dgm:pt>
    <dgm:pt modelId="{8A5E1B0B-3015-4897-B0FB-98F39BC507FE}" type="parTrans" cxnId="{AE0204D0-6CBA-4A69-BE81-09E2E08810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1FFE54-5982-4129-909E-FC3707F6973E}" type="sibTrans" cxnId="{AE0204D0-6CBA-4A69-BE81-09E2E08810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5A8214-E472-4706-9256-92A7F74996DF}">
      <dgm:prSet phldrT="[Text]"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Continuously Varying</a:t>
          </a:r>
        </a:p>
        <a:p>
          <a:r>
            <a:rPr lang="en-US" sz="1800" smtClean="0">
              <a:solidFill>
                <a:schemeClr val="tx1"/>
              </a:solidFill>
            </a:rPr>
            <a:t>Eg: Car Speed, temperature</a:t>
          </a:r>
          <a:endParaRPr lang="en-US" sz="1800" dirty="0">
            <a:solidFill>
              <a:schemeClr val="tx1"/>
            </a:solidFill>
          </a:endParaRPr>
        </a:p>
      </dgm:t>
    </dgm:pt>
    <dgm:pt modelId="{742575EC-12C2-42D6-A2AA-B191AEAE6F3C}" type="parTrans" cxnId="{5944B1C7-E7A0-4D9E-B567-93EBDCC765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4E6CE0-E3AB-42D9-A8A0-6A61B63F823B}" type="sibTrans" cxnId="{5944B1C7-E7A0-4D9E-B567-93EBDCC765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A0C8D5-83A6-488D-843B-D116523EF968}">
      <dgm:prSet phldrT="[Text]" custT="1"/>
      <dgm:spPr/>
      <dgm:t>
        <a:bodyPr/>
        <a:lstStyle/>
        <a:p>
          <a:r>
            <a:rPr lang="en-US" sz="1600" smtClean="0">
              <a:solidFill>
                <a:schemeClr val="tx1"/>
              </a:solidFill>
              <a:latin typeface="Helvetica LT Std Light"/>
            </a:rPr>
            <a:t>Digital Representation</a:t>
          </a:r>
          <a:endParaRPr lang="en-US" sz="1600" dirty="0">
            <a:solidFill>
              <a:schemeClr val="tx1"/>
            </a:solidFill>
            <a:latin typeface="Helvetica LT Std Light"/>
          </a:endParaRPr>
        </a:p>
      </dgm:t>
    </dgm:pt>
    <dgm:pt modelId="{95B6C914-329B-4FF6-A64C-E5195691EA16}" type="parTrans" cxnId="{8705DA10-77C6-44EB-92B3-CD7C549FB9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EDF4A4-BD26-449D-AE8D-E8447D5B597C}" type="sibTrans" cxnId="{8705DA10-77C6-44EB-92B3-CD7C549FB9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FF324F-36E2-4A20-B93B-31F0AE5FE2A0}">
      <dgm:prSet phldrT="[Text]"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Quantity is represented by symbols called digits.</a:t>
          </a:r>
          <a:endParaRPr lang="en-US" sz="1800" dirty="0">
            <a:solidFill>
              <a:schemeClr val="tx1"/>
            </a:solidFill>
          </a:endParaRPr>
        </a:p>
      </dgm:t>
    </dgm:pt>
    <dgm:pt modelId="{84B8A9E1-730C-44AC-980F-0DD4A735DFA3}" type="parTrans" cxnId="{4DE3E7D3-0844-4AED-9047-EC1A00F8DF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12707E-3143-4077-90C1-BA76B013C437}" type="sibTrans" cxnId="{4DE3E7D3-0844-4AED-9047-EC1A00F8DF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CEFE62-1016-4CBD-AF02-F8627CF2E476}">
      <dgm:prSet phldrT="[Text]"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Discrete (Step by Step)</a:t>
          </a:r>
        </a:p>
        <a:p>
          <a:r>
            <a:rPr lang="en-US" sz="1800" smtClean="0">
              <a:solidFill>
                <a:schemeClr val="tx1"/>
              </a:solidFill>
            </a:rPr>
            <a:t>Eg: Digital watch</a:t>
          </a:r>
          <a:endParaRPr lang="en-US" sz="1800" dirty="0">
            <a:solidFill>
              <a:schemeClr val="tx1"/>
            </a:solidFill>
          </a:endParaRPr>
        </a:p>
      </dgm:t>
    </dgm:pt>
    <dgm:pt modelId="{0A1E2179-2289-4986-9B37-976B17563254}" type="parTrans" cxnId="{00D04462-72DB-445E-9C3C-67D1191EFF8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13C26D-5BDE-40B1-B51E-A52217541929}" type="sibTrans" cxnId="{00D04462-72DB-445E-9C3C-67D1191EFF8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219C6B-E539-4D57-B917-18FAA7C9D1CA}" type="pres">
      <dgm:prSet presAssocID="{1897D726-712C-4AEF-A340-E100EA2405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06349E-4EDA-43DF-AF3E-09EC1A5DC503}" type="pres">
      <dgm:prSet presAssocID="{67CBE00E-6F34-40EA-B00D-E29E84B0C162}" presName="root1" presStyleCnt="0"/>
      <dgm:spPr/>
      <dgm:t>
        <a:bodyPr/>
        <a:lstStyle/>
        <a:p>
          <a:endParaRPr lang="en-US"/>
        </a:p>
      </dgm:t>
    </dgm:pt>
    <dgm:pt modelId="{E28392F2-F5F8-4412-A481-76159B58147F}" type="pres">
      <dgm:prSet presAssocID="{67CBE00E-6F34-40EA-B00D-E29E84B0C162}" presName="LevelOneTextNode" presStyleLbl="node0" presStyleIdx="0" presStyleCnt="1" custScaleY="158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439069-1B7D-428B-8A72-1AA24B5A8FAD}" type="pres">
      <dgm:prSet presAssocID="{67CBE00E-6F34-40EA-B00D-E29E84B0C162}" presName="level2hierChild" presStyleCnt="0"/>
      <dgm:spPr/>
      <dgm:t>
        <a:bodyPr/>
        <a:lstStyle/>
        <a:p>
          <a:endParaRPr lang="en-US"/>
        </a:p>
      </dgm:t>
    </dgm:pt>
    <dgm:pt modelId="{5746C466-25AC-41C9-9499-1D40EAFDB439}" type="pres">
      <dgm:prSet presAssocID="{D8DF1C0F-64D3-4DA5-B727-39DADC841BD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C3932D9-EE8B-466D-A05D-1BD50CC70870}" type="pres">
      <dgm:prSet presAssocID="{D8DF1C0F-64D3-4DA5-B727-39DADC841BD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0B9CDBB-5F76-4EFF-8584-4B25F82FA8E5}" type="pres">
      <dgm:prSet presAssocID="{ABBFA308-D57E-402F-94AD-196EFB5EE226}" presName="root2" presStyleCnt="0"/>
      <dgm:spPr/>
      <dgm:t>
        <a:bodyPr/>
        <a:lstStyle/>
        <a:p>
          <a:endParaRPr lang="en-US"/>
        </a:p>
      </dgm:t>
    </dgm:pt>
    <dgm:pt modelId="{36FFBB56-86E6-4936-811E-E3C149BF9536}" type="pres">
      <dgm:prSet presAssocID="{ABBFA308-D57E-402F-94AD-196EFB5EE226}" presName="LevelTwoTextNode" presStyleLbl="node2" presStyleIdx="0" presStyleCnt="2" custScaleX="82703" custScaleY="87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B87FFC-E4F7-4E7D-96D3-B9297B803ADA}" type="pres">
      <dgm:prSet presAssocID="{ABBFA308-D57E-402F-94AD-196EFB5EE226}" presName="level3hierChild" presStyleCnt="0"/>
      <dgm:spPr/>
      <dgm:t>
        <a:bodyPr/>
        <a:lstStyle/>
        <a:p>
          <a:endParaRPr lang="en-US"/>
        </a:p>
      </dgm:t>
    </dgm:pt>
    <dgm:pt modelId="{8FDA1040-044C-4B79-AD04-F86143C457B9}" type="pres">
      <dgm:prSet presAssocID="{8A5E1B0B-3015-4897-B0FB-98F39BC507FE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836389C-AA95-44B9-98C2-8C955D3DB989}" type="pres">
      <dgm:prSet presAssocID="{8A5E1B0B-3015-4897-B0FB-98F39BC507FE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F5D8C86-9623-4F98-8E5B-890EA6FC2399}" type="pres">
      <dgm:prSet presAssocID="{AE167712-57E7-4049-BBCB-2DD4033FCF3A}" presName="root2" presStyleCnt="0"/>
      <dgm:spPr/>
      <dgm:t>
        <a:bodyPr/>
        <a:lstStyle/>
        <a:p>
          <a:endParaRPr lang="en-US"/>
        </a:p>
      </dgm:t>
    </dgm:pt>
    <dgm:pt modelId="{7FFE9857-01BB-4942-B284-B409FD0A9688}" type="pres">
      <dgm:prSet presAssocID="{AE167712-57E7-4049-BBCB-2DD4033FCF3A}" presName="LevelTwoTextNode" presStyleLbl="node3" presStyleIdx="0" presStyleCnt="4" custScaleX="175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0F13DB-F621-458F-BDC9-70EE3B95D235}" type="pres">
      <dgm:prSet presAssocID="{AE167712-57E7-4049-BBCB-2DD4033FCF3A}" presName="level3hierChild" presStyleCnt="0"/>
      <dgm:spPr/>
      <dgm:t>
        <a:bodyPr/>
        <a:lstStyle/>
        <a:p>
          <a:endParaRPr lang="en-US"/>
        </a:p>
      </dgm:t>
    </dgm:pt>
    <dgm:pt modelId="{DBD7CD07-C0C5-4BC5-A162-D3D500B40E06}" type="pres">
      <dgm:prSet presAssocID="{742575EC-12C2-42D6-A2AA-B191AEAE6F3C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4458E3F-8A1D-4C6C-9DAC-E86B1AEA2681}" type="pres">
      <dgm:prSet presAssocID="{742575EC-12C2-42D6-A2AA-B191AEAE6F3C}" presName="connTx" presStyleLbl="parChTrans1D3" presStyleIdx="1" presStyleCnt="4"/>
      <dgm:spPr/>
      <dgm:t>
        <a:bodyPr/>
        <a:lstStyle/>
        <a:p>
          <a:endParaRPr lang="en-US"/>
        </a:p>
      </dgm:t>
    </dgm:pt>
    <dgm:pt modelId="{DAF75BC1-00A6-4641-B775-ECEBCAC48697}" type="pres">
      <dgm:prSet presAssocID="{7C5A8214-E472-4706-9256-92A7F74996DF}" presName="root2" presStyleCnt="0"/>
      <dgm:spPr/>
      <dgm:t>
        <a:bodyPr/>
        <a:lstStyle/>
        <a:p>
          <a:endParaRPr lang="en-US"/>
        </a:p>
      </dgm:t>
    </dgm:pt>
    <dgm:pt modelId="{B8FF2B2F-F3DF-421A-8614-863D72267FB4}" type="pres">
      <dgm:prSet presAssocID="{7C5A8214-E472-4706-9256-92A7F74996DF}" presName="LevelTwoTextNode" presStyleLbl="node3" presStyleIdx="1" presStyleCnt="4" custScaleX="1755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C0E3C7-F82B-4E93-83F0-B267F0E7D32F}" type="pres">
      <dgm:prSet presAssocID="{7C5A8214-E472-4706-9256-92A7F74996DF}" presName="level3hierChild" presStyleCnt="0"/>
      <dgm:spPr/>
      <dgm:t>
        <a:bodyPr/>
        <a:lstStyle/>
        <a:p>
          <a:endParaRPr lang="en-US"/>
        </a:p>
      </dgm:t>
    </dgm:pt>
    <dgm:pt modelId="{97CF608C-2C50-495F-889D-B3227CCE4602}" type="pres">
      <dgm:prSet presAssocID="{95B6C914-329B-4FF6-A64C-E5195691EA1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0FF08B3-6804-435F-A8B6-A07C9534169B}" type="pres">
      <dgm:prSet presAssocID="{95B6C914-329B-4FF6-A64C-E5195691EA1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82029B9-2123-4BD0-8691-C29F65157725}" type="pres">
      <dgm:prSet presAssocID="{32A0C8D5-83A6-488D-843B-D116523EF968}" presName="root2" presStyleCnt="0"/>
      <dgm:spPr/>
      <dgm:t>
        <a:bodyPr/>
        <a:lstStyle/>
        <a:p>
          <a:endParaRPr lang="en-US"/>
        </a:p>
      </dgm:t>
    </dgm:pt>
    <dgm:pt modelId="{2E01453A-3A7D-4175-B983-19ABA6013607}" type="pres">
      <dgm:prSet presAssocID="{32A0C8D5-83A6-488D-843B-D116523EF968}" presName="LevelTwoTextNode" presStyleLbl="node2" presStyleIdx="1" presStyleCnt="2" custScaleX="82703" custScaleY="849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EA64AE-7FBE-44E3-AF99-BD748F984124}" type="pres">
      <dgm:prSet presAssocID="{32A0C8D5-83A6-488D-843B-D116523EF968}" presName="level3hierChild" presStyleCnt="0"/>
      <dgm:spPr/>
      <dgm:t>
        <a:bodyPr/>
        <a:lstStyle/>
        <a:p>
          <a:endParaRPr lang="en-US"/>
        </a:p>
      </dgm:t>
    </dgm:pt>
    <dgm:pt modelId="{8865C021-9DFD-41AB-9EBD-5974B2AA1B86}" type="pres">
      <dgm:prSet presAssocID="{84B8A9E1-730C-44AC-980F-0DD4A735DFA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13E4FDC1-0051-4639-8F01-F54E003A11F3}" type="pres">
      <dgm:prSet presAssocID="{84B8A9E1-730C-44AC-980F-0DD4A735DFA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29076DB8-9DDE-41C0-B5E8-82718818DA42}" type="pres">
      <dgm:prSet presAssocID="{6DFF324F-36E2-4A20-B93B-31F0AE5FE2A0}" presName="root2" presStyleCnt="0"/>
      <dgm:spPr/>
      <dgm:t>
        <a:bodyPr/>
        <a:lstStyle/>
        <a:p>
          <a:endParaRPr lang="en-US"/>
        </a:p>
      </dgm:t>
    </dgm:pt>
    <dgm:pt modelId="{701C2C76-1EB2-4ECD-BC09-6F4C6E7AA0BC}" type="pres">
      <dgm:prSet presAssocID="{6DFF324F-36E2-4A20-B93B-31F0AE5FE2A0}" presName="LevelTwoTextNode" presStyleLbl="node3" presStyleIdx="2" presStyleCnt="4" custScaleX="175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5D4F5E-C31B-4292-88A2-856AF61E3516}" type="pres">
      <dgm:prSet presAssocID="{6DFF324F-36E2-4A20-B93B-31F0AE5FE2A0}" presName="level3hierChild" presStyleCnt="0"/>
      <dgm:spPr/>
      <dgm:t>
        <a:bodyPr/>
        <a:lstStyle/>
        <a:p>
          <a:endParaRPr lang="en-US"/>
        </a:p>
      </dgm:t>
    </dgm:pt>
    <dgm:pt modelId="{BADDD66D-A4C8-4E80-812E-2E44E3F67912}" type="pres">
      <dgm:prSet presAssocID="{0A1E2179-2289-4986-9B37-976B17563254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1D96B14A-A21F-4EFF-8D79-0A2B249C5568}" type="pres">
      <dgm:prSet presAssocID="{0A1E2179-2289-4986-9B37-976B17563254}" presName="connTx" presStyleLbl="parChTrans1D3" presStyleIdx="3" presStyleCnt="4"/>
      <dgm:spPr/>
      <dgm:t>
        <a:bodyPr/>
        <a:lstStyle/>
        <a:p>
          <a:endParaRPr lang="en-US"/>
        </a:p>
      </dgm:t>
    </dgm:pt>
    <dgm:pt modelId="{1258DD12-2294-4853-B047-334556B1808F}" type="pres">
      <dgm:prSet presAssocID="{EECEFE62-1016-4CBD-AF02-F8627CF2E476}" presName="root2" presStyleCnt="0"/>
      <dgm:spPr/>
      <dgm:t>
        <a:bodyPr/>
        <a:lstStyle/>
        <a:p>
          <a:endParaRPr lang="en-US"/>
        </a:p>
      </dgm:t>
    </dgm:pt>
    <dgm:pt modelId="{704FEDCA-C542-4B1A-83C1-4B1B53AF5352}" type="pres">
      <dgm:prSet presAssocID="{EECEFE62-1016-4CBD-AF02-F8627CF2E476}" presName="LevelTwoTextNode" presStyleLbl="node3" presStyleIdx="3" presStyleCnt="4" custScaleX="1755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300A92-A0E1-4399-BC56-59E1FBB6C7E2}" type="pres">
      <dgm:prSet presAssocID="{EECEFE62-1016-4CBD-AF02-F8627CF2E476}" presName="level3hierChild" presStyleCnt="0"/>
      <dgm:spPr/>
      <dgm:t>
        <a:bodyPr/>
        <a:lstStyle/>
        <a:p>
          <a:endParaRPr lang="en-US"/>
        </a:p>
      </dgm:t>
    </dgm:pt>
  </dgm:ptLst>
  <dgm:cxnLst>
    <dgm:cxn modelId="{429F72AA-F513-4AF4-9131-3BBEE5546777}" type="presOf" srcId="{742575EC-12C2-42D6-A2AA-B191AEAE6F3C}" destId="{DBD7CD07-C0C5-4BC5-A162-D3D500B40E06}" srcOrd="0" destOrd="0" presId="urn:microsoft.com/office/officeart/2005/8/layout/hierarchy2"/>
    <dgm:cxn modelId="{AF49A598-5978-4375-9D66-312A478D26F0}" type="presOf" srcId="{742575EC-12C2-42D6-A2AA-B191AEAE6F3C}" destId="{24458E3F-8A1D-4C6C-9DAC-E86B1AEA2681}" srcOrd="1" destOrd="0" presId="urn:microsoft.com/office/officeart/2005/8/layout/hierarchy2"/>
    <dgm:cxn modelId="{1151EB6E-95F9-4B69-B5DD-8EB06353F0E2}" type="presOf" srcId="{6DFF324F-36E2-4A20-B93B-31F0AE5FE2A0}" destId="{701C2C76-1EB2-4ECD-BC09-6F4C6E7AA0BC}" srcOrd="0" destOrd="0" presId="urn:microsoft.com/office/officeart/2005/8/layout/hierarchy2"/>
    <dgm:cxn modelId="{08616871-C4D8-4223-B11B-EEE4708DADF6}" type="presOf" srcId="{8A5E1B0B-3015-4897-B0FB-98F39BC507FE}" destId="{B836389C-AA95-44B9-98C2-8C955D3DB989}" srcOrd="1" destOrd="0" presId="urn:microsoft.com/office/officeart/2005/8/layout/hierarchy2"/>
    <dgm:cxn modelId="{234D95DE-05DC-4BA9-8662-12117A229ACF}" type="presOf" srcId="{D8DF1C0F-64D3-4DA5-B727-39DADC841BDD}" destId="{5746C466-25AC-41C9-9499-1D40EAFDB439}" srcOrd="0" destOrd="0" presId="urn:microsoft.com/office/officeart/2005/8/layout/hierarchy2"/>
    <dgm:cxn modelId="{21EF6A8B-DF45-41EB-B07E-A45063EC0041}" type="presOf" srcId="{EECEFE62-1016-4CBD-AF02-F8627CF2E476}" destId="{704FEDCA-C542-4B1A-83C1-4B1B53AF5352}" srcOrd="0" destOrd="0" presId="urn:microsoft.com/office/officeart/2005/8/layout/hierarchy2"/>
    <dgm:cxn modelId="{9C908748-D988-47EA-9330-01DBDC1140F8}" type="presOf" srcId="{67CBE00E-6F34-40EA-B00D-E29E84B0C162}" destId="{E28392F2-F5F8-4412-A481-76159B58147F}" srcOrd="0" destOrd="0" presId="urn:microsoft.com/office/officeart/2005/8/layout/hierarchy2"/>
    <dgm:cxn modelId="{E8CCE7A0-1E28-4404-B953-DCCA63757D51}" type="presOf" srcId="{1897D726-712C-4AEF-A340-E100EA2405CB}" destId="{A7219C6B-E539-4D57-B917-18FAA7C9D1CA}" srcOrd="0" destOrd="0" presId="urn:microsoft.com/office/officeart/2005/8/layout/hierarchy2"/>
    <dgm:cxn modelId="{522A6639-01B6-4AB5-AC4D-0E38D8E7E5CD}" srcId="{67CBE00E-6F34-40EA-B00D-E29E84B0C162}" destId="{ABBFA308-D57E-402F-94AD-196EFB5EE226}" srcOrd="0" destOrd="0" parTransId="{D8DF1C0F-64D3-4DA5-B727-39DADC841BDD}" sibTransId="{35814123-F02F-4248-9701-1EA1905733B8}"/>
    <dgm:cxn modelId="{00D04462-72DB-445E-9C3C-67D1191EFF82}" srcId="{32A0C8D5-83A6-488D-843B-D116523EF968}" destId="{EECEFE62-1016-4CBD-AF02-F8627CF2E476}" srcOrd="1" destOrd="0" parTransId="{0A1E2179-2289-4986-9B37-976B17563254}" sibTransId="{8713C26D-5BDE-40B1-B51E-A52217541929}"/>
    <dgm:cxn modelId="{4DE3E7D3-0844-4AED-9047-EC1A00F8DFDC}" srcId="{32A0C8D5-83A6-488D-843B-D116523EF968}" destId="{6DFF324F-36E2-4A20-B93B-31F0AE5FE2A0}" srcOrd="0" destOrd="0" parTransId="{84B8A9E1-730C-44AC-980F-0DD4A735DFA3}" sibTransId="{AD12707E-3143-4077-90C1-BA76B013C437}"/>
    <dgm:cxn modelId="{A62AC7B2-D00E-4231-B600-CC3E42DB03DC}" type="presOf" srcId="{ABBFA308-D57E-402F-94AD-196EFB5EE226}" destId="{36FFBB56-86E6-4936-811E-E3C149BF9536}" srcOrd="0" destOrd="0" presId="urn:microsoft.com/office/officeart/2005/8/layout/hierarchy2"/>
    <dgm:cxn modelId="{A30F4583-9107-4E63-9A80-2DE420EE8AEC}" srcId="{1897D726-712C-4AEF-A340-E100EA2405CB}" destId="{67CBE00E-6F34-40EA-B00D-E29E84B0C162}" srcOrd="0" destOrd="0" parTransId="{2DF9228F-AE4E-4490-8081-AB86CCC35F86}" sibTransId="{E43B5047-78FC-49EA-A231-66E33EDB40B7}"/>
    <dgm:cxn modelId="{A7E65BA1-3220-419B-897E-E0225DBBE736}" type="presOf" srcId="{0A1E2179-2289-4986-9B37-976B17563254}" destId="{BADDD66D-A4C8-4E80-812E-2E44E3F67912}" srcOrd="0" destOrd="0" presId="urn:microsoft.com/office/officeart/2005/8/layout/hierarchy2"/>
    <dgm:cxn modelId="{52CA9BE1-29E0-4AC9-8404-6F7EC99920F7}" type="presOf" srcId="{95B6C914-329B-4FF6-A64C-E5195691EA16}" destId="{B0FF08B3-6804-435F-A8B6-A07C9534169B}" srcOrd="1" destOrd="0" presId="urn:microsoft.com/office/officeart/2005/8/layout/hierarchy2"/>
    <dgm:cxn modelId="{5944B1C7-E7A0-4D9E-B567-93EBDCC76502}" srcId="{ABBFA308-D57E-402F-94AD-196EFB5EE226}" destId="{7C5A8214-E472-4706-9256-92A7F74996DF}" srcOrd="1" destOrd="0" parTransId="{742575EC-12C2-42D6-A2AA-B191AEAE6F3C}" sibTransId="{104E6CE0-E3AB-42D9-A8A0-6A61B63F823B}"/>
    <dgm:cxn modelId="{AE0204D0-6CBA-4A69-BE81-09E2E0881056}" srcId="{ABBFA308-D57E-402F-94AD-196EFB5EE226}" destId="{AE167712-57E7-4049-BBCB-2DD4033FCF3A}" srcOrd="0" destOrd="0" parTransId="{8A5E1B0B-3015-4897-B0FB-98F39BC507FE}" sibTransId="{9A1FFE54-5982-4129-909E-FC3707F6973E}"/>
    <dgm:cxn modelId="{EEA6DDF0-4BE9-40B5-821D-C21876D0598A}" type="presOf" srcId="{AE167712-57E7-4049-BBCB-2DD4033FCF3A}" destId="{7FFE9857-01BB-4942-B284-B409FD0A9688}" srcOrd="0" destOrd="0" presId="urn:microsoft.com/office/officeart/2005/8/layout/hierarchy2"/>
    <dgm:cxn modelId="{B96D622F-39E6-47B5-B5F6-19D55AB2E8A0}" type="presOf" srcId="{7C5A8214-E472-4706-9256-92A7F74996DF}" destId="{B8FF2B2F-F3DF-421A-8614-863D72267FB4}" srcOrd="0" destOrd="0" presId="urn:microsoft.com/office/officeart/2005/8/layout/hierarchy2"/>
    <dgm:cxn modelId="{8705DA10-77C6-44EB-92B3-CD7C549FB9CF}" srcId="{67CBE00E-6F34-40EA-B00D-E29E84B0C162}" destId="{32A0C8D5-83A6-488D-843B-D116523EF968}" srcOrd="1" destOrd="0" parTransId="{95B6C914-329B-4FF6-A64C-E5195691EA16}" sibTransId="{F5EDF4A4-BD26-449D-AE8D-E8447D5B597C}"/>
    <dgm:cxn modelId="{5014E118-3885-4EDC-9C49-DC0DDFA4C9AF}" type="presOf" srcId="{D8DF1C0F-64D3-4DA5-B727-39DADC841BDD}" destId="{4C3932D9-EE8B-466D-A05D-1BD50CC70870}" srcOrd="1" destOrd="0" presId="urn:microsoft.com/office/officeart/2005/8/layout/hierarchy2"/>
    <dgm:cxn modelId="{7956D86D-9D9B-4228-AD5C-720468590AB1}" type="presOf" srcId="{84B8A9E1-730C-44AC-980F-0DD4A735DFA3}" destId="{8865C021-9DFD-41AB-9EBD-5974B2AA1B86}" srcOrd="0" destOrd="0" presId="urn:microsoft.com/office/officeart/2005/8/layout/hierarchy2"/>
    <dgm:cxn modelId="{2561344A-C971-4C20-9B89-A222D60A20CE}" type="presOf" srcId="{0A1E2179-2289-4986-9B37-976B17563254}" destId="{1D96B14A-A21F-4EFF-8D79-0A2B249C5568}" srcOrd="1" destOrd="0" presId="urn:microsoft.com/office/officeart/2005/8/layout/hierarchy2"/>
    <dgm:cxn modelId="{06D1C72D-4DAE-46E7-9C43-80183B6C65BD}" type="presOf" srcId="{84B8A9E1-730C-44AC-980F-0DD4A735DFA3}" destId="{13E4FDC1-0051-4639-8F01-F54E003A11F3}" srcOrd="1" destOrd="0" presId="urn:microsoft.com/office/officeart/2005/8/layout/hierarchy2"/>
    <dgm:cxn modelId="{43B13458-EBE3-495C-9DA3-186B920F18FF}" type="presOf" srcId="{95B6C914-329B-4FF6-A64C-E5195691EA16}" destId="{97CF608C-2C50-495F-889D-B3227CCE4602}" srcOrd="0" destOrd="0" presId="urn:microsoft.com/office/officeart/2005/8/layout/hierarchy2"/>
    <dgm:cxn modelId="{1E0B97B6-E157-400E-BEDC-E756A721EC0D}" type="presOf" srcId="{32A0C8D5-83A6-488D-843B-D116523EF968}" destId="{2E01453A-3A7D-4175-B983-19ABA6013607}" srcOrd="0" destOrd="0" presId="urn:microsoft.com/office/officeart/2005/8/layout/hierarchy2"/>
    <dgm:cxn modelId="{C1B9FB23-4EFB-45BA-BD7F-5B3BC2734B6F}" type="presOf" srcId="{8A5E1B0B-3015-4897-B0FB-98F39BC507FE}" destId="{8FDA1040-044C-4B79-AD04-F86143C457B9}" srcOrd="0" destOrd="0" presId="urn:microsoft.com/office/officeart/2005/8/layout/hierarchy2"/>
    <dgm:cxn modelId="{D61034DE-6F0F-40B2-AE7C-E02C2ECF344D}" type="presParOf" srcId="{A7219C6B-E539-4D57-B917-18FAA7C9D1CA}" destId="{0206349E-4EDA-43DF-AF3E-09EC1A5DC503}" srcOrd="0" destOrd="0" presId="urn:microsoft.com/office/officeart/2005/8/layout/hierarchy2"/>
    <dgm:cxn modelId="{7F001D41-8B82-4BF3-8A65-DD33DEB9363B}" type="presParOf" srcId="{0206349E-4EDA-43DF-AF3E-09EC1A5DC503}" destId="{E28392F2-F5F8-4412-A481-76159B58147F}" srcOrd="0" destOrd="0" presId="urn:microsoft.com/office/officeart/2005/8/layout/hierarchy2"/>
    <dgm:cxn modelId="{7C645AA5-B2A5-415B-8E60-DCC778BD2F3E}" type="presParOf" srcId="{0206349E-4EDA-43DF-AF3E-09EC1A5DC503}" destId="{D2439069-1B7D-428B-8A72-1AA24B5A8FAD}" srcOrd="1" destOrd="0" presId="urn:microsoft.com/office/officeart/2005/8/layout/hierarchy2"/>
    <dgm:cxn modelId="{F13B2058-D256-41EC-8BA4-321106D8B51D}" type="presParOf" srcId="{D2439069-1B7D-428B-8A72-1AA24B5A8FAD}" destId="{5746C466-25AC-41C9-9499-1D40EAFDB439}" srcOrd="0" destOrd="0" presId="urn:microsoft.com/office/officeart/2005/8/layout/hierarchy2"/>
    <dgm:cxn modelId="{82B2214F-FE28-4A9C-8004-A892C0E6D577}" type="presParOf" srcId="{5746C466-25AC-41C9-9499-1D40EAFDB439}" destId="{4C3932D9-EE8B-466D-A05D-1BD50CC70870}" srcOrd="0" destOrd="0" presId="urn:microsoft.com/office/officeart/2005/8/layout/hierarchy2"/>
    <dgm:cxn modelId="{BBEC0D20-ADCD-4387-8007-AF67C9D5A337}" type="presParOf" srcId="{D2439069-1B7D-428B-8A72-1AA24B5A8FAD}" destId="{60B9CDBB-5F76-4EFF-8584-4B25F82FA8E5}" srcOrd="1" destOrd="0" presId="urn:microsoft.com/office/officeart/2005/8/layout/hierarchy2"/>
    <dgm:cxn modelId="{8392D46A-1F10-4A85-9C99-4C84E8858446}" type="presParOf" srcId="{60B9CDBB-5F76-4EFF-8584-4B25F82FA8E5}" destId="{36FFBB56-86E6-4936-811E-E3C149BF9536}" srcOrd="0" destOrd="0" presId="urn:microsoft.com/office/officeart/2005/8/layout/hierarchy2"/>
    <dgm:cxn modelId="{D6567C33-3DBC-41C6-A39D-60B493F10BA8}" type="presParOf" srcId="{60B9CDBB-5F76-4EFF-8584-4B25F82FA8E5}" destId="{3EB87FFC-E4F7-4E7D-96D3-B9297B803ADA}" srcOrd="1" destOrd="0" presId="urn:microsoft.com/office/officeart/2005/8/layout/hierarchy2"/>
    <dgm:cxn modelId="{9CFEB9B0-E8E4-4C3F-9BE1-89B788179D02}" type="presParOf" srcId="{3EB87FFC-E4F7-4E7D-96D3-B9297B803ADA}" destId="{8FDA1040-044C-4B79-AD04-F86143C457B9}" srcOrd="0" destOrd="0" presId="urn:microsoft.com/office/officeart/2005/8/layout/hierarchy2"/>
    <dgm:cxn modelId="{433EB641-78BB-491A-A614-267C6AA107EC}" type="presParOf" srcId="{8FDA1040-044C-4B79-AD04-F86143C457B9}" destId="{B836389C-AA95-44B9-98C2-8C955D3DB989}" srcOrd="0" destOrd="0" presId="urn:microsoft.com/office/officeart/2005/8/layout/hierarchy2"/>
    <dgm:cxn modelId="{07179BE4-5455-42E9-A791-8436BC58D155}" type="presParOf" srcId="{3EB87FFC-E4F7-4E7D-96D3-B9297B803ADA}" destId="{8F5D8C86-9623-4F98-8E5B-890EA6FC2399}" srcOrd="1" destOrd="0" presId="urn:microsoft.com/office/officeart/2005/8/layout/hierarchy2"/>
    <dgm:cxn modelId="{FBA3C12A-0B9F-4E59-8615-FBED0B1846F5}" type="presParOf" srcId="{8F5D8C86-9623-4F98-8E5B-890EA6FC2399}" destId="{7FFE9857-01BB-4942-B284-B409FD0A9688}" srcOrd="0" destOrd="0" presId="urn:microsoft.com/office/officeart/2005/8/layout/hierarchy2"/>
    <dgm:cxn modelId="{6C8E1C58-34CF-48B8-85E7-FE0AAE928614}" type="presParOf" srcId="{8F5D8C86-9623-4F98-8E5B-890EA6FC2399}" destId="{DD0F13DB-F621-458F-BDC9-70EE3B95D235}" srcOrd="1" destOrd="0" presId="urn:microsoft.com/office/officeart/2005/8/layout/hierarchy2"/>
    <dgm:cxn modelId="{A49ADFC5-34CE-48A0-9DC9-EE6DF27E2628}" type="presParOf" srcId="{3EB87FFC-E4F7-4E7D-96D3-B9297B803ADA}" destId="{DBD7CD07-C0C5-4BC5-A162-D3D500B40E06}" srcOrd="2" destOrd="0" presId="urn:microsoft.com/office/officeart/2005/8/layout/hierarchy2"/>
    <dgm:cxn modelId="{6B4EED5F-9268-4A8B-80A2-4B0640F38836}" type="presParOf" srcId="{DBD7CD07-C0C5-4BC5-A162-D3D500B40E06}" destId="{24458E3F-8A1D-4C6C-9DAC-E86B1AEA2681}" srcOrd="0" destOrd="0" presId="urn:microsoft.com/office/officeart/2005/8/layout/hierarchy2"/>
    <dgm:cxn modelId="{C3980418-3B7E-49A4-9D14-DD53592CB18E}" type="presParOf" srcId="{3EB87FFC-E4F7-4E7D-96D3-B9297B803ADA}" destId="{DAF75BC1-00A6-4641-B775-ECEBCAC48697}" srcOrd="3" destOrd="0" presId="urn:microsoft.com/office/officeart/2005/8/layout/hierarchy2"/>
    <dgm:cxn modelId="{CF8D703E-A445-496A-8CFC-8288623A5061}" type="presParOf" srcId="{DAF75BC1-00A6-4641-B775-ECEBCAC48697}" destId="{B8FF2B2F-F3DF-421A-8614-863D72267FB4}" srcOrd="0" destOrd="0" presId="urn:microsoft.com/office/officeart/2005/8/layout/hierarchy2"/>
    <dgm:cxn modelId="{8625FC3D-6EBF-42FF-B2C3-B8310F76BA53}" type="presParOf" srcId="{DAF75BC1-00A6-4641-B775-ECEBCAC48697}" destId="{A6C0E3C7-F82B-4E93-83F0-B267F0E7D32F}" srcOrd="1" destOrd="0" presId="urn:microsoft.com/office/officeart/2005/8/layout/hierarchy2"/>
    <dgm:cxn modelId="{3517F339-1956-4B3C-B0DF-48006762B982}" type="presParOf" srcId="{D2439069-1B7D-428B-8A72-1AA24B5A8FAD}" destId="{97CF608C-2C50-495F-889D-B3227CCE4602}" srcOrd="2" destOrd="0" presId="urn:microsoft.com/office/officeart/2005/8/layout/hierarchy2"/>
    <dgm:cxn modelId="{73AE2E91-8067-4C54-9AED-37E2BD522119}" type="presParOf" srcId="{97CF608C-2C50-495F-889D-B3227CCE4602}" destId="{B0FF08B3-6804-435F-A8B6-A07C9534169B}" srcOrd="0" destOrd="0" presId="urn:microsoft.com/office/officeart/2005/8/layout/hierarchy2"/>
    <dgm:cxn modelId="{A0EEAF2C-97BF-4277-A12D-90D7CE4A5605}" type="presParOf" srcId="{D2439069-1B7D-428B-8A72-1AA24B5A8FAD}" destId="{B82029B9-2123-4BD0-8691-C29F65157725}" srcOrd="3" destOrd="0" presId="urn:microsoft.com/office/officeart/2005/8/layout/hierarchy2"/>
    <dgm:cxn modelId="{BD99736C-C507-4C88-AE98-A6D4F9062519}" type="presParOf" srcId="{B82029B9-2123-4BD0-8691-C29F65157725}" destId="{2E01453A-3A7D-4175-B983-19ABA6013607}" srcOrd="0" destOrd="0" presId="urn:microsoft.com/office/officeart/2005/8/layout/hierarchy2"/>
    <dgm:cxn modelId="{783E0183-9711-4937-BE7D-53E122DD3487}" type="presParOf" srcId="{B82029B9-2123-4BD0-8691-C29F65157725}" destId="{1CEA64AE-7FBE-44E3-AF99-BD748F984124}" srcOrd="1" destOrd="0" presId="urn:microsoft.com/office/officeart/2005/8/layout/hierarchy2"/>
    <dgm:cxn modelId="{3F10135B-F6AE-4D89-BF82-51B36094B476}" type="presParOf" srcId="{1CEA64AE-7FBE-44E3-AF99-BD748F984124}" destId="{8865C021-9DFD-41AB-9EBD-5974B2AA1B86}" srcOrd="0" destOrd="0" presId="urn:microsoft.com/office/officeart/2005/8/layout/hierarchy2"/>
    <dgm:cxn modelId="{326A6F27-1F2B-4EC2-8CDE-93B1CF0D48B6}" type="presParOf" srcId="{8865C021-9DFD-41AB-9EBD-5974B2AA1B86}" destId="{13E4FDC1-0051-4639-8F01-F54E003A11F3}" srcOrd="0" destOrd="0" presId="urn:microsoft.com/office/officeart/2005/8/layout/hierarchy2"/>
    <dgm:cxn modelId="{BBFEC429-44D8-41BC-90C5-5EEE8413CDDD}" type="presParOf" srcId="{1CEA64AE-7FBE-44E3-AF99-BD748F984124}" destId="{29076DB8-9DDE-41C0-B5E8-82718818DA42}" srcOrd="1" destOrd="0" presId="urn:microsoft.com/office/officeart/2005/8/layout/hierarchy2"/>
    <dgm:cxn modelId="{D152425E-3649-4C9B-A47B-6554066339C7}" type="presParOf" srcId="{29076DB8-9DDE-41C0-B5E8-82718818DA42}" destId="{701C2C76-1EB2-4ECD-BC09-6F4C6E7AA0BC}" srcOrd="0" destOrd="0" presId="urn:microsoft.com/office/officeart/2005/8/layout/hierarchy2"/>
    <dgm:cxn modelId="{8B942721-06AB-41C4-AFC2-B9D636142DA6}" type="presParOf" srcId="{29076DB8-9DDE-41C0-B5E8-82718818DA42}" destId="{275D4F5E-C31B-4292-88A2-856AF61E3516}" srcOrd="1" destOrd="0" presId="urn:microsoft.com/office/officeart/2005/8/layout/hierarchy2"/>
    <dgm:cxn modelId="{3CDF9DE7-13C3-4E35-A1FF-6419BF4DC857}" type="presParOf" srcId="{1CEA64AE-7FBE-44E3-AF99-BD748F984124}" destId="{BADDD66D-A4C8-4E80-812E-2E44E3F67912}" srcOrd="2" destOrd="0" presId="urn:microsoft.com/office/officeart/2005/8/layout/hierarchy2"/>
    <dgm:cxn modelId="{F03E084D-ABAF-463F-93AC-2702C1E62E8B}" type="presParOf" srcId="{BADDD66D-A4C8-4E80-812E-2E44E3F67912}" destId="{1D96B14A-A21F-4EFF-8D79-0A2B249C5568}" srcOrd="0" destOrd="0" presId="urn:microsoft.com/office/officeart/2005/8/layout/hierarchy2"/>
    <dgm:cxn modelId="{5B17AAA3-C22B-4A9A-8378-4A16E6B4C696}" type="presParOf" srcId="{1CEA64AE-7FBE-44E3-AF99-BD748F984124}" destId="{1258DD12-2294-4853-B047-334556B1808F}" srcOrd="3" destOrd="0" presId="urn:microsoft.com/office/officeart/2005/8/layout/hierarchy2"/>
    <dgm:cxn modelId="{DCC231D4-5AE4-4E08-9226-7BDC63A1747E}" type="presParOf" srcId="{1258DD12-2294-4853-B047-334556B1808F}" destId="{704FEDCA-C542-4B1A-83C1-4B1B53AF5352}" srcOrd="0" destOrd="0" presId="urn:microsoft.com/office/officeart/2005/8/layout/hierarchy2"/>
    <dgm:cxn modelId="{0C50D0E2-3B03-4823-8D2B-DBAAC9734A49}" type="presParOf" srcId="{1258DD12-2294-4853-B047-334556B1808F}" destId="{51300A92-A0E1-4399-BC56-59E1FBB6C7E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392F2-F5F8-4412-A481-76159B58147F}">
      <dsp:nvSpPr>
        <dsp:cNvPr id="0" name=""/>
        <dsp:cNvSpPr/>
      </dsp:nvSpPr>
      <dsp:spPr>
        <a:xfrm>
          <a:off x="144011" y="1305527"/>
          <a:ext cx="1823842" cy="1440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Helvetica LT Std Light"/>
            </a:rPr>
            <a:t>2 ways of representing the numerical value of quantities:</a:t>
          </a:r>
          <a:endParaRPr lang="en-US" sz="1800" kern="1200" dirty="0">
            <a:solidFill>
              <a:schemeClr val="tx1"/>
            </a:solidFill>
            <a:latin typeface="Helvetica LT Std Light"/>
          </a:endParaRPr>
        </a:p>
      </dsp:txBody>
      <dsp:txXfrm>
        <a:off x="186213" y="1347729"/>
        <a:ext cx="1739438" cy="1356495"/>
      </dsp:txXfrm>
    </dsp:sp>
    <dsp:sp modelId="{5746C466-25AC-41C9-9499-1D40EAFDB439}">
      <dsp:nvSpPr>
        <dsp:cNvPr id="0" name=""/>
        <dsp:cNvSpPr/>
      </dsp:nvSpPr>
      <dsp:spPr>
        <a:xfrm rot="18298761">
          <a:off x="1696340" y="1484438"/>
          <a:ext cx="127256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72563" y="201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2300807" y="1472819"/>
        <a:ext cx="63628" cy="63628"/>
      </dsp:txXfrm>
    </dsp:sp>
    <dsp:sp modelId="{36FFBB56-86E6-4936-811E-E3C149BF9536}">
      <dsp:nvSpPr>
        <dsp:cNvPr id="0" name=""/>
        <dsp:cNvSpPr/>
      </dsp:nvSpPr>
      <dsp:spPr>
        <a:xfrm>
          <a:off x="2697390" y="583814"/>
          <a:ext cx="1508372" cy="7989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Helvetica LT Std Light"/>
            </a:rPr>
            <a:t>analogue Representation</a:t>
          </a:r>
          <a:endParaRPr lang="en-US" sz="1600" kern="1200" dirty="0">
            <a:solidFill>
              <a:schemeClr val="tx1"/>
            </a:solidFill>
            <a:latin typeface="Helvetica LT Std Light"/>
          </a:endParaRPr>
        </a:p>
      </dsp:txBody>
      <dsp:txXfrm>
        <a:off x="2720791" y="607215"/>
        <a:ext cx="1461570" cy="752150"/>
      </dsp:txXfrm>
    </dsp:sp>
    <dsp:sp modelId="{8FDA1040-044C-4B79-AD04-F86143C457B9}">
      <dsp:nvSpPr>
        <dsp:cNvPr id="0" name=""/>
        <dsp:cNvSpPr/>
      </dsp:nvSpPr>
      <dsp:spPr>
        <a:xfrm rot="19457599">
          <a:off x="4121317" y="700918"/>
          <a:ext cx="89842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98427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548070" y="698652"/>
        <a:ext cx="44921" cy="44921"/>
      </dsp:txXfrm>
    </dsp:sp>
    <dsp:sp modelId="{7FFE9857-01BB-4942-B284-B409FD0A9688}">
      <dsp:nvSpPr>
        <dsp:cNvPr id="0" name=""/>
        <dsp:cNvSpPr/>
      </dsp:nvSpPr>
      <dsp:spPr>
        <a:xfrm>
          <a:off x="4935299" y="2975"/>
          <a:ext cx="3201609" cy="911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Quantity </a:t>
          </a:r>
          <a:r>
            <a:rPr lang="en-MY" sz="1600" kern="1200" dirty="0" smtClean="0">
              <a:solidFill>
                <a:schemeClr val="tx1"/>
              </a:solidFill>
            </a:rPr>
            <a:t>is represented by a variable indicators that is proportional to the value of that quantity.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62008" y="29684"/>
        <a:ext cx="3148191" cy="858503"/>
      </dsp:txXfrm>
    </dsp:sp>
    <dsp:sp modelId="{DBD7CD07-C0C5-4BC5-A162-D3D500B40E06}">
      <dsp:nvSpPr>
        <dsp:cNvPr id="0" name=""/>
        <dsp:cNvSpPr/>
      </dsp:nvSpPr>
      <dsp:spPr>
        <a:xfrm rot="2142401">
          <a:off x="4121317" y="1225272"/>
          <a:ext cx="89842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98427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548070" y="1223007"/>
        <a:ext cx="44921" cy="44921"/>
      </dsp:txXfrm>
    </dsp:sp>
    <dsp:sp modelId="{B8FF2B2F-F3DF-421A-8614-863D72267FB4}">
      <dsp:nvSpPr>
        <dsp:cNvPr id="0" name=""/>
        <dsp:cNvSpPr/>
      </dsp:nvSpPr>
      <dsp:spPr>
        <a:xfrm>
          <a:off x="4935299" y="1051684"/>
          <a:ext cx="3201590" cy="911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Continuously Varying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Eg: Car Speed, temperature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62008" y="1078393"/>
        <a:ext cx="3148172" cy="858503"/>
      </dsp:txXfrm>
    </dsp:sp>
    <dsp:sp modelId="{97CF608C-2C50-495F-889D-B3227CCE4602}">
      <dsp:nvSpPr>
        <dsp:cNvPr id="0" name=""/>
        <dsp:cNvSpPr/>
      </dsp:nvSpPr>
      <dsp:spPr>
        <a:xfrm rot="3319751">
          <a:off x="1691395" y="2533147"/>
          <a:ext cx="128245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82452" y="201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2300560" y="2521281"/>
        <a:ext cx="64122" cy="64122"/>
      </dsp:txXfrm>
    </dsp:sp>
    <dsp:sp modelId="{2E01453A-3A7D-4175-B983-19ABA6013607}">
      <dsp:nvSpPr>
        <dsp:cNvPr id="0" name=""/>
        <dsp:cNvSpPr/>
      </dsp:nvSpPr>
      <dsp:spPr>
        <a:xfrm>
          <a:off x="2697390" y="2693279"/>
          <a:ext cx="1508372" cy="774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Helvetica LT Std Light"/>
            </a:rPr>
            <a:t>Digital Representation</a:t>
          </a:r>
          <a:endParaRPr lang="en-US" sz="1600" kern="1200" dirty="0">
            <a:solidFill>
              <a:schemeClr val="tx1"/>
            </a:solidFill>
            <a:latin typeface="Helvetica LT Std Light"/>
          </a:endParaRPr>
        </a:p>
      </dsp:txBody>
      <dsp:txXfrm>
        <a:off x="2720085" y="2715974"/>
        <a:ext cx="1462982" cy="729469"/>
      </dsp:txXfrm>
    </dsp:sp>
    <dsp:sp modelId="{8865C021-9DFD-41AB-9EBD-5974B2AA1B86}">
      <dsp:nvSpPr>
        <dsp:cNvPr id="0" name=""/>
        <dsp:cNvSpPr/>
      </dsp:nvSpPr>
      <dsp:spPr>
        <a:xfrm rot="19457599">
          <a:off x="4121317" y="2798336"/>
          <a:ext cx="89842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98427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548070" y="2796071"/>
        <a:ext cx="44921" cy="44921"/>
      </dsp:txXfrm>
    </dsp:sp>
    <dsp:sp modelId="{701C2C76-1EB2-4ECD-BC09-6F4C6E7AA0BC}">
      <dsp:nvSpPr>
        <dsp:cNvPr id="0" name=""/>
        <dsp:cNvSpPr/>
      </dsp:nvSpPr>
      <dsp:spPr>
        <a:xfrm>
          <a:off x="4935299" y="2100394"/>
          <a:ext cx="3201609" cy="911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Quantity is represented by symbols called digits.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62008" y="2127103"/>
        <a:ext cx="3148191" cy="858503"/>
      </dsp:txXfrm>
    </dsp:sp>
    <dsp:sp modelId="{BADDD66D-A4C8-4E80-812E-2E44E3F67912}">
      <dsp:nvSpPr>
        <dsp:cNvPr id="0" name=""/>
        <dsp:cNvSpPr/>
      </dsp:nvSpPr>
      <dsp:spPr>
        <a:xfrm rot="2142401">
          <a:off x="4121317" y="3322691"/>
          <a:ext cx="89842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98427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548070" y="3320425"/>
        <a:ext cx="44921" cy="44921"/>
      </dsp:txXfrm>
    </dsp:sp>
    <dsp:sp modelId="{704FEDCA-C542-4B1A-83C1-4B1B53AF5352}">
      <dsp:nvSpPr>
        <dsp:cNvPr id="0" name=""/>
        <dsp:cNvSpPr/>
      </dsp:nvSpPr>
      <dsp:spPr>
        <a:xfrm>
          <a:off x="4935299" y="3149103"/>
          <a:ext cx="3201590" cy="911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Discrete (Step by Step)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Eg: Digital watch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62008" y="3175812"/>
        <a:ext cx="3148172" cy="858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02524" y="5891546"/>
            <a:ext cx="1249796" cy="4374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452320" y="5891546"/>
            <a:ext cx="132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Introduction</a:t>
            </a:r>
            <a:r>
              <a:rPr lang="en-US" sz="1000" baseline="0" dirty="0" smtClean="0"/>
              <a:t> to Digital Electronics by </a:t>
            </a:r>
            <a:r>
              <a:rPr lang="en-US" sz="1000" baseline="0" dirty="0" err="1" smtClean="0"/>
              <a:t>Azian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ziansubari@ump.edu.m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kee.ump.edu.my/index.php/en/staff-menu/articles-staff/1622-norazian-subari-main-profil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Electronics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Digital Electronics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28192"/>
          </a:xfrm>
        </p:spPr>
        <p:txBody>
          <a:bodyPr>
            <a:noAutofit/>
          </a:bodyPr>
          <a:lstStyle/>
          <a:p>
            <a:endParaRPr lang="en-GB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Prepared by: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Norazian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Subari</a:t>
            </a:r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Fakulti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Kejuruteraan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Elektrik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&amp;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Elektronik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/>
            </a:r>
            <a:b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</a:br>
            <a:r>
              <a:rPr lang="en-GB" sz="1600" b="1" dirty="0" smtClean="0">
                <a:latin typeface="Helvetica LT Std Light"/>
                <a:hlinkClick r:id="rId2"/>
              </a:rPr>
              <a:t>aziansubari@ump.edu.my</a:t>
            </a:r>
            <a:endParaRPr lang="en-GB" sz="1600" b="1" dirty="0" smtClean="0">
              <a:latin typeface="Helvetica LT Std Light"/>
            </a:endParaRP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Credited to: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Faradila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Naim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,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Nurul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</a:t>
            </a:r>
            <a:r>
              <a:rPr lang="en-GB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Wahidah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Arshad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endParaRPr lang="en-GB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Helvetica LT Std Light"/>
              </a:rPr>
              <a:t>Analogue and digital signal quantities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" y="1916832"/>
            <a:ext cx="4680520" cy="3030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0917" y="5128408"/>
            <a:ext cx="2919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Helvetica LT Std Light"/>
              </a:rPr>
              <a:t>Source: </a:t>
            </a:r>
            <a:r>
              <a:rPr lang="en-US" sz="1100" dirty="0">
                <a:latin typeface="Helvetica LT Std Light"/>
              </a:rPr>
              <a:t>http://</a:t>
            </a:r>
            <a:r>
              <a:rPr lang="en-US" sz="1100" dirty="0" smtClean="0">
                <a:latin typeface="Helvetica LT Std Light"/>
              </a:rPr>
              <a:t>readanddigest.com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80112" y="2420888"/>
            <a:ext cx="2669559" cy="667136"/>
          </a:xfrm>
          <a:prstGeom prst="rect">
            <a:avLst/>
          </a:prstGeom>
          <a:solidFill>
            <a:srgbClr val="33CCCC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800" dirty="0" smtClean="0">
                <a:solidFill>
                  <a:schemeClr val="tx1"/>
                </a:solidFill>
                <a:latin typeface="Helvetica LT Std Light"/>
              </a:rPr>
              <a:t>Analogue quantities have continuous values.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80112" y="3903712"/>
            <a:ext cx="2669559" cy="667136"/>
          </a:xfrm>
          <a:prstGeom prst="rect">
            <a:avLst/>
          </a:prstGeom>
          <a:solidFill>
            <a:srgbClr val="33CCCC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800" dirty="0" smtClean="0">
                <a:solidFill>
                  <a:schemeClr val="tx1"/>
                </a:solidFill>
                <a:latin typeface="Helvetica LT Std Light"/>
              </a:rPr>
              <a:t>Digital quantities have discrete sets of values.</a:t>
            </a:r>
          </a:p>
        </p:txBody>
      </p:sp>
    </p:spTree>
    <p:extLst>
      <p:ext uri="{BB962C8B-B14F-4D97-AF65-F5344CB8AC3E}">
        <p14:creationId xmlns:p14="http://schemas.microsoft.com/office/powerpoint/2010/main" val="31681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Helvetica LT Std Light"/>
              </a:rPr>
              <a:t>Advantages and disadvantages both system</a:t>
            </a:r>
            <a:endParaRPr lang="en-GB" sz="3600" dirty="0">
              <a:latin typeface="Helvetica LT Std Light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310172"/>
              </p:ext>
            </p:extLst>
          </p:nvPr>
        </p:nvGraphicFramePr>
        <p:xfrm>
          <a:off x="539551" y="1628801"/>
          <a:ext cx="7560842" cy="3816423"/>
        </p:xfrm>
        <a:graphic>
          <a:graphicData uri="http://schemas.openxmlformats.org/drawingml/2006/table">
            <a:tbl>
              <a:tblPr/>
              <a:tblGrid>
                <a:gridCol w="3780421"/>
                <a:gridCol w="3780421"/>
              </a:tblGrid>
              <a:tr h="391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800" b="1" dirty="0">
                          <a:solidFill>
                            <a:schemeClr val="tx1"/>
                          </a:solidFill>
                          <a:latin typeface="Helvetica LT Std Light"/>
                        </a:rPr>
                        <a:t>  </a:t>
                      </a:r>
                      <a:r>
                        <a:rPr lang="en-MY" sz="1800" b="1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  <a:t>ANALOGUE</a:t>
                      </a:r>
                      <a:r>
                        <a:rPr lang="en-MY" sz="1800" b="1" dirty="0">
                          <a:solidFill>
                            <a:schemeClr val="tx1"/>
                          </a:solidFill>
                          <a:latin typeface="Helvetica LT Std Light"/>
                        </a:rPr>
                        <a:t> 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800" b="1" dirty="0">
                          <a:solidFill>
                            <a:schemeClr val="tx1"/>
                          </a:solidFill>
                          <a:latin typeface="Helvetica LT Std Light"/>
                        </a:rPr>
                        <a:t>   DIGITAL   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4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  <a:t>Noise and distortion</a:t>
                      </a:r>
                      <a:br>
                        <a:rPr lang="en-MY" sz="1800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</a:br>
                      <a:r>
                        <a:rPr lang="en-MY" sz="1800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  <a:t>problems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MY" sz="1800" dirty="0">
                          <a:solidFill>
                            <a:schemeClr val="tx1"/>
                          </a:solidFill>
                          <a:latin typeface="Helvetica LT Std Light"/>
                        </a:rPr>
                        <a:t>Can be very immune to </a:t>
                      </a:r>
                      <a:br>
                        <a:rPr lang="en-MY" sz="1800" dirty="0">
                          <a:solidFill>
                            <a:schemeClr val="tx1"/>
                          </a:solidFill>
                          <a:latin typeface="Helvetica LT Std Light"/>
                        </a:rPr>
                      </a:br>
                      <a:r>
                        <a:rPr lang="en-MY" sz="1800" dirty="0">
                          <a:solidFill>
                            <a:schemeClr val="tx1"/>
                          </a:solidFill>
                          <a:latin typeface="Helvetica LT Std Light"/>
                        </a:rPr>
                        <a:t>noise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84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  <a:t>Precision is limited to three or four digits</a:t>
                      </a:r>
                      <a:endParaRPr lang="en-MY" sz="1800" dirty="0">
                        <a:solidFill>
                          <a:schemeClr val="tx1"/>
                        </a:solidFill>
                        <a:latin typeface="Helvetica LT Std Light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  <a:t>Can handle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  <a:t> as many digits of precision</a:t>
                      </a:r>
                      <a:endParaRPr lang="en-MY" sz="1800" dirty="0">
                        <a:solidFill>
                          <a:schemeClr val="tx1"/>
                        </a:solidFill>
                        <a:latin typeface="Helvetica LT Std Light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84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  <a:t>Storage capability are limited</a:t>
                      </a:r>
                      <a:endParaRPr lang="en-MY" sz="1800" dirty="0">
                        <a:solidFill>
                          <a:schemeClr val="tx1"/>
                        </a:solidFill>
                        <a:latin typeface="Helvetica LT Std Light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  <a:t>Mass storage techniques</a:t>
                      </a:r>
                      <a:endParaRPr lang="en-MY" sz="1800" dirty="0">
                        <a:solidFill>
                          <a:schemeClr val="tx1"/>
                        </a:solidFill>
                        <a:latin typeface="Helvetica LT Std Light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84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  <a:t>Can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  <a:t> be programmed but limited variety and complexity</a:t>
                      </a:r>
                      <a:endParaRPr lang="en-MY" sz="1800" dirty="0">
                        <a:solidFill>
                          <a:schemeClr val="tx1"/>
                        </a:solidFill>
                        <a:latin typeface="Helvetica LT Std Light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  <a:t>Programmability</a:t>
                      </a:r>
                      <a:endParaRPr lang="en-MY" sz="1800" dirty="0">
                        <a:solidFill>
                          <a:schemeClr val="tx1"/>
                        </a:solidFill>
                        <a:latin typeface="Helvetica LT Std Light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84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dirty="0" smtClean="0">
                          <a:solidFill>
                            <a:schemeClr val="tx1"/>
                          </a:solidFill>
                          <a:latin typeface="Helvetica LT Std Light"/>
                        </a:rPr>
                        <a:t>Usually simple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MY" sz="1800" dirty="0">
                          <a:solidFill>
                            <a:schemeClr val="tx1"/>
                          </a:solidFill>
                          <a:latin typeface="Helvetica LT Std Light"/>
                        </a:rPr>
                        <a:t>Can be complex</a:t>
                      </a: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of The Chapter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Helvetica LT Std Light"/>
              </a:rPr>
              <a:t>Analogue means continuous; digital means discrete</a:t>
            </a:r>
          </a:p>
          <a:p>
            <a:r>
              <a:rPr lang="en-GB" sz="2400" dirty="0" smtClean="0">
                <a:latin typeface="Helvetica LT Std Light"/>
              </a:rPr>
              <a:t>Physical quantities are mostly analogue in nature at one level  but digital at another</a:t>
            </a:r>
          </a:p>
          <a:p>
            <a:r>
              <a:rPr lang="en-GB" sz="2400" dirty="0" smtClean="0">
                <a:latin typeface="Helvetica LT Std Light"/>
              </a:rPr>
              <a:t>Information can be represented in either digital or analogue form</a:t>
            </a:r>
          </a:p>
          <a:p>
            <a:r>
              <a:rPr lang="en-GB" sz="2400" dirty="0" smtClean="0">
                <a:latin typeface="Helvetica LT Std Light"/>
              </a:rPr>
              <a:t>Digital formats are more accurate and reliable</a:t>
            </a:r>
          </a:p>
          <a:p>
            <a:r>
              <a:rPr lang="en-GB" sz="2400" dirty="0" smtClean="0">
                <a:latin typeface="Helvetica LT Std Light"/>
              </a:rPr>
              <a:t>Accuracy (to discrete level), Reliable, Repeatable.</a:t>
            </a:r>
            <a:endParaRPr lang="en-GB" sz="2000" dirty="0" smtClean="0">
              <a:latin typeface="Helvetica LT Std Light"/>
            </a:endParaRPr>
          </a:p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248472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T. Floyd</a:t>
            </a:r>
            <a:r>
              <a:rPr lang="en-GB" sz="2400" dirty="0">
                <a:latin typeface="Helvetica LT Std Light"/>
              </a:rPr>
              <a:t>, “Digital Fundamental”, </a:t>
            </a:r>
            <a:r>
              <a:rPr lang="en-GB" sz="2400" dirty="0" smtClean="0">
                <a:latin typeface="Helvetica LT Std Light"/>
              </a:rPr>
              <a:t>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</a:t>
            </a:r>
            <a:r>
              <a:rPr lang="en-GB" sz="2400" dirty="0">
                <a:latin typeface="Helvetica LT Std Light"/>
              </a:rPr>
              <a:t>Ed., USA : Prentice-Hall, </a:t>
            </a:r>
            <a:r>
              <a:rPr lang="en-GB" sz="2400" dirty="0" smtClean="0">
                <a:latin typeface="Helvetica LT Std Light"/>
              </a:rPr>
              <a:t>2008.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R.J. </a:t>
            </a:r>
            <a:r>
              <a:rPr lang="en-GB" sz="2400" dirty="0" err="1" smtClean="0">
                <a:latin typeface="Helvetica LT Std Light"/>
              </a:rPr>
              <a:t>Tocci</a:t>
            </a:r>
            <a:r>
              <a:rPr lang="en-GB" sz="2400" dirty="0" smtClean="0">
                <a:latin typeface="Helvetica LT Std Light"/>
              </a:rPr>
              <a:t>, “Digital Systems: Principles and Applications”, 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Ed., USA : Prentice-Hall, 2006.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 smtClean="0">
              <a:latin typeface="Helvetica LT Std Light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Helvetica LT Std Light"/>
            </a:endParaRPr>
          </a:p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26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0448" y="2154326"/>
            <a:ext cx="5976664" cy="2664398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err="1" smtClean="0"/>
              <a:t>Norazian</a:t>
            </a:r>
            <a:r>
              <a:rPr lang="en-GB" dirty="0" smtClean="0"/>
              <a:t> </a:t>
            </a:r>
            <a:r>
              <a:rPr lang="en-GB" dirty="0" err="1" smtClean="0"/>
              <a:t>Subari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 err="1" smtClean="0"/>
              <a:t>Fakulti</a:t>
            </a:r>
            <a:r>
              <a:rPr lang="en-GB" sz="2700" dirty="0" smtClean="0"/>
              <a:t> </a:t>
            </a:r>
            <a:r>
              <a:rPr lang="en-GB" sz="2700" dirty="0" err="1" smtClean="0"/>
              <a:t>Kejuruteraan</a:t>
            </a:r>
            <a:r>
              <a:rPr lang="en-GB" sz="2700" dirty="0" smtClean="0"/>
              <a:t> </a:t>
            </a:r>
            <a:r>
              <a:rPr lang="en-GB" sz="2700" dirty="0" err="1" smtClean="0"/>
              <a:t>Elektrik</a:t>
            </a:r>
            <a:r>
              <a:rPr lang="en-GB" sz="2700" dirty="0" smtClean="0"/>
              <a:t> &amp; </a:t>
            </a:r>
            <a:r>
              <a:rPr lang="en-GB" sz="2700" dirty="0" err="1" smtClean="0"/>
              <a:t>Elektronik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Universiti</a:t>
            </a:r>
            <a:r>
              <a:rPr lang="en-GB" sz="2700" dirty="0" smtClean="0"/>
              <a:t> Malaysia Pahang</a:t>
            </a:r>
            <a:br>
              <a:rPr lang="en-GB" sz="2700" dirty="0" smtClean="0"/>
            </a:br>
            <a:r>
              <a:rPr lang="en-GB" sz="2700" dirty="0" smtClean="0"/>
              <a:t>26600 </a:t>
            </a:r>
            <a:r>
              <a:rPr lang="en-GB" sz="2700" dirty="0" err="1" smtClean="0"/>
              <a:t>Pekan</a:t>
            </a:r>
            <a:r>
              <a:rPr lang="en-GB" sz="2700" dirty="0" smtClean="0"/>
              <a:t>, Pahang, Malaysia</a:t>
            </a:r>
            <a:br>
              <a:rPr lang="en-GB" sz="2700" dirty="0" smtClean="0"/>
            </a:br>
            <a:r>
              <a:rPr lang="en-GB" sz="2200" dirty="0" smtClean="0"/>
              <a:t>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2"/>
              </a:rPr>
              <a:t>http://fkee.ump.edu.my/index.php/en/staff-menu/articles-staff/1622-norazian-subari-main-profile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0425"/>
            <a:ext cx="20162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74766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  <a:p>
            <a:r>
              <a:rPr lang="en-GB" dirty="0" smtClean="0">
                <a:latin typeface="Helvetica LT Std Light"/>
              </a:rPr>
              <a:t>Expected Outcomes</a:t>
            </a:r>
            <a:endParaRPr lang="en-GB" dirty="0">
              <a:latin typeface="Helvetica LT Std Light"/>
            </a:endParaRPr>
          </a:p>
          <a:p>
            <a:pPr marL="0" indent="0">
              <a:buNone/>
            </a:pPr>
            <a:r>
              <a:rPr lang="en-GB" sz="2800" dirty="0" smtClean="0">
                <a:latin typeface="Helvetica LT Std Light"/>
              </a:rPr>
              <a:t>    </a:t>
            </a:r>
            <a:r>
              <a:rPr lang="en-GB" sz="2600" dirty="0" smtClean="0">
                <a:latin typeface="Helvetica LT Std Light"/>
              </a:rPr>
              <a:t>At the end of this topic, students should be able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Helvetica LT Std Light"/>
              </a:rPr>
              <a:t>Explain the meaning of digital electronics.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Helvetica LT Std Light"/>
              </a:rPr>
              <a:t>Explain the differences between analogue and Digital.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Helvetica LT Std Light"/>
              </a:rPr>
              <a:t>Explain the advantages and disadvantages of both system.</a:t>
            </a:r>
          </a:p>
          <a:p>
            <a:pPr marL="457200" lvl="1" indent="0">
              <a:buNone/>
            </a:pPr>
            <a:endParaRPr lang="en-GB" sz="26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Helvetica LT Std Light"/>
              </a:rPr>
              <a:t>Digital Electronics System</a:t>
            </a:r>
          </a:p>
          <a:p>
            <a:r>
              <a:rPr lang="en-GB" sz="2800" dirty="0" smtClean="0">
                <a:latin typeface="Helvetica LT Std Light"/>
              </a:rPr>
              <a:t>Differences </a:t>
            </a:r>
            <a:r>
              <a:rPr lang="en-GB" sz="2800" smtClean="0">
                <a:latin typeface="Helvetica LT Std Light"/>
              </a:rPr>
              <a:t>of analogue </a:t>
            </a:r>
            <a:r>
              <a:rPr lang="en-GB" sz="2800" dirty="0" smtClean="0">
                <a:latin typeface="Helvetica LT Std Light"/>
              </a:rPr>
              <a:t>and Digital System</a:t>
            </a:r>
          </a:p>
          <a:p>
            <a:r>
              <a:rPr lang="en-GB" sz="2800" dirty="0" smtClean="0">
                <a:latin typeface="Helvetica LT Std Light"/>
              </a:rPr>
              <a:t>Advantages and Disadvantages of Both Systems</a:t>
            </a:r>
          </a:p>
        </p:txBody>
      </p:sp>
    </p:spTree>
    <p:extLst>
      <p:ext uri="{BB962C8B-B14F-4D97-AF65-F5344CB8AC3E}">
        <p14:creationId xmlns:p14="http://schemas.microsoft.com/office/powerpoint/2010/main" val="25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Helvetica LT Std Light"/>
              </a:rPr>
              <a:t>Digital Electronics </a:t>
            </a:r>
            <a:r>
              <a:rPr lang="en-GB" dirty="0" smtClean="0">
                <a:latin typeface="Helvetica LT Std Light"/>
              </a:rPr>
              <a:t/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System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77519763"/>
              </p:ext>
            </p:extLst>
          </p:nvPr>
        </p:nvGraphicFramePr>
        <p:xfrm>
          <a:off x="539552" y="1546041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1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DIFFERENCES OF analogue </a:t>
            </a:r>
            <a:br>
              <a:rPr lang="en-GB" dirty="0" smtClean="0">
                <a:latin typeface="Helvetica LT Std Light"/>
              </a:rPr>
            </a:br>
            <a:r>
              <a:rPr lang="en-GB" dirty="0" smtClean="0">
                <a:latin typeface="Helvetica LT Std Light"/>
              </a:rPr>
              <a:t>AND DIGITAL system </a:t>
            </a:r>
            <a:endParaRPr lang="en-GB" dirty="0">
              <a:latin typeface="Helvetica LT Std Ligh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904" y="1628800"/>
            <a:ext cx="8064535" cy="4151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MY" dirty="0" smtClean="0">
                <a:solidFill>
                  <a:schemeClr val="tx1"/>
                </a:solidFill>
                <a:latin typeface="Helvetica LT Std Light"/>
              </a:rPr>
              <a:t>Analogue systems:</a:t>
            </a:r>
          </a:p>
          <a:p>
            <a:pPr marL="806958" lvl="1" indent="-285750"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en-MY" dirty="0" smtClean="0">
                <a:solidFill>
                  <a:schemeClr val="tx1"/>
                </a:solidFill>
                <a:latin typeface="Helvetica LT Std Light"/>
              </a:rPr>
              <a:t>A combination of devices designed to manipulate physical quantities   </a:t>
            </a:r>
          </a:p>
          <a:p>
            <a:pPr marL="521208" lvl="1">
              <a:buClr>
                <a:schemeClr val="accent4"/>
              </a:buClr>
              <a:defRPr/>
            </a:pPr>
            <a:r>
              <a:rPr lang="en-MY" dirty="0">
                <a:solidFill>
                  <a:schemeClr val="tx1"/>
                </a:solidFill>
                <a:latin typeface="Helvetica LT Std Light"/>
              </a:rPr>
              <a:t> </a:t>
            </a:r>
            <a:r>
              <a:rPr lang="en-MY" dirty="0" smtClean="0">
                <a:solidFill>
                  <a:schemeClr val="tx1"/>
                </a:solidFill>
                <a:latin typeface="Helvetica LT Std Light"/>
              </a:rPr>
              <a:t>   that are represented in analogue form.</a:t>
            </a:r>
          </a:p>
          <a:p>
            <a:pPr marL="806958" lvl="1" indent="-285750"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en-MY" dirty="0" smtClean="0">
                <a:solidFill>
                  <a:schemeClr val="tx1"/>
                </a:solidFill>
                <a:latin typeface="Helvetica LT Std Light"/>
              </a:rPr>
              <a:t>Example: amplifier and light dimmer switch.</a:t>
            </a:r>
          </a:p>
          <a:p>
            <a:pPr>
              <a:defRPr/>
            </a:pPr>
            <a:endParaRPr lang="en-MY" dirty="0" smtClean="0">
              <a:solidFill>
                <a:schemeClr val="tx1"/>
              </a:solidFill>
              <a:latin typeface="Helvetica LT Std Ligh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MY" dirty="0" smtClean="0">
                <a:solidFill>
                  <a:schemeClr val="tx1"/>
                </a:solidFill>
                <a:latin typeface="Helvetica LT Std Light"/>
              </a:rPr>
              <a:t>Digital systems:</a:t>
            </a:r>
          </a:p>
          <a:p>
            <a:pPr marL="806958" lvl="1" indent="-285750"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en-MY" dirty="0" smtClean="0">
                <a:solidFill>
                  <a:schemeClr val="tx1"/>
                </a:solidFill>
                <a:latin typeface="Helvetica LT Std Light"/>
              </a:rPr>
              <a:t> A combination of devices designed to manipulate physical quantities   </a:t>
            </a:r>
            <a:br>
              <a:rPr lang="en-MY" dirty="0" smtClean="0">
                <a:solidFill>
                  <a:schemeClr val="tx1"/>
                </a:solidFill>
                <a:latin typeface="Helvetica LT Std Light"/>
              </a:rPr>
            </a:br>
            <a:r>
              <a:rPr lang="en-MY" dirty="0" smtClean="0">
                <a:solidFill>
                  <a:schemeClr val="tx1"/>
                </a:solidFill>
                <a:latin typeface="Helvetica LT Std Light"/>
              </a:rPr>
              <a:t> that are represented in digital form.</a:t>
            </a:r>
          </a:p>
          <a:p>
            <a:pPr marL="806958" lvl="1" indent="-285750"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en-MY" dirty="0" smtClean="0">
                <a:solidFill>
                  <a:schemeClr val="tx1"/>
                </a:solidFill>
                <a:latin typeface="Helvetica LT Std Light"/>
              </a:rPr>
              <a:t> Usually are electronic devices, but can be also mechanical,      </a:t>
            </a:r>
            <a:br>
              <a:rPr lang="en-MY" dirty="0" smtClean="0">
                <a:solidFill>
                  <a:schemeClr val="tx1"/>
                </a:solidFill>
                <a:latin typeface="Helvetica LT Std Light"/>
              </a:rPr>
            </a:br>
            <a:r>
              <a:rPr lang="en-MY" dirty="0" smtClean="0">
                <a:solidFill>
                  <a:schemeClr val="tx1"/>
                </a:solidFill>
                <a:latin typeface="Helvetica LT Std Light"/>
              </a:rPr>
              <a:t> pneumatic or magnetic.</a:t>
            </a:r>
          </a:p>
          <a:p>
            <a:pPr marL="806958" lvl="1" indent="-285750"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en-MY" dirty="0" smtClean="0">
                <a:solidFill>
                  <a:schemeClr val="tx1"/>
                </a:solidFill>
                <a:latin typeface="Helvetica LT Std Light"/>
              </a:rPr>
              <a:t> Computer and calculator  are some of the examples.</a:t>
            </a:r>
          </a:p>
          <a:p>
            <a:pPr marL="274320" indent="-274320">
              <a:buFontTx/>
              <a:buNone/>
              <a:defRPr/>
            </a:pPr>
            <a:endParaRPr lang="en-MY" dirty="0" smtClean="0">
              <a:solidFill>
                <a:schemeClr val="tx1"/>
              </a:solidFill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41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EXAMPLE OF AN ANALOQUE SYSTEM – PA System</a:t>
            </a:r>
            <a:endParaRPr lang="en-GB" dirty="0">
              <a:latin typeface="Helvetica LT Std Ligh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5690" y="5015996"/>
            <a:ext cx="3475460" cy="26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100" dirty="0" smtClean="0">
                <a:solidFill>
                  <a:schemeClr val="tx1"/>
                </a:solidFill>
                <a:latin typeface="Helvetica LT Std Light"/>
              </a:rPr>
              <a:t>Source: </a:t>
            </a:r>
            <a:r>
              <a:rPr lang="en-MY" sz="1100" dirty="0">
                <a:solidFill>
                  <a:schemeClr val="tx1"/>
                </a:solidFill>
                <a:latin typeface="Helvetica LT Std Light"/>
              </a:rPr>
              <a:t>http://slideplayer.com/slide/2433690/</a:t>
            </a:r>
            <a:endParaRPr lang="en-MY" sz="1100" i="1" dirty="0" smtClean="0">
              <a:solidFill>
                <a:schemeClr val="tx1"/>
              </a:solidFill>
              <a:latin typeface="Helvetica LT Std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5072441" cy="288033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868144" y="2514876"/>
            <a:ext cx="3096344" cy="1828258"/>
          </a:xfrm>
          <a:prstGeom prst="rect">
            <a:avLst/>
          </a:prstGeom>
          <a:solidFill>
            <a:srgbClr val="33CCCC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MY" sz="1800" dirty="0" smtClean="0">
                <a:solidFill>
                  <a:schemeClr val="tx1"/>
                </a:solidFill>
                <a:latin typeface="Helvetica LT Std Light"/>
              </a:rPr>
              <a:t>Public Address System (PA) is a sound system. It need to amplify the sound (in analogue) in order to be heard by audience in large number.</a:t>
            </a:r>
          </a:p>
        </p:txBody>
      </p:sp>
    </p:spTree>
    <p:extLst>
      <p:ext uri="{BB962C8B-B14F-4D97-AF65-F5344CB8AC3E}">
        <p14:creationId xmlns:p14="http://schemas.microsoft.com/office/powerpoint/2010/main" val="20632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Helvetica LT Std Light"/>
              </a:rPr>
              <a:t>EXAMPLE OF AN </a:t>
            </a:r>
            <a:r>
              <a:rPr lang="en-GB" dirty="0" smtClean="0">
                <a:latin typeface="Helvetica LT Std Light"/>
              </a:rPr>
              <a:t>digital SYSTEM </a:t>
            </a:r>
            <a:r>
              <a:rPr lang="en-GB" dirty="0">
                <a:latin typeface="Helvetica LT Std Light"/>
              </a:rPr>
              <a:t>– </a:t>
            </a:r>
            <a:r>
              <a:rPr lang="en-GB" dirty="0" smtClean="0">
                <a:latin typeface="Helvetica LT Std Light"/>
              </a:rPr>
              <a:t>Computer system</a:t>
            </a:r>
            <a:endParaRPr lang="en-GB" dirty="0">
              <a:latin typeface="Helvetica LT Std Ligh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79712" y="4923948"/>
            <a:ext cx="3475460" cy="26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100" dirty="0" smtClean="0">
                <a:solidFill>
                  <a:schemeClr val="tx1"/>
                </a:solidFill>
                <a:latin typeface="Helvetica LT Std Light"/>
              </a:rPr>
              <a:t>Source: </a:t>
            </a:r>
            <a:r>
              <a:rPr lang="en-MY" sz="1100" dirty="0">
                <a:solidFill>
                  <a:schemeClr val="tx1"/>
                </a:solidFill>
                <a:latin typeface="Helvetica LT Std Light"/>
              </a:rPr>
              <a:t>https://commons.wikimedia.org/</a:t>
            </a:r>
            <a:endParaRPr lang="en-MY" sz="1100" i="1" dirty="0" smtClean="0">
              <a:solidFill>
                <a:schemeClr val="tx1"/>
              </a:solidFill>
              <a:latin typeface="Helvetica LT Std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31449"/>
            <a:ext cx="6437546" cy="32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21014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Helvetica LT Std Light"/>
              </a:rPr>
              <a:t>EXAMPLE OF </a:t>
            </a:r>
            <a:r>
              <a:rPr lang="en-GB" dirty="0" smtClean="0">
                <a:latin typeface="Helvetica LT Std Light"/>
              </a:rPr>
              <a:t>analogue and digital system – cd player</a:t>
            </a:r>
            <a:endParaRPr lang="en-GB" dirty="0">
              <a:latin typeface="Helvetica LT Std Ligh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71600" y="5285091"/>
            <a:ext cx="3475460" cy="264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MY" sz="1100" dirty="0" smtClean="0">
                <a:solidFill>
                  <a:schemeClr val="tx1"/>
                </a:solidFill>
                <a:latin typeface="Helvetica LT Std Light"/>
              </a:rPr>
              <a:t>Source: </a:t>
            </a:r>
            <a:r>
              <a:rPr lang="en-MY" sz="1100" dirty="0">
                <a:solidFill>
                  <a:schemeClr val="tx1"/>
                </a:solidFill>
                <a:latin typeface="Helvetica LT Std Light"/>
              </a:rPr>
              <a:t>http://slideplayer.com/</a:t>
            </a:r>
            <a:endParaRPr lang="en-MY" sz="1100" i="1" dirty="0" smtClean="0">
              <a:solidFill>
                <a:schemeClr val="tx1"/>
              </a:solidFill>
              <a:latin typeface="Helvetica LT St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309" y="2746266"/>
            <a:ext cx="6205151" cy="255506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2281" y="1644386"/>
            <a:ext cx="8185209" cy="938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MY" sz="1800" dirty="0" smtClean="0">
                <a:solidFill>
                  <a:schemeClr val="tx1"/>
                </a:solidFill>
                <a:latin typeface="Helvetica LT Std Light"/>
              </a:rPr>
              <a:t>The compact disk (CD) player is one of the example of a system which is consist both analogue and digital signal. The DAC is used to convert digital to analogue signal from CD.</a:t>
            </a:r>
          </a:p>
        </p:txBody>
      </p:sp>
    </p:spTree>
    <p:extLst>
      <p:ext uri="{BB962C8B-B14F-4D97-AF65-F5344CB8AC3E}">
        <p14:creationId xmlns:p14="http://schemas.microsoft.com/office/powerpoint/2010/main" val="35781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Analogue and digital signal quantities</a:t>
            </a:r>
            <a:endParaRPr lang="en-GB" dirty="0">
              <a:latin typeface="Helvetica LT Std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276" y="5128409"/>
            <a:ext cx="2880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Helvetica LT Std Light"/>
              </a:rPr>
              <a:t>Source: https</a:t>
            </a:r>
            <a:r>
              <a:rPr lang="en-US" sz="1100" dirty="0">
                <a:latin typeface="Helvetica LT Std Light"/>
              </a:rPr>
              <a:t>://</a:t>
            </a:r>
            <a:r>
              <a:rPr lang="en-US" sz="1100" dirty="0" smtClean="0">
                <a:latin typeface="Helvetica LT Std Light"/>
              </a:rPr>
              <a:t>commons.wikimedia.org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62066"/>
            <a:ext cx="7073191" cy="34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459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Helvetica LT Std Light</vt:lpstr>
      <vt:lpstr>Arial</vt:lpstr>
      <vt:lpstr>Calibri</vt:lpstr>
      <vt:lpstr>Helvetica</vt:lpstr>
      <vt:lpstr>Wingdings</vt:lpstr>
      <vt:lpstr>Office Theme</vt:lpstr>
      <vt:lpstr>Digital Electronics Introduction to Digital Electronics</vt:lpstr>
      <vt:lpstr>Chapter Description</vt:lpstr>
      <vt:lpstr>Topics</vt:lpstr>
      <vt:lpstr>Digital Electronics  System</vt:lpstr>
      <vt:lpstr>DIFFERENCES OF analogue  AND DIGITAL system </vt:lpstr>
      <vt:lpstr>EXAMPLE OF AN ANALOQUE SYSTEM – PA System</vt:lpstr>
      <vt:lpstr>EXAMPLE OF AN digital SYSTEM – Computer system</vt:lpstr>
      <vt:lpstr>EXAMPLE OF analogue and digital system – cd player</vt:lpstr>
      <vt:lpstr>Analogue and digital signal quantities</vt:lpstr>
      <vt:lpstr>Analogue and digital signal quantities</vt:lpstr>
      <vt:lpstr>Advantages and disadvantages both system</vt:lpstr>
      <vt:lpstr>Conclusion of The Chapter</vt:lpstr>
      <vt:lpstr>References</vt:lpstr>
      <vt:lpstr>   Norazian Subari Fakulti Kejuruteraan Elektrik &amp; Elektronik Universiti Malaysia Pahang 26600 Pekan, Pahang, Malaysia   http://fkee.ump.edu.my/index.php/en/staff-menu/articles-staff/1622-norazian-subari-main-profile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user</cp:lastModifiedBy>
  <cp:revision>243</cp:revision>
  <cp:lastPrinted>2017-07-24T03:54:17Z</cp:lastPrinted>
  <dcterms:created xsi:type="dcterms:W3CDTF">2016-03-03T08:04:10Z</dcterms:created>
  <dcterms:modified xsi:type="dcterms:W3CDTF">2017-09-14T02:54:48Z</dcterms:modified>
</cp:coreProperties>
</file>