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63" r:id="rId2"/>
    <p:sldId id="365" r:id="rId3"/>
    <p:sldId id="366" r:id="rId4"/>
    <p:sldId id="367" r:id="rId5"/>
    <p:sldId id="368" r:id="rId6"/>
    <p:sldId id="369" r:id="rId7"/>
    <p:sldId id="370" r:id="rId8"/>
    <p:sldId id="373" r:id="rId9"/>
    <p:sldId id="374" r:id="rId10"/>
    <p:sldId id="375" r:id="rId11"/>
    <p:sldId id="376" r:id="rId12"/>
    <p:sldId id="377" r:id="rId13"/>
    <p:sldId id="378" r:id="rId14"/>
    <p:sldId id="379" r:id="rId15"/>
    <p:sldId id="380" r:id="rId16"/>
    <p:sldId id="381" r:id="rId17"/>
    <p:sldId id="382" r:id="rId18"/>
    <p:sldId id="383" r:id="rId19"/>
    <p:sldId id="385" r:id="rId20"/>
    <p:sldId id="386" r:id="rId21"/>
    <p:sldId id="387" r:id="rId22"/>
    <p:sldId id="388" r:id="rId23"/>
    <p:sldId id="389" r:id="rId24"/>
    <p:sldId id="390" r:id="rId25"/>
    <p:sldId id="391" r:id="rId26"/>
    <p:sldId id="392" r:id="rId27"/>
    <p:sldId id="345" r:id="rId28"/>
  </p:sldIdLst>
  <p:sldSz cx="9144000" cy="6858000" type="screen4x3"/>
  <p:notesSz cx="6797675" cy="9926638"/>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AFA7"/>
    <a:srgbClr val="CCFFFF"/>
    <a:srgbClr val="00FFCC"/>
    <a:srgbClr val="99FFCC"/>
    <a:srgbClr val="33CCCC"/>
    <a:srgbClr val="006699"/>
    <a:srgbClr val="336699"/>
    <a:srgbClr val="3366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92" autoAdjust="0"/>
    <p:restoredTop sz="94821"/>
  </p:normalViewPr>
  <p:slideViewPr>
    <p:cSldViewPr snapToObjects="1">
      <p:cViewPr varScale="1">
        <p:scale>
          <a:sx n="86" d="100"/>
          <a:sy n="86" d="100"/>
        </p:scale>
        <p:origin x="192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C86C0-41C2-A64F-A5D3-65308364D734}" type="datetimeFigureOut">
              <a:rPr lang="en-US" smtClean="0"/>
              <a:t>8/27/17</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8377671-060F-9C43-AB6A-16DB37710E09}" type="slidenum">
              <a:rPr lang="en-US" smtClean="0"/>
              <a:t>‹#›</a:t>
            </a:fld>
            <a:endParaRPr lang="en-US"/>
          </a:p>
        </p:txBody>
      </p:sp>
    </p:spTree>
    <p:extLst>
      <p:ext uri="{BB962C8B-B14F-4D97-AF65-F5344CB8AC3E}">
        <p14:creationId xmlns:p14="http://schemas.microsoft.com/office/powerpoint/2010/main" val="375321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2FF5C8C-4E0A-4340-A20C-AFF94B550D4C}" type="datetimeFigureOut">
              <a:t>8/27/17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4A1761-9BDC-1847-AEC4-8F8E20EE702D}" type="slidenum">
              <a:t>‹#›</a:t>
            </a:fld>
            <a:endParaRPr lang="en-US"/>
          </a:p>
        </p:txBody>
      </p:sp>
    </p:spTree>
    <p:extLst>
      <p:ext uri="{BB962C8B-B14F-4D97-AF65-F5344CB8AC3E}">
        <p14:creationId xmlns:p14="http://schemas.microsoft.com/office/powerpoint/2010/main" val="42336176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203250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8942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846298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EAAC8-B8D1-874E-AA70-8B4502729C1D}" type="datetimeFigureOut">
              <a:rPr lang="en-US" smtClean="0"/>
              <a:t>8/27/17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2913754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EAAC8-B8D1-874E-AA70-8B4502729C1D}" type="datetimeFigureOut">
              <a:rPr lang="en-US" smtClean="0"/>
              <a:t>8/27/17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4495578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EAAC8-B8D1-874E-AA70-8B4502729C1D}" type="datetimeFigureOut">
              <a:rPr lang="en-US" smtClean="0"/>
              <a:t>8/27/17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83034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EAAC8-B8D1-874E-AA70-8B4502729C1D}" type="datetimeFigureOut">
              <a:rPr lang="en-US" smtClean="0"/>
              <a:t>8/27/17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755737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EAAC8-B8D1-874E-AA70-8B4502729C1D}" type="datetimeFigureOut">
              <a:rPr lang="en-US" smtClean="0"/>
              <a:t>8/27/17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38084059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EAAC8-B8D1-874E-AA70-8B4502729C1D}" type="datetimeFigureOut">
              <a:rPr lang="en-US" smtClean="0"/>
              <a:t>8/27/17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42573947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65265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EAAC8-B8D1-874E-AA70-8B4502729C1D}" type="datetimeFigureOut">
              <a:rPr lang="en-US" smtClean="0"/>
              <a:t>8/27/17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8A7FD-37DA-964E-82C7-C288E5A21FC0}" type="slidenum">
              <a:rPr lang="en-US" smtClean="0"/>
              <a:t>‹#›</a:t>
            </a:fld>
            <a:endParaRPr lang="en-US"/>
          </a:p>
        </p:txBody>
      </p:sp>
    </p:spTree>
    <p:extLst>
      <p:ext uri="{BB962C8B-B14F-4D97-AF65-F5344CB8AC3E}">
        <p14:creationId xmlns:p14="http://schemas.microsoft.com/office/powerpoint/2010/main" val="11857566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EAAC8-B8D1-874E-AA70-8B4502729C1D}" type="datetimeFigureOut">
              <a:rPr lang="en-US" smtClean="0"/>
              <a:t>8/27/17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A7FD-37DA-964E-82C7-C288E5A21FC0}" type="slidenum">
              <a:rPr lang="en-US" smtClean="0"/>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75852" y="6126163"/>
            <a:ext cx="889548" cy="311342"/>
          </a:xfrm>
          <a:prstGeom prst="rect">
            <a:avLst/>
          </a:prstGeom>
        </p:spPr>
      </p:pic>
      <p:sp>
        <p:nvSpPr>
          <p:cNvPr id="8" name="TextBox 7"/>
          <p:cNvSpPr txBox="1"/>
          <p:nvPr userDrawn="1"/>
        </p:nvSpPr>
        <p:spPr>
          <a:xfrm>
            <a:off x="7092280" y="6126163"/>
            <a:ext cx="2051720" cy="276999"/>
          </a:xfrm>
          <a:prstGeom prst="rect">
            <a:avLst/>
          </a:prstGeom>
          <a:noFill/>
        </p:spPr>
        <p:txBody>
          <a:bodyPr wrap="square" rtlCol="0">
            <a:spAutoFit/>
          </a:bodyPr>
          <a:lstStyle/>
          <a:p>
            <a:r>
              <a:rPr lang="en-US" sz="1200" dirty="0" smtClean="0"/>
              <a:t>By Dr. Arshad Ali Khan</a:t>
            </a:r>
            <a:endParaRPr lang="en-US" sz="1200" dirty="0"/>
          </a:p>
        </p:txBody>
      </p:sp>
    </p:spTree>
    <p:extLst>
      <p:ext uri="{BB962C8B-B14F-4D97-AF65-F5344CB8AC3E}">
        <p14:creationId xmlns:p14="http://schemas.microsoft.com/office/powerpoint/2010/main" val="204799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4.wmf"/><Relationship Id="rId5" Type="http://schemas.openxmlformats.org/officeDocument/2006/relationships/image" Target="../media/image15.png"/><Relationship Id="rId6" Type="http://schemas.openxmlformats.org/officeDocument/2006/relationships/image" Target="../media/image12.png"/><Relationship Id="rId7" Type="http://schemas.openxmlformats.org/officeDocument/2006/relationships/image" Target="../media/image1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0.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21.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2.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23.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23.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image" Target="../media/image23.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4.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5.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_-_2004_Worksheet4.xls"/><Relationship Id="rId4" Type="http://schemas.openxmlformats.org/officeDocument/2006/relationships/image" Target="../media/image23.emf"/><Relationship Id="rId5" Type="http://schemas.openxmlformats.org/officeDocument/2006/relationships/oleObject" Target="../embeddings/oleObject8.bin"/><Relationship Id="rId6" Type="http://schemas.openxmlformats.org/officeDocument/2006/relationships/image" Target="../media/image26.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4.png"/><Relationship Id="rId1" Type="http://schemas.microsoft.com/office/2007/relationships/media" Target="file://localhost/D:/Users/AHD/Documents/Mohammad/PK%20Spring%202015/One%20Comp.wmv" TargetMode="External"/><Relationship Id="rId2" Type="http://schemas.openxmlformats.org/officeDocument/2006/relationships/video" Target="file://localhost/D:/Users/AHD/Documents/Mohammad/PK%20Spring%202015/One%20Comp.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file://localhost/D:/Users/AHD/Documents/Mohammad/PK%20Spring%202015/Two%20Comp.wmv" TargetMode="External"/><Relationship Id="rId2" Type="http://schemas.openxmlformats.org/officeDocument/2006/relationships/video" Target="file://localhost/D:/Users/AHD/Documents/Mohammad/PK%20Spring%202015/Two%20Comp.wm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dirty="0" smtClean="0"/>
              <a:t>Chapter 7</a:t>
            </a:r>
            <a:br>
              <a:rPr lang="en-US" b="1" dirty="0" smtClean="0"/>
            </a:br>
            <a:r>
              <a:rPr lang="en-GB" b="1" dirty="0" smtClean="0">
                <a:effectLst>
                  <a:outerShdw blurRad="38100" dist="38100" dir="2700000" algn="tl">
                    <a:srgbClr val="000000">
                      <a:alpha val="43137"/>
                    </a:srgbClr>
                  </a:outerShdw>
                </a:effectLst>
              </a:rPr>
              <a:t/>
            </a:r>
            <a:br>
              <a:rPr lang="en-GB" b="1" dirty="0" smtClean="0">
                <a:effectLst>
                  <a:outerShdw blurRad="38100" dist="38100" dir="2700000" algn="tl">
                    <a:srgbClr val="000000">
                      <a:alpha val="43137"/>
                    </a:srgbClr>
                  </a:outerShdw>
                </a:effectLst>
              </a:rPr>
            </a:br>
            <a:r>
              <a:rPr lang="en-MY" b="1" dirty="0"/>
              <a:t> </a:t>
            </a:r>
            <a:r>
              <a:rPr lang="en-US" b="1" dirty="0"/>
              <a:t>COMPARTMENT MODELS</a:t>
            </a:r>
            <a:endParaRPr lang="en-SG" b="1" dirty="0"/>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b="1" dirty="0" smtClean="0">
                <a:effectLst>
                  <a:outerShdw blurRad="38100" dist="38100" dir="2700000" algn="tl">
                    <a:srgbClr val="000000">
                      <a:alpha val="43137"/>
                    </a:srgbClr>
                  </a:outerShdw>
                </a:effectLst>
              </a:rPr>
              <a:t>by</a:t>
            </a:r>
          </a:p>
          <a:p>
            <a:r>
              <a:rPr lang="en-GB" b="1" dirty="0" err="1" smtClean="0">
                <a:effectLst>
                  <a:outerShdw blurRad="38100" dist="38100" dir="2700000" algn="tl">
                    <a:srgbClr val="000000">
                      <a:alpha val="43137"/>
                    </a:srgbClr>
                  </a:outerShdw>
                </a:effectLst>
              </a:rPr>
              <a:t>Dr.</a:t>
            </a:r>
            <a:r>
              <a:rPr lang="en-GB" b="1" dirty="0" smtClean="0">
                <a:effectLst>
                  <a:outerShdw blurRad="38100" dist="38100" dir="2700000" algn="tl">
                    <a:srgbClr val="000000">
                      <a:alpha val="43137"/>
                    </a:srgbClr>
                  </a:outerShdw>
                </a:effectLst>
              </a:rPr>
              <a:t> Arshad Ali Khan</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Faculty of Engineering Technology</a:t>
            </a:r>
            <a:br>
              <a:rPr lang="en-GB" b="1" dirty="0" smtClean="0">
                <a:effectLst>
                  <a:outerShdw blurRad="38100" dist="38100" dir="2700000" algn="tl">
                    <a:srgbClr val="000000">
                      <a:alpha val="43137"/>
                    </a:srgbClr>
                  </a:outerShdw>
                </a:effectLst>
              </a:rPr>
            </a:br>
            <a:r>
              <a:rPr lang="en-GB" b="1" dirty="0" err="1" smtClean="0">
                <a:effectLst>
                  <a:outerShdw blurRad="38100" dist="38100" dir="2700000" algn="tl">
                    <a:srgbClr val="000000">
                      <a:alpha val="43137"/>
                    </a:srgbClr>
                  </a:outerShdw>
                </a:effectLst>
              </a:rPr>
              <a:t>arshad@ump.edu.my</a:t>
            </a:r>
            <a:endParaRPr lang="en-GB" b="1" dirty="0" smtClean="0">
              <a:effectLst>
                <a:outerShdw blurRad="38100" dist="38100" dir="2700000" algn="tl">
                  <a:srgbClr val="000000">
                    <a:alpha val="43137"/>
                  </a:srgbClr>
                </a:outerShdw>
              </a:effectLst>
            </a:endParaRP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071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2742" y="1607331"/>
            <a:ext cx="8358246" cy="785818"/>
          </a:xfrm>
        </p:spPr>
        <p:txBody>
          <a:bodyPr>
            <a:normAutofit/>
          </a:bodyPr>
          <a:lstStyle/>
          <a:p>
            <a:pPr marL="0" indent="0">
              <a:buNone/>
            </a:pPr>
            <a:r>
              <a:rPr lang="en-SG" sz="1800" i="1" dirty="0" smtClean="0">
                <a:ea typeface="Tahoma" pitchFamily="34" charset="0"/>
                <a:cs typeface="Times New Roman" pitchFamily="18" charset="0"/>
              </a:rPr>
              <a:t>D</a:t>
            </a:r>
            <a:r>
              <a:rPr lang="en-SG" sz="1800" dirty="0" smtClean="0">
                <a:ea typeface="Tahoma" pitchFamily="34" charset="0"/>
                <a:cs typeface="Times New Roman" pitchFamily="18" charset="0"/>
              </a:rPr>
              <a:t> </a:t>
            </a:r>
            <a:r>
              <a:rPr lang="en-SG" sz="1800" baseline="-25000" dirty="0" smtClean="0">
                <a:ea typeface="Tahoma" pitchFamily="34" charset="0"/>
                <a:cs typeface="Times New Roman" pitchFamily="18" charset="0"/>
              </a:rPr>
              <a:t>B</a:t>
            </a:r>
            <a:r>
              <a:rPr lang="en-SG" sz="1800" dirty="0" smtClean="0">
                <a:ea typeface="Tahoma" pitchFamily="34" charset="0"/>
                <a:cs typeface="Times New Roman" pitchFamily="18" charset="0"/>
              </a:rPr>
              <a:t> = drug inside the body after time </a:t>
            </a:r>
            <a:r>
              <a:rPr lang="en-SG" sz="1800" i="1" dirty="0" smtClean="0">
                <a:ea typeface="Tahoma" pitchFamily="34" charset="0"/>
                <a:cs typeface="Times New Roman" pitchFamily="18" charset="0"/>
              </a:rPr>
              <a:t>t</a:t>
            </a:r>
            <a:r>
              <a:rPr lang="en-SG" sz="1800" dirty="0" smtClean="0">
                <a:ea typeface="Tahoma" pitchFamily="34" charset="0"/>
                <a:cs typeface="Times New Roman" pitchFamily="18" charset="0"/>
              </a:rPr>
              <a:t> and </a:t>
            </a:r>
            <a:r>
              <a:rPr lang="en-SG" sz="1800" i="1" dirty="0" smtClean="0">
                <a:ea typeface="Tahoma" pitchFamily="34" charset="0"/>
                <a:cs typeface="Times New Roman" pitchFamily="18" charset="0"/>
              </a:rPr>
              <a:t>D</a:t>
            </a:r>
            <a:r>
              <a:rPr lang="en-SG" sz="1800" dirty="0" smtClean="0">
                <a:ea typeface="Tahoma" pitchFamily="34" charset="0"/>
                <a:cs typeface="Times New Roman" pitchFamily="18" charset="0"/>
              </a:rPr>
              <a:t> </a:t>
            </a:r>
            <a:r>
              <a:rPr lang="en-SG" sz="1800" baseline="-25000" dirty="0" smtClean="0">
                <a:ea typeface="Tahoma" pitchFamily="34" charset="0"/>
                <a:cs typeface="Times New Roman" pitchFamily="18" charset="0"/>
              </a:rPr>
              <a:t>B</a:t>
            </a:r>
            <a:r>
              <a:rPr lang="en-SG" sz="1800" dirty="0" smtClean="0">
                <a:ea typeface="Tahoma" pitchFamily="34" charset="0"/>
                <a:cs typeface="Times New Roman" pitchFamily="18" charset="0"/>
              </a:rPr>
              <a:t> </a:t>
            </a:r>
            <a:r>
              <a:rPr lang="en-SG" sz="1800" baseline="30000" dirty="0" smtClean="0">
                <a:ea typeface="Tahoma" pitchFamily="34" charset="0"/>
                <a:cs typeface="Times New Roman" pitchFamily="18" charset="0"/>
              </a:rPr>
              <a:t>0</a:t>
            </a:r>
            <a:r>
              <a:rPr lang="en-SG" sz="1800" dirty="0" smtClean="0">
                <a:ea typeface="Tahoma" pitchFamily="34" charset="0"/>
                <a:cs typeface="Times New Roman" pitchFamily="18" charset="0"/>
              </a:rPr>
              <a:t> = drug inside the body at </a:t>
            </a:r>
            <a:r>
              <a:rPr lang="en-SG" sz="1800" i="1" dirty="0" smtClean="0">
                <a:ea typeface="Tahoma" pitchFamily="34" charset="0"/>
                <a:cs typeface="Times New Roman" pitchFamily="18" charset="0"/>
              </a:rPr>
              <a:t>t</a:t>
            </a:r>
            <a:r>
              <a:rPr lang="en-SG" sz="1800" dirty="0" smtClean="0">
                <a:ea typeface="Tahoma" pitchFamily="34" charset="0"/>
                <a:cs typeface="Times New Roman" pitchFamily="18" charset="0"/>
              </a:rPr>
              <a:t> = 0. </a:t>
            </a:r>
          </a:p>
          <a:p>
            <a:pPr marL="0" indent="0">
              <a:buNone/>
            </a:pPr>
            <a:r>
              <a:rPr lang="en-SG" sz="1800" dirty="0" smtClean="0">
                <a:ea typeface="Tahoma" pitchFamily="34" charset="0"/>
                <a:cs typeface="Times New Roman" pitchFamily="18" charset="0"/>
              </a:rPr>
              <a:t>When log </a:t>
            </a:r>
            <a:r>
              <a:rPr lang="en-SG" sz="1800" i="1" dirty="0" smtClean="0">
                <a:ea typeface="Tahoma" pitchFamily="34" charset="0"/>
                <a:cs typeface="Times New Roman" pitchFamily="18" charset="0"/>
              </a:rPr>
              <a:t>D</a:t>
            </a:r>
            <a:r>
              <a:rPr lang="en-SG" sz="1800" dirty="0" smtClean="0">
                <a:ea typeface="Tahoma" pitchFamily="34" charset="0"/>
                <a:cs typeface="Times New Roman" pitchFamily="18" charset="0"/>
              </a:rPr>
              <a:t> </a:t>
            </a:r>
            <a:r>
              <a:rPr lang="en-SG" sz="1800" baseline="-25000" dirty="0" smtClean="0">
                <a:ea typeface="Tahoma" pitchFamily="34" charset="0"/>
                <a:cs typeface="Times New Roman" pitchFamily="18" charset="0"/>
              </a:rPr>
              <a:t>B</a:t>
            </a:r>
            <a:r>
              <a:rPr lang="en-SG" sz="1800" dirty="0" smtClean="0">
                <a:ea typeface="Tahoma" pitchFamily="34" charset="0"/>
                <a:cs typeface="Times New Roman" pitchFamily="18" charset="0"/>
              </a:rPr>
              <a:t> is plotted against </a:t>
            </a:r>
            <a:r>
              <a:rPr lang="en-SG" sz="1800" i="1" dirty="0" smtClean="0">
                <a:ea typeface="Tahoma" pitchFamily="34" charset="0"/>
                <a:cs typeface="Times New Roman" pitchFamily="18" charset="0"/>
              </a:rPr>
              <a:t>t</a:t>
            </a:r>
            <a:r>
              <a:rPr lang="en-SG" sz="1800" dirty="0" smtClean="0">
                <a:ea typeface="Tahoma" pitchFamily="34" charset="0"/>
                <a:cs typeface="Times New Roman" pitchFamily="18" charset="0"/>
              </a:rPr>
              <a:t> for this equation, a straight line is obtained</a:t>
            </a:r>
            <a:endParaRPr lang="en-SG" sz="1800" dirty="0">
              <a:ea typeface="Tahoma" pitchFamily="34"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848488" y="2719475"/>
            <a:ext cx="1479472" cy="8535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5715008" y="2195572"/>
            <a:ext cx="2714644" cy="369332"/>
          </a:xfrm>
          <a:prstGeom prst="rect">
            <a:avLst/>
          </a:prstGeom>
          <a:noFill/>
        </p:spPr>
        <p:txBody>
          <a:bodyPr wrap="square" rtlCol="0">
            <a:spAutoFit/>
          </a:bodyPr>
          <a:lstStyle/>
          <a:p>
            <a:r>
              <a:rPr lang="en-US" dirty="0" smtClean="0"/>
              <a:t>Rate expression:</a:t>
            </a:r>
            <a:endParaRPr lang="en-SG" dirty="0"/>
          </a:p>
        </p:txBody>
      </p:sp>
      <p:pic>
        <p:nvPicPr>
          <p:cNvPr id="2051" name="Picture 3"/>
          <p:cNvPicPr>
            <a:picLocks noChangeAspect="1" noChangeArrowheads="1"/>
          </p:cNvPicPr>
          <p:nvPr/>
        </p:nvPicPr>
        <p:blipFill>
          <a:blip r:embed="rId3"/>
          <a:srcRect/>
          <a:stretch>
            <a:fillRect/>
          </a:stretch>
        </p:blipFill>
        <p:spPr bwMode="auto">
          <a:xfrm>
            <a:off x="5401103" y="3855537"/>
            <a:ext cx="2374241" cy="6535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4"/>
          <a:srcRect/>
          <a:stretch>
            <a:fillRect/>
          </a:stretch>
        </p:blipFill>
        <p:spPr bwMode="auto">
          <a:xfrm>
            <a:off x="383091" y="2505548"/>
            <a:ext cx="4571546" cy="3286148"/>
          </a:xfrm>
          <a:prstGeom prst="rect">
            <a:avLst/>
          </a:prstGeom>
          <a:noFill/>
          <a:ln w="9525">
            <a:noFill/>
            <a:miter lim="800000"/>
            <a:headEnd/>
            <a:tailEnd/>
          </a:ln>
          <a:effectLst/>
        </p:spPr>
      </p:pic>
      <p:sp>
        <p:nvSpPr>
          <p:cNvPr id="8" name="TextBox 7"/>
          <p:cNvSpPr txBox="1"/>
          <p:nvPr/>
        </p:nvSpPr>
        <p:spPr>
          <a:xfrm>
            <a:off x="446163" y="5559001"/>
            <a:ext cx="4500594" cy="461665"/>
          </a:xfrm>
          <a:prstGeom prst="rect">
            <a:avLst/>
          </a:prstGeom>
          <a:noFill/>
        </p:spPr>
        <p:txBody>
          <a:bodyPr wrap="square" rtlCol="0">
            <a:spAutoFit/>
          </a:bodyPr>
          <a:lstStyle/>
          <a:p>
            <a:pPr algn="just"/>
            <a:r>
              <a:rPr lang="en-SG" sz="1200" dirty="0" err="1" smtClean="0"/>
              <a:t>Semilog</a:t>
            </a:r>
            <a:r>
              <a:rPr lang="en-SG" sz="1200" dirty="0" smtClean="0"/>
              <a:t> graph showing the rate of drug elimination in one compartment model</a:t>
            </a:r>
            <a:endParaRPr lang="en-SG" sz="1200" dirty="0"/>
          </a:p>
        </p:txBody>
      </p:sp>
      <p:pic>
        <p:nvPicPr>
          <p:cNvPr id="2053" name="Picture 5"/>
          <p:cNvPicPr>
            <a:picLocks noChangeAspect="1" noChangeArrowheads="1"/>
          </p:cNvPicPr>
          <p:nvPr/>
        </p:nvPicPr>
        <p:blipFill>
          <a:blip r:embed="rId5"/>
          <a:srcRect/>
          <a:stretch>
            <a:fillRect/>
          </a:stretch>
        </p:blipFill>
        <p:spPr bwMode="auto">
          <a:xfrm>
            <a:off x="5740372" y="4762386"/>
            <a:ext cx="1695702" cy="538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itle 2"/>
          <p:cNvSpPr>
            <a:spLocks noGrp="1"/>
          </p:cNvSpPr>
          <p:nvPr>
            <p:ph type="title"/>
          </p:nvPr>
        </p:nvSpPr>
        <p:spPr>
          <a:xfrm>
            <a:off x="457200" y="615298"/>
            <a:ext cx="8229600" cy="725470"/>
          </a:xfrm>
        </p:spPr>
        <p:txBody>
          <a:bodyPr>
            <a:noAutofit/>
          </a:bodyPr>
          <a:lstStyle/>
          <a:p>
            <a:r>
              <a:rPr lang="en-SG" sz="3200" dirty="0" smtClean="0"/>
              <a:t>Elimination Rate Constant</a:t>
            </a:r>
            <a:br>
              <a:rPr lang="en-SG" sz="3200" dirty="0" smtClean="0"/>
            </a:br>
            <a:endParaRPr lang="en-SG" sz="3200" dirty="0"/>
          </a:p>
        </p:txBody>
      </p:sp>
    </p:spTree>
    <p:extLst>
      <p:ext uri="{BB962C8B-B14F-4D97-AF65-F5344CB8AC3E}">
        <p14:creationId xmlns:p14="http://schemas.microsoft.com/office/powerpoint/2010/main" val="1402648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24F8553-D56C-4BD2-B815-EBC0A93A7AB7}" type="slidenum">
              <a:rPr lang="en-US"/>
              <a:pPr/>
              <a:t>11</a:t>
            </a:fld>
            <a:endParaRPr lang="en-US"/>
          </a:p>
        </p:txBody>
      </p:sp>
      <p:sp>
        <p:nvSpPr>
          <p:cNvPr id="39938" name="Rectangle 2"/>
          <p:cNvSpPr>
            <a:spLocks noGrp="1" noChangeArrowheads="1"/>
          </p:cNvSpPr>
          <p:nvPr>
            <p:ph type="title"/>
          </p:nvPr>
        </p:nvSpPr>
        <p:spPr>
          <a:xfrm>
            <a:off x="457200" y="471852"/>
            <a:ext cx="8472518" cy="796908"/>
          </a:xfrm>
        </p:spPr>
        <p:txBody>
          <a:bodyPr>
            <a:normAutofit/>
          </a:bodyPr>
          <a:lstStyle/>
          <a:p>
            <a:r>
              <a:rPr lang="en-US" sz="2800" b="1" dirty="0"/>
              <a:t>Apparent Volume of Distribution (</a:t>
            </a:r>
            <a:r>
              <a:rPr lang="en-US" sz="2800" b="1" dirty="0" err="1"/>
              <a:t>Vd</a:t>
            </a:r>
            <a:r>
              <a:rPr lang="en-US" sz="2800" b="1" dirty="0"/>
              <a:t>)</a:t>
            </a:r>
          </a:p>
        </p:txBody>
      </p:sp>
      <p:sp>
        <p:nvSpPr>
          <p:cNvPr id="39939" name="Rectangle 3"/>
          <p:cNvSpPr>
            <a:spLocks noGrp="1" noChangeArrowheads="1"/>
          </p:cNvSpPr>
          <p:nvPr>
            <p:ph type="body" idx="1"/>
          </p:nvPr>
        </p:nvSpPr>
        <p:spPr>
          <a:xfrm>
            <a:off x="500034" y="1268760"/>
            <a:ext cx="8229600" cy="4525963"/>
          </a:xfrm>
        </p:spPr>
        <p:txBody>
          <a:bodyPr>
            <a:noAutofit/>
          </a:bodyPr>
          <a:lstStyle/>
          <a:p>
            <a:pPr algn="just">
              <a:lnSpc>
                <a:spcPct val="80000"/>
              </a:lnSpc>
            </a:pPr>
            <a:r>
              <a:rPr lang="en-US" sz="2400" dirty="0"/>
              <a:t>In general, drug equilibrates rapidly in the body. When plasma or any other biologic compartment is sampled and analyzed for drug content, the results are usually reported in units of concentration instead of amount</a:t>
            </a:r>
          </a:p>
          <a:p>
            <a:pPr algn="just">
              <a:lnSpc>
                <a:spcPct val="80000"/>
              </a:lnSpc>
            </a:pPr>
            <a:endParaRPr lang="en-US" sz="2400" dirty="0"/>
          </a:p>
          <a:p>
            <a:pPr algn="just">
              <a:lnSpc>
                <a:spcPct val="80000"/>
              </a:lnSpc>
            </a:pPr>
            <a:r>
              <a:rPr lang="en-US" sz="2400" dirty="0"/>
              <a:t>Each individual tissue in the body may contain a different concentration of drug due to differences in drug affinity for that tissue. Therefore, the amount of drug in a given location can be related to its concentration by a proportionality constant that reflects the volume of fluid the drug is dissolved in</a:t>
            </a:r>
          </a:p>
          <a:p>
            <a:pPr algn="just">
              <a:lnSpc>
                <a:spcPct val="80000"/>
              </a:lnSpc>
            </a:pPr>
            <a:endParaRPr lang="en-US" sz="2400" dirty="0"/>
          </a:p>
          <a:p>
            <a:pPr algn="just">
              <a:lnSpc>
                <a:spcPct val="80000"/>
              </a:lnSpc>
            </a:pPr>
            <a:r>
              <a:rPr lang="en-US" sz="2400" dirty="0"/>
              <a:t>The </a:t>
            </a:r>
            <a:r>
              <a:rPr lang="en-US" sz="2400" i="1" dirty="0"/>
              <a:t>volume of distribution</a:t>
            </a:r>
            <a:r>
              <a:rPr lang="en-US" sz="2400" dirty="0"/>
              <a:t> represents a volume that must be considered in estimating the amount of drug in the body from the concentration of drug found in the sampling compartment</a:t>
            </a:r>
          </a:p>
        </p:txBody>
      </p:sp>
    </p:spTree>
    <p:extLst>
      <p:ext uri="{BB962C8B-B14F-4D97-AF65-F5344CB8AC3E}">
        <p14:creationId xmlns:p14="http://schemas.microsoft.com/office/powerpoint/2010/main" val="139215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3F3A1184-7EA9-4EA5-813A-A4611733195F}" type="slidenum">
              <a:rPr lang="en-US"/>
              <a:pPr/>
              <a:t>12</a:t>
            </a:fld>
            <a:endParaRPr lang="en-US"/>
          </a:p>
        </p:txBody>
      </p:sp>
      <p:sp>
        <p:nvSpPr>
          <p:cNvPr id="21506" name="Rectangle 2"/>
          <p:cNvSpPr>
            <a:spLocks noGrp="1" noChangeArrowheads="1"/>
          </p:cNvSpPr>
          <p:nvPr>
            <p:ph type="title"/>
          </p:nvPr>
        </p:nvSpPr>
        <p:spPr>
          <a:xfrm>
            <a:off x="457200" y="274638"/>
            <a:ext cx="8507288" cy="1143000"/>
          </a:xfrm>
        </p:spPr>
        <p:txBody>
          <a:bodyPr>
            <a:noAutofit/>
          </a:bodyPr>
          <a:lstStyle/>
          <a:p>
            <a:r>
              <a:rPr lang="en-US" sz="2600" b="1" dirty="0"/>
              <a:t>The real Volume of Distribution has physiological meaning and is related to body water</a:t>
            </a:r>
          </a:p>
        </p:txBody>
      </p:sp>
      <p:pic>
        <p:nvPicPr>
          <p:cNvPr id="21510" name="Picture 6" descr="ANd9GcQRw0wn1rNpCd4kZ7zQl1xpICeikAoZQIvyYPoj6qvBcL4MTO4-"/>
          <p:cNvPicPr>
            <a:picLocks noChangeAspect="1" noChangeArrowheads="1"/>
          </p:cNvPicPr>
          <p:nvPr/>
        </p:nvPicPr>
        <p:blipFill>
          <a:blip r:embed="rId2"/>
          <a:srcRect/>
          <a:stretch>
            <a:fillRect/>
          </a:stretch>
        </p:blipFill>
        <p:spPr bwMode="auto">
          <a:xfrm>
            <a:off x="285720" y="2209800"/>
            <a:ext cx="2330450" cy="3276600"/>
          </a:xfrm>
          <a:prstGeom prst="rect">
            <a:avLst/>
          </a:prstGeom>
          <a:noFill/>
        </p:spPr>
      </p:pic>
      <p:sp>
        <p:nvSpPr>
          <p:cNvPr id="21511" name="AutoShape 7"/>
          <p:cNvSpPr>
            <a:spLocks noChangeArrowheads="1"/>
          </p:cNvSpPr>
          <p:nvPr/>
        </p:nvSpPr>
        <p:spPr bwMode="auto">
          <a:xfrm>
            <a:off x="2643174" y="3581400"/>
            <a:ext cx="609600" cy="685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SG"/>
          </a:p>
        </p:txBody>
      </p:sp>
      <p:sp>
        <p:nvSpPr>
          <p:cNvPr id="21512" name="Rectangle 8"/>
          <p:cNvSpPr>
            <a:spLocks noChangeArrowheads="1"/>
          </p:cNvSpPr>
          <p:nvPr/>
        </p:nvSpPr>
        <p:spPr bwMode="auto">
          <a:xfrm>
            <a:off x="3428970" y="2514600"/>
            <a:ext cx="1295400" cy="685800"/>
          </a:xfrm>
          <a:prstGeom prst="rect">
            <a:avLst/>
          </a:prstGeom>
          <a:solidFill>
            <a:schemeClr val="bg1"/>
          </a:solidFill>
          <a:ln w="9525">
            <a:solidFill>
              <a:schemeClr val="tx1"/>
            </a:solidFill>
            <a:miter lim="800000"/>
            <a:headEnd/>
            <a:tailEnd/>
          </a:ln>
          <a:effectLst/>
        </p:spPr>
        <p:txBody>
          <a:bodyPr wrap="none" anchor="ctr"/>
          <a:lstStyle/>
          <a:p>
            <a:pPr algn="ctr"/>
            <a:r>
              <a:rPr lang="en-US" sz="1600" dirty="0"/>
              <a:t>Plasma</a:t>
            </a:r>
          </a:p>
        </p:txBody>
      </p:sp>
      <p:sp>
        <p:nvSpPr>
          <p:cNvPr id="21513" name="Rectangle 9"/>
          <p:cNvSpPr>
            <a:spLocks noChangeArrowheads="1"/>
          </p:cNvSpPr>
          <p:nvPr/>
        </p:nvSpPr>
        <p:spPr bwMode="auto">
          <a:xfrm>
            <a:off x="3428970" y="3200400"/>
            <a:ext cx="1295400" cy="685800"/>
          </a:xfrm>
          <a:prstGeom prst="rect">
            <a:avLst/>
          </a:prstGeom>
          <a:solidFill>
            <a:schemeClr val="bg1"/>
          </a:solidFill>
          <a:ln w="9525">
            <a:solidFill>
              <a:schemeClr val="tx1"/>
            </a:solidFill>
            <a:miter lim="800000"/>
            <a:headEnd/>
            <a:tailEnd/>
          </a:ln>
          <a:effectLst/>
        </p:spPr>
        <p:txBody>
          <a:bodyPr wrap="none" anchor="ctr"/>
          <a:lstStyle/>
          <a:p>
            <a:pPr algn="ctr"/>
            <a:r>
              <a:rPr lang="en-US" sz="1600" dirty="0"/>
              <a:t>Interstitial </a:t>
            </a:r>
          </a:p>
          <a:p>
            <a:pPr algn="ctr"/>
            <a:r>
              <a:rPr lang="en-US" sz="1600" dirty="0"/>
              <a:t>fluid</a:t>
            </a:r>
          </a:p>
        </p:txBody>
      </p:sp>
      <p:sp>
        <p:nvSpPr>
          <p:cNvPr id="21514" name="Text Box 10"/>
          <p:cNvSpPr txBox="1">
            <a:spLocks noChangeArrowheads="1"/>
          </p:cNvSpPr>
          <p:nvPr/>
        </p:nvSpPr>
        <p:spPr bwMode="auto">
          <a:xfrm>
            <a:off x="2743170" y="1995488"/>
            <a:ext cx="2590800" cy="366712"/>
          </a:xfrm>
          <a:prstGeom prst="rect">
            <a:avLst/>
          </a:prstGeom>
          <a:noFill/>
          <a:ln w="9525">
            <a:noFill/>
            <a:miter lim="800000"/>
            <a:headEnd/>
            <a:tailEnd/>
          </a:ln>
          <a:effectLst/>
        </p:spPr>
        <p:txBody>
          <a:bodyPr>
            <a:spAutoFit/>
          </a:bodyPr>
          <a:lstStyle/>
          <a:p>
            <a:pPr algn="ctr">
              <a:spcBef>
                <a:spcPct val="50000"/>
              </a:spcBef>
            </a:pPr>
            <a:r>
              <a:rPr lang="en-US" b="1" dirty="0"/>
              <a:t>Total body water 42 L</a:t>
            </a:r>
          </a:p>
        </p:txBody>
      </p:sp>
      <p:sp>
        <p:nvSpPr>
          <p:cNvPr id="21515" name="Rectangle 11"/>
          <p:cNvSpPr>
            <a:spLocks noChangeArrowheads="1"/>
          </p:cNvSpPr>
          <p:nvPr/>
        </p:nvSpPr>
        <p:spPr bwMode="auto">
          <a:xfrm>
            <a:off x="3428970" y="3886200"/>
            <a:ext cx="1295400" cy="1905000"/>
          </a:xfrm>
          <a:prstGeom prst="rect">
            <a:avLst/>
          </a:prstGeom>
          <a:solidFill>
            <a:schemeClr val="bg1"/>
          </a:solidFill>
          <a:ln w="9525">
            <a:solidFill>
              <a:schemeClr val="tx1"/>
            </a:solidFill>
            <a:miter lim="800000"/>
            <a:headEnd/>
            <a:tailEnd/>
          </a:ln>
          <a:effectLst/>
        </p:spPr>
        <p:txBody>
          <a:bodyPr wrap="none" anchor="ctr"/>
          <a:lstStyle/>
          <a:p>
            <a:pPr algn="ctr"/>
            <a:r>
              <a:rPr lang="en-US" sz="1600" dirty="0"/>
              <a:t>Intracellular </a:t>
            </a:r>
          </a:p>
          <a:p>
            <a:pPr algn="ctr"/>
            <a:r>
              <a:rPr lang="en-US" sz="1600" dirty="0"/>
              <a:t>fluid</a:t>
            </a:r>
          </a:p>
        </p:txBody>
      </p:sp>
      <p:sp>
        <p:nvSpPr>
          <p:cNvPr id="21517" name="Line 13"/>
          <p:cNvSpPr>
            <a:spLocks noChangeShapeType="1"/>
          </p:cNvSpPr>
          <p:nvPr/>
        </p:nvSpPr>
        <p:spPr bwMode="auto">
          <a:xfrm>
            <a:off x="4724370" y="2819400"/>
            <a:ext cx="685800" cy="0"/>
          </a:xfrm>
          <a:prstGeom prst="line">
            <a:avLst/>
          </a:prstGeom>
          <a:noFill/>
          <a:ln w="25400">
            <a:solidFill>
              <a:schemeClr val="tx1"/>
            </a:solidFill>
            <a:round/>
            <a:headEnd/>
            <a:tailEnd/>
          </a:ln>
          <a:effectLst/>
        </p:spPr>
        <p:txBody>
          <a:bodyPr/>
          <a:lstStyle/>
          <a:p>
            <a:endParaRPr lang="en-SG"/>
          </a:p>
        </p:txBody>
      </p:sp>
      <p:sp>
        <p:nvSpPr>
          <p:cNvPr id="21518" name="Text Box 14"/>
          <p:cNvSpPr txBox="1">
            <a:spLocks noChangeArrowheads="1"/>
          </p:cNvSpPr>
          <p:nvPr/>
        </p:nvSpPr>
        <p:spPr bwMode="auto">
          <a:xfrm>
            <a:off x="5486370" y="2605088"/>
            <a:ext cx="2971800" cy="366712"/>
          </a:xfrm>
          <a:prstGeom prst="rect">
            <a:avLst/>
          </a:prstGeom>
          <a:noFill/>
          <a:ln w="9525">
            <a:noFill/>
            <a:miter lim="800000"/>
            <a:headEnd/>
            <a:tailEnd/>
          </a:ln>
          <a:effectLst/>
        </p:spPr>
        <p:txBody>
          <a:bodyPr>
            <a:spAutoFit/>
          </a:bodyPr>
          <a:lstStyle/>
          <a:p>
            <a:pPr>
              <a:spcBef>
                <a:spcPct val="50000"/>
              </a:spcBef>
            </a:pPr>
            <a:r>
              <a:rPr lang="en-US"/>
              <a:t>Plasma volume 4 L</a:t>
            </a:r>
          </a:p>
        </p:txBody>
      </p:sp>
      <p:sp>
        <p:nvSpPr>
          <p:cNvPr id="21520" name="Line 16"/>
          <p:cNvSpPr>
            <a:spLocks noChangeShapeType="1"/>
          </p:cNvSpPr>
          <p:nvPr/>
        </p:nvSpPr>
        <p:spPr bwMode="auto">
          <a:xfrm>
            <a:off x="4724370" y="3505200"/>
            <a:ext cx="685800" cy="0"/>
          </a:xfrm>
          <a:prstGeom prst="line">
            <a:avLst/>
          </a:prstGeom>
          <a:noFill/>
          <a:ln w="25400">
            <a:solidFill>
              <a:schemeClr val="tx1"/>
            </a:solidFill>
            <a:round/>
            <a:headEnd/>
            <a:tailEnd/>
          </a:ln>
          <a:effectLst/>
        </p:spPr>
        <p:txBody>
          <a:bodyPr/>
          <a:lstStyle/>
          <a:p>
            <a:endParaRPr lang="en-SG"/>
          </a:p>
        </p:txBody>
      </p:sp>
      <p:sp>
        <p:nvSpPr>
          <p:cNvPr id="21521" name="Text Box 17"/>
          <p:cNvSpPr txBox="1">
            <a:spLocks noChangeArrowheads="1"/>
          </p:cNvSpPr>
          <p:nvPr/>
        </p:nvSpPr>
        <p:spPr bwMode="auto">
          <a:xfrm>
            <a:off x="5486370" y="3290888"/>
            <a:ext cx="3657600" cy="366712"/>
          </a:xfrm>
          <a:prstGeom prst="rect">
            <a:avLst/>
          </a:prstGeom>
          <a:noFill/>
          <a:ln w="9525">
            <a:noFill/>
            <a:miter lim="800000"/>
            <a:headEnd/>
            <a:tailEnd/>
          </a:ln>
          <a:effectLst/>
        </p:spPr>
        <p:txBody>
          <a:bodyPr>
            <a:spAutoFit/>
          </a:bodyPr>
          <a:lstStyle/>
          <a:p>
            <a:r>
              <a:rPr lang="en-US"/>
              <a:t>Interstitial fluid volume 10 L</a:t>
            </a:r>
          </a:p>
        </p:txBody>
      </p:sp>
      <p:sp>
        <p:nvSpPr>
          <p:cNvPr id="21522" name="Line 18"/>
          <p:cNvSpPr>
            <a:spLocks noChangeShapeType="1"/>
          </p:cNvSpPr>
          <p:nvPr/>
        </p:nvSpPr>
        <p:spPr bwMode="auto">
          <a:xfrm>
            <a:off x="4724370" y="4710113"/>
            <a:ext cx="685800" cy="0"/>
          </a:xfrm>
          <a:prstGeom prst="line">
            <a:avLst/>
          </a:prstGeom>
          <a:noFill/>
          <a:ln w="25400">
            <a:solidFill>
              <a:schemeClr val="tx1"/>
            </a:solidFill>
            <a:round/>
            <a:headEnd/>
            <a:tailEnd/>
          </a:ln>
          <a:effectLst/>
        </p:spPr>
        <p:txBody>
          <a:bodyPr/>
          <a:lstStyle/>
          <a:p>
            <a:endParaRPr lang="en-SG"/>
          </a:p>
        </p:txBody>
      </p:sp>
      <p:sp>
        <p:nvSpPr>
          <p:cNvPr id="21523" name="Text Box 19"/>
          <p:cNvSpPr txBox="1">
            <a:spLocks noChangeArrowheads="1"/>
          </p:cNvSpPr>
          <p:nvPr/>
        </p:nvSpPr>
        <p:spPr bwMode="auto">
          <a:xfrm>
            <a:off x="5486370" y="4495800"/>
            <a:ext cx="3657600" cy="366713"/>
          </a:xfrm>
          <a:prstGeom prst="rect">
            <a:avLst/>
          </a:prstGeom>
          <a:noFill/>
          <a:ln w="9525">
            <a:noFill/>
            <a:miter lim="800000"/>
            <a:headEnd/>
            <a:tailEnd/>
          </a:ln>
          <a:effectLst/>
        </p:spPr>
        <p:txBody>
          <a:bodyPr>
            <a:spAutoFit/>
          </a:bodyPr>
          <a:lstStyle/>
          <a:p>
            <a:r>
              <a:rPr lang="en-US"/>
              <a:t>Intracellular fluid volume 28 L</a:t>
            </a:r>
          </a:p>
        </p:txBody>
      </p:sp>
    </p:spTree>
    <p:extLst>
      <p:ext uri="{BB962C8B-B14F-4D97-AF65-F5344CB8AC3E}">
        <p14:creationId xmlns:p14="http://schemas.microsoft.com/office/powerpoint/2010/main" val="1084767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AD3FFDF-D0F4-4966-88EE-FA3C7EC2DDD3}" type="slidenum">
              <a:rPr lang="en-US"/>
              <a:pPr/>
              <a:t>13</a:t>
            </a:fld>
            <a:endParaRPr lang="en-US"/>
          </a:p>
        </p:txBody>
      </p:sp>
      <p:sp>
        <p:nvSpPr>
          <p:cNvPr id="31746" name="Rectangle 2"/>
          <p:cNvSpPr>
            <a:spLocks noGrp="1" noChangeArrowheads="1"/>
          </p:cNvSpPr>
          <p:nvPr>
            <p:ph type="title"/>
          </p:nvPr>
        </p:nvSpPr>
        <p:spPr>
          <a:xfrm>
            <a:off x="457200" y="471282"/>
            <a:ext cx="8229600" cy="725470"/>
          </a:xfrm>
        </p:spPr>
        <p:txBody>
          <a:bodyPr>
            <a:noAutofit/>
          </a:bodyPr>
          <a:lstStyle/>
          <a:p>
            <a:r>
              <a:rPr lang="en-US" sz="2800" b="1" dirty="0"/>
              <a:t>Apparent Volume of Distribution: Mathematics</a:t>
            </a:r>
          </a:p>
        </p:txBody>
      </p:sp>
      <p:sp>
        <p:nvSpPr>
          <p:cNvPr id="31747" name="Rectangle 3"/>
          <p:cNvSpPr>
            <a:spLocks noGrp="1" noChangeArrowheads="1"/>
          </p:cNvSpPr>
          <p:nvPr>
            <p:ph type="body" idx="1"/>
          </p:nvPr>
        </p:nvSpPr>
        <p:spPr/>
        <p:txBody>
          <a:bodyPr/>
          <a:lstStyle/>
          <a:p>
            <a:pPr>
              <a:lnSpc>
                <a:spcPct val="80000"/>
              </a:lnSpc>
            </a:pPr>
            <a:r>
              <a:rPr lang="en-US" sz="2400" dirty="0"/>
              <a:t>In order to determine the </a:t>
            </a:r>
            <a:r>
              <a:rPr lang="en-US" sz="2400" dirty="0" err="1" smtClean="0"/>
              <a:t>Vd</a:t>
            </a:r>
            <a:r>
              <a:rPr lang="en-US" sz="2400" dirty="0" smtClean="0"/>
              <a:t> of </a:t>
            </a:r>
            <a:r>
              <a:rPr lang="en-US" sz="2400" dirty="0"/>
              <a:t>a drug, it is necessary to have plasma/serum concentration versus time data</a:t>
            </a:r>
          </a:p>
        </p:txBody>
      </p:sp>
      <p:graphicFrame>
        <p:nvGraphicFramePr>
          <p:cNvPr id="31748" name="Object 4"/>
          <p:cNvGraphicFramePr>
            <a:graphicFrameLocks noChangeAspect="1"/>
          </p:cNvGraphicFramePr>
          <p:nvPr>
            <p:extLst>
              <p:ext uri="{D42A27DB-BD31-4B8C-83A1-F6EECF244321}">
                <p14:modId xmlns:p14="http://schemas.microsoft.com/office/powerpoint/2010/main" val="891429976"/>
              </p:ext>
            </p:extLst>
          </p:nvPr>
        </p:nvGraphicFramePr>
        <p:xfrm>
          <a:off x="1475656" y="2701657"/>
          <a:ext cx="935730" cy="729211"/>
        </p:xfrm>
        <a:graphic>
          <a:graphicData uri="http://schemas.openxmlformats.org/presentationml/2006/ole">
            <mc:AlternateContent xmlns:mc="http://schemas.openxmlformats.org/markup-compatibility/2006">
              <mc:Choice xmlns:v="urn:schemas-microsoft-com:vml" Requires="v">
                <p:oleObj spid="_x0000_s2061" name="Equation" r:id="rId3" imgW="571320" imgH="444240" progId="Equation.3">
                  <p:embed/>
                </p:oleObj>
              </mc:Choice>
              <mc:Fallback>
                <p:oleObj name="Equation" r:id="rId3" imgW="5713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701657"/>
                        <a:ext cx="935730" cy="729211"/>
                      </a:xfrm>
                      <a:prstGeom prst="rect">
                        <a:avLst/>
                      </a:prstGeom>
                      <a:noFill/>
                    </p:spPr>
                  </p:pic>
                </p:oleObj>
              </mc:Fallback>
            </mc:AlternateContent>
          </a:graphicData>
        </a:graphic>
      </p:graphicFrame>
      <p:pic>
        <p:nvPicPr>
          <p:cNvPr id="3075" name="Picture 3"/>
          <p:cNvPicPr>
            <a:picLocks noChangeAspect="1" noChangeArrowheads="1"/>
          </p:cNvPicPr>
          <p:nvPr/>
        </p:nvPicPr>
        <p:blipFill>
          <a:blip r:embed="rId5"/>
          <a:srcRect/>
          <a:stretch>
            <a:fillRect/>
          </a:stretch>
        </p:blipFill>
        <p:spPr bwMode="auto">
          <a:xfrm>
            <a:off x="899592" y="3661055"/>
            <a:ext cx="3357909" cy="818036"/>
          </a:xfrm>
          <a:prstGeom prst="rect">
            <a:avLst/>
          </a:prstGeom>
          <a:noFill/>
          <a:ln w="9525">
            <a:noFill/>
            <a:miter lim="800000"/>
            <a:headEnd/>
            <a:tailEnd/>
          </a:ln>
          <a:effectLst/>
        </p:spPr>
      </p:pic>
      <p:pic>
        <p:nvPicPr>
          <p:cNvPr id="8" name="Picture 5"/>
          <p:cNvPicPr>
            <a:picLocks noChangeAspect="1" noChangeArrowheads="1"/>
          </p:cNvPicPr>
          <p:nvPr/>
        </p:nvPicPr>
        <p:blipFill>
          <a:blip r:embed="rId6"/>
          <a:srcRect/>
          <a:stretch>
            <a:fillRect/>
          </a:stretch>
        </p:blipFill>
        <p:spPr bwMode="auto">
          <a:xfrm>
            <a:off x="6276949" y="3455585"/>
            <a:ext cx="2057452" cy="653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920828" y="4532325"/>
            <a:ext cx="4083220" cy="830997"/>
          </a:xfrm>
          <a:prstGeom prst="rect">
            <a:avLst/>
          </a:prstGeom>
        </p:spPr>
        <p:txBody>
          <a:bodyPr wrap="square">
            <a:spAutoFit/>
          </a:bodyPr>
          <a:lstStyle/>
          <a:p>
            <a:r>
              <a:rPr lang="en-SG" sz="1600" dirty="0" smtClean="0"/>
              <a:t>where </a:t>
            </a:r>
          </a:p>
          <a:p>
            <a:r>
              <a:rPr lang="en-SG" sz="1600" i="1" dirty="0" smtClean="0"/>
              <a:t>C</a:t>
            </a:r>
            <a:r>
              <a:rPr lang="en-SG" sz="1600" dirty="0" smtClean="0"/>
              <a:t> </a:t>
            </a:r>
            <a:r>
              <a:rPr lang="en-SG" sz="1600" baseline="-25000" dirty="0" smtClean="0"/>
              <a:t>p</a:t>
            </a:r>
            <a:r>
              <a:rPr lang="en-SG" sz="1600" dirty="0" smtClean="0"/>
              <a:t> = concentration of drug in plasma t = t </a:t>
            </a:r>
            <a:endParaRPr lang="en-SG" sz="1600" dirty="0"/>
          </a:p>
          <a:p>
            <a:r>
              <a:rPr lang="en-SG" sz="1600" i="1" dirty="0" smtClean="0"/>
              <a:t>C</a:t>
            </a:r>
            <a:r>
              <a:rPr lang="en-SG" sz="1600" dirty="0" smtClean="0"/>
              <a:t> </a:t>
            </a:r>
            <a:r>
              <a:rPr lang="en-SG" sz="1600" baseline="-25000" dirty="0" smtClean="0"/>
              <a:t>p</a:t>
            </a:r>
            <a:r>
              <a:rPr lang="en-SG" sz="1600" dirty="0" smtClean="0"/>
              <a:t> </a:t>
            </a:r>
            <a:r>
              <a:rPr lang="en-SG" sz="1600" baseline="30000" dirty="0" smtClean="0"/>
              <a:t>0</a:t>
            </a:r>
            <a:r>
              <a:rPr lang="en-SG" sz="1600" dirty="0" smtClean="0"/>
              <a:t> = concentration of drug in plasma at </a:t>
            </a:r>
            <a:r>
              <a:rPr lang="en-SG" sz="1600" i="1" dirty="0" smtClean="0"/>
              <a:t>t</a:t>
            </a:r>
            <a:r>
              <a:rPr lang="en-SG" sz="1600" dirty="0" smtClean="0"/>
              <a:t> = 0</a:t>
            </a:r>
            <a:endParaRPr lang="en-SG" sz="1600" dirty="0"/>
          </a:p>
        </p:txBody>
      </p:sp>
      <p:pic>
        <p:nvPicPr>
          <p:cNvPr id="3076" name="Picture 4"/>
          <p:cNvPicPr>
            <a:picLocks noChangeAspect="1" noChangeArrowheads="1"/>
          </p:cNvPicPr>
          <p:nvPr/>
        </p:nvPicPr>
        <p:blipFill>
          <a:blip r:embed="rId7"/>
          <a:srcRect/>
          <a:stretch>
            <a:fillRect/>
          </a:stretch>
        </p:blipFill>
        <p:spPr bwMode="auto">
          <a:xfrm>
            <a:off x="6372200" y="4735943"/>
            <a:ext cx="1962201" cy="605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4440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SG" dirty="0"/>
          </a:p>
        </p:txBody>
      </p:sp>
      <p:sp>
        <p:nvSpPr>
          <p:cNvPr id="3" name="Title 2"/>
          <p:cNvSpPr>
            <a:spLocks noGrp="1"/>
          </p:cNvSpPr>
          <p:nvPr>
            <p:ph type="title"/>
          </p:nvPr>
        </p:nvSpPr>
        <p:spPr>
          <a:xfrm>
            <a:off x="457200" y="274638"/>
            <a:ext cx="8229600" cy="725470"/>
          </a:xfrm>
        </p:spPr>
        <p:txBody>
          <a:bodyPr>
            <a:normAutofit/>
          </a:bodyPr>
          <a:lstStyle/>
          <a:p>
            <a:r>
              <a:rPr lang="en-SG" dirty="0" smtClean="0"/>
              <a:t>Calculation of Volume of Distribution</a:t>
            </a:r>
            <a:endParaRPr lang="en-SG" dirty="0"/>
          </a:p>
        </p:txBody>
      </p:sp>
      <p:pic>
        <p:nvPicPr>
          <p:cNvPr id="5122" name="Picture 2"/>
          <p:cNvPicPr>
            <a:picLocks noChangeAspect="1" noChangeArrowheads="1"/>
          </p:cNvPicPr>
          <p:nvPr/>
        </p:nvPicPr>
        <p:blipFill>
          <a:blip r:embed="rId2"/>
          <a:srcRect/>
          <a:stretch>
            <a:fillRect/>
          </a:stretch>
        </p:blipFill>
        <p:spPr bwMode="auto">
          <a:xfrm>
            <a:off x="5798691" y="3027569"/>
            <a:ext cx="2207470" cy="100489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71471" y="1643050"/>
            <a:ext cx="3777379" cy="3071834"/>
          </a:xfrm>
          <a:prstGeom prst="rect">
            <a:avLst/>
          </a:prstGeom>
          <a:noFill/>
          <a:ln w="9525">
            <a:noFill/>
            <a:miter lim="800000"/>
            <a:headEnd/>
            <a:tailEnd/>
          </a:ln>
          <a:effectLst/>
        </p:spPr>
      </p:pic>
      <p:sp>
        <p:nvSpPr>
          <p:cNvPr id="6" name="Rectangle 5"/>
          <p:cNvSpPr/>
          <p:nvPr/>
        </p:nvSpPr>
        <p:spPr>
          <a:xfrm>
            <a:off x="971600" y="4714883"/>
            <a:ext cx="4572000" cy="338554"/>
          </a:xfrm>
          <a:prstGeom prst="rect">
            <a:avLst/>
          </a:prstGeom>
        </p:spPr>
        <p:txBody>
          <a:bodyPr>
            <a:spAutoFit/>
          </a:bodyPr>
          <a:lstStyle/>
          <a:p>
            <a:r>
              <a:rPr lang="en-SG" sz="1600" dirty="0" err="1" smtClean="0"/>
              <a:t>Semilog</a:t>
            </a:r>
            <a:r>
              <a:rPr lang="en-SG" sz="1600" dirty="0" smtClean="0"/>
              <a:t> graph giving the value of </a:t>
            </a:r>
            <a:r>
              <a:rPr lang="en-SG" sz="1600" i="1" dirty="0" smtClean="0"/>
              <a:t>C</a:t>
            </a:r>
            <a:r>
              <a:rPr lang="en-SG" sz="1600" dirty="0" smtClean="0"/>
              <a:t> </a:t>
            </a:r>
            <a:r>
              <a:rPr lang="en-SG" sz="1600" baseline="-25000" dirty="0" smtClean="0"/>
              <a:t>p</a:t>
            </a:r>
            <a:r>
              <a:rPr lang="en-SG" sz="1600" baseline="30000" dirty="0" smtClean="0"/>
              <a:t>0</a:t>
            </a:r>
            <a:r>
              <a:rPr lang="en-SG" sz="1600" dirty="0" smtClean="0"/>
              <a:t> .</a:t>
            </a:r>
            <a:endParaRPr lang="en-SG" sz="1600" dirty="0"/>
          </a:p>
        </p:txBody>
      </p:sp>
    </p:spTree>
    <p:extLst>
      <p:ext uri="{BB962C8B-B14F-4D97-AF65-F5344CB8AC3E}">
        <p14:creationId xmlns:p14="http://schemas.microsoft.com/office/powerpoint/2010/main" val="68833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SG" sz="2400" dirty="0" smtClean="0"/>
              <a:t>The </a:t>
            </a:r>
          </a:p>
          <a:p>
            <a:r>
              <a:rPr lang="en-SG" sz="2400" dirty="0" smtClean="0"/>
              <a:t>The apparent </a:t>
            </a:r>
            <a:r>
              <a:rPr lang="en-SG" sz="2400" i="1" dirty="0" smtClean="0"/>
              <a:t>V</a:t>
            </a:r>
            <a:r>
              <a:rPr lang="en-SG" sz="2400" dirty="0" smtClean="0"/>
              <a:t> </a:t>
            </a:r>
            <a:r>
              <a:rPr lang="en-SG" sz="2400" baseline="-25000" dirty="0" smtClean="0"/>
              <a:t>D</a:t>
            </a:r>
            <a:r>
              <a:rPr lang="en-SG" sz="2400" dirty="0" smtClean="0"/>
              <a:t> can be estimated from the dose (D</a:t>
            </a:r>
            <a:r>
              <a:rPr lang="en-SG" sz="2400" baseline="-25000" dirty="0" smtClean="0"/>
              <a:t>0</a:t>
            </a:r>
            <a:r>
              <a:rPr lang="en-SG" sz="2400" dirty="0" smtClean="0"/>
              <a:t>) at time t=0, elimination rate constant (k), and the area under the curve (AUC) from </a:t>
            </a:r>
            <a:r>
              <a:rPr lang="en-SG" sz="2400" i="1" dirty="0" smtClean="0"/>
              <a:t>t</a:t>
            </a:r>
            <a:r>
              <a:rPr lang="en-SG" sz="2400" dirty="0" smtClean="0"/>
              <a:t> = 0 to </a:t>
            </a:r>
            <a:r>
              <a:rPr lang="en-SG" sz="2400" i="1" dirty="0" smtClean="0"/>
              <a:t>t</a:t>
            </a:r>
            <a:r>
              <a:rPr lang="en-SG" sz="2400" dirty="0" smtClean="0"/>
              <a:t> = ∞. </a:t>
            </a:r>
            <a:endParaRPr lang="en-SG" sz="2400" dirty="0"/>
          </a:p>
        </p:txBody>
      </p:sp>
      <p:sp>
        <p:nvSpPr>
          <p:cNvPr id="3" name="Title 2"/>
          <p:cNvSpPr>
            <a:spLocks noGrp="1"/>
          </p:cNvSpPr>
          <p:nvPr>
            <p:ph type="title"/>
          </p:nvPr>
        </p:nvSpPr>
        <p:spPr/>
        <p:txBody>
          <a:bodyPr/>
          <a:lstStyle/>
          <a:p>
            <a:endParaRPr lang="en-SG"/>
          </a:p>
        </p:txBody>
      </p:sp>
      <p:pic>
        <p:nvPicPr>
          <p:cNvPr id="6147" name="Picture 3"/>
          <p:cNvPicPr>
            <a:picLocks noChangeAspect="1" noChangeArrowheads="1"/>
          </p:cNvPicPr>
          <p:nvPr/>
        </p:nvPicPr>
        <p:blipFill>
          <a:blip r:embed="rId2"/>
          <a:srcRect/>
          <a:stretch>
            <a:fillRect/>
          </a:stretch>
        </p:blipFill>
        <p:spPr bwMode="auto">
          <a:xfrm>
            <a:off x="3491880" y="3501008"/>
            <a:ext cx="2300837" cy="1197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07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060A07AC-C997-43B6-A045-74B27031A314}" type="slidenum">
              <a:rPr lang="en-US"/>
              <a:pPr/>
              <a:t>16</a:t>
            </a:fld>
            <a:endParaRPr lang="en-US"/>
          </a:p>
        </p:txBody>
      </p:sp>
      <p:sp>
        <p:nvSpPr>
          <p:cNvPr id="49154" name="Rectangle 2"/>
          <p:cNvSpPr>
            <a:spLocks noGrp="1" noChangeArrowheads="1"/>
          </p:cNvSpPr>
          <p:nvPr>
            <p:ph type="title"/>
          </p:nvPr>
        </p:nvSpPr>
        <p:spPr/>
        <p:txBody>
          <a:bodyPr>
            <a:normAutofit/>
          </a:bodyPr>
          <a:lstStyle/>
          <a:p>
            <a:r>
              <a:rPr lang="en-US" sz="2800" b="1" dirty="0"/>
              <a:t>Elimination half life (t</a:t>
            </a:r>
            <a:r>
              <a:rPr lang="en-US" sz="2800" b="1" baseline="-25000" dirty="0"/>
              <a:t>1/2</a:t>
            </a:r>
            <a:r>
              <a:rPr lang="en-US" sz="2800" b="1" dirty="0"/>
              <a:t>)</a:t>
            </a:r>
          </a:p>
        </p:txBody>
      </p:sp>
      <p:sp>
        <p:nvSpPr>
          <p:cNvPr id="49155" name="Rectangle 3"/>
          <p:cNvSpPr>
            <a:spLocks noGrp="1" noChangeArrowheads="1"/>
          </p:cNvSpPr>
          <p:nvPr>
            <p:ph type="body" idx="1"/>
          </p:nvPr>
        </p:nvSpPr>
        <p:spPr>
          <a:xfrm>
            <a:off x="457200" y="1648864"/>
            <a:ext cx="8229600" cy="4525963"/>
          </a:xfrm>
        </p:spPr>
        <p:txBody>
          <a:bodyPr>
            <a:normAutofit/>
          </a:bodyPr>
          <a:lstStyle/>
          <a:p>
            <a:pPr marL="0" indent="0" algn="just">
              <a:buNone/>
            </a:pPr>
            <a:r>
              <a:rPr lang="en-US" sz="2400" smtClean="0"/>
              <a:t>Elimination </a:t>
            </a:r>
            <a:r>
              <a:rPr lang="en-US" sz="2400" dirty="0" smtClean="0"/>
              <a:t>half life (t</a:t>
            </a:r>
            <a:r>
              <a:rPr lang="en-US" sz="2400" baseline="-25000" dirty="0" smtClean="0"/>
              <a:t>1/2</a:t>
            </a:r>
            <a:r>
              <a:rPr lang="en-US" sz="2400" dirty="0" smtClean="0"/>
              <a:t>) is a time at which the amount of bioavailable drug become 50% (half) of the initial amount of the bioavailable drug.</a:t>
            </a:r>
            <a:endParaRPr lang="en-US" sz="2400" dirty="0"/>
          </a:p>
        </p:txBody>
      </p:sp>
    </p:spTree>
    <p:extLst>
      <p:ext uri="{BB962C8B-B14F-4D97-AF65-F5344CB8AC3E}">
        <p14:creationId xmlns:p14="http://schemas.microsoft.com/office/powerpoint/2010/main" val="2024619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D08461A-EC1E-4A8E-975E-C27B7A5537E7}" type="slidenum">
              <a:rPr lang="en-US"/>
              <a:pPr/>
              <a:t>17</a:t>
            </a:fld>
            <a:endParaRPr lang="en-US"/>
          </a:p>
        </p:txBody>
      </p:sp>
      <p:sp>
        <p:nvSpPr>
          <p:cNvPr id="53250" name="Rectangle 2"/>
          <p:cNvSpPr>
            <a:spLocks noGrp="1" noChangeArrowheads="1"/>
          </p:cNvSpPr>
          <p:nvPr>
            <p:ph type="title"/>
          </p:nvPr>
        </p:nvSpPr>
        <p:spPr/>
        <p:txBody>
          <a:bodyPr>
            <a:normAutofit/>
          </a:bodyPr>
          <a:lstStyle/>
          <a:p>
            <a:r>
              <a:rPr lang="en-US" sz="2800" b="1" dirty="0"/>
              <a:t>Elimination half life (t</a:t>
            </a:r>
            <a:r>
              <a:rPr lang="en-US" sz="2800" b="1" baseline="-25000" dirty="0"/>
              <a:t>1/2</a:t>
            </a:r>
            <a:r>
              <a:rPr lang="en-US" sz="2800" b="1" dirty="0"/>
              <a:t>) estimation</a:t>
            </a:r>
          </a:p>
        </p:txBody>
      </p:sp>
      <p:sp>
        <p:nvSpPr>
          <p:cNvPr id="53251" name="Rectangle 3"/>
          <p:cNvSpPr>
            <a:spLocks noGrp="1" noChangeArrowheads="1"/>
          </p:cNvSpPr>
          <p:nvPr>
            <p:ph type="body" idx="1"/>
          </p:nvPr>
        </p:nvSpPr>
        <p:spPr/>
        <p:txBody>
          <a:bodyPr>
            <a:normAutofit/>
          </a:bodyPr>
          <a:lstStyle/>
          <a:p>
            <a:r>
              <a:rPr lang="en-US" sz="2400" dirty="0"/>
              <a:t>Two methods:</a:t>
            </a:r>
          </a:p>
          <a:p>
            <a:pPr lvl="1"/>
            <a:r>
              <a:rPr lang="en-US" sz="2400" dirty="0"/>
              <a:t>From the value of K:</a:t>
            </a:r>
          </a:p>
          <a:p>
            <a:pPr lvl="1"/>
            <a:endParaRPr lang="en-US" sz="2400" dirty="0"/>
          </a:p>
          <a:p>
            <a:pPr lvl="1"/>
            <a:endParaRPr lang="en-US" sz="2400" dirty="0"/>
          </a:p>
          <a:p>
            <a:pPr lvl="1"/>
            <a:r>
              <a:rPr lang="en-US" sz="2400" dirty="0"/>
              <a:t>Directly from </a:t>
            </a:r>
            <a:r>
              <a:rPr lang="en-US" sz="2400" dirty="0" err="1"/>
              <a:t>Conc</a:t>
            </a:r>
            <a:r>
              <a:rPr lang="en-US" sz="2400" dirty="0"/>
              <a:t> vs. time plot</a:t>
            </a:r>
          </a:p>
          <a:p>
            <a:pPr lvl="2"/>
            <a:r>
              <a:rPr lang="en-US" dirty="0"/>
              <a:t>Select a concentration on the best fit line (C1)</a:t>
            </a:r>
          </a:p>
          <a:p>
            <a:pPr lvl="2"/>
            <a:r>
              <a:rPr lang="en-US" dirty="0"/>
              <a:t>Look for the time that is needed to get to 50% of C1 </a:t>
            </a:r>
            <a:r>
              <a:rPr lang="en-US" dirty="0">
                <a:sym typeface="Wingdings" pitchFamily="2" charset="2"/>
              </a:rPr>
              <a:t></a:t>
            </a:r>
            <a:r>
              <a:rPr lang="en-US" dirty="0"/>
              <a:t> </a:t>
            </a:r>
            <a:r>
              <a:rPr lang="en-US" b="1" dirty="0"/>
              <a:t>half-life</a:t>
            </a:r>
          </a:p>
        </p:txBody>
      </p:sp>
      <p:graphicFrame>
        <p:nvGraphicFramePr>
          <p:cNvPr id="53252" name="Object 4"/>
          <p:cNvGraphicFramePr>
            <a:graphicFrameLocks noChangeAspect="1"/>
          </p:cNvGraphicFramePr>
          <p:nvPr>
            <p:extLst>
              <p:ext uri="{D42A27DB-BD31-4B8C-83A1-F6EECF244321}">
                <p14:modId xmlns:p14="http://schemas.microsoft.com/office/powerpoint/2010/main" val="414246380"/>
              </p:ext>
            </p:extLst>
          </p:nvPr>
        </p:nvGraphicFramePr>
        <p:xfrm>
          <a:off x="5148064" y="1676172"/>
          <a:ext cx="1548582" cy="827647"/>
        </p:xfrm>
        <a:graphic>
          <a:graphicData uri="http://schemas.openxmlformats.org/presentationml/2006/ole">
            <mc:AlternateContent xmlns:mc="http://schemas.openxmlformats.org/markup-compatibility/2006">
              <mc:Choice xmlns:v="urn:schemas-microsoft-com:vml" Requires="v">
                <p:oleObj spid="_x0000_s3085" name="Equation" r:id="rId3" imgW="736560" imgH="393480" progId="Equation.3">
                  <p:embed/>
                </p:oleObj>
              </mc:Choice>
              <mc:Fallback>
                <p:oleObj name="Equation" r:id="rId3" imgW="7365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676172"/>
                        <a:ext cx="1548582" cy="827647"/>
                      </a:xfrm>
                      <a:prstGeom prst="rect">
                        <a:avLst/>
                      </a:prstGeom>
                      <a:noFill/>
                    </p:spPr>
                  </p:pic>
                </p:oleObj>
              </mc:Fallback>
            </mc:AlternateContent>
          </a:graphicData>
        </a:graphic>
      </p:graphicFrame>
    </p:spTree>
    <p:extLst>
      <p:ext uri="{BB962C8B-B14F-4D97-AF65-F5344CB8AC3E}">
        <p14:creationId xmlns:p14="http://schemas.microsoft.com/office/powerpoint/2010/main" val="900642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2F22471C-2973-49AB-8507-2EACBF78C85B}" type="slidenum">
              <a:rPr lang="en-US"/>
              <a:pPr/>
              <a:t>18</a:t>
            </a:fld>
            <a:endParaRPr lang="en-US"/>
          </a:p>
        </p:txBody>
      </p:sp>
      <p:sp>
        <p:nvSpPr>
          <p:cNvPr id="40962" name="Rectangle 2"/>
          <p:cNvSpPr>
            <a:spLocks noGrp="1" noChangeArrowheads="1"/>
          </p:cNvSpPr>
          <p:nvPr>
            <p:ph type="title"/>
          </p:nvPr>
        </p:nvSpPr>
        <p:spPr/>
        <p:txBody>
          <a:bodyPr>
            <a:normAutofit/>
          </a:bodyPr>
          <a:lstStyle/>
          <a:p>
            <a:r>
              <a:rPr lang="en-US" sz="2800" b="1" dirty="0"/>
              <a:t>Clearance (Cl)</a:t>
            </a:r>
          </a:p>
        </p:txBody>
      </p:sp>
      <p:sp>
        <p:nvSpPr>
          <p:cNvPr id="40963" name="Rectangle 3"/>
          <p:cNvSpPr>
            <a:spLocks noGrp="1" noChangeArrowheads="1"/>
          </p:cNvSpPr>
          <p:nvPr>
            <p:ph type="body" idx="1"/>
          </p:nvPr>
        </p:nvSpPr>
        <p:spPr/>
        <p:txBody>
          <a:bodyPr>
            <a:normAutofit/>
          </a:bodyPr>
          <a:lstStyle/>
          <a:p>
            <a:pPr>
              <a:lnSpc>
                <a:spcPct val="80000"/>
              </a:lnSpc>
            </a:pPr>
            <a:r>
              <a:rPr lang="en-US" sz="2400" dirty="0"/>
              <a:t>Clearance is a </a:t>
            </a:r>
            <a:r>
              <a:rPr lang="en-US" sz="2400" dirty="0" smtClean="0"/>
              <a:t>the measurement </a:t>
            </a:r>
            <a:r>
              <a:rPr lang="en-US" sz="2400" dirty="0"/>
              <a:t>of the </a:t>
            </a:r>
            <a:r>
              <a:rPr lang="en-US" sz="2400" dirty="0" smtClean="0"/>
              <a:t>depletion of </a:t>
            </a:r>
            <a:r>
              <a:rPr lang="en-US" sz="2400" dirty="0"/>
              <a:t>drug from the body</a:t>
            </a:r>
          </a:p>
          <a:p>
            <a:pPr marL="0" indent="0">
              <a:lnSpc>
                <a:spcPct val="80000"/>
              </a:lnSpc>
              <a:buNone/>
            </a:pPr>
            <a:endParaRPr lang="en-US" sz="2400" dirty="0"/>
          </a:p>
          <a:p>
            <a:pPr>
              <a:lnSpc>
                <a:spcPct val="80000"/>
              </a:lnSpc>
            </a:pPr>
            <a:r>
              <a:rPr lang="en-US" sz="2400" dirty="0" smtClean="0"/>
              <a:t>The drug half life can be determined by drug Cl and </a:t>
            </a:r>
            <a:r>
              <a:rPr lang="en-US" sz="2400" dirty="0" err="1" smtClean="0"/>
              <a:t>Vd</a:t>
            </a:r>
            <a:endParaRPr lang="en-US" sz="2400" dirty="0" smtClean="0"/>
          </a:p>
          <a:p>
            <a:pPr>
              <a:lnSpc>
                <a:spcPct val="80000"/>
              </a:lnSpc>
            </a:pPr>
            <a:endParaRPr lang="en-US" sz="2400" dirty="0"/>
          </a:p>
          <a:p>
            <a:r>
              <a:rPr lang="en-US" sz="2400" dirty="0"/>
              <a:t>For  </a:t>
            </a:r>
            <a:r>
              <a:rPr lang="en-US" sz="2400" u="sng" dirty="0"/>
              <a:t>One compartment pharmacokinetics</a:t>
            </a:r>
            <a:r>
              <a:rPr lang="en-US" sz="2400" dirty="0"/>
              <a:t> , clearance is calculated using:</a:t>
            </a:r>
          </a:p>
          <a:p>
            <a:endParaRPr lang="en-US" sz="2400" dirty="0"/>
          </a:p>
          <a:p>
            <a:pPr>
              <a:lnSpc>
                <a:spcPct val="80000"/>
              </a:lnSpc>
            </a:pP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924039223"/>
              </p:ext>
            </p:extLst>
          </p:nvPr>
        </p:nvGraphicFramePr>
        <p:xfrm>
          <a:off x="3851920" y="4581128"/>
          <a:ext cx="1603400" cy="393614"/>
        </p:xfrm>
        <a:graphic>
          <a:graphicData uri="http://schemas.openxmlformats.org/presentationml/2006/ole">
            <mc:AlternateContent xmlns:mc="http://schemas.openxmlformats.org/markup-compatibility/2006">
              <mc:Choice xmlns:v="urn:schemas-microsoft-com:vml" Requires="v">
                <p:oleObj spid="_x0000_s12292" name="Equation" r:id="rId3" imgW="723600" imgH="177480" progId="Equation.3">
                  <p:embed/>
                </p:oleObj>
              </mc:Choice>
              <mc:Fallback>
                <p:oleObj name="Equation" r:id="rId3" imgW="7236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581128"/>
                        <a:ext cx="1603400" cy="393614"/>
                      </a:xfrm>
                      <a:prstGeom prst="rect">
                        <a:avLst/>
                      </a:prstGeom>
                      <a:noFill/>
                    </p:spPr>
                  </p:pic>
                </p:oleObj>
              </mc:Fallback>
            </mc:AlternateContent>
          </a:graphicData>
        </a:graphic>
      </p:graphicFrame>
    </p:spTree>
    <p:extLst>
      <p:ext uri="{BB962C8B-B14F-4D97-AF65-F5344CB8AC3E}">
        <p14:creationId xmlns:p14="http://schemas.microsoft.com/office/powerpoint/2010/main" val="16288289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30E70CA6-B4EE-463B-9463-6F17B1EFF438}" type="slidenum">
              <a:rPr lang="en-US"/>
              <a:pPr/>
              <a:t>19</a:t>
            </a:fld>
            <a:endParaRPr lang="en-US"/>
          </a:p>
        </p:txBody>
      </p:sp>
      <p:sp>
        <p:nvSpPr>
          <p:cNvPr id="67586" name="Rectangle 2"/>
          <p:cNvSpPr>
            <a:spLocks noGrp="1" noChangeArrowheads="1"/>
          </p:cNvSpPr>
          <p:nvPr>
            <p:ph type="title"/>
          </p:nvPr>
        </p:nvSpPr>
        <p:spPr/>
        <p:txBody>
          <a:bodyPr>
            <a:normAutofit/>
          </a:bodyPr>
          <a:lstStyle/>
          <a:p>
            <a:r>
              <a:rPr lang="en-US" sz="2800" b="1" dirty="0"/>
              <a:t>Area Under the Conc. Time Curve</a:t>
            </a:r>
            <a:br>
              <a:rPr lang="en-US" sz="2800" b="1" dirty="0"/>
            </a:br>
            <a:r>
              <a:rPr lang="en-US" sz="2800" b="1" dirty="0"/>
              <a:t>(AUC) calculation</a:t>
            </a:r>
          </a:p>
        </p:txBody>
      </p:sp>
      <p:sp>
        <p:nvSpPr>
          <p:cNvPr id="67587" name="Rectangle 3"/>
          <p:cNvSpPr>
            <a:spLocks noGrp="1" noChangeArrowheads="1"/>
          </p:cNvSpPr>
          <p:nvPr>
            <p:ph type="body" idx="1"/>
          </p:nvPr>
        </p:nvSpPr>
        <p:spPr>
          <a:xfrm>
            <a:off x="457200" y="1785926"/>
            <a:ext cx="8229600" cy="4221365"/>
          </a:xfrm>
        </p:spPr>
        <p:txBody>
          <a:bodyPr>
            <a:normAutofit/>
          </a:bodyPr>
          <a:lstStyle/>
          <a:p>
            <a:r>
              <a:rPr lang="en-US" sz="2400" dirty="0"/>
              <a:t>Two methods:</a:t>
            </a:r>
          </a:p>
          <a:p>
            <a:pPr lvl="1"/>
            <a:r>
              <a:rPr lang="en-US" sz="2400" dirty="0"/>
              <a:t>Model dependent: can be used only for one compartment IV </a:t>
            </a:r>
            <a:r>
              <a:rPr lang="en-US" sz="2400" dirty="0" smtClean="0"/>
              <a:t>bolus</a:t>
            </a:r>
          </a:p>
          <a:p>
            <a:pPr lvl="1">
              <a:buNone/>
            </a:pPr>
            <a:endParaRPr lang="en-US" sz="2400" dirty="0"/>
          </a:p>
          <a:p>
            <a:pPr lvl="1"/>
            <a:r>
              <a:rPr lang="en-US" sz="2400" dirty="0"/>
              <a:t>Model independent: Can be used for any drug with any route of administration</a:t>
            </a:r>
          </a:p>
        </p:txBody>
      </p:sp>
    </p:spTree>
    <p:extLst>
      <p:ext uri="{BB962C8B-B14F-4D97-AF65-F5344CB8AC3E}">
        <p14:creationId xmlns:p14="http://schemas.microsoft.com/office/powerpoint/2010/main" val="5756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252736"/>
          </a:xfrm>
        </p:spPr>
        <p:txBody>
          <a:bodyPr>
            <a:normAutofit/>
          </a:bodyPr>
          <a:lstStyle/>
          <a:p>
            <a:r>
              <a:rPr lang="en-US" sz="2400" dirty="0" smtClean="0"/>
              <a:t> Classify to open compartmental models</a:t>
            </a:r>
          </a:p>
          <a:p>
            <a:r>
              <a:rPr lang="en-US" sz="2400" dirty="0" smtClean="0"/>
              <a:t> Discuss the non-compartmental models</a:t>
            </a:r>
            <a:endParaRPr lang="en-SG" sz="2400" dirty="0"/>
          </a:p>
        </p:txBody>
      </p:sp>
      <p:sp>
        <p:nvSpPr>
          <p:cNvPr id="3" name="Title 2"/>
          <p:cNvSpPr>
            <a:spLocks noGrp="1"/>
          </p:cNvSpPr>
          <p:nvPr>
            <p:ph type="title"/>
          </p:nvPr>
        </p:nvSpPr>
        <p:spPr/>
        <p:txBody>
          <a:bodyPr>
            <a:normAutofit/>
          </a:bodyPr>
          <a:lstStyle/>
          <a:p>
            <a:r>
              <a:rPr lang="en-US" sz="2800" b="1" dirty="0" smtClean="0"/>
              <a:t>Topic outcomes</a:t>
            </a:r>
            <a:endParaRPr lang="en-SG" sz="2800" b="1" dirty="0"/>
          </a:p>
        </p:txBody>
      </p:sp>
    </p:spTree>
    <p:extLst>
      <p:ext uri="{BB962C8B-B14F-4D97-AF65-F5344CB8AC3E}">
        <p14:creationId xmlns:p14="http://schemas.microsoft.com/office/powerpoint/2010/main" val="1718887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742E727-3DC9-486C-9540-2EC4C4A7E8BF}" type="slidenum">
              <a:rPr lang="en-US"/>
              <a:pPr/>
              <a:t>20</a:t>
            </a:fld>
            <a:endParaRPr lang="en-US"/>
          </a:p>
        </p:txBody>
      </p:sp>
      <p:sp>
        <p:nvSpPr>
          <p:cNvPr id="68610" name="Rectangle 2"/>
          <p:cNvSpPr>
            <a:spLocks noGrp="1" noChangeArrowheads="1"/>
          </p:cNvSpPr>
          <p:nvPr>
            <p:ph type="title"/>
          </p:nvPr>
        </p:nvSpPr>
        <p:spPr/>
        <p:txBody>
          <a:bodyPr>
            <a:normAutofit/>
          </a:bodyPr>
          <a:lstStyle/>
          <a:p>
            <a:r>
              <a:rPr lang="en-US" sz="2800" b="1" dirty="0"/>
              <a:t>AUC calculation: Model dependent</a:t>
            </a:r>
          </a:p>
        </p:txBody>
      </p:sp>
      <p:sp>
        <p:nvSpPr>
          <p:cNvPr id="68611" name="Rectangle 3"/>
          <p:cNvSpPr>
            <a:spLocks noGrp="1" noChangeArrowheads="1"/>
          </p:cNvSpPr>
          <p:nvPr>
            <p:ph type="body" idx="1"/>
          </p:nvPr>
        </p:nvSpPr>
        <p:spPr/>
        <p:txBody>
          <a:bodyPr>
            <a:normAutofit/>
          </a:bodyPr>
          <a:lstStyle/>
          <a:p>
            <a:r>
              <a:rPr lang="en-US" sz="2400" dirty="0" smtClean="0"/>
              <a:t>For intravenous drug administration following first order elimination in one compartment model, the AUC can be estimated using:</a:t>
            </a:r>
            <a:endParaRPr lang="en-US" sz="2400" dirty="0"/>
          </a:p>
        </p:txBody>
      </p:sp>
      <p:graphicFrame>
        <p:nvGraphicFramePr>
          <p:cNvPr id="68612" name="Object 4"/>
          <p:cNvGraphicFramePr>
            <a:graphicFrameLocks noChangeAspect="1"/>
          </p:cNvGraphicFramePr>
          <p:nvPr>
            <p:extLst>
              <p:ext uri="{D42A27DB-BD31-4B8C-83A1-F6EECF244321}">
                <p14:modId xmlns:p14="http://schemas.microsoft.com/office/powerpoint/2010/main" val="353999085"/>
              </p:ext>
            </p:extLst>
          </p:nvPr>
        </p:nvGraphicFramePr>
        <p:xfrm>
          <a:off x="2915816" y="3212976"/>
          <a:ext cx="2701056" cy="845694"/>
        </p:xfrm>
        <a:graphic>
          <a:graphicData uri="http://schemas.openxmlformats.org/presentationml/2006/ole">
            <mc:AlternateContent xmlns:mc="http://schemas.openxmlformats.org/markup-compatibility/2006">
              <mc:Choice xmlns:v="urn:schemas-microsoft-com:vml" Requires="v">
                <p:oleObj spid="_x0000_s5133" name="Equation" r:id="rId3" imgW="1257120" imgH="393480" progId="Equation.3">
                  <p:embed/>
                </p:oleObj>
              </mc:Choice>
              <mc:Fallback>
                <p:oleObj name="Equation" r:id="rId3" imgW="12571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212976"/>
                        <a:ext cx="2701056" cy="845694"/>
                      </a:xfrm>
                      <a:prstGeom prst="rect">
                        <a:avLst/>
                      </a:prstGeom>
                      <a:noFill/>
                    </p:spPr>
                  </p:pic>
                </p:oleObj>
              </mc:Fallback>
            </mc:AlternateContent>
          </a:graphicData>
        </a:graphic>
      </p:graphicFrame>
    </p:spTree>
    <p:extLst>
      <p:ext uri="{BB962C8B-B14F-4D97-AF65-F5344CB8AC3E}">
        <p14:creationId xmlns:p14="http://schemas.microsoft.com/office/powerpoint/2010/main" val="1210676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4878E19-7EDF-4195-BA6B-6B3DAA288CB8}" type="slidenum">
              <a:rPr lang="en-US"/>
              <a:pPr/>
              <a:t>21</a:t>
            </a:fld>
            <a:endParaRPr lang="en-US"/>
          </a:p>
        </p:txBody>
      </p:sp>
      <p:graphicFrame>
        <p:nvGraphicFramePr>
          <p:cNvPr id="70662" name="Object 6"/>
          <p:cNvGraphicFramePr>
            <a:graphicFrameLocks noChangeAspect="1"/>
          </p:cNvGraphicFramePr>
          <p:nvPr/>
        </p:nvGraphicFramePr>
        <p:xfrm>
          <a:off x="147638" y="1600200"/>
          <a:ext cx="8848725" cy="4686300"/>
        </p:xfrm>
        <a:graphic>
          <a:graphicData uri="http://schemas.openxmlformats.org/presentationml/2006/ole">
            <mc:AlternateContent xmlns:mc="http://schemas.openxmlformats.org/markup-compatibility/2006">
              <mc:Choice xmlns:v="urn:schemas-microsoft-com:vml" Requires="v">
                <p:oleObj spid="_x0000_s6157" name="Chart" r:id="rId3" imgW="8848662" imgH="4686317" progId="Excel.Chart.8">
                  <p:embed/>
                </p:oleObj>
              </mc:Choice>
              <mc:Fallback>
                <p:oleObj name="Chart" r:id="rId3" imgW="8848662" imgH="46863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600200"/>
                        <a:ext cx="8848725" cy="4686300"/>
                      </a:xfrm>
                      <a:prstGeom prst="rect">
                        <a:avLst/>
                      </a:prstGeom>
                      <a:noFill/>
                      <a:ln>
                        <a:noFill/>
                      </a:ln>
                      <a:effectLst/>
                    </p:spPr>
                  </p:pic>
                </p:oleObj>
              </mc:Fallback>
            </mc:AlternateContent>
          </a:graphicData>
        </a:graphic>
      </p:graphicFrame>
      <p:sp>
        <p:nvSpPr>
          <p:cNvPr id="70658" name="Rectangle 2"/>
          <p:cNvSpPr>
            <a:spLocks noGrp="1" noChangeArrowheads="1"/>
          </p:cNvSpPr>
          <p:nvPr>
            <p:ph type="title"/>
          </p:nvPr>
        </p:nvSpPr>
        <p:spPr/>
        <p:txBody>
          <a:bodyPr>
            <a:normAutofit fontScale="90000"/>
          </a:bodyPr>
          <a:lstStyle/>
          <a:p>
            <a:r>
              <a:rPr lang="en-US" sz="4000"/>
              <a:t>AUC calculation: Model independent</a:t>
            </a:r>
          </a:p>
        </p:txBody>
      </p:sp>
      <p:sp>
        <p:nvSpPr>
          <p:cNvPr id="70667" name="Freeform 11"/>
          <p:cNvSpPr>
            <a:spLocks/>
          </p:cNvSpPr>
          <p:nvPr/>
        </p:nvSpPr>
        <p:spPr bwMode="auto">
          <a:xfrm>
            <a:off x="609600" y="2514600"/>
            <a:ext cx="8382000" cy="3352800"/>
          </a:xfrm>
          <a:custGeom>
            <a:avLst/>
            <a:gdLst/>
            <a:ahLst/>
            <a:cxnLst>
              <a:cxn ang="0">
                <a:pos x="0" y="48"/>
              </a:cxn>
              <a:cxn ang="0">
                <a:pos x="0" y="2112"/>
              </a:cxn>
              <a:cxn ang="0">
                <a:pos x="5280" y="2112"/>
              </a:cxn>
              <a:cxn ang="0">
                <a:pos x="3408" y="1824"/>
              </a:cxn>
              <a:cxn ang="0">
                <a:pos x="2544" y="1632"/>
              </a:cxn>
              <a:cxn ang="0">
                <a:pos x="1728" y="1344"/>
              </a:cxn>
              <a:cxn ang="0">
                <a:pos x="864" y="816"/>
              </a:cxn>
              <a:cxn ang="0">
                <a:pos x="0" y="0"/>
              </a:cxn>
            </a:cxnLst>
            <a:rect l="0" t="0" r="r" b="b"/>
            <a:pathLst>
              <a:path w="5280" h="2112">
                <a:moveTo>
                  <a:pt x="0" y="48"/>
                </a:moveTo>
                <a:lnTo>
                  <a:pt x="0" y="2112"/>
                </a:lnTo>
                <a:lnTo>
                  <a:pt x="5280" y="2112"/>
                </a:lnTo>
                <a:lnTo>
                  <a:pt x="3408" y="1824"/>
                </a:lnTo>
                <a:lnTo>
                  <a:pt x="2544" y="1632"/>
                </a:lnTo>
                <a:lnTo>
                  <a:pt x="1728" y="1344"/>
                </a:lnTo>
                <a:lnTo>
                  <a:pt x="864" y="816"/>
                </a:lnTo>
                <a:lnTo>
                  <a:pt x="0" y="0"/>
                </a:lnTo>
              </a:path>
            </a:pathLst>
          </a:custGeom>
          <a:pattFill prst="ltVert">
            <a:fgClr>
              <a:srgbClr val="F62D1E"/>
            </a:fgClr>
            <a:bgClr>
              <a:schemeClr val="bg1"/>
            </a:bgClr>
          </a:pattFill>
          <a:ln w="31750">
            <a:solidFill>
              <a:schemeClr val="tx1"/>
            </a:solidFill>
            <a:round/>
            <a:headEnd/>
            <a:tailEnd/>
          </a:ln>
          <a:effectLst/>
        </p:spPr>
        <p:txBody>
          <a:bodyPr/>
          <a:lstStyle/>
          <a:p>
            <a:endParaRPr lang="en-SG"/>
          </a:p>
        </p:txBody>
      </p:sp>
    </p:spTree>
    <p:extLst>
      <p:ext uri="{BB962C8B-B14F-4D97-AF65-F5344CB8AC3E}">
        <p14:creationId xmlns:p14="http://schemas.microsoft.com/office/powerpoint/2010/main" val="1117097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3B06560B-C53B-4086-85E6-967C0D2D18EE}" type="slidenum">
              <a:rPr lang="en-US"/>
              <a:pPr/>
              <a:t>22</a:t>
            </a:fld>
            <a:endParaRPr lang="en-US"/>
          </a:p>
        </p:txBody>
      </p:sp>
      <p:graphicFrame>
        <p:nvGraphicFramePr>
          <p:cNvPr id="73730" name="Object 2"/>
          <p:cNvGraphicFramePr>
            <a:graphicFrameLocks noChangeAspect="1"/>
          </p:cNvGraphicFramePr>
          <p:nvPr/>
        </p:nvGraphicFramePr>
        <p:xfrm>
          <a:off x="147638" y="1600200"/>
          <a:ext cx="8848725" cy="4686300"/>
        </p:xfrm>
        <a:graphic>
          <a:graphicData uri="http://schemas.openxmlformats.org/presentationml/2006/ole">
            <mc:AlternateContent xmlns:mc="http://schemas.openxmlformats.org/markup-compatibility/2006">
              <mc:Choice xmlns:v="urn:schemas-microsoft-com:vml" Requires="v">
                <p:oleObj spid="_x0000_s7181" name="Chart" r:id="rId3" imgW="8848662" imgH="4686317" progId="Excel.Chart.8">
                  <p:embed/>
                </p:oleObj>
              </mc:Choice>
              <mc:Fallback>
                <p:oleObj name="Chart" r:id="rId3" imgW="8848662" imgH="46863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600200"/>
                        <a:ext cx="884872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3731" name="Rectangle 3"/>
          <p:cNvSpPr>
            <a:spLocks noGrp="1" noChangeArrowheads="1"/>
          </p:cNvSpPr>
          <p:nvPr>
            <p:ph type="title"/>
          </p:nvPr>
        </p:nvSpPr>
        <p:spPr/>
        <p:txBody>
          <a:bodyPr>
            <a:normAutofit fontScale="90000"/>
          </a:bodyPr>
          <a:lstStyle/>
          <a:p>
            <a:r>
              <a:rPr lang="en-US" sz="4000"/>
              <a:t>AUC calculation: Model independent</a:t>
            </a:r>
          </a:p>
        </p:txBody>
      </p:sp>
      <p:sp>
        <p:nvSpPr>
          <p:cNvPr id="73732" name="Freeform 4"/>
          <p:cNvSpPr>
            <a:spLocks/>
          </p:cNvSpPr>
          <p:nvPr/>
        </p:nvSpPr>
        <p:spPr bwMode="auto">
          <a:xfrm>
            <a:off x="609600" y="2514600"/>
            <a:ext cx="8382000" cy="3352800"/>
          </a:xfrm>
          <a:custGeom>
            <a:avLst/>
            <a:gdLst/>
            <a:ahLst/>
            <a:cxnLst>
              <a:cxn ang="0">
                <a:pos x="0" y="48"/>
              </a:cxn>
              <a:cxn ang="0">
                <a:pos x="0" y="2112"/>
              </a:cxn>
              <a:cxn ang="0">
                <a:pos x="5280" y="2112"/>
              </a:cxn>
              <a:cxn ang="0">
                <a:pos x="3408" y="1824"/>
              </a:cxn>
              <a:cxn ang="0">
                <a:pos x="2544" y="1632"/>
              </a:cxn>
              <a:cxn ang="0">
                <a:pos x="1728" y="1344"/>
              </a:cxn>
              <a:cxn ang="0">
                <a:pos x="864" y="816"/>
              </a:cxn>
              <a:cxn ang="0">
                <a:pos x="0" y="0"/>
              </a:cxn>
            </a:cxnLst>
            <a:rect l="0" t="0" r="r" b="b"/>
            <a:pathLst>
              <a:path w="5280" h="2112">
                <a:moveTo>
                  <a:pt x="0" y="48"/>
                </a:moveTo>
                <a:lnTo>
                  <a:pt x="0" y="2112"/>
                </a:lnTo>
                <a:lnTo>
                  <a:pt x="5280" y="2112"/>
                </a:lnTo>
                <a:lnTo>
                  <a:pt x="3408" y="1824"/>
                </a:lnTo>
                <a:lnTo>
                  <a:pt x="2544" y="1632"/>
                </a:lnTo>
                <a:lnTo>
                  <a:pt x="1728" y="1344"/>
                </a:lnTo>
                <a:lnTo>
                  <a:pt x="864" y="816"/>
                </a:lnTo>
                <a:lnTo>
                  <a:pt x="0" y="0"/>
                </a:lnTo>
              </a:path>
            </a:pathLst>
          </a:custGeom>
          <a:pattFill prst="ltVert">
            <a:fgClr>
              <a:srgbClr val="F62D1E"/>
            </a:fgClr>
            <a:bgClr>
              <a:schemeClr val="bg1"/>
            </a:bgClr>
          </a:pattFill>
          <a:ln w="31750">
            <a:solidFill>
              <a:schemeClr val="tx1"/>
            </a:solidFill>
            <a:round/>
            <a:headEnd/>
            <a:tailEnd/>
          </a:ln>
          <a:effectLst/>
        </p:spPr>
        <p:txBody>
          <a:bodyPr/>
          <a:lstStyle/>
          <a:p>
            <a:endParaRPr lang="en-SG"/>
          </a:p>
        </p:txBody>
      </p:sp>
      <p:sp>
        <p:nvSpPr>
          <p:cNvPr id="73733" name="Line 5"/>
          <p:cNvSpPr>
            <a:spLocks noChangeShapeType="1"/>
          </p:cNvSpPr>
          <p:nvPr/>
        </p:nvSpPr>
        <p:spPr bwMode="auto">
          <a:xfrm>
            <a:off x="1981200" y="3810000"/>
            <a:ext cx="0" cy="2057400"/>
          </a:xfrm>
          <a:prstGeom prst="line">
            <a:avLst/>
          </a:prstGeom>
          <a:noFill/>
          <a:ln w="31750">
            <a:solidFill>
              <a:schemeClr val="tx1"/>
            </a:solidFill>
            <a:round/>
            <a:headEnd/>
            <a:tailEnd/>
          </a:ln>
          <a:effectLst/>
        </p:spPr>
        <p:txBody>
          <a:bodyPr/>
          <a:lstStyle/>
          <a:p>
            <a:endParaRPr lang="en-SG"/>
          </a:p>
        </p:txBody>
      </p:sp>
      <p:sp>
        <p:nvSpPr>
          <p:cNvPr id="73734" name="Line 6"/>
          <p:cNvSpPr>
            <a:spLocks noChangeShapeType="1"/>
          </p:cNvSpPr>
          <p:nvPr/>
        </p:nvSpPr>
        <p:spPr bwMode="auto">
          <a:xfrm>
            <a:off x="3352800" y="4648200"/>
            <a:ext cx="0" cy="1219200"/>
          </a:xfrm>
          <a:prstGeom prst="line">
            <a:avLst/>
          </a:prstGeom>
          <a:noFill/>
          <a:ln w="31750">
            <a:solidFill>
              <a:schemeClr val="tx1"/>
            </a:solidFill>
            <a:round/>
            <a:headEnd/>
            <a:tailEnd/>
          </a:ln>
          <a:effectLst/>
        </p:spPr>
        <p:txBody>
          <a:bodyPr/>
          <a:lstStyle/>
          <a:p>
            <a:endParaRPr lang="en-SG"/>
          </a:p>
        </p:txBody>
      </p:sp>
      <p:sp>
        <p:nvSpPr>
          <p:cNvPr id="73735" name="Line 7"/>
          <p:cNvSpPr>
            <a:spLocks noChangeShapeType="1"/>
          </p:cNvSpPr>
          <p:nvPr/>
        </p:nvSpPr>
        <p:spPr bwMode="auto">
          <a:xfrm>
            <a:off x="4724400" y="5105400"/>
            <a:ext cx="0" cy="762000"/>
          </a:xfrm>
          <a:prstGeom prst="line">
            <a:avLst/>
          </a:prstGeom>
          <a:noFill/>
          <a:ln w="31750">
            <a:solidFill>
              <a:schemeClr val="tx1"/>
            </a:solidFill>
            <a:round/>
            <a:headEnd/>
            <a:tailEnd/>
          </a:ln>
          <a:effectLst/>
        </p:spPr>
        <p:txBody>
          <a:bodyPr/>
          <a:lstStyle/>
          <a:p>
            <a:endParaRPr lang="en-SG"/>
          </a:p>
        </p:txBody>
      </p:sp>
      <p:sp>
        <p:nvSpPr>
          <p:cNvPr id="73736" name="Line 8"/>
          <p:cNvSpPr>
            <a:spLocks noChangeShapeType="1"/>
          </p:cNvSpPr>
          <p:nvPr/>
        </p:nvSpPr>
        <p:spPr bwMode="auto">
          <a:xfrm>
            <a:off x="6019800" y="5410200"/>
            <a:ext cx="0" cy="457200"/>
          </a:xfrm>
          <a:prstGeom prst="line">
            <a:avLst/>
          </a:prstGeom>
          <a:noFill/>
          <a:ln w="31750">
            <a:solidFill>
              <a:schemeClr val="tx1"/>
            </a:solidFill>
            <a:round/>
            <a:headEnd/>
            <a:tailEnd/>
          </a:ln>
          <a:effectLst/>
        </p:spPr>
        <p:txBody>
          <a:bodyPr/>
          <a:lstStyle/>
          <a:p>
            <a:endParaRPr lang="en-SG"/>
          </a:p>
        </p:txBody>
      </p:sp>
      <p:sp>
        <p:nvSpPr>
          <p:cNvPr id="73737" name="Text Box 9"/>
          <p:cNvSpPr txBox="1">
            <a:spLocks noChangeArrowheads="1"/>
          </p:cNvSpPr>
          <p:nvPr/>
        </p:nvSpPr>
        <p:spPr bwMode="auto">
          <a:xfrm>
            <a:off x="1066800" y="4267200"/>
            <a:ext cx="304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1</a:t>
            </a:r>
          </a:p>
        </p:txBody>
      </p:sp>
      <p:sp>
        <p:nvSpPr>
          <p:cNvPr id="73738" name="Text Box 10"/>
          <p:cNvSpPr txBox="1">
            <a:spLocks noChangeArrowheads="1"/>
          </p:cNvSpPr>
          <p:nvPr/>
        </p:nvSpPr>
        <p:spPr bwMode="auto">
          <a:xfrm>
            <a:off x="2514600" y="4860925"/>
            <a:ext cx="304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2</a:t>
            </a:r>
          </a:p>
        </p:txBody>
      </p:sp>
      <p:sp>
        <p:nvSpPr>
          <p:cNvPr id="73739" name="Text Box 11"/>
          <p:cNvSpPr txBox="1">
            <a:spLocks noChangeArrowheads="1"/>
          </p:cNvSpPr>
          <p:nvPr/>
        </p:nvSpPr>
        <p:spPr bwMode="auto">
          <a:xfrm>
            <a:off x="3810000" y="5181600"/>
            <a:ext cx="3810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3</a:t>
            </a:r>
          </a:p>
        </p:txBody>
      </p:sp>
      <p:sp>
        <p:nvSpPr>
          <p:cNvPr id="73740" name="Text Box 12"/>
          <p:cNvSpPr txBox="1">
            <a:spLocks noChangeArrowheads="1"/>
          </p:cNvSpPr>
          <p:nvPr/>
        </p:nvSpPr>
        <p:spPr bwMode="auto">
          <a:xfrm>
            <a:off x="4953000" y="5334000"/>
            <a:ext cx="3810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4</a:t>
            </a:r>
          </a:p>
        </p:txBody>
      </p:sp>
      <p:sp>
        <p:nvSpPr>
          <p:cNvPr id="73741" name="Text Box 13"/>
          <p:cNvSpPr txBox="1">
            <a:spLocks noChangeArrowheads="1"/>
          </p:cNvSpPr>
          <p:nvPr/>
        </p:nvSpPr>
        <p:spPr bwMode="auto">
          <a:xfrm>
            <a:off x="6172200" y="5486400"/>
            <a:ext cx="304800" cy="304800"/>
          </a:xfrm>
          <a:prstGeom prst="rect">
            <a:avLst/>
          </a:prstGeom>
          <a:solidFill>
            <a:schemeClr val="bg1"/>
          </a:solidFill>
          <a:ln w="9525">
            <a:noFill/>
            <a:miter lim="800000"/>
            <a:headEnd/>
            <a:tailEnd/>
          </a:ln>
          <a:effectLst/>
        </p:spPr>
        <p:txBody>
          <a:bodyPr lIns="0" tIns="0" rIns="0" bIns="0" anchor="ctr" anchorCtr="1">
            <a:spAutoFit/>
          </a:bodyPr>
          <a:lstStyle/>
          <a:p>
            <a:pPr algn="ctr">
              <a:spcBef>
                <a:spcPct val="50000"/>
              </a:spcBef>
            </a:pPr>
            <a:r>
              <a:rPr lang="en-US" sz="2000" b="1"/>
              <a:t>5</a:t>
            </a:r>
          </a:p>
        </p:txBody>
      </p:sp>
      <p:sp>
        <p:nvSpPr>
          <p:cNvPr id="73742" name="Text Box 14"/>
          <p:cNvSpPr txBox="1">
            <a:spLocks noChangeArrowheads="1"/>
          </p:cNvSpPr>
          <p:nvPr/>
        </p:nvSpPr>
        <p:spPr bwMode="auto">
          <a:xfrm>
            <a:off x="4267200" y="2095500"/>
            <a:ext cx="4419600" cy="1006475"/>
          </a:xfrm>
          <a:prstGeom prst="rect">
            <a:avLst/>
          </a:prstGeom>
          <a:noFill/>
          <a:ln w="9525">
            <a:noFill/>
            <a:miter lim="800000"/>
            <a:headEnd/>
            <a:tailEnd/>
          </a:ln>
          <a:effectLst/>
        </p:spPr>
        <p:txBody>
          <a:bodyPr>
            <a:spAutoFit/>
          </a:bodyPr>
          <a:lstStyle/>
          <a:p>
            <a:pPr>
              <a:spcBef>
                <a:spcPct val="50000"/>
              </a:spcBef>
            </a:pPr>
            <a:r>
              <a:rPr lang="en-US" sz="2000"/>
              <a:t>1- Divide the area into different parts based on the observed concentration points (parts 1-5)</a:t>
            </a:r>
          </a:p>
        </p:txBody>
      </p:sp>
    </p:spTree>
    <p:extLst>
      <p:ext uri="{BB962C8B-B14F-4D97-AF65-F5344CB8AC3E}">
        <p14:creationId xmlns:p14="http://schemas.microsoft.com/office/powerpoint/2010/main" val="1755472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1"/>
          </p:nvPr>
        </p:nvSpPr>
        <p:spPr/>
        <p:txBody>
          <a:bodyPr/>
          <a:lstStyle/>
          <a:p>
            <a:fld id="{28067D61-7BE9-45BF-BE58-94996D3409B9}" type="slidenum">
              <a:rPr lang="en-US"/>
              <a:pPr/>
              <a:t>23</a:t>
            </a:fld>
            <a:endParaRPr lang="en-US"/>
          </a:p>
        </p:txBody>
      </p:sp>
      <p:graphicFrame>
        <p:nvGraphicFramePr>
          <p:cNvPr id="74754" name="Object 2"/>
          <p:cNvGraphicFramePr>
            <a:graphicFrameLocks noChangeAspect="1"/>
          </p:cNvGraphicFramePr>
          <p:nvPr/>
        </p:nvGraphicFramePr>
        <p:xfrm>
          <a:off x="147638" y="1600200"/>
          <a:ext cx="8848725" cy="4686300"/>
        </p:xfrm>
        <a:graphic>
          <a:graphicData uri="http://schemas.openxmlformats.org/presentationml/2006/ole">
            <mc:AlternateContent xmlns:mc="http://schemas.openxmlformats.org/markup-compatibility/2006">
              <mc:Choice xmlns:v="urn:schemas-microsoft-com:vml" Requires="v">
                <p:oleObj spid="_x0000_s8205" name="Chart" r:id="rId3" imgW="8848662" imgH="4686317" progId="Excel.Chart.8">
                  <p:embed/>
                </p:oleObj>
              </mc:Choice>
              <mc:Fallback>
                <p:oleObj name="Chart" r:id="rId3" imgW="8848662" imgH="46863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600200"/>
                        <a:ext cx="884872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4755" name="Rectangle 3"/>
          <p:cNvSpPr>
            <a:spLocks noGrp="1" noChangeArrowheads="1"/>
          </p:cNvSpPr>
          <p:nvPr>
            <p:ph type="title"/>
          </p:nvPr>
        </p:nvSpPr>
        <p:spPr/>
        <p:txBody>
          <a:bodyPr>
            <a:normAutofit fontScale="90000"/>
          </a:bodyPr>
          <a:lstStyle/>
          <a:p>
            <a:r>
              <a:rPr lang="en-US" sz="4000"/>
              <a:t>AUC calculation: Model independent</a:t>
            </a:r>
          </a:p>
        </p:txBody>
      </p:sp>
      <p:sp>
        <p:nvSpPr>
          <p:cNvPr id="74756" name="Freeform 4"/>
          <p:cNvSpPr>
            <a:spLocks/>
          </p:cNvSpPr>
          <p:nvPr/>
        </p:nvSpPr>
        <p:spPr bwMode="auto">
          <a:xfrm>
            <a:off x="609600" y="2514600"/>
            <a:ext cx="8382000" cy="3352800"/>
          </a:xfrm>
          <a:custGeom>
            <a:avLst/>
            <a:gdLst/>
            <a:ahLst/>
            <a:cxnLst>
              <a:cxn ang="0">
                <a:pos x="0" y="48"/>
              </a:cxn>
              <a:cxn ang="0">
                <a:pos x="0" y="2112"/>
              </a:cxn>
              <a:cxn ang="0">
                <a:pos x="5280" y="2112"/>
              </a:cxn>
              <a:cxn ang="0">
                <a:pos x="3408" y="1824"/>
              </a:cxn>
              <a:cxn ang="0">
                <a:pos x="2544" y="1632"/>
              </a:cxn>
              <a:cxn ang="0">
                <a:pos x="1728" y="1344"/>
              </a:cxn>
              <a:cxn ang="0">
                <a:pos x="864" y="816"/>
              </a:cxn>
              <a:cxn ang="0">
                <a:pos x="0" y="0"/>
              </a:cxn>
            </a:cxnLst>
            <a:rect l="0" t="0" r="r" b="b"/>
            <a:pathLst>
              <a:path w="5280" h="2112">
                <a:moveTo>
                  <a:pt x="0" y="48"/>
                </a:moveTo>
                <a:lnTo>
                  <a:pt x="0" y="2112"/>
                </a:lnTo>
                <a:lnTo>
                  <a:pt x="5280" y="2112"/>
                </a:lnTo>
                <a:lnTo>
                  <a:pt x="3408" y="1824"/>
                </a:lnTo>
                <a:lnTo>
                  <a:pt x="2544" y="1632"/>
                </a:lnTo>
                <a:lnTo>
                  <a:pt x="1728" y="1344"/>
                </a:lnTo>
                <a:lnTo>
                  <a:pt x="864" y="816"/>
                </a:lnTo>
                <a:lnTo>
                  <a:pt x="0" y="0"/>
                </a:lnTo>
              </a:path>
            </a:pathLst>
          </a:custGeom>
          <a:pattFill prst="ltVert">
            <a:fgClr>
              <a:srgbClr val="F62D1E"/>
            </a:fgClr>
            <a:bgClr>
              <a:schemeClr val="bg1"/>
            </a:bgClr>
          </a:pattFill>
          <a:ln w="31750">
            <a:solidFill>
              <a:schemeClr val="tx1"/>
            </a:solidFill>
            <a:round/>
            <a:headEnd/>
            <a:tailEnd/>
          </a:ln>
          <a:effectLst/>
        </p:spPr>
        <p:txBody>
          <a:bodyPr/>
          <a:lstStyle/>
          <a:p>
            <a:endParaRPr lang="en-SG"/>
          </a:p>
        </p:txBody>
      </p:sp>
      <p:sp>
        <p:nvSpPr>
          <p:cNvPr id="74757" name="Line 5"/>
          <p:cNvSpPr>
            <a:spLocks noChangeShapeType="1"/>
          </p:cNvSpPr>
          <p:nvPr/>
        </p:nvSpPr>
        <p:spPr bwMode="auto">
          <a:xfrm>
            <a:off x="1981200" y="3810000"/>
            <a:ext cx="0" cy="2057400"/>
          </a:xfrm>
          <a:prstGeom prst="line">
            <a:avLst/>
          </a:prstGeom>
          <a:noFill/>
          <a:ln w="31750">
            <a:solidFill>
              <a:schemeClr val="tx1"/>
            </a:solidFill>
            <a:round/>
            <a:headEnd/>
            <a:tailEnd/>
          </a:ln>
          <a:effectLst/>
        </p:spPr>
        <p:txBody>
          <a:bodyPr/>
          <a:lstStyle/>
          <a:p>
            <a:endParaRPr lang="en-SG"/>
          </a:p>
        </p:txBody>
      </p:sp>
      <p:sp>
        <p:nvSpPr>
          <p:cNvPr id="74758" name="Line 6"/>
          <p:cNvSpPr>
            <a:spLocks noChangeShapeType="1"/>
          </p:cNvSpPr>
          <p:nvPr/>
        </p:nvSpPr>
        <p:spPr bwMode="auto">
          <a:xfrm>
            <a:off x="3352800" y="4648200"/>
            <a:ext cx="0" cy="1219200"/>
          </a:xfrm>
          <a:prstGeom prst="line">
            <a:avLst/>
          </a:prstGeom>
          <a:noFill/>
          <a:ln w="31750">
            <a:solidFill>
              <a:schemeClr val="tx1"/>
            </a:solidFill>
            <a:round/>
            <a:headEnd/>
            <a:tailEnd/>
          </a:ln>
          <a:effectLst/>
        </p:spPr>
        <p:txBody>
          <a:bodyPr/>
          <a:lstStyle/>
          <a:p>
            <a:endParaRPr lang="en-SG"/>
          </a:p>
        </p:txBody>
      </p:sp>
      <p:sp>
        <p:nvSpPr>
          <p:cNvPr id="74759" name="Line 7"/>
          <p:cNvSpPr>
            <a:spLocks noChangeShapeType="1"/>
          </p:cNvSpPr>
          <p:nvPr/>
        </p:nvSpPr>
        <p:spPr bwMode="auto">
          <a:xfrm>
            <a:off x="4724400" y="5105400"/>
            <a:ext cx="0" cy="762000"/>
          </a:xfrm>
          <a:prstGeom prst="line">
            <a:avLst/>
          </a:prstGeom>
          <a:noFill/>
          <a:ln w="31750">
            <a:solidFill>
              <a:schemeClr val="tx1"/>
            </a:solidFill>
            <a:round/>
            <a:headEnd/>
            <a:tailEnd/>
          </a:ln>
          <a:effectLst/>
        </p:spPr>
        <p:txBody>
          <a:bodyPr/>
          <a:lstStyle/>
          <a:p>
            <a:endParaRPr lang="en-SG"/>
          </a:p>
        </p:txBody>
      </p:sp>
      <p:sp>
        <p:nvSpPr>
          <p:cNvPr id="74760" name="Line 8"/>
          <p:cNvSpPr>
            <a:spLocks noChangeShapeType="1"/>
          </p:cNvSpPr>
          <p:nvPr/>
        </p:nvSpPr>
        <p:spPr bwMode="auto">
          <a:xfrm>
            <a:off x="6019800" y="5410200"/>
            <a:ext cx="0" cy="457200"/>
          </a:xfrm>
          <a:prstGeom prst="line">
            <a:avLst/>
          </a:prstGeom>
          <a:noFill/>
          <a:ln w="31750">
            <a:solidFill>
              <a:schemeClr val="tx1"/>
            </a:solidFill>
            <a:round/>
            <a:headEnd/>
            <a:tailEnd/>
          </a:ln>
          <a:effectLst/>
        </p:spPr>
        <p:txBody>
          <a:bodyPr/>
          <a:lstStyle/>
          <a:p>
            <a:endParaRPr lang="en-SG"/>
          </a:p>
        </p:txBody>
      </p:sp>
      <p:sp>
        <p:nvSpPr>
          <p:cNvPr id="74761" name="Text Box 9"/>
          <p:cNvSpPr txBox="1">
            <a:spLocks noChangeArrowheads="1"/>
          </p:cNvSpPr>
          <p:nvPr/>
        </p:nvSpPr>
        <p:spPr bwMode="auto">
          <a:xfrm>
            <a:off x="1066800" y="4267200"/>
            <a:ext cx="304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1</a:t>
            </a:r>
          </a:p>
        </p:txBody>
      </p:sp>
      <p:sp>
        <p:nvSpPr>
          <p:cNvPr id="74762" name="Text Box 10"/>
          <p:cNvSpPr txBox="1">
            <a:spLocks noChangeArrowheads="1"/>
          </p:cNvSpPr>
          <p:nvPr/>
        </p:nvSpPr>
        <p:spPr bwMode="auto">
          <a:xfrm>
            <a:off x="2514600" y="4860925"/>
            <a:ext cx="304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2</a:t>
            </a:r>
          </a:p>
        </p:txBody>
      </p:sp>
      <p:sp>
        <p:nvSpPr>
          <p:cNvPr id="74763" name="Text Box 11"/>
          <p:cNvSpPr txBox="1">
            <a:spLocks noChangeArrowheads="1"/>
          </p:cNvSpPr>
          <p:nvPr/>
        </p:nvSpPr>
        <p:spPr bwMode="auto">
          <a:xfrm>
            <a:off x="3810000" y="5181600"/>
            <a:ext cx="3810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3</a:t>
            </a:r>
          </a:p>
        </p:txBody>
      </p:sp>
      <p:sp>
        <p:nvSpPr>
          <p:cNvPr id="74764" name="Text Box 12"/>
          <p:cNvSpPr txBox="1">
            <a:spLocks noChangeArrowheads="1"/>
          </p:cNvSpPr>
          <p:nvPr/>
        </p:nvSpPr>
        <p:spPr bwMode="auto">
          <a:xfrm>
            <a:off x="4953000" y="5334000"/>
            <a:ext cx="3810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4</a:t>
            </a:r>
          </a:p>
        </p:txBody>
      </p:sp>
      <p:sp>
        <p:nvSpPr>
          <p:cNvPr id="74765" name="Text Box 13"/>
          <p:cNvSpPr txBox="1">
            <a:spLocks noChangeArrowheads="1"/>
          </p:cNvSpPr>
          <p:nvPr/>
        </p:nvSpPr>
        <p:spPr bwMode="auto">
          <a:xfrm>
            <a:off x="6172200" y="5486400"/>
            <a:ext cx="304800" cy="304800"/>
          </a:xfrm>
          <a:prstGeom prst="rect">
            <a:avLst/>
          </a:prstGeom>
          <a:solidFill>
            <a:schemeClr val="bg1"/>
          </a:solidFill>
          <a:ln w="9525">
            <a:noFill/>
            <a:miter lim="800000"/>
            <a:headEnd/>
            <a:tailEnd/>
          </a:ln>
          <a:effectLst/>
        </p:spPr>
        <p:txBody>
          <a:bodyPr lIns="0" tIns="0" rIns="0" bIns="0" anchor="ctr" anchorCtr="1">
            <a:spAutoFit/>
          </a:bodyPr>
          <a:lstStyle/>
          <a:p>
            <a:pPr algn="ctr">
              <a:spcBef>
                <a:spcPct val="50000"/>
              </a:spcBef>
            </a:pPr>
            <a:r>
              <a:rPr lang="en-US" sz="2000" b="1"/>
              <a:t>5</a:t>
            </a:r>
          </a:p>
        </p:txBody>
      </p:sp>
      <p:sp>
        <p:nvSpPr>
          <p:cNvPr id="74766" name="Text Box 14"/>
          <p:cNvSpPr txBox="1">
            <a:spLocks noChangeArrowheads="1"/>
          </p:cNvSpPr>
          <p:nvPr/>
        </p:nvSpPr>
        <p:spPr bwMode="auto">
          <a:xfrm>
            <a:off x="3886200" y="2346325"/>
            <a:ext cx="4953000" cy="1006475"/>
          </a:xfrm>
          <a:prstGeom prst="rect">
            <a:avLst/>
          </a:prstGeom>
          <a:noFill/>
          <a:ln w="9525">
            <a:noFill/>
            <a:miter lim="800000"/>
            <a:headEnd/>
            <a:tailEnd/>
          </a:ln>
          <a:effectLst/>
        </p:spPr>
        <p:txBody>
          <a:bodyPr>
            <a:spAutoFit/>
          </a:bodyPr>
          <a:lstStyle/>
          <a:p>
            <a:pPr>
              <a:spcBef>
                <a:spcPct val="50000"/>
              </a:spcBef>
            </a:pPr>
            <a:r>
              <a:rPr lang="en-US" sz="2000" dirty="0"/>
              <a:t>2- Calculate the area for each part of the parts 1,2,3 and 4 (until the last observed concentration) using trapezoidal rule</a:t>
            </a:r>
          </a:p>
        </p:txBody>
      </p:sp>
    </p:spTree>
    <p:extLst>
      <p:ext uri="{BB962C8B-B14F-4D97-AF65-F5344CB8AC3E}">
        <p14:creationId xmlns:p14="http://schemas.microsoft.com/office/powerpoint/2010/main" val="2093544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p:txBody>
          <a:bodyPr/>
          <a:lstStyle/>
          <a:p>
            <a:fld id="{FB8522D5-C3B5-440F-ACA4-562EEF129006}" type="slidenum">
              <a:rPr lang="en-US"/>
              <a:pPr/>
              <a:t>24</a:t>
            </a:fld>
            <a:endParaRPr lang="en-US"/>
          </a:p>
        </p:txBody>
      </p:sp>
      <p:sp>
        <p:nvSpPr>
          <p:cNvPr id="75779" name="Rectangle 3"/>
          <p:cNvSpPr>
            <a:spLocks noGrp="1" noChangeArrowheads="1"/>
          </p:cNvSpPr>
          <p:nvPr>
            <p:ph type="title"/>
          </p:nvPr>
        </p:nvSpPr>
        <p:spPr/>
        <p:txBody>
          <a:bodyPr>
            <a:normAutofit fontScale="90000"/>
          </a:bodyPr>
          <a:lstStyle/>
          <a:p>
            <a:r>
              <a:rPr lang="en-US" sz="4000" dirty="0"/>
              <a:t>Trapezoidal rule</a:t>
            </a:r>
            <a:br>
              <a:rPr lang="en-US" sz="4000" dirty="0"/>
            </a:br>
            <a:endParaRPr lang="en-US" sz="4000" dirty="0"/>
          </a:p>
        </p:txBody>
      </p:sp>
      <p:sp>
        <p:nvSpPr>
          <p:cNvPr id="75791" name="Freeform 15" descr="Light vertical"/>
          <p:cNvSpPr>
            <a:spLocks/>
          </p:cNvSpPr>
          <p:nvPr/>
        </p:nvSpPr>
        <p:spPr bwMode="auto">
          <a:xfrm>
            <a:off x="1371600" y="2090726"/>
            <a:ext cx="2057400" cy="2819400"/>
          </a:xfrm>
          <a:custGeom>
            <a:avLst/>
            <a:gdLst/>
            <a:ahLst/>
            <a:cxnLst>
              <a:cxn ang="0">
                <a:pos x="0" y="0"/>
              </a:cxn>
              <a:cxn ang="0">
                <a:pos x="0" y="1776"/>
              </a:cxn>
              <a:cxn ang="0">
                <a:pos x="1296" y="1776"/>
              </a:cxn>
              <a:cxn ang="0">
                <a:pos x="1296" y="672"/>
              </a:cxn>
              <a:cxn ang="0">
                <a:pos x="0" y="0"/>
              </a:cxn>
            </a:cxnLst>
            <a:rect l="0" t="0" r="r" b="b"/>
            <a:pathLst>
              <a:path w="1296" h="1776">
                <a:moveTo>
                  <a:pt x="0" y="0"/>
                </a:moveTo>
                <a:lnTo>
                  <a:pt x="0" y="1776"/>
                </a:lnTo>
                <a:lnTo>
                  <a:pt x="1296" y="1776"/>
                </a:lnTo>
                <a:lnTo>
                  <a:pt x="1296" y="672"/>
                </a:lnTo>
                <a:lnTo>
                  <a:pt x="0" y="0"/>
                </a:lnTo>
                <a:close/>
              </a:path>
            </a:pathLst>
          </a:custGeom>
          <a:pattFill prst="ltVert">
            <a:fgClr>
              <a:srgbClr val="F62D1E"/>
            </a:fgClr>
            <a:bgClr>
              <a:schemeClr val="bg1"/>
            </a:bgClr>
          </a:pattFill>
          <a:ln w="31750">
            <a:solidFill>
              <a:schemeClr val="tx1"/>
            </a:solidFill>
            <a:round/>
            <a:headEnd/>
            <a:tailEnd/>
          </a:ln>
          <a:effectLst/>
        </p:spPr>
        <p:txBody>
          <a:bodyPr/>
          <a:lstStyle/>
          <a:p>
            <a:endParaRPr lang="en-SG"/>
          </a:p>
        </p:txBody>
      </p:sp>
      <p:sp>
        <p:nvSpPr>
          <p:cNvPr id="75792" name="Text Box 16"/>
          <p:cNvSpPr txBox="1">
            <a:spLocks noChangeArrowheads="1"/>
          </p:cNvSpPr>
          <p:nvPr/>
        </p:nvSpPr>
        <p:spPr bwMode="auto">
          <a:xfrm>
            <a:off x="609600" y="1785926"/>
            <a:ext cx="1066800" cy="366713"/>
          </a:xfrm>
          <a:prstGeom prst="rect">
            <a:avLst/>
          </a:prstGeom>
          <a:noFill/>
          <a:ln w="9525">
            <a:noFill/>
            <a:miter lim="800000"/>
            <a:headEnd/>
            <a:tailEnd/>
          </a:ln>
          <a:effectLst/>
        </p:spPr>
        <p:txBody>
          <a:bodyPr>
            <a:spAutoFit/>
          </a:bodyPr>
          <a:lstStyle/>
          <a:p>
            <a:pPr algn="ctr">
              <a:spcBef>
                <a:spcPct val="50000"/>
              </a:spcBef>
            </a:pPr>
            <a:r>
              <a:rPr lang="en-US" b="1"/>
              <a:t>C1</a:t>
            </a:r>
          </a:p>
        </p:txBody>
      </p:sp>
      <p:sp>
        <p:nvSpPr>
          <p:cNvPr id="75793" name="Text Box 17"/>
          <p:cNvSpPr txBox="1">
            <a:spLocks noChangeArrowheads="1"/>
          </p:cNvSpPr>
          <p:nvPr/>
        </p:nvSpPr>
        <p:spPr bwMode="auto">
          <a:xfrm>
            <a:off x="3200400" y="3019414"/>
            <a:ext cx="914400" cy="366712"/>
          </a:xfrm>
          <a:prstGeom prst="rect">
            <a:avLst/>
          </a:prstGeom>
          <a:noFill/>
          <a:ln w="9525">
            <a:noFill/>
            <a:miter lim="800000"/>
            <a:headEnd/>
            <a:tailEnd/>
          </a:ln>
          <a:effectLst/>
        </p:spPr>
        <p:txBody>
          <a:bodyPr>
            <a:spAutoFit/>
          </a:bodyPr>
          <a:lstStyle/>
          <a:p>
            <a:pPr algn="ctr">
              <a:spcBef>
                <a:spcPct val="50000"/>
              </a:spcBef>
            </a:pPr>
            <a:r>
              <a:rPr lang="en-US" b="1"/>
              <a:t>C2</a:t>
            </a:r>
          </a:p>
        </p:txBody>
      </p:sp>
      <p:sp>
        <p:nvSpPr>
          <p:cNvPr id="75794" name="Text Box 18"/>
          <p:cNvSpPr txBox="1">
            <a:spLocks noChangeArrowheads="1"/>
          </p:cNvSpPr>
          <p:nvPr/>
        </p:nvSpPr>
        <p:spPr bwMode="auto">
          <a:xfrm>
            <a:off x="609600" y="4772014"/>
            <a:ext cx="1066800" cy="366712"/>
          </a:xfrm>
          <a:prstGeom prst="rect">
            <a:avLst/>
          </a:prstGeom>
          <a:noFill/>
          <a:ln w="9525">
            <a:noFill/>
            <a:miter lim="800000"/>
            <a:headEnd/>
            <a:tailEnd/>
          </a:ln>
          <a:effectLst/>
        </p:spPr>
        <p:txBody>
          <a:bodyPr>
            <a:spAutoFit/>
          </a:bodyPr>
          <a:lstStyle/>
          <a:p>
            <a:pPr algn="ctr">
              <a:spcBef>
                <a:spcPct val="50000"/>
              </a:spcBef>
            </a:pPr>
            <a:r>
              <a:rPr lang="en-US" b="1"/>
              <a:t>t1</a:t>
            </a:r>
          </a:p>
        </p:txBody>
      </p:sp>
      <p:sp>
        <p:nvSpPr>
          <p:cNvPr id="75795" name="Text Box 19"/>
          <p:cNvSpPr txBox="1">
            <a:spLocks noChangeArrowheads="1"/>
          </p:cNvSpPr>
          <p:nvPr/>
        </p:nvSpPr>
        <p:spPr bwMode="auto">
          <a:xfrm>
            <a:off x="3200400" y="4772014"/>
            <a:ext cx="914400" cy="366712"/>
          </a:xfrm>
          <a:prstGeom prst="rect">
            <a:avLst/>
          </a:prstGeom>
          <a:noFill/>
          <a:ln w="9525">
            <a:noFill/>
            <a:miter lim="800000"/>
            <a:headEnd/>
            <a:tailEnd/>
          </a:ln>
          <a:effectLst/>
        </p:spPr>
        <p:txBody>
          <a:bodyPr>
            <a:spAutoFit/>
          </a:bodyPr>
          <a:lstStyle/>
          <a:p>
            <a:pPr algn="ctr">
              <a:spcBef>
                <a:spcPct val="50000"/>
              </a:spcBef>
            </a:pPr>
            <a:r>
              <a:rPr lang="en-US" b="1"/>
              <a:t>t2</a:t>
            </a:r>
          </a:p>
        </p:txBody>
      </p:sp>
      <p:graphicFrame>
        <p:nvGraphicFramePr>
          <p:cNvPr id="75796" name="Object 20"/>
          <p:cNvGraphicFramePr>
            <a:graphicFrameLocks noChangeAspect="1"/>
          </p:cNvGraphicFramePr>
          <p:nvPr/>
        </p:nvGraphicFramePr>
        <p:xfrm>
          <a:off x="4714876" y="2071678"/>
          <a:ext cx="2997200" cy="830263"/>
        </p:xfrm>
        <a:graphic>
          <a:graphicData uri="http://schemas.openxmlformats.org/presentationml/2006/ole">
            <mc:AlternateContent xmlns:mc="http://schemas.openxmlformats.org/markup-compatibility/2006">
              <mc:Choice xmlns:v="urn:schemas-microsoft-com:vml" Requires="v">
                <p:oleObj spid="_x0000_s9229" name="Equation" r:id="rId3" imgW="1422360" imgH="393480" progId="Equation.3">
                  <p:embed/>
                </p:oleObj>
              </mc:Choice>
              <mc:Fallback>
                <p:oleObj name="Equation" r:id="rId3" imgW="14223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6" y="2071678"/>
                        <a:ext cx="2997200"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97" name="Text Box 21"/>
          <p:cNvSpPr txBox="1">
            <a:spLocks noChangeArrowheads="1"/>
          </p:cNvSpPr>
          <p:nvPr/>
        </p:nvSpPr>
        <p:spPr bwMode="auto">
          <a:xfrm>
            <a:off x="4929190" y="3571876"/>
            <a:ext cx="3476628" cy="854075"/>
          </a:xfrm>
          <a:prstGeom prst="rect">
            <a:avLst/>
          </a:prstGeom>
          <a:noFill/>
          <a:ln w="9525">
            <a:noFill/>
            <a:miter lim="800000"/>
            <a:headEnd/>
            <a:tailEnd/>
          </a:ln>
          <a:effectLst/>
        </p:spPr>
        <p:txBody>
          <a:bodyPr wrap="square">
            <a:spAutoFit/>
          </a:bodyPr>
          <a:lstStyle/>
          <a:p>
            <a:pPr>
              <a:spcBef>
                <a:spcPct val="50000"/>
              </a:spcBef>
            </a:pPr>
            <a:r>
              <a:rPr lang="en-US" sz="2000" dirty="0"/>
              <a:t>where C </a:t>
            </a:r>
            <a:r>
              <a:rPr lang="en-US" sz="2000" dirty="0" smtClean="0"/>
              <a:t>= concentration</a:t>
            </a:r>
            <a:endParaRPr lang="en-US" sz="2000" dirty="0"/>
          </a:p>
          <a:p>
            <a:pPr>
              <a:spcBef>
                <a:spcPct val="50000"/>
              </a:spcBef>
            </a:pPr>
            <a:r>
              <a:rPr lang="en-US" sz="2000" dirty="0"/>
              <a:t>            t = time</a:t>
            </a:r>
          </a:p>
        </p:txBody>
      </p:sp>
    </p:spTree>
    <p:extLst>
      <p:ext uri="{BB962C8B-B14F-4D97-AF65-F5344CB8AC3E}">
        <p14:creationId xmlns:p14="http://schemas.microsoft.com/office/powerpoint/2010/main" val="1835481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p:txBody>
          <a:bodyPr/>
          <a:lstStyle/>
          <a:p>
            <a:fld id="{8FDDBD55-4E11-41BE-9D5F-01A2584FCC1B}" type="slidenum">
              <a:rPr lang="en-US"/>
              <a:pPr/>
              <a:t>25</a:t>
            </a:fld>
            <a:endParaRPr lang="en-US"/>
          </a:p>
        </p:txBody>
      </p:sp>
      <p:sp>
        <p:nvSpPr>
          <p:cNvPr id="76803" name="Rectangle 3"/>
          <p:cNvSpPr>
            <a:spLocks noGrp="1" noChangeArrowheads="1"/>
          </p:cNvSpPr>
          <p:nvPr>
            <p:ph type="title"/>
          </p:nvPr>
        </p:nvSpPr>
        <p:spPr/>
        <p:txBody>
          <a:bodyPr>
            <a:normAutofit fontScale="90000"/>
          </a:bodyPr>
          <a:lstStyle/>
          <a:p>
            <a:r>
              <a:rPr lang="en-US" sz="4000"/>
              <a:t>AUC calculation: Model independent</a:t>
            </a:r>
          </a:p>
        </p:txBody>
      </p:sp>
      <p:sp>
        <p:nvSpPr>
          <p:cNvPr id="76814" name="Text Box 14"/>
          <p:cNvSpPr txBox="1">
            <a:spLocks noChangeArrowheads="1"/>
          </p:cNvSpPr>
          <p:nvPr/>
        </p:nvSpPr>
        <p:spPr bwMode="auto">
          <a:xfrm>
            <a:off x="4191000" y="1828800"/>
            <a:ext cx="4419600" cy="1006475"/>
          </a:xfrm>
          <a:prstGeom prst="rect">
            <a:avLst/>
          </a:prstGeom>
          <a:noFill/>
          <a:ln w="9525">
            <a:noFill/>
            <a:miter lim="800000"/>
            <a:headEnd/>
            <a:tailEnd/>
          </a:ln>
          <a:effectLst/>
        </p:spPr>
        <p:txBody>
          <a:bodyPr>
            <a:spAutoFit/>
          </a:bodyPr>
          <a:lstStyle/>
          <a:p>
            <a:pPr>
              <a:spcBef>
                <a:spcPct val="50000"/>
              </a:spcBef>
            </a:pPr>
            <a:r>
              <a:rPr lang="en-US" sz="2000"/>
              <a:t>3- For part 5 (area between the last observed concentration and infinity) use the following equation:</a:t>
            </a:r>
          </a:p>
        </p:txBody>
      </p:sp>
      <p:sp>
        <p:nvSpPr>
          <p:cNvPr id="76815" name="AutoShape 15" descr="Light vertical"/>
          <p:cNvSpPr>
            <a:spLocks noChangeArrowheads="1"/>
          </p:cNvSpPr>
          <p:nvPr/>
        </p:nvSpPr>
        <p:spPr bwMode="auto">
          <a:xfrm>
            <a:off x="1066800" y="3733800"/>
            <a:ext cx="5791200" cy="2057400"/>
          </a:xfrm>
          <a:prstGeom prst="rtTriangle">
            <a:avLst/>
          </a:prstGeom>
          <a:pattFill prst="ltVert">
            <a:fgClr>
              <a:srgbClr val="F62D1E"/>
            </a:fgClr>
            <a:bgClr>
              <a:schemeClr val="bg1"/>
            </a:bgClr>
          </a:pattFill>
          <a:ln w="31750">
            <a:solidFill>
              <a:schemeClr val="tx1"/>
            </a:solidFill>
            <a:miter lim="800000"/>
            <a:headEnd/>
            <a:tailEnd/>
          </a:ln>
          <a:effectLst/>
        </p:spPr>
        <p:txBody>
          <a:bodyPr wrap="none" anchor="ctr"/>
          <a:lstStyle/>
          <a:p>
            <a:endParaRPr lang="en-SG"/>
          </a:p>
        </p:txBody>
      </p:sp>
      <p:sp>
        <p:nvSpPr>
          <p:cNvPr id="76816" name="Text Box 16"/>
          <p:cNvSpPr txBox="1">
            <a:spLocks noChangeArrowheads="1"/>
          </p:cNvSpPr>
          <p:nvPr/>
        </p:nvSpPr>
        <p:spPr bwMode="auto">
          <a:xfrm>
            <a:off x="457200" y="3200400"/>
            <a:ext cx="990600" cy="457200"/>
          </a:xfrm>
          <a:prstGeom prst="rect">
            <a:avLst/>
          </a:prstGeom>
          <a:noFill/>
          <a:ln w="9525">
            <a:noFill/>
            <a:miter lim="800000"/>
            <a:headEnd/>
            <a:tailEnd/>
          </a:ln>
          <a:effectLst/>
        </p:spPr>
        <p:txBody>
          <a:bodyPr>
            <a:spAutoFit/>
          </a:bodyPr>
          <a:lstStyle/>
          <a:p>
            <a:pPr algn="ctr">
              <a:spcBef>
                <a:spcPct val="50000"/>
              </a:spcBef>
            </a:pPr>
            <a:r>
              <a:rPr lang="en-US" sz="2400" b="1"/>
              <a:t>C*</a:t>
            </a:r>
          </a:p>
        </p:txBody>
      </p:sp>
      <p:graphicFrame>
        <p:nvGraphicFramePr>
          <p:cNvPr id="76818" name="Object 18"/>
          <p:cNvGraphicFramePr>
            <a:graphicFrameLocks noChangeAspect="1"/>
          </p:cNvGraphicFramePr>
          <p:nvPr/>
        </p:nvGraphicFramePr>
        <p:xfrm>
          <a:off x="5562600" y="3078163"/>
          <a:ext cx="1338263" cy="884237"/>
        </p:xfrm>
        <a:graphic>
          <a:graphicData uri="http://schemas.openxmlformats.org/presentationml/2006/ole">
            <mc:AlternateContent xmlns:mc="http://schemas.openxmlformats.org/markup-compatibility/2006">
              <mc:Choice xmlns:v="urn:schemas-microsoft-com:vml" Requires="v">
                <p:oleObj spid="_x0000_s10253" name="Equation" r:id="rId3" imgW="634680" imgH="419040" progId="Equation.3">
                  <p:embed/>
                </p:oleObj>
              </mc:Choice>
              <mc:Fallback>
                <p:oleObj name="Equation" r:id="rId3" imgW="63468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078163"/>
                        <a:ext cx="1338263" cy="884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284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p:txBody>
          <a:bodyPr/>
          <a:lstStyle/>
          <a:p>
            <a:fld id="{BB123BDB-576A-4887-B507-89B0A138AB12}" type="slidenum">
              <a:rPr lang="en-US"/>
              <a:pPr/>
              <a:t>26</a:t>
            </a:fld>
            <a:endParaRPr lang="en-US"/>
          </a:p>
        </p:txBody>
      </p:sp>
      <p:graphicFrame>
        <p:nvGraphicFramePr>
          <p:cNvPr id="77826" name="Object 2"/>
          <p:cNvGraphicFramePr>
            <a:graphicFrameLocks noChangeAspect="1"/>
          </p:cNvGraphicFramePr>
          <p:nvPr/>
        </p:nvGraphicFramePr>
        <p:xfrm>
          <a:off x="147638" y="1600200"/>
          <a:ext cx="8848725" cy="4686300"/>
        </p:xfrm>
        <a:graphic>
          <a:graphicData uri="http://schemas.openxmlformats.org/presentationml/2006/ole">
            <mc:AlternateContent xmlns:mc="http://schemas.openxmlformats.org/markup-compatibility/2006">
              <mc:Choice xmlns:v="urn:schemas-microsoft-com:vml" Requires="v">
                <p:oleObj spid="_x0000_s11287" name="Chart" r:id="rId3" imgW="8848662" imgH="4686317" progId="Excel.Chart.8">
                  <p:embed/>
                </p:oleObj>
              </mc:Choice>
              <mc:Fallback>
                <p:oleObj name="Chart" r:id="rId3" imgW="8848662" imgH="4686317"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600200"/>
                        <a:ext cx="8848725"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7" name="Rectangle 3"/>
          <p:cNvSpPr>
            <a:spLocks noGrp="1" noChangeArrowheads="1"/>
          </p:cNvSpPr>
          <p:nvPr>
            <p:ph type="title"/>
          </p:nvPr>
        </p:nvSpPr>
        <p:spPr/>
        <p:txBody>
          <a:bodyPr>
            <a:normAutofit fontScale="90000"/>
          </a:bodyPr>
          <a:lstStyle/>
          <a:p>
            <a:r>
              <a:rPr lang="en-US" sz="4000"/>
              <a:t>AUC calculation: Model independent</a:t>
            </a:r>
          </a:p>
        </p:txBody>
      </p:sp>
      <p:sp>
        <p:nvSpPr>
          <p:cNvPr id="77828" name="Freeform 4"/>
          <p:cNvSpPr>
            <a:spLocks/>
          </p:cNvSpPr>
          <p:nvPr/>
        </p:nvSpPr>
        <p:spPr bwMode="auto">
          <a:xfrm>
            <a:off x="609600" y="2514600"/>
            <a:ext cx="8382000" cy="3352800"/>
          </a:xfrm>
          <a:custGeom>
            <a:avLst/>
            <a:gdLst/>
            <a:ahLst/>
            <a:cxnLst>
              <a:cxn ang="0">
                <a:pos x="0" y="48"/>
              </a:cxn>
              <a:cxn ang="0">
                <a:pos x="0" y="2112"/>
              </a:cxn>
              <a:cxn ang="0">
                <a:pos x="5280" y="2112"/>
              </a:cxn>
              <a:cxn ang="0">
                <a:pos x="3408" y="1824"/>
              </a:cxn>
              <a:cxn ang="0">
                <a:pos x="2544" y="1632"/>
              </a:cxn>
              <a:cxn ang="0">
                <a:pos x="1728" y="1344"/>
              </a:cxn>
              <a:cxn ang="0">
                <a:pos x="864" y="816"/>
              </a:cxn>
              <a:cxn ang="0">
                <a:pos x="0" y="0"/>
              </a:cxn>
            </a:cxnLst>
            <a:rect l="0" t="0" r="r" b="b"/>
            <a:pathLst>
              <a:path w="5280" h="2112">
                <a:moveTo>
                  <a:pt x="0" y="48"/>
                </a:moveTo>
                <a:lnTo>
                  <a:pt x="0" y="2112"/>
                </a:lnTo>
                <a:lnTo>
                  <a:pt x="5280" y="2112"/>
                </a:lnTo>
                <a:lnTo>
                  <a:pt x="3408" y="1824"/>
                </a:lnTo>
                <a:lnTo>
                  <a:pt x="2544" y="1632"/>
                </a:lnTo>
                <a:lnTo>
                  <a:pt x="1728" y="1344"/>
                </a:lnTo>
                <a:lnTo>
                  <a:pt x="864" y="816"/>
                </a:lnTo>
                <a:lnTo>
                  <a:pt x="0" y="0"/>
                </a:lnTo>
              </a:path>
            </a:pathLst>
          </a:custGeom>
          <a:pattFill prst="ltVert">
            <a:fgClr>
              <a:srgbClr val="F62D1E"/>
            </a:fgClr>
            <a:bgClr>
              <a:schemeClr val="bg1"/>
            </a:bgClr>
          </a:pattFill>
          <a:ln w="31750">
            <a:solidFill>
              <a:schemeClr val="tx1"/>
            </a:solidFill>
            <a:round/>
            <a:headEnd/>
            <a:tailEnd/>
          </a:ln>
          <a:effectLst/>
        </p:spPr>
        <p:txBody>
          <a:bodyPr/>
          <a:lstStyle/>
          <a:p>
            <a:endParaRPr lang="en-SG"/>
          </a:p>
        </p:txBody>
      </p:sp>
      <p:sp>
        <p:nvSpPr>
          <p:cNvPr id="77829" name="Line 5"/>
          <p:cNvSpPr>
            <a:spLocks noChangeShapeType="1"/>
          </p:cNvSpPr>
          <p:nvPr/>
        </p:nvSpPr>
        <p:spPr bwMode="auto">
          <a:xfrm>
            <a:off x="1981200" y="3810000"/>
            <a:ext cx="0" cy="2057400"/>
          </a:xfrm>
          <a:prstGeom prst="line">
            <a:avLst/>
          </a:prstGeom>
          <a:noFill/>
          <a:ln w="31750">
            <a:solidFill>
              <a:schemeClr val="tx1"/>
            </a:solidFill>
            <a:round/>
            <a:headEnd/>
            <a:tailEnd/>
          </a:ln>
          <a:effectLst/>
        </p:spPr>
        <p:txBody>
          <a:bodyPr/>
          <a:lstStyle/>
          <a:p>
            <a:endParaRPr lang="en-SG"/>
          </a:p>
        </p:txBody>
      </p:sp>
      <p:sp>
        <p:nvSpPr>
          <p:cNvPr id="77830" name="Line 6"/>
          <p:cNvSpPr>
            <a:spLocks noChangeShapeType="1"/>
          </p:cNvSpPr>
          <p:nvPr/>
        </p:nvSpPr>
        <p:spPr bwMode="auto">
          <a:xfrm>
            <a:off x="3352800" y="4648200"/>
            <a:ext cx="0" cy="1219200"/>
          </a:xfrm>
          <a:prstGeom prst="line">
            <a:avLst/>
          </a:prstGeom>
          <a:noFill/>
          <a:ln w="31750">
            <a:solidFill>
              <a:schemeClr val="tx1"/>
            </a:solidFill>
            <a:round/>
            <a:headEnd/>
            <a:tailEnd/>
          </a:ln>
          <a:effectLst/>
        </p:spPr>
        <p:txBody>
          <a:bodyPr/>
          <a:lstStyle/>
          <a:p>
            <a:endParaRPr lang="en-SG"/>
          </a:p>
        </p:txBody>
      </p:sp>
      <p:sp>
        <p:nvSpPr>
          <p:cNvPr id="77831" name="Line 7"/>
          <p:cNvSpPr>
            <a:spLocks noChangeShapeType="1"/>
          </p:cNvSpPr>
          <p:nvPr/>
        </p:nvSpPr>
        <p:spPr bwMode="auto">
          <a:xfrm>
            <a:off x="4724400" y="5105400"/>
            <a:ext cx="0" cy="762000"/>
          </a:xfrm>
          <a:prstGeom prst="line">
            <a:avLst/>
          </a:prstGeom>
          <a:noFill/>
          <a:ln w="31750">
            <a:solidFill>
              <a:schemeClr val="tx1"/>
            </a:solidFill>
            <a:round/>
            <a:headEnd/>
            <a:tailEnd/>
          </a:ln>
          <a:effectLst/>
        </p:spPr>
        <p:txBody>
          <a:bodyPr/>
          <a:lstStyle/>
          <a:p>
            <a:endParaRPr lang="en-SG"/>
          </a:p>
        </p:txBody>
      </p:sp>
      <p:sp>
        <p:nvSpPr>
          <p:cNvPr id="77832" name="Line 8"/>
          <p:cNvSpPr>
            <a:spLocks noChangeShapeType="1"/>
          </p:cNvSpPr>
          <p:nvPr/>
        </p:nvSpPr>
        <p:spPr bwMode="auto">
          <a:xfrm>
            <a:off x="6019800" y="5410200"/>
            <a:ext cx="0" cy="457200"/>
          </a:xfrm>
          <a:prstGeom prst="line">
            <a:avLst/>
          </a:prstGeom>
          <a:noFill/>
          <a:ln w="31750">
            <a:solidFill>
              <a:schemeClr val="tx1"/>
            </a:solidFill>
            <a:round/>
            <a:headEnd/>
            <a:tailEnd/>
          </a:ln>
          <a:effectLst/>
        </p:spPr>
        <p:txBody>
          <a:bodyPr/>
          <a:lstStyle/>
          <a:p>
            <a:endParaRPr lang="en-SG"/>
          </a:p>
        </p:txBody>
      </p:sp>
      <p:sp>
        <p:nvSpPr>
          <p:cNvPr id="77833" name="Text Box 9"/>
          <p:cNvSpPr txBox="1">
            <a:spLocks noChangeArrowheads="1"/>
          </p:cNvSpPr>
          <p:nvPr/>
        </p:nvSpPr>
        <p:spPr bwMode="auto">
          <a:xfrm>
            <a:off x="1066800" y="4267200"/>
            <a:ext cx="304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1</a:t>
            </a:r>
          </a:p>
        </p:txBody>
      </p:sp>
      <p:sp>
        <p:nvSpPr>
          <p:cNvPr id="77834" name="Text Box 10"/>
          <p:cNvSpPr txBox="1">
            <a:spLocks noChangeArrowheads="1"/>
          </p:cNvSpPr>
          <p:nvPr/>
        </p:nvSpPr>
        <p:spPr bwMode="auto">
          <a:xfrm>
            <a:off x="2514600" y="4860925"/>
            <a:ext cx="3048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2</a:t>
            </a:r>
          </a:p>
        </p:txBody>
      </p:sp>
      <p:sp>
        <p:nvSpPr>
          <p:cNvPr id="77835" name="Text Box 11"/>
          <p:cNvSpPr txBox="1">
            <a:spLocks noChangeArrowheads="1"/>
          </p:cNvSpPr>
          <p:nvPr/>
        </p:nvSpPr>
        <p:spPr bwMode="auto">
          <a:xfrm>
            <a:off x="3810000" y="5181600"/>
            <a:ext cx="3810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3</a:t>
            </a:r>
          </a:p>
        </p:txBody>
      </p:sp>
      <p:sp>
        <p:nvSpPr>
          <p:cNvPr id="77836" name="Text Box 12"/>
          <p:cNvSpPr txBox="1">
            <a:spLocks noChangeArrowheads="1"/>
          </p:cNvSpPr>
          <p:nvPr/>
        </p:nvSpPr>
        <p:spPr bwMode="auto">
          <a:xfrm>
            <a:off x="4953000" y="5334000"/>
            <a:ext cx="3810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4</a:t>
            </a:r>
          </a:p>
        </p:txBody>
      </p:sp>
      <p:sp>
        <p:nvSpPr>
          <p:cNvPr id="77837" name="Text Box 13"/>
          <p:cNvSpPr txBox="1">
            <a:spLocks noChangeArrowheads="1"/>
          </p:cNvSpPr>
          <p:nvPr/>
        </p:nvSpPr>
        <p:spPr bwMode="auto">
          <a:xfrm>
            <a:off x="6172200" y="5486400"/>
            <a:ext cx="304800" cy="304800"/>
          </a:xfrm>
          <a:prstGeom prst="rect">
            <a:avLst/>
          </a:prstGeom>
          <a:solidFill>
            <a:schemeClr val="bg1"/>
          </a:solidFill>
          <a:ln w="9525">
            <a:noFill/>
            <a:miter lim="800000"/>
            <a:headEnd/>
            <a:tailEnd/>
          </a:ln>
          <a:effectLst/>
        </p:spPr>
        <p:txBody>
          <a:bodyPr lIns="0" tIns="0" rIns="0" bIns="0" anchor="ctr" anchorCtr="1">
            <a:spAutoFit/>
          </a:bodyPr>
          <a:lstStyle/>
          <a:p>
            <a:pPr algn="ctr">
              <a:spcBef>
                <a:spcPct val="50000"/>
              </a:spcBef>
            </a:pPr>
            <a:r>
              <a:rPr lang="en-US" sz="2000" b="1"/>
              <a:t>5</a:t>
            </a:r>
          </a:p>
        </p:txBody>
      </p:sp>
      <p:sp>
        <p:nvSpPr>
          <p:cNvPr id="77838" name="Text Box 14"/>
          <p:cNvSpPr txBox="1">
            <a:spLocks noChangeArrowheads="1"/>
          </p:cNvSpPr>
          <p:nvPr/>
        </p:nvSpPr>
        <p:spPr bwMode="auto">
          <a:xfrm>
            <a:off x="3377274" y="2332038"/>
            <a:ext cx="5257800" cy="701675"/>
          </a:xfrm>
          <a:prstGeom prst="rect">
            <a:avLst/>
          </a:prstGeom>
          <a:noFill/>
          <a:ln w="9525">
            <a:noFill/>
            <a:miter lim="800000"/>
            <a:headEnd/>
            <a:tailEnd/>
          </a:ln>
          <a:effectLst/>
        </p:spPr>
        <p:txBody>
          <a:bodyPr>
            <a:spAutoFit/>
          </a:bodyPr>
          <a:lstStyle/>
          <a:p>
            <a:pPr>
              <a:spcBef>
                <a:spcPct val="50000"/>
              </a:spcBef>
            </a:pPr>
            <a:r>
              <a:rPr lang="en-US" sz="2000"/>
              <a:t>4- The total AUC (from zero to infinity) is the sum of the areas of parts: 1,2,3,4, and 5</a:t>
            </a:r>
          </a:p>
        </p:txBody>
      </p:sp>
      <p:graphicFrame>
        <p:nvGraphicFramePr>
          <p:cNvPr id="77840" name="Object 16"/>
          <p:cNvGraphicFramePr>
            <a:graphicFrameLocks noChangeAspect="1"/>
          </p:cNvGraphicFramePr>
          <p:nvPr>
            <p:extLst>
              <p:ext uri="{D42A27DB-BD31-4B8C-83A1-F6EECF244321}">
                <p14:modId xmlns:p14="http://schemas.microsoft.com/office/powerpoint/2010/main" val="2075495707"/>
              </p:ext>
            </p:extLst>
          </p:nvPr>
        </p:nvGraphicFramePr>
        <p:xfrm>
          <a:off x="3325549" y="3154362"/>
          <a:ext cx="5361251" cy="427038"/>
        </p:xfrm>
        <a:graphic>
          <a:graphicData uri="http://schemas.openxmlformats.org/presentationml/2006/ole">
            <mc:AlternateContent xmlns:mc="http://schemas.openxmlformats.org/markup-compatibility/2006">
              <mc:Choice xmlns:v="urn:schemas-microsoft-com:vml" Requires="v">
                <p:oleObj spid="_x0000_s11288" name="Equation" r:id="rId5" imgW="3035160" imgH="241200" progId="Equation.3">
                  <p:embed/>
                </p:oleObj>
              </mc:Choice>
              <mc:Fallback>
                <p:oleObj name="Equation" r:id="rId5" imgW="303516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5549" y="3154362"/>
                        <a:ext cx="5361251" cy="427038"/>
                      </a:xfrm>
                      <a:prstGeom prst="rect">
                        <a:avLst/>
                      </a:prstGeom>
                      <a:noFill/>
                    </p:spPr>
                  </p:pic>
                </p:oleObj>
              </mc:Fallback>
            </mc:AlternateContent>
          </a:graphicData>
        </a:graphic>
      </p:graphicFrame>
    </p:spTree>
    <p:extLst>
      <p:ext uri="{BB962C8B-B14F-4D97-AF65-F5344CB8AC3E}">
        <p14:creationId xmlns:p14="http://schemas.microsoft.com/office/powerpoint/2010/main" val="1433162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3386807"/>
          </a:xfrm>
        </p:spPr>
        <p:txBody>
          <a:bodyPr>
            <a:normAutofit/>
          </a:bodyPr>
          <a:lstStyle/>
          <a:p>
            <a:r>
              <a:rPr lang="en-GB" dirty="0" smtClean="0"/>
              <a:t>Thank you</a:t>
            </a:r>
            <a:endParaRPr lang="en-GB" dirty="0"/>
          </a:p>
        </p:txBody>
      </p:sp>
    </p:spTree>
    <p:extLst>
      <p:ext uri="{BB962C8B-B14F-4D97-AF65-F5344CB8AC3E}">
        <p14:creationId xmlns:p14="http://schemas.microsoft.com/office/powerpoint/2010/main" val="752189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524F2251-3740-41BF-A8C4-155AAB636BCF}" type="slidenum">
              <a:rPr lang="en-US"/>
              <a:pPr/>
              <a:t>3</a:t>
            </a:fld>
            <a:endParaRPr lang="en-US"/>
          </a:p>
        </p:txBody>
      </p:sp>
      <p:sp>
        <p:nvSpPr>
          <p:cNvPr id="3074" name="Rectangle 2"/>
          <p:cNvSpPr>
            <a:spLocks noGrp="1" noChangeArrowheads="1"/>
          </p:cNvSpPr>
          <p:nvPr>
            <p:ph type="title"/>
          </p:nvPr>
        </p:nvSpPr>
        <p:spPr/>
        <p:txBody>
          <a:bodyPr/>
          <a:lstStyle/>
          <a:p>
            <a:r>
              <a:rPr lang="en-US" dirty="0"/>
              <a:t>One compartment</a:t>
            </a:r>
          </a:p>
        </p:txBody>
      </p:sp>
      <p:pic>
        <p:nvPicPr>
          <p:cNvPr id="3080" name="One Comp.wm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609600" y="1676400"/>
            <a:ext cx="8134350" cy="4572000"/>
          </a:xfrm>
          <a:prstGeom prst="rect">
            <a:avLst/>
          </a:prstGeom>
          <a:noFill/>
        </p:spPr>
      </p:pic>
    </p:spTree>
    <p:extLst>
      <p:ext uri="{BB962C8B-B14F-4D97-AF65-F5344CB8AC3E}">
        <p14:creationId xmlns:p14="http://schemas.microsoft.com/office/powerpoint/2010/main" val="1391554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8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080"/>
                                        </p:tgtEl>
                                      </p:cBhvr>
                                    </p:cmd>
                                  </p:childTnLst>
                                </p:cTn>
                              </p:par>
                            </p:childTnLst>
                          </p:cTn>
                        </p:par>
                      </p:childTnLst>
                    </p:cTn>
                  </p:par>
                </p:childTnLst>
              </p:cTn>
              <p:nextCondLst>
                <p:cond evt="onClick" delay="0">
                  <p:tgtEl>
                    <p:spTgt spid="3080"/>
                  </p:tgtEl>
                </p:cond>
              </p:nextCondLst>
            </p:seq>
            <p:video>
              <p:cMediaNode>
                <p:cTn id="7" fill="hold" display="0">
                  <p:stCondLst>
                    <p:cond delay="indefinite"/>
                  </p:stCondLst>
                  <p:endCondLst>
                    <p:cond evt="onNext" delay="0">
                      <p:tgtEl>
                        <p:sldTgt/>
                      </p:tgtEl>
                    </p:cond>
                    <p:cond evt="onPrev" delay="0">
                      <p:tgtEl>
                        <p:sldTgt/>
                      </p:tgtEl>
                    </p:cond>
                  </p:endCondLst>
                </p:cTn>
                <p:tgtEl>
                  <p:spTgt spid="308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B3DF3136-5BE2-495E-9C0F-3CEEDDF74986}" type="slidenum">
              <a:rPr lang="en-US"/>
              <a:pPr/>
              <a:t>4</a:t>
            </a:fld>
            <a:endParaRPr lang="en-US"/>
          </a:p>
        </p:txBody>
      </p:sp>
      <p:sp>
        <p:nvSpPr>
          <p:cNvPr id="32770" name="Rectangle 2"/>
          <p:cNvSpPr>
            <a:spLocks noGrp="1" noChangeArrowheads="1"/>
          </p:cNvSpPr>
          <p:nvPr>
            <p:ph type="title"/>
          </p:nvPr>
        </p:nvSpPr>
        <p:spPr>
          <a:xfrm>
            <a:off x="457200" y="274638"/>
            <a:ext cx="8229600" cy="654032"/>
          </a:xfrm>
        </p:spPr>
        <p:txBody>
          <a:bodyPr>
            <a:normAutofit/>
          </a:bodyPr>
          <a:lstStyle/>
          <a:p>
            <a:r>
              <a:rPr lang="en-US" dirty="0"/>
              <a:t>One compartment</a:t>
            </a:r>
          </a:p>
        </p:txBody>
      </p:sp>
      <p:pic>
        <p:nvPicPr>
          <p:cNvPr id="32771" name="Picture 3" descr="VD_1CPT"/>
          <p:cNvPicPr>
            <a:picLocks noChangeAspect="1" noChangeArrowheads="1"/>
          </p:cNvPicPr>
          <p:nvPr/>
        </p:nvPicPr>
        <p:blipFill>
          <a:blip r:embed="rId2"/>
          <a:srcRect/>
          <a:stretch>
            <a:fillRect/>
          </a:stretch>
        </p:blipFill>
        <p:spPr bwMode="auto">
          <a:xfrm>
            <a:off x="1643042" y="857232"/>
            <a:ext cx="5846763" cy="5359400"/>
          </a:xfrm>
          <a:prstGeom prst="rect">
            <a:avLst/>
          </a:prstGeom>
          <a:noFill/>
        </p:spPr>
      </p:pic>
    </p:spTree>
    <p:extLst>
      <p:ext uri="{BB962C8B-B14F-4D97-AF65-F5344CB8AC3E}">
        <p14:creationId xmlns:p14="http://schemas.microsoft.com/office/powerpoint/2010/main" val="17577169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976D1D18-1B0E-4BE5-B6EF-4CDCA96C9DC5}" type="slidenum">
              <a:rPr lang="en-US"/>
              <a:pPr/>
              <a:t>5</a:t>
            </a:fld>
            <a:endParaRPr lang="en-US"/>
          </a:p>
        </p:txBody>
      </p:sp>
      <p:sp>
        <p:nvSpPr>
          <p:cNvPr id="4098" name="Rectangle 2"/>
          <p:cNvSpPr>
            <a:spLocks noGrp="1" noChangeArrowheads="1"/>
          </p:cNvSpPr>
          <p:nvPr>
            <p:ph type="title"/>
          </p:nvPr>
        </p:nvSpPr>
        <p:spPr/>
        <p:txBody>
          <a:bodyPr/>
          <a:lstStyle/>
          <a:p>
            <a:r>
              <a:rPr lang="en-US"/>
              <a:t>More than one compartment</a:t>
            </a:r>
          </a:p>
        </p:txBody>
      </p:sp>
      <p:pic>
        <p:nvPicPr>
          <p:cNvPr id="4102" name="Two Comp.wmv">
            <a:hlinkClick r:id="" action="ppaction://media"/>
          </p:cNvPr>
          <p:cNvPicPr>
            <a:picLocks noRot="1" noChangeAspect="1" noChangeArrowheads="1"/>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685800" y="1676400"/>
            <a:ext cx="8134350" cy="4572000"/>
          </a:xfrm>
          <a:prstGeom prst="rect">
            <a:avLst/>
          </a:prstGeom>
          <a:noFill/>
        </p:spPr>
      </p:pic>
    </p:spTree>
    <p:extLst>
      <p:ext uri="{BB962C8B-B14F-4D97-AF65-F5344CB8AC3E}">
        <p14:creationId xmlns:p14="http://schemas.microsoft.com/office/powerpoint/2010/main" val="1162890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0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102"/>
                                        </p:tgtEl>
                                      </p:cBhvr>
                                    </p:cmd>
                                  </p:childTnLst>
                                </p:cTn>
                              </p:par>
                            </p:childTnLst>
                          </p:cTn>
                        </p:par>
                      </p:childTnLst>
                    </p:cTn>
                  </p:par>
                </p:childTnLst>
              </p:cTn>
              <p:nextCondLst>
                <p:cond evt="onClick" delay="0">
                  <p:tgtEl>
                    <p:spTgt spid="4102"/>
                  </p:tgtEl>
                </p:cond>
              </p:nextCondLst>
            </p:seq>
            <p:video>
              <p:cMediaNode>
                <p:cTn id="7" fill="hold" display="0">
                  <p:stCondLst>
                    <p:cond delay="indefinite"/>
                  </p:stCondLst>
                  <p:endCondLst>
                    <p:cond evt="onNext" delay="0">
                      <p:tgtEl>
                        <p:sldTgt/>
                      </p:tgtEl>
                    </p:cond>
                    <p:cond evt="onPrev" delay="0">
                      <p:tgtEl>
                        <p:sldTgt/>
                      </p:tgtEl>
                    </p:cond>
                  </p:endCondLst>
                </p:cTn>
                <p:tgtEl>
                  <p:spTgt spid="410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F356281D-2384-4F03-9BAA-F7E54BF23A01}" type="slidenum">
              <a:rPr lang="en-US"/>
              <a:pPr/>
              <a:t>6</a:t>
            </a:fld>
            <a:endParaRPr lang="en-US"/>
          </a:p>
        </p:txBody>
      </p:sp>
      <p:sp>
        <p:nvSpPr>
          <p:cNvPr id="33794" name="Rectangle 2"/>
          <p:cNvSpPr>
            <a:spLocks noGrp="1" noChangeArrowheads="1"/>
          </p:cNvSpPr>
          <p:nvPr>
            <p:ph type="title"/>
          </p:nvPr>
        </p:nvSpPr>
        <p:spPr/>
        <p:txBody>
          <a:bodyPr/>
          <a:lstStyle/>
          <a:p>
            <a:r>
              <a:rPr lang="en-US"/>
              <a:t>More than one compartment</a:t>
            </a:r>
          </a:p>
        </p:txBody>
      </p:sp>
      <p:pic>
        <p:nvPicPr>
          <p:cNvPr id="33795" name="Picture 3" descr="VD_2CPT"/>
          <p:cNvPicPr>
            <a:picLocks noChangeAspect="1" noChangeArrowheads="1"/>
          </p:cNvPicPr>
          <p:nvPr/>
        </p:nvPicPr>
        <p:blipFill>
          <a:blip r:embed="rId2"/>
          <a:srcRect/>
          <a:stretch>
            <a:fillRect/>
          </a:stretch>
        </p:blipFill>
        <p:spPr bwMode="auto">
          <a:xfrm>
            <a:off x="990600" y="1752600"/>
            <a:ext cx="8001000" cy="5076825"/>
          </a:xfrm>
          <a:prstGeom prst="rect">
            <a:avLst/>
          </a:prstGeom>
          <a:noFill/>
        </p:spPr>
      </p:pic>
    </p:spTree>
    <p:extLst>
      <p:ext uri="{BB962C8B-B14F-4D97-AF65-F5344CB8AC3E}">
        <p14:creationId xmlns:p14="http://schemas.microsoft.com/office/powerpoint/2010/main" val="4463822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893FAD0E-90FA-463C-9D42-F942B8F378CD}" type="slidenum">
              <a:rPr lang="en-US"/>
              <a:pPr/>
              <a:t>7</a:t>
            </a:fld>
            <a:endParaRPr lang="en-US"/>
          </a:p>
        </p:txBody>
      </p:sp>
      <p:sp>
        <p:nvSpPr>
          <p:cNvPr id="5122" name="Rectangle 2"/>
          <p:cNvSpPr>
            <a:spLocks noGrp="1" noChangeArrowheads="1"/>
          </p:cNvSpPr>
          <p:nvPr>
            <p:ph type="title"/>
          </p:nvPr>
        </p:nvSpPr>
        <p:spPr/>
        <p:txBody>
          <a:bodyPr>
            <a:normAutofit/>
          </a:bodyPr>
          <a:lstStyle/>
          <a:p>
            <a:r>
              <a:rPr lang="en-US" sz="2800" b="1" dirty="0"/>
              <a:t>One compartment open model </a:t>
            </a:r>
          </a:p>
        </p:txBody>
      </p:sp>
      <p:sp>
        <p:nvSpPr>
          <p:cNvPr id="5123" name="Rectangle 3"/>
          <p:cNvSpPr>
            <a:spLocks noGrp="1" noChangeArrowheads="1"/>
          </p:cNvSpPr>
          <p:nvPr>
            <p:ph type="body" idx="1"/>
          </p:nvPr>
        </p:nvSpPr>
        <p:spPr/>
        <p:txBody>
          <a:bodyPr/>
          <a:lstStyle/>
          <a:p>
            <a:pPr>
              <a:lnSpc>
                <a:spcPct val="80000"/>
              </a:lnSpc>
            </a:pPr>
            <a:r>
              <a:rPr lang="en-US" sz="2400" dirty="0" smtClean="0"/>
              <a:t>It is a simple way to explain the drug distribution and elimination in the body.</a:t>
            </a:r>
            <a:endParaRPr lang="en-US" sz="2400" dirty="0"/>
          </a:p>
          <a:p>
            <a:pPr>
              <a:lnSpc>
                <a:spcPct val="80000"/>
              </a:lnSpc>
            </a:pPr>
            <a:endParaRPr lang="en-US" sz="2400" dirty="0"/>
          </a:p>
          <a:p>
            <a:pPr>
              <a:lnSpc>
                <a:spcPct val="80000"/>
              </a:lnSpc>
            </a:pPr>
            <a:r>
              <a:rPr lang="en-US" sz="2400" dirty="0" smtClean="0"/>
              <a:t>In this model, the body assumes as a single uniform compartment in which drug can enter and exit the body.</a:t>
            </a:r>
            <a:endParaRPr lang="en-US" sz="2400" dirty="0"/>
          </a:p>
          <a:p>
            <a:pPr>
              <a:lnSpc>
                <a:spcPct val="80000"/>
              </a:lnSpc>
            </a:pPr>
            <a:endParaRPr lang="en-US" sz="2400" dirty="0"/>
          </a:p>
          <a:p>
            <a:pPr>
              <a:lnSpc>
                <a:spcPct val="80000"/>
              </a:lnSpc>
            </a:pPr>
            <a:r>
              <a:rPr lang="en-US" sz="2400" dirty="0" smtClean="0"/>
              <a:t>The </a:t>
            </a:r>
            <a:r>
              <a:rPr lang="en-US" sz="2400" dirty="0"/>
              <a:t>intravenous injection (IV bolus</a:t>
            </a:r>
            <a:r>
              <a:rPr lang="en-US" sz="2400" dirty="0" smtClean="0"/>
              <a:t>) is a easiest route of administration for the modeling prospective.</a:t>
            </a:r>
            <a:endParaRPr lang="en-US" sz="2400" dirty="0"/>
          </a:p>
          <a:p>
            <a:pPr>
              <a:lnSpc>
                <a:spcPct val="80000"/>
              </a:lnSpc>
            </a:pPr>
            <a:endParaRPr lang="en-US" sz="2400" dirty="0" smtClean="0"/>
          </a:p>
          <a:p>
            <a:pPr>
              <a:lnSpc>
                <a:spcPct val="80000"/>
              </a:lnSpc>
            </a:pPr>
            <a:r>
              <a:rPr lang="en-US" sz="2400" dirty="0" smtClean="0"/>
              <a:t>The drug elimination starts from the body (compartment) suddenly after the injection.</a:t>
            </a:r>
            <a:endParaRPr lang="en-US" sz="2400" dirty="0"/>
          </a:p>
        </p:txBody>
      </p:sp>
    </p:spTree>
    <p:extLst>
      <p:ext uri="{BB962C8B-B14F-4D97-AF65-F5344CB8AC3E}">
        <p14:creationId xmlns:p14="http://schemas.microsoft.com/office/powerpoint/2010/main" val="1185743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1"/>
          </p:nvPr>
        </p:nvSpPr>
        <p:spPr/>
        <p:txBody>
          <a:bodyPr/>
          <a:lstStyle/>
          <a:p>
            <a:fld id="{3B6AA247-0274-4985-B551-BB9E79E2A555}" type="slidenum">
              <a:rPr lang="en-US"/>
              <a:pPr/>
              <a:t>8</a:t>
            </a:fld>
            <a:endParaRPr lang="en-US"/>
          </a:p>
        </p:txBody>
      </p:sp>
      <p:sp>
        <p:nvSpPr>
          <p:cNvPr id="20482" name="Rectangle 2"/>
          <p:cNvSpPr>
            <a:spLocks noGrp="1" noChangeArrowheads="1"/>
          </p:cNvSpPr>
          <p:nvPr>
            <p:ph type="title"/>
          </p:nvPr>
        </p:nvSpPr>
        <p:spPr/>
        <p:txBody>
          <a:bodyPr>
            <a:normAutofit/>
          </a:bodyPr>
          <a:lstStyle/>
          <a:p>
            <a:r>
              <a:rPr lang="en-US" sz="2800" b="1" dirty="0"/>
              <a:t>One compartment: </a:t>
            </a:r>
          </a:p>
        </p:txBody>
      </p:sp>
      <p:sp>
        <p:nvSpPr>
          <p:cNvPr id="20484" name="Rectangle 4"/>
          <p:cNvSpPr>
            <a:spLocks noChangeArrowheads="1"/>
          </p:cNvSpPr>
          <p:nvPr/>
        </p:nvSpPr>
        <p:spPr bwMode="auto">
          <a:xfrm>
            <a:off x="3109882" y="2055813"/>
            <a:ext cx="2895600" cy="2133600"/>
          </a:xfrm>
          <a:prstGeom prst="rect">
            <a:avLst/>
          </a:prstGeom>
          <a:solidFill>
            <a:schemeClr val="bg1"/>
          </a:solidFill>
          <a:ln w="25400">
            <a:solidFill>
              <a:schemeClr val="tx1"/>
            </a:solidFill>
            <a:miter lim="800000"/>
            <a:headEnd/>
            <a:tailEnd/>
          </a:ln>
          <a:effectLst/>
        </p:spPr>
        <p:txBody>
          <a:bodyPr wrap="none" anchor="ctr"/>
          <a:lstStyle/>
          <a:p>
            <a:pPr algn="ctr"/>
            <a:r>
              <a:rPr lang="en-US" sz="2400" dirty="0"/>
              <a:t>Drug amount in the </a:t>
            </a:r>
          </a:p>
          <a:p>
            <a:pPr algn="ctr"/>
            <a:r>
              <a:rPr lang="en-US" sz="2400" dirty="0"/>
              <a:t>Body </a:t>
            </a:r>
            <a:r>
              <a:rPr lang="en-US" sz="2400" dirty="0" smtClean="0"/>
              <a:t>(D</a:t>
            </a:r>
            <a:r>
              <a:rPr lang="en-US" sz="2400" baseline="-25000" dirty="0" smtClean="0"/>
              <a:t>B</a:t>
            </a:r>
            <a:r>
              <a:rPr lang="en-US" sz="2400" dirty="0" smtClean="0"/>
              <a:t>)</a:t>
            </a:r>
            <a:endParaRPr lang="en-US" sz="2400" dirty="0"/>
          </a:p>
        </p:txBody>
      </p:sp>
      <p:sp>
        <p:nvSpPr>
          <p:cNvPr id="20485" name="Line 5"/>
          <p:cNvSpPr>
            <a:spLocks noChangeShapeType="1"/>
          </p:cNvSpPr>
          <p:nvPr/>
        </p:nvSpPr>
        <p:spPr bwMode="auto">
          <a:xfrm>
            <a:off x="2576482" y="3122613"/>
            <a:ext cx="533400" cy="0"/>
          </a:xfrm>
          <a:prstGeom prst="line">
            <a:avLst/>
          </a:prstGeom>
          <a:noFill/>
          <a:ln w="25400">
            <a:solidFill>
              <a:schemeClr val="tx1"/>
            </a:solidFill>
            <a:round/>
            <a:headEnd/>
            <a:tailEnd type="stealth" w="lg" len="lg"/>
          </a:ln>
          <a:effectLst/>
        </p:spPr>
        <p:txBody>
          <a:bodyPr/>
          <a:lstStyle/>
          <a:p>
            <a:endParaRPr lang="en-SG"/>
          </a:p>
        </p:txBody>
      </p:sp>
      <p:sp>
        <p:nvSpPr>
          <p:cNvPr id="20486" name="Line 6"/>
          <p:cNvSpPr>
            <a:spLocks noChangeShapeType="1"/>
          </p:cNvSpPr>
          <p:nvPr/>
        </p:nvSpPr>
        <p:spPr bwMode="auto">
          <a:xfrm>
            <a:off x="2424082" y="2894013"/>
            <a:ext cx="533400" cy="0"/>
          </a:xfrm>
          <a:prstGeom prst="line">
            <a:avLst/>
          </a:prstGeom>
          <a:noFill/>
          <a:ln w="25400">
            <a:solidFill>
              <a:schemeClr val="tx1"/>
            </a:solidFill>
            <a:round/>
            <a:headEnd/>
            <a:tailEnd/>
          </a:ln>
          <a:effectLst/>
        </p:spPr>
        <p:txBody>
          <a:bodyPr/>
          <a:lstStyle/>
          <a:p>
            <a:endParaRPr lang="en-SG"/>
          </a:p>
        </p:txBody>
      </p:sp>
      <p:sp>
        <p:nvSpPr>
          <p:cNvPr id="20487" name="Line 7"/>
          <p:cNvSpPr>
            <a:spLocks noChangeShapeType="1"/>
          </p:cNvSpPr>
          <p:nvPr/>
        </p:nvSpPr>
        <p:spPr bwMode="auto">
          <a:xfrm flipV="1">
            <a:off x="2576482" y="2894013"/>
            <a:ext cx="381000" cy="228600"/>
          </a:xfrm>
          <a:prstGeom prst="line">
            <a:avLst/>
          </a:prstGeom>
          <a:noFill/>
          <a:ln w="25400">
            <a:solidFill>
              <a:schemeClr val="tx1"/>
            </a:solidFill>
            <a:round/>
            <a:headEnd/>
            <a:tailEnd/>
          </a:ln>
          <a:effectLst/>
        </p:spPr>
        <p:txBody>
          <a:bodyPr/>
          <a:lstStyle/>
          <a:p>
            <a:endParaRPr lang="en-SG"/>
          </a:p>
        </p:txBody>
      </p:sp>
      <p:sp>
        <p:nvSpPr>
          <p:cNvPr id="20488" name="Text Box 8"/>
          <p:cNvSpPr txBox="1">
            <a:spLocks noChangeArrowheads="1"/>
          </p:cNvSpPr>
          <p:nvPr/>
        </p:nvSpPr>
        <p:spPr bwMode="auto">
          <a:xfrm>
            <a:off x="214282" y="2376488"/>
            <a:ext cx="2286000" cy="1187450"/>
          </a:xfrm>
          <a:prstGeom prst="rect">
            <a:avLst/>
          </a:prstGeom>
          <a:noFill/>
          <a:ln w="9525">
            <a:noFill/>
            <a:miter lim="800000"/>
            <a:headEnd/>
            <a:tailEnd/>
          </a:ln>
          <a:effectLst/>
        </p:spPr>
        <p:txBody>
          <a:bodyPr>
            <a:spAutoFit/>
          </a:bodyPr>
          <a:lstStyle/>
          <a:p>
            <a:pPr algn="ctr">
              <a:spcBef>
                <a:spcPct val="50000"/>
              </a:spcBef>
            </a:pPr>
            <a:r>
              <a:rPr lang="en-US" sz="2400" dirty="0"/>
              <a:t>IV bolus administration  (dose = X</a:t>
            </a:r>
            <a:r>
              <a:rPr lang="en-US" sz="2400" baseline="-25000" dirty="0"/>
              <a:t>0</a:t>
            </a:r>
            <a:r>
              <a:rPr lang="en-US" sz="2400" dirty="0"/>
              <a:t>)</a:t>
            </a:r>
            <a:endParaRPr lang="en-US" sz="2400" baseline="-25000" dirty="0"/>
          </a:p>
        </p:txBody>
      </p:sp>
      <p:sp>
        <p:nvSpPr>
          <p:cNvPr id="20489" name="Line 9"/>
          <p:cNvSpPr>
            <a:spLocks noChangeShapeType="1"/>
          </p:cNvSpPr>
          <p:nvPr/>
        </p:nvSpPr>
        <p:spPr bwMode="auto">
          <a:xfrm>
            <a:off x="6005482" y="3046413"/>
            <a:ext cx="1524000" cy="0"/>
          </a:xfrm>
          <a:prstGeom prst="line">
            <a:avLst/>
          </a:prstGeom>
          <a:noFill/>
          <a:ln w="25400">
            <a:solidFill>
              <a:schemeClr val="tx1"/>
            </a:solidFill>
            <a:round/>
            <a:headEnd/>
            <a:tailEnd type="stealth" w="lg" len="lg"/>
          </a:ln>
          <a:effectLst/>
        </p:spPr>
        <p:txBody>
          <a:bodyPr/>
          <a:lstStyle/>
          <a:p>
            <a:endParaRPr lang="en-SG"/>
          </a:p>
        </p:txBody>
      </p:sp>
      <p:sp>
        <p:nvSpPr>
          <p:cNvPr id="20490" name="Text Box 10"/>
          <p:cNvSpPr txBox="1">
            <a:spLocks noChangeArrowheads="1"/>
          </p:cNvSpPr>
          <p:nvPr/>
        </p:nvSpPr>
        <p:spPr bwMode="auto">
          <a:xfrm>
            <a:off x="5853082" y="2513013"/>
            <a:ext cx="3276600" cy="457200"/>
          </a:xfrm>
          <a:prstGeom prst="rect">
            <a:avLst/>
          </a:prstGeom>
          <a:noFill/>
          <a:ln w="9525">
            <a:noFill/>
            <a:miter lim="800000"/>
            <a:headEnd/>
            <a:tailEnd/>
          </a:ln>
          <a:effectLst/>
        </p:spPr>
        <p:txBody>
          <a:bodyPr>
            <a:spAutoFit/>
          </a:bodyPr>
          <a:lstStyle/>
          <a:p>
            <a:pPr algn="ctr">
              <a:spcBef>
                <a:spcPct val="50000"/>
              </a:spcBef>
            </a:pPr>
            <a:r>
              <a:rPr lang="en-US" sz="2400"/>
              <a:t>Elimination process</a:t>
            </a:r>
            <a:endParaRPr lang="en-US" sz="2400" baseline="-25000"/>
          </a:p>
        </p:txBody>
      </p:sp>
      <p:sp>
        <p:nvSpPr>
          <p:cNvPr id="20491" name="Text Box 11"/>
          <p:cNvSpPr txBox="1">
            <a:spLocks noChangeArrowheads="1"/>
          </p:cNvSpPr>
          <p:nvPr/>
        </p:nvSpPr>
        <p:spPr bwMode="auto">
          <a:xfrm>
            <a:off x="5853082" y="3122613"/>
            <a:ext cx="3276600" cy="822325"/>
          </a:xfrm>
          <a:prstGeom prst="rect">
            <a:avLst/>
          </a:prstGeom>
          <a:noFill/>
          <a:ln w="9525">
            <a:noFill/>
            <a:miter lim="800000"/>
            <a:headEnd/>
            <a:tailEnd/>
          </a:ln>
          <a:effectLst/>
        </p:spPr>
        <p:txBody>
          <a:bodyPr>
            <a:spAutoFit/>
          </a:bodyPr>
          <a:lstStyle/>
          <a:p>
            <a:pPr algn="ctr">
              <a:spcBef>
                <a:spcPct val="50000"/>
              </a:spcBef>
            </a:pPr>
            <a:r>
              <a:rPr lang="en-US" sz="2400"/>
              <a:t>Elimination rate constant (K)</a:t>
            </a:r>
            <a:endParaRPr lang="en-US" sz="2400" baseline="-25000"/>
          </a:p>
        </p:txBody>
      </p:sp>
      <p:sp>
        <p:nvSpPr>
          <p:cNvPr id="20492" name="Text Box 12"/>
          <p:cNvSpPr txBox="1">
            <a:spLocks noChangeArrowheads="1"/>
          </p:cNvSpPr>
          <p:nvPr/>
        </p:nvSpPr>
        <p:spPr bwMode="auto">
          <a:xfrm>
            <a:off x="838200" y="4646613"/>
            <a:ext cx="8458200" cy="457200"/>
          </a:xfrm>
          <a:prstGeom prst="rect">
            <a:avLst/>
          </a:prstGeom>
          <a:noFill/>
          <a:ln w="9525">
            <a:noFill/>
            <a:miter lim="800000"/>
            <a:headEnd/>
            <a:tailEnd/>
          </a:ln>
          <a:effectLst/>
        </p:spPr>
        <p:txBody>
          <a:bodyPr>
            <a:spAutoFit/>
          </a:bodyPr>
          <a:lstStyle/>
          <a:p>
            <a:pPr>
              <a:spcBef>
                <a:spcPct val="50000"/>
              </a:spcBef>
            </a:pPr>
            <a:r>
              <a:rPr lang="en-US" sz="2400" dirty="0"/>
              <a:t>Based on the assumption of first order elimination process: </a:t>
            </a:r>
          </a:p>
        </p:txBody>
      </p:sp>
      <p:graphicFrame>
        <p:nvGraphicFramePr>
          <p:cNvPr id="20493" name="Object 13"/>
          <p:cNvGraphicFramePr>
            <a:graphicFrameLocks noChangeAspect="1"/>
          </p:cNvGraphicFramePr>
          <p:nvPr/>
        </p:nvGraphicFramePr>
        <p:xfrm>
          <a:off x="1528763" y="5500688"/>
          <a:ext cx="3962400" cy="458787"/>
        </p:xfrm>
        <a:graphic>
          <a:graphicData uri="http://schemas.openxmlformats.org/presentationml/2006/ole">
            <mc:AlternateContent xmlns:mc="http://schemas.openxmlformats.org/markup-compatibility/2006">
              <mc:Choice xmlns:v="urn:schemas-microsoft-com:vml" Requires="v">
                <p:oleObj spid="_x0000_s1037" name="Equation" r:id="rId3" imgW="1536480" imgH="177480" progId="Equation.3">
                  <p:embed/>
                </p:oleObj>
              </mc:Choice>
              <mc:Fallback>
                <p:oleObj name="Equation" r:id="rId3" imgW="153648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763" y="5500688"/>
                        <a:ext cx="3962400" cy="45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70585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p>
            <a:fld id="{AF8D54BF-C78B-4482-BD88-B4222513B351}" type="slidenum">
              <a:rPr lang="en-US"/>
              <a:pPr/>
              <a:t>9</a:t>
            </a:fld>
            <a:endParaRPr lang="en-US"/>
          </a:p>
        </p:txBody>
      </p:sp>
      <p:sp>
        <p:nvSpPr>
          <p:cNvPr id="12290" name="Rectangle 2"/>
          <p:cNvSpPr>
            <a:spLocks noGrp="1" noChangeArrowheads="1"/>
          </p:cNvSpPr>
          <p:nvPr>
            <p:ph type="title"/>
          </p:nvPr>
        </p:nvSpPr>
        <p:spPr/>
        <p:txBody>
          <a:bodyPr>
            <a:normAutofit/>
          </a:bodyPr>
          <a:lstStyle/>
          <a:p>
            <a:r>
              <a:rPr lang="en-US" sz="2800" b="1" dirty="0"/>
              <a:t>Elimination rate constant (K)</a:t>
            </a:r>
          </a:p>
        </p:txBody>
      </p:sp>
      <p:sp>
        <p:nvSpPr>
          <p:cNvPr id="12291" name="Rectangle 3"/>
          <p:cNvSpPr>
            <a:spLocks noGrp="1" noChangeArrowheads="1"/>
          </p:cNvSpPr>
          <p:nvPr>
            <p:ph type="body" idx="1"/>
          </p:nvPr>
        </p:nvSpPr>
        <p:spPr/>
        <p:txBody>
          <a:bodyPr>
            <a:normAutofit/>
          </a:bodyPr>
          <a:lstStyle/>
          <a:p>
            <a:pPr>
              <a:lnSpc>
                <a:spcPct val="80000"/>
              </a:lnSpc>
            </a:pPr>
            <a:r>
              <a:rPr lang="en-US" sz="2400" dirty="0"/>
              <a:t>Elimination rate constant </a:t>
            </a:r>
            <a:r>
              <a:rPr lang="en-US" sz="2400" dirty="0" smtClean="0"/>
              <a:t>tells about the amount of </a:t>
            </a:r>
            <a:r>
              <a:rPr lang="en-US" sz="2400" dirty="0"/>
              <a:t>drug </a:t>
            </a:r>
            <a:r>
              <a:rPr lang="en-US" sz="2400" dirty="0" smtClean="0"/>
              <a:t>eliminate per </a:t>
            </a:r>
            <a:r>
              <a:rPr lang="en-US" sz="2400" dirty="0"/>
              <a:t>unit of time</a:t>
            </a:r>
          </a:p>
          <a:p>
            <a:pPr>
              <a:lnSpc>
                <a:spcPct val="80000"/>
              </a:lnSpc>
            </a:pPr>
            <a:endParaRPr lang="en-US" sz="2400" dirty="0"/>
          </a:p>
          <a:p>
            <a:pPr>
              <a:lnSpc>
                <a:spcPct val="80000"/>
              </a:lnSpc>
            </a:pPr>
            <a:r>
              <a:rPr lang="en-US" sz="2400" dirty="0"/>
              <a:t>K has a unit of reciprocal of time </a:t>
            </a:r>
            <a:r>
              <a:rPr lang="en-US" sz="2400" dirty="0" smtClean="0"/>
              <a:t>such </a:t>
            </a:r>
            <a:r>
              <a:rPr lang="en-US" sz="2400" dirty="0"/>
              <a:t>as </a:t>
            </a:r>
            <a:r>
              <a:rPr lang="en-US" sz="2400" dirty="0" smtClean="0"/>
              <a:t>minute</a:t>
            </a:r>
            <a:r>
              <a:rPr lang="en-US" sz="2400" baseline="30000" dirty="0" smtClean="0"/>
              <a:t>-1</a:t>
            </a:r>
            <a:r>
              <a:rPr lang="en-US" sz="2400" dirty="0" smtClean="0"/>
              <a:t>.</a:t>
            </a:r>
          </a:p>
          <a:p>
            <a:pPr marL="0" indent="0">
              <a:lnSpc>
                <a:spcPct val="80000"/>
              </a:lnSpc>
              <a:buNone/>
            </a:pPr>
            <a:endParaRPr lang="en-US" sz="2400" dirty="0"/>
          </a:p>
        </p:txBody>
      </p:sp>
    </p:spTree>
    <p:extLst>
      <p:ext uri="{BB962C8B-B14F-4D97-AF65-F5344CB8AC3E}">
        <p14:creationId xmlns:p14="http://schemas.microsoft.com/office/powerpoint/2010/main" val="20921135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923678e78673762afb9b6d92d4d24e4a0201ac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1268</TotalTime>
  <Words>857</Words>
  <Application>Microsoft Macintosh PowerPoint</Application>
  <PresentationFormat>On-screen Show (4:3)</PresentationFormat>
  <Paragraphs>137</Paragraphs>
  <Slides>27</Slides>
  <Notes>0</Notes>
  <HiddenSlides>0</HiddenSlides>
  <MMClips>2</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6" baseType="lpstr">
      <vt:lpstr>Calibri</vt:lpstr>
      <vt:lpstr>Helvetica</vt:lpstr>
      <vt:lpstr>Tahoma</vt:lpstr>
      <vt:lpstr>Times New Roman</vt:lpstr>
      <vt:lpstr>Wingdings</vt:lpstr>
      <vt:lpstr>Arial</vt:lpstr>
      <vt:lpstr>Office Theme</vt:lpstr>
      <vt:lpstr>Equation</vt:lpstr>
      <vt:lpstr>Chart</vt:lpstr>
      <vt:lpstr>Chapter 7   COMPARTMENT MODELS</vt:lpstr>
      <vt:lpstr>Topic outcomes</vt:lpstr>
      <vt:lpstr>One compartment</vt:lpstr>
      <vt:lpstr>One compartment</vt:lpstr>
      <vt:lpstr>More than one compartment</vt:lpstr>
      <vt:lpstr>More than one compartment</vt:lpstr>
      <vt:lpstr>One compartment open model </vt:lpstr>
      <vt:lpstr>One compartment: </vt:lpstr>
      <vt:lpstr>Elimination rate constant (K)</vt:lpstr>
      <vt:lpstr>Elimination Rate Constant </vt:lpstr>
      <vt:lpstr>Apparent Volume of Distribution (Vd)</vt:lpstr>
      <vt:lpstr>The real Volume of Distribution has physiological meaning and is related to body water</vt:lpstr>
      <vt:lpstr>Apparent Volume of Distribution: Mathematics</vt:lpstr>
      <vt:lpstr>Calculation of Volume of Distribution</vt:lpstr>
      <vt:lpstr>PowerPoint Presentation</vt:lpstr>
      <vt:lpstr>Elimination half life (t1/2)</vt:lpstr>
      <vt:lpstr>Elimination half life (t1/2) estimation</vt:lpstr>
      <vt:lpstr>Clearance (Cl)</vt:lpstr>
      <vt:lpstr>Area Under the Conc. Time Curve (AUC) calculation</vt:lpstr>
      <vt:lpstr>AUC calculation: Model dependent</vt:lpstr>
      <vt:lpstr>AUC calculation: Model independent</vt:lpstr>
      <vt:lpstr>AUC calculation: Model independent</vt:lpstr>
      <vt:lpstr>AUC calculation: Model independent</vt:lpstr>
      <vt:lpstr>Trapezoidal rule </vt:lpstr>
      <vt:lpstr>AUC calculation: Model independent</vt:lpstr>
      <vt:lpstr>AUC calculation: Model independent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azman</dc:creator>
  <cp:lastModifiedBy>0164056411</cp:lastModifiedBy>
  <cp:revision>204</cp:revision>
  <cp:lastPrinted>2017-07-24T03:54:17Z</cp:lastPrinted>
  <dcterms:created xsi:type="dcterms:W3CDTF">2016-03-03T08:04:10Z</dcterms:created>
  <dcterms:modified xsi:type="dcterms:W3CDTF">2017-08-27T00:35:31Z</dcterms:modified>
</cp:coreProperties>
</file>