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560" r:id="rId2"/>
    <p:sldId id="466" r:id="rId3"/>
    <p:sldId id="467" r:id="rId4"/>
    <p:sldId id="464" r:id="rId5"/>
    <p:sldId id="470" r:id="rId6"/>
    <p:sldId id="471" r:id="rId7"/>
    <p:sldId id="472" r:id="rId8"/>
    <p:sldId id="473" r:id="rId9"/>
    <p:sldId id="474" r:id="rId10"/>
    <p:sldId id="475" r:id="rId11"/>
    <p:sldId id="548" r:id="rId12"/>
    <p:sldId id="550" r:id="rId13"/>
    <p:sldId id="552" r:id="rId14"/>
    <p:sldId id="553" r:id="rId15"/>
    <p:sldId id="549" r:id="rId16"/>
    <p:sldId id="558" r:id="rId17"/>
    <p:sldId id="559" r:id="rId18"/>
    <p:sldId id="556" r:id="rId19"/>
    <p:sldId id="557" r:id="rId20"/>
    <p:sldId id="476" r:id="rId21"/>
    <p:sldId id="501" r:id="rId22"/>
    <p:sldId id="500" r:id="rId23"/>
    <p:sldId id="477" r:id="rId24"/>
    <p:sldId id="478" r:id="rId25"/>
    <p:sldId id="502" r:id="rId26"/>
    <p:sldId id="503" r:id="rId27"/>
    <p:sldId id="504" r:id="rId28"/>
    <p:sldId id="480" r:id="rId29"/>
    <p:sldId id="483" r:id="rId30"/>
    <p:sldId id="484" r:id="rId31"/>
    <p:sldId id="485" r:id="rId32"/>
    <p:sldId id="486" r:id="rId33"/>
    <p:sldId id="487" r:id="rId34"/>
    <p:sldId id="488" r:id="rId35"/>
    <p:sldId id="4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FF00FF"/>
    <a:srgbClr val="66FFCC"/>
    <a:srgbClr val="FF33CC"/>
    <a:srgbClr val="FF6699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6271" autoAdjust="0"/>
  </p:normalViewPr>
  <p:slideViewPr>
    <p:cSldViewPr>
      <p:cViewPr varScale="1">
        <p:scale>
          <a:sx n="72" d="100"/>
          <a:sy n="72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82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B1E41-5C3E-4EAB-8F49-8FA69F245BEF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65F02-FCEA-48B3-A542-3263D84C8C3B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25786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508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  <p:sp>
        <p:nvSpPr>
          <p:cNvPr id="7" name="TextBox 12"/>
          <p:cNvSpPr txBox="1"/>
          <p:nvPr userDrawn="1"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BMM 4733 Power Plant Technology</a:t>
            </a:r>
            <a:endParaRPr lang="en-MY" altLang="ja-JP" sz="2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61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80669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61085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83841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40268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71074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02897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68443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404451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56928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08097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__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and Combustion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(Lecture 1)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Mohamad Firdaus Basrawi, Dr. (Eng)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Engineering Faculty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mfirdausb@ump.edu.my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Image result for CC non-commerc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710030"/>
            <a:ext cx="2123727" cy="743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096000" y="6059487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1 Btu/lb</a:t>
            </a:r>
            <a:r>
              <a:rPr lang="en-US" altLang="ja-JP" i="1" baseline="-2500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</a:t>
            </a:r>
            <a:r>
              <a:rPr lang="en-US" altLang="ja-JP" i="1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</a:t>
            </a:r>
            <a:r>
              <a:rPr lang="en-US" altLang="ja-JP" i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=0.002326  MJ/kg</a:t>
            </a:r>
            <a:endParaRPr lang="en-US" altLang="ja-JP" i="1" dirty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93510" y="5834559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ea typeface="ＭＳ Ｐゴシック" charset="-128"/>
              </a:rPr>
              <a:t>Exercise: Calculate the HHV by using </a:t>
            </a:r>
            <a:r>
              <a:rPr lang="en-US" altLang="ja-JP" b="1" dirty="0">
                <a:solidFill>
                  <a:srgbClr val="FF0000"/>
                </a:solidFill>
                <a:ea typeface="ＭＳ Ｐゴシック" charset="-128"/>
              </a:rPr>
              <a:t>DULONG &amp; PETIT </a:t>
            </a:r>
            <a:r>
              <a:rPr lang="en-US" altLang="ja-JP" dirty="0">
                <a:ea typeface="ＭＳ Ｐゴシック" charset="-128"/>
              </a:rPr>
              <a:t>formula and compare with the given HHV.</a:t>
            </a:r>
            <a:endParaRPr lang="en-MY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3000" y="9260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Proximate and ultimate analysis of some US coals </a:t>
            </a:r>
            <a:endParaRPr 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3510" y="1524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Analysis, mass percent</a:t>
            </a:r>
            <a:endParaRPr 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18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Anthracite</a:t>
            </a:r>
            <a:endParaRPr 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19600" y="152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Bituminous</a:t>
            </a:r>
            <a:endParaRPr 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1524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Subbituminous</a:t>
            </a:r>
            <a:endParaRPr 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48600" y="152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Lignite</a:t>
            </a:r>
            <a:endParaRPr 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2400" y="1981200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Proximate</a:t>
            </a:r>
          </a:p>
          <a:p>
            <a:r>
              <a:rPr lang="en-US" dirty="0" smtClean="0"/>
              <a:t>Fixed carbon</a:t>
            </a:r>
          </a:p>
          <a:p>
            <a:r>
              <a:rPr lang="en-US" dirty="0" smtClean="0"/>
              <a:t>Volatile matter</a:t>
            </a:r>
          </a:p>
          <a:p>
            <a:r>
              <a:rPr lang="en-US" dirty="0" smtClean="0"/>
              <a:t>Moisture</a:t>
            </a:r>
          </a:p>
          <a:p>
            <a:r>
              <a:rPr lang="en-US" dirty="0" smtClean="0"/>
              <a:t>Ash</a:t>
            </a:r>
          </a:p>
          <a:p>
            <a:endParaRPr lang="en-US" i="1" dirty="0" smtClean="0"/>
          </a:p>
          <a:p>
            <a:r>
              <a:rPr lang="en-US" i="1" dirty="0" smtClean="0"/>
              <a:t>Ultimate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H2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O2</a:t>
            </a:r>
          </a:p>
          <a:p>
            <a:r>
              <a:rPr lang="en-US" dirty="0" smtClean="0"/>
              <a:t>N2</a:t>
            </a:r>
          </a:p>
          <a:p>
            <a:r>
              <a:rPr lang="en-US" dirty="0" smtClean="0"/>
              <a:t>H2O</a:t>
            </a:r>
            <a:endParaRPr 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48000" y="1981200"/>
            <a:ext cx="91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r>
              <a:rPr lang="en-US" dirty="0" smtClean="0"/>
              <a:t>83.8</a:t>
            </a:r>
          </a:p>
          <a:p>
            <a:r>
              <a:rPr lang="en-US" dirty="0" smtClean="0"/>
              <a:t>5.7</a:t>
            </a:r>
          </a:p>
          <a:p>
            <a:r>
              <a:rPr lang="en-US" dirty="0" smtClean="0"/>
              <a:t>2.5</a:t>
            </a:r>
          </a:p>
          <a:p>
            <a:r>
              <a:rPr lang="en-US" dirty="0" smtClean="0"/>
              <a:t>8.0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83.9</a:t>
            </a:r>
          </a:p>
          <a:p>
            <a:r>
              <a:rPr lang="en-US" dirty="0" smtClean="0"/>
              <a:t>2.9</a:t>
            </a:r>
          </a:p>
          <a:p>
            <a:r>
              <a:rPr lang="en-US" dirty="0" smtClean="0"/>
              <a:t>0.7</a:t>
            </a:r>
          </a:p>
          <a:p>
            <a:r>
              <a:rPr lang="en-US" dirty="0" smtClean="0"/>
              <a:t>0.7</a:t>
            </a:r>
          </a:p>
          <a:p>
            <a:r>
              <a:rPr lang="en-US" dirty="0" smtClean="0"/>
              <a:t>1.3</a:t>
            </a:r>
          </a:p>
          <a:p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8200" y="1981200"/>
            <a:ext cx="91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r>
              <a:rPr lang="en-US" dirty="0" smtClean="0"/>
              <a:t>70.0</a:t>
            </a:r>
          </a:p>
          <a:p>
            <a:r>
              <a:rPr lang="en-US" dirty="0" smtClean="0"/>
              <a:t>20.5</a:t>
            </a:r>
          </a:p>
          <a:p>
            <a:r>
              <a:rPr lang="en-US" dirty="0" smtClean="0"/>
              <a:t>3.3</a:t>
            </a:r>
          </a:p>
          <a:p>
            <a:r>
              <a:rPr lang="en-US" dirty="0" smtClean="0"/>
              <a:t>6.2</a:t>
            </a:r>
          </a:p>
          <a:p>
            <a:endParaRPr lang="en-US" dirty="0" smtClean="0"/>
          </a:p>
          <a:p>
            <a:endParaRPr lang="en-US" i="1" dirty="0" smtClean="0"/>
          </a:p>
          <a:p>
            <a:r>
              <a:rPr lang="en-US" dirty="0" smtClean="0"/>
              <a:t>80.7</a:t>
            </a:r>
          </a:p>
          <a:p>
            <a:r>
              <a:rPr lang="en-US" dirty="0" smtClean="0"/>
              <a:t>4.5</a:t>
            </a:r>
          </a:p>
          <a:p>
            <a:r>
              <a:rPr lang="en-US" dirty="0" smtClean="0"/>
              <a:t>1.8</a:t>
            </a:r>
          </a:p>
          <a:p>
            <a:r>
              <a:rPr lang="en-US" dirty="0" smtClean="0"/>
              <a:t>2.4</a:t>
            </a:r>
          </a:p>
          <a:p>
            <a:r>
              <a:rPr lang="en-US" dirty="0" smtClean="0"/>
              <a:t>1.1</a:t>
            </a:r>
          </a:p>
          <a:p>
            <a:r>
              <a:rPr lang="en-US" dirty="0" smtClean="0"/>
              <a:t>3.3</a:t>
            </a:r>
            <a:endParaRPr 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77000" y="1981200"/>
            <a:ext cx="91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r>
              <a:rPr lang="en-US" dirty="0" smtClean="0"/>
              <a:t>45.9</a:t>
            </a:r>
          </a:p>
          <a:p>
            <a:r>
              <a:rPr lang="en-US" dirty="0" smtClean="0"/>
              <a:t>30.5</a:t>
            </a:r>
          </a:p>
          <a:p>
            <a:r>
              <a:rPr lang="en-US" dirty="0" smtClean="0"/>
              <a:t>19.6</a:t>
            </a:r>
          </a:p>
          <a:p>
            <a:r>
              <a:rPr lang="en-US" dirty="0" smtClean="0"/>
              <a:t>4.0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58.8</a:t>
            </a:r>
          </a:p>
          <a:p>
            <a:r>
              <a:rPr lang="en-US" dirty="0" smtClean="0"/>
              <a:t>3.8</a:t>
            </a:r>
          </a:p>
          <a:p>
            <a:r>
              <a:rPr lang="en-US" dirty="0" smtClean="0"/>
              <a:t>0.3</a:t>
            </a:r>
          </a:p>
          <a:p>
            <a:r>
              <a:rPr lang="en-US" dirty="0" smtClean="0"/>
              <a:t>12.2</a:t>
            </a:r>
          </a:p>
          <a:p>
            <a:r>
              <a:rPr lang="en-US" dirty="0" smtClean="0"/>
              <a:t>1.3</a:t>
            </a:r>
          </a:p>
          <a:p>
            <a:r>
              <a:rPr lang="en-US" dirty="0" smtClean="0"/>
              <a:t>19.6</a:t>
            </a:r>
            <a:endParaRPr 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24800" y="1981200"/>
            <a:ext cx="91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 smtClean="0"/>
          </a:p>
          <a:p>
            <a:r>
              <a:rPr lang="en-US" dirty="0" smtClean="0"/>
              <a:t>30.8</a:t>
            </a:r>
          </a:p>
          <a:p>
            <a:r>
              <a:rPr lang="en-US" dirty="0" smtClean="0"/>
              <a:t>28.2</a:t>
            </a:r>
          </a:p>
          <a:p>
            <a:r>
              <a:rPr lang="en-US" dirty="0" smtClean="0"/>
              <a:t>34.8</a:t>
            </a:r>
          </a:p>
          <a:p>
            <a:r>
              <a:rPr lang="en-US" dirty="0" smtClean="0"/>
              <a:t>6.2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42.4</a:t>
            </a:r>
          </a:p>
          <a:p>
            <a:r>
              <a:rPr lang="en-US" dirty="0" smtClean="0"/>
              <a:t>2.8</a:t>
            </a:r>
          </a:p>
          <a:p>
            <a:r>
              <a:rPr lang="en-US" dirty="0" smtClean="0"/>
              <a:t>0.7</a:t>
            </a:r>
          </a:p>
          <a:p>
            <a:r>
              <a:rPr lang="en-US" dirty="0" smtClean="0"/>
              <a:t>12.4</a:t>
            </a:r>
          </a:p>
          <a:p>
            <a:r>
              <a:rPr lang="en-US" dirty="0" smtClean="0"/>
              <a:t>0.7</a:t>
            </a:r>
          </a:p>
          <a:p>
            <a:r>
              <a:rPr lang="en-US" dirty="0" smtClean="0"/>
              <a:t>34.8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sciencelearn.org.nz/var/sciencelearn/storage/images/contexts/fire/sci-media/images/the-fire-triangle/181572-5-eng-NZ/The-fire-triangle.jpg"/>
          <p:cNvPicPr>
            <a:picLocks noChangeAspect="1" noChangeArrowheads="1"/>
          </p:cNvPicPr>
          <p:nvPr/>
        </p:nvPicPr>
        <p:blipFill>
          <a:blip r:embed="rId2" cstate="print">
            <a:lum bright="45000" contrast="-33000"/>
          </a:blip>
          <a:srcRect/>
          <a:stretch>
            <a:fillRect/>
          </a:stretch>
        </p:blipFill>
        <p:spPr bwMode="auto">
          <a:xfrm>
            <a:off x="611371" y="1066800"/>
            <a:ext cx="7894455" cy="5257800"/>
          </a:xfrm>
          <a:prstGeom prst="rect">
            <a:avLst/>
          </a:prstGeom>
          <a:noFill/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824" y="214491"/>
            <a:ext cx="9144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Coal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Property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(Spontaneous Combustion &amp;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Autoignition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temperature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" y="990600"/>
            <a:ext cx="8686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 smtClean="0">
                <a:ea typeface="ＭＳ Ｐゴシック" charset="-128"/>
              </a:rPr>
              <a:t>Autoignition temperature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The autoignition temperature is the temperature that spontaneous ignition in normal atmosphere occured without external heat source. 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This temperature is needed as the activation energy  for combustion. </a:t>
            </a:r>
            <a:endParaRPr lang="en-US" altLang="ja-JP" b="1" dirty="0" smtClean="0">
              <a:ea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 smtClean="0">
                <a:ea typeface="ＭＳ Ｐゴシック" charset="-128"/>
              </a:rPr>
              <a:t>Cause and Ignition in Spontaneous Combustion</a:t>
            </a:r>
          </a:p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A substance including coal, hay, straw and peat that has a relatively low ignition temperature begins to release heat. This may occur by a little moisture and air, and bacterial fermentation also generates heat.</a:t>
            </a:r>
          </a:p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The heat is trapped (coal, hay, straw, peat, etc. are good thermal insulators), and the temperature of fuel increases, reaches ignition point.</a:t>
            </a:r>
          </a:p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 Combustion begins if sufficient </a:t>
            </a:r>
            <a:r>
              <a:rPr lang="en-US" altLang="ja-JP" b="1" dirty="0" smtClean="0">
                <a:ea typeface="ＭＳ Ｐゴシック" charset="-128"/>
              </a:rPr>
              <a:t>oxygen</a:t>
            </a:r>
            <a:r>
              <a:rPr lang="en-US" altLang="ja-JP" dirty="0" smtClean="0">
                <a:ea typeface="ＭＳ Ｐゴシック" charset="-128"/>
              </a:rPr>
              <a:t>, and fuel are present.</a:t>
            </a:r>
          </a:p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Higher rank of the coal Lignite &gt; bituminous &gt;anthracite has low tendency to self ignite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52400" y="23884"/>
            <a:ext cx="9144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Coal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Property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(Spontaneous Combustion &amp;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Autoignition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temperature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962400" y="790464"/>
            <a:ext cx="518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ea typeface="ＭＳ Ｐゴシック" charset="-128"/>
              </a:rPr>
              <a:t>Flame temperature</a:t>
            </a:r>
          </a:p>
          <a:p>
            <a:r>
              <a:rPr lang="en-US" dirty="0" smtClean="0"/>
              <a:t>Flame temperature is not simple because it depends on many factors including: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flow type (laminar, turbulent)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premixed or diffuse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Adiabatic or not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 flames in air, it also depends on the temperature, humidity, pressure, present gas mixture, etc. of the air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152400" y="815181"/>
            <a:ext cx="3886200" cy="4595019"/>
            <a:chOff x="838200" y="1348581"/>
            <a:chExt cx="3886200" cy="4976019"/>
          </a:xfrm>
        </p:grpSpPr>
        <p:pic>
          <p:nvPicPr>
            <p:cNvPr id="1751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348581"/>
              <a:ext cx="3810000" cy="4732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正方形/長方形 4"/>
            <p:cNvSpPr/>
            <p:nvPr/>
          </p:nvSpPr>
          <p:spPr>
            <a:xfrm>
              <a:off x="1066800" y="6047601"/>
              <a:ext cx="3657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http://en.wikipedia.org/wiki/Autoignition_temperature</a:t>
              </a:r>
              <a:endParaRPr lang="en-US" sz="1200" dirty="0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152400" y="5347465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 temperature at which a chemical could ignite decreases when </a:t>
            </a:r>
            <a:r>
              <a:rPr lang="en-US" b="1" dirty="0" smtClean="0"/>
              <a:t>the pressure or oxygen concentration increases</a:t>
            </a:r>
            <a:r>
              <a:rPr lang="en-US" dirty="0" smtClean="0"/>
              <a:t>. </a:t>
            </a:r>
            <a:endParaRPr lang="en-US" altLang="ja-JP" dirty="0" smtClean="0">
              <a:ea typeface="ＭＳ Ｐゴシック" charset="-128"/>
            </a:endParaRPr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359" t="818"/>
          <a:stretch/>
        </p:blipFill>
        <p:spPr bwMode="auto">
          <a:xfrm>
            <a:off x="4648200" y="3276600"/>
            <a:ext cx="4017764" cy="32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724035" y="6459379"/>
            <a:ext cx="411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https://en.wikipedia.org/wiki/Adiabatic_flame_temperature</a:t>
            </a: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533400"/>
            <a:ext cx="9144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Single particle coal combustion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143000" y="6186100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http://www.metts.com.au/lignite-new-dedicated-approach.html</a:t>
            </a:r>
            <a:endParaRPr lang="en-US" sz="1200" dirty="0"/>
          </a:p>
        </p:txBody>
      </p:sp>
      <p:pic>
        <p:nvPicPr>
          <p:cNvPr id="179204" name="Picture 4" descr="Coal combustion processes (after Zhangfu Wu, IEA Clean Coal Center, 2005) (diagra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400800" cy="5158452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4191000" y="3024981"/>
            <a:ext cx="1981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4625656" cy="27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533400"/>
            <a:ext cx="9144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Simple model of fixed carbon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particle combustion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00200" y="6177310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http://fluid.wme.pwr.wroc.pl/~spalanie/dydaktyka/combustion_MiBM/BCS/COAL_COMBUSTION.PDF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377853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chemical reactions  of char combustion :</a:t>
            </a:r>
            <a:endParaRPr lang="en-GB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9827439"/>
              </p:ext>
            </p:extLst>
          </p:nvPr>
        </p:nvGraphicFramePr>
        <p:xfrm>
          <a:off x="2095500" y="4221510"/>
          <a:ext cx="4953000" cy="1955800"/>
        </p:xfrm>
        <a:graphic>
          <a:graphicData uri="http://schemas.openxmlformats.org/presentationml/2006/ole">
            <p:oleObj spid="_x0000_s80906" name="Equation" r:id="rId4" imgW="2476440" imgH="990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533400"/>
            <a:ext cx="57912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Common combustion (Pulverization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of Coal)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76130" name="Picture 2" descr="http://www.climatetechwiki.org/sites/climatetechwiki.org/files/images/extra/media_image_1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348213" cy="4953000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152400" y="99060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Pulverization process is needed to produce pulverized coal or coal dust. This will increase the area for complete combustion.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Particle size is in the range of 75 microns, and each particle could have contact with the air. The energy loss due to unburned carbon is &lt;0.5 %, and the boilers are very efficient.</a:t>
            </a:r>
          </a:p>
          <a:p>
            <a:pPr>
              <a:spcBef>
                <a:spcPct val="50000"/>
              </a:spcBef>
            </a:pPr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21507" y="6139061"/>
            <a:ext cx="449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http://www.climatetechwiki.org/technology/sup_crit_coal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034213" cy="559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4570668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267200" cy="342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0952" t="32854"/>
          <a:stretch/>
        </p:blipFill>
        <p:spPr bwMode="auto">
          <a:xfrm>
            <a:off x="5842780" y="952500"/>
            <a:ext cx="3124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96" y="3046791"/>
            <a:ext cx="5310188" cy="317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2920" y="3821906"/>
            <a:ext cx="2637262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5788" y="1014329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u="sng" dirty="0" smtClean="0"/>
              <a:t>Slaging</a:t>
            </a:r>
            <a:r>
              <a:rPr lang="en-MY" dirty="0" smtClean="0"/>
              <a:t>: A process of covering ofwalls (tubes) of furnace by mineral deposit, a result of combustion</a:t>
            </a:r>
          </a:p>
          <a:p>
            <a:r>
              <a:rPr lang="en-MY" dirty="0" smtClean="0"/>
              <a:t>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Loose,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Bound (sintered, melted).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499236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533400"/>
            <a:ext cx="8229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FUEL AND COMBUSTION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09855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2000" dirty="0">
                <a:ea typeface="ＭＳ Ｐゴシック" charset="-128"/>
              </a:rPr>
              <a:t>A Primary fuels in boiler are the </a:t>
            </a:r>
            <a:r>
              <a:rPr lang="en-US" altLang="ja-JP" sz="2000" b="1" i="1" dirty="0">
                <a:ea typeface="ＭＳ Ｐゴシック" charset="-128"/>
              </a:rPr>
              <a:t>fossil fuels</a:t>
            </a:r>
            <a:r>
              <a:rPr lang="en-US" altLang="ja-JP" sz="2000" dirty="0">
                <a:ea typeface="ＭＳ Ｐゴシック" charset="-128"/>
              </a:rPr>
              <a:t> in the form of </a:t>
            </a:r>
            <a:r>
              <a:rPr lang="en-US" altLang="ja-JP" sz="2000" b="1" i="1" dirty="0">
                <a:ea typeface="ＭＳ Ｐゴシック" charset="-128"/>
              </a:rPr>
              <a:t>coal, </a:t>
            </a:r>
            <a:r>
              <a:rPr lang="en-US" altLang="ja-JP" sz="2000" b="1" i="1" dirty="0" smtClean="0">
                <a:ea typeface="ＭＳ Ｐゴシック" charset="-128"/>
              </a:rPr>
              <a:t>oil </a:t>
            </a:r>
            <a:r>
              <a:rPr lang="en-US" altLang="ja-JP" sz="2000" b="1" i="1" dirty="0">
                <a:ea typeface="ＭＳ Ｐゴシック" charset="-128"/>
              </a:rPr>
              <a:t>and gas</a:t>
            </a:r>
            <a:r>
              <a:rPr lang="en-US" altLang="ja-JP" sz="2000" dirty="0">
                <a:ea typeface="ＭＳ Ｐゴシック" charset="-128"/>
              </a:rPr>
              <a:t>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1676400"/>
            <a:ext cx="822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2000" b="1" dirty="0" smtClean="0">
                <a:ea typeface="ＭＳ Ｐゴシック" charset="-128"/>
              </a:rPr>
              <a:t>Waste heat </a:t>
            </a:r>
            <a:r>
              <a:rPr lang="en-US" altLang="ja-JP" sz="2000" dirty="0" smtClean="0">
                <a:ea typeface="ＭＳ Ｐゴシック" charset="-128"/>
              </a:rPr>
              <a:t>from Industrial wastes (coke oven gas, blast </a:t>
            </a:r>
            <a:r>
              <a:rPr lang="en-US" altLang="ja-JP" sz="2000" dirty="0">
                <a:ea typeface="ＭＳ Ｐゴシック" charset="-128"/>
              </a:rPr>
              <a:t>furnace gas, </a:t>
            </a:r>
            <a:r>
              <a:rPr lang="en-US" altLang="ja-JP" sz="2000" dirty="0" smtClean="0">
                <a:ea typeface="ＭＳ Ｐゴシック" charset="-128"/>
              </a:rPr>
              <a:t>refinery gas,etc.), and </a:t>
            </a:r>
            <a:r>
              <a:rPr lang="en-US" altLang="ja-JP" sz="2000" b="1" dirty="0" smtClean="0">
                <a:ea typeface="ＭＳ Ｐゴシック" charset="-128"/>
              </a:rPr>
              <a:t>waste biomass </a:t>
            </a:r>
            <a:r>
              <a:rPr lang="en-US" altLang="ja-JP" sz="2000" dirty="0" smtClean="0">
                <a:ea typeface="ＭＳ Ｐゴシック" charset="-128"/>
              </a:rPr>
              <a:t>(sugar </a:t>
            </a:r>
            <a:r>
              <a:rPr lang="en-US" altLang="ja-JP" sz="2000" dirty="0">
                <a:ea typeface="ＭＳ Ｐゴシック" charset="-128"/>
              </a:rPr>
              <a:t>factory refuse </a:t>
            </a:r>
            <a:r>
              <a:rPr lang="en-US" altLang="ja-JP" sz="2000" dirty="0" smtClean="0">
                <a:ea typeface="ＭＳ Ｐゴシック" charset="-128"/>
              </a:rPr>
              <a:t>[bagasse], </a:t>
            </a:r>
            <a:r>
              <a:rPr lang="en-US" altLang="ja-JP" sz="2000" dirty="0">
                <a:ea typeface="ＭＳ Ｐゴシック" charset="-128"/>
              </a:rPr>
              <a:t>sow mill wood dust, rise </a:t>
            </a:r>
            <a:r>
              <a:rPr lang="en-US" altLang="ja-JP" sz="2000" dirty="0" smtClean="0">
                <a:ea typeface="ＭＳ Ｐゴシック" charset="-128"/>
              </a:rPr>
              <a:t>husk, etc.) </a:t>
            </a:r>
            <a:r>
              <a:rPr lang="en-US" altLang="ja-JP" sz="2000" dirty="0">
                <a:ea typeface="ＭＳ Ｐゴシック" charset="-128"/>
              </a:rPr>
              <a:t>can be used as fuels.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2819400"/>
            <a:ext cx="861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2000" b="1" dirty="0" smtClean="0">
                <a:ea typeface="ＭＳ Ｐゴシック" charset="-128"/>
              </a:rPr>
              <a:t>Combination firing</a:t>
            </a:r>
            <a:r>
              <a:rPr lang="en-US" altLang="ja-JP" sz="2000" dirty="0" smtClean="0">
                <a:ea typeface="ＭＳ Ｐゴシック" charset="-128"/>
              </a:rPr>
              <a:t>: More </a:t>
            </a:r>
            <a:r>
              <a:rPr lang="en-US" altLang="ja-JP" sz="2000" dirty="0">
                <a:ea typeface="ＭＳ Ｐゴシック" charset="-128"/>
              </a:rPr>
              <a:t>then one type of fuel is simultaneously </a:t>
            </a:r>
            <a:r>
              <a:rPr lang="en-US" altLang="ja-JP" sz="2000" dirty="0" smtClean="0">
                <a:ea typeface="ＭＳ Ｐゴシック" charset="-128"/>
              </a:rPr>
              <a:t>burned. </a:t>
            </a:r>
            <a:endParaRPr lang="en-US" altLang="ja-JP" sz="2000" dirty="0">
              <a:ea typeface="ＭＳ Ｐゴシック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323215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ea typeface="ＭＳ Ｐゴシック" charset="-128"/>
              </a:rPr>
              <a:t>Coal</a:t>
            </a:r>
          </a:p>
        </p:txBody>
      </p:sp>
      <p:pic>
        <p:nvPicPr>
          <p:cNvPr id="93186" name="Picture 2" descr="living energy tabs"/>
          <p:cNvPicPr>
            <a:picLocks noChangeAspect="1" noChangeArrowheads="1"/>
          </p:cNvPicPr>
          <p:nvPr/>
        </p:nvPicPr>
        <p:blipFill rotWithShape="1">
          <a:blip r:embed="rId2" cstate="print"/>
          <a:srcRect b="6192"/>
          <a:stretch/>
        </p:blipFill>
        <p:spPr bwMode="auto">
          <a:xfrm>
            <a:off x="2971800" y="4020699"/>
            <a:ext cx="3810000" cy="2297625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/>
        </p:nvSpPr>
        <p:spPr>
          <a:xfrm>
            <a:off x="23622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 smtClean="0"/>
              <a:t>http://www.green-planet-solar-energy.com/forming-fossil-fuels.html</a:t>
            </a:r>
            <a:endParaRPr lang="ja-JP" altLang="en-US" sz="11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1000" y="37338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Vegetable </a:t>
            </a:r>
            <a:r>
              <a:rPr lang="en-US" altLang="ja-JP" dirty="0">
                <a:ea typeface="ＭＳ Ｐゴシック" charset="-128"/>
              </a:rPr>
              <a:t>matter which grew from millions of year </a:t>
            </a:r>
            <a:r>
              <a:rPr lang="en-US" altLang="ja-JP" dirty="0" smtClean="0">
                <a:ea typeface="ＭＳ Ｐゴシック" charset="-128"/>
              </a:rPr>
              <a:t>ago under </a:t>
            </a:r>
            <a:r>
              <a:rPr lang="en-US" altLang="ja-JP" b="1" dirty="0" smtClean="0">
                <a:ea typeface="ＭＳ Ｐゴシック" charset="-128"/>
              </a:rPr>
              <a:t>anaerobic</a:t>
            </a:r>
            <a:r>
              <a:rPr lang="en-US" altLang="ja-JP" dirty="0" smtClean="0">
                <a:ea typeface="ＭＳ Ｐゴシック" charset="-128"/>
              </a:rPr>
              <a:t> environment. 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5410200" y="4908659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Box 104"/>
          <p:cNvSpPr txBox="1">
            <a:spLocks noChangeArrowheads="1"/>
          </p:cNvSpPr>
          <p:nvPr/>
        </p:nvSpPr>
        <p:spPr bwMode="auto">
          <a:xfrm>
            <a:off x="0" y="4572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ea typeface="ＭＳ Ｐゴシック" charset="-128"/>
              </a:rPr>
              <a:t>FUEL </a:t>
            </a:r>
            <a:r>
              <a:rPr lang="en-US" altLang="ja-JP" sz="2400" b="1" dirty="0">
                <a:ea typeface="ＭＳ Ｐゴシック" charset="-128"/>
              </a:rPr>
              <a:t>OIL</a:t>
            </a:r>
          </a:p>
        </p:txBody>
      </p:sp>
      <p:sp>
        <p:nvSpPr>
          <p:cNvPr id="106" name="Text Box 105"/>
          <p:cNvSpPr txBox="1">
            <a:spLocks noChangeArrowheads="1"/>
          </p:cNvSpPr>
          <p:nvPr/>
        </p:nvSpPr>
        <p:spPr bwMode="auto">
          <a:xfrm>
            <a:off x="228600" y="8382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Petroleum </a:t>
            </a:r>
            <a:r>
              <a:rPr lang="en-US" altLang="ja-JP" dirty="0">
                <a:ea typeface="ＭＳ Ｐゴシック" charset="-128"/>
              </a:rPr>
              <a:t>formed </a:t>
            </a:r>
            <a:r>
              <a:rPr lang="en-US" altLang="ja-JP" dirty="0" smtClean="0">
                <a:ea typeface="ＭＳ Ｐゴシック" charset="-128"/>
              </a:rPr>
              <a:t>from </a:t>
            </a:r>
            <a:r>
              <a:rPr lang="en-US" altLang="ja-JP" dirty="0">
                <a:ea typeface="ＭＳ Ｐゴシック" charset="-128"/>
              </a:rPr>
              <a:t>decayed marine life, both vegetable and animal. </a:t>
            </a:r>
          </a:p>
        </p:txBody>
      </p:sp>
      <p:sp>
        <p:nvSpPr>
          <p:cNvPr id="107" name="Text Box 106"/>
          <p:cNvSpPr txBox="1">
            <a:spLocks noChangeArrowheads="1"/>
          </p:cNvSpPr>
          <p:nvPr/>
        </p:nvSpPr>
        <p:spPr bwMode="auto">
          <a:xfrm>
            <a:off x="228600" y="16144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Oil </a:t>
            </a:r>
            <a:r>
              <a:rPr lang="en-US" altLang="ja-JP" dirty="0">
                <a:ea typeface="ＭＳ Ｐゴシック" charset="-128"/>
              </a:rPr>
              <a:t>accumulated in the rocks and sends below the earth’s crust.</a:t>
            </a:r>
          </a:p>
        </p:txBody>
      </p:sp>
      <p:pic>
        <p:nvPicPr>
          <p:cNvPr id="88066" name="Picture 2" descr="biofu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8232"/>
            <a:ext cx="4642722" cy="2819400"/>
          </a:xfrm>
          <a:prstGeom prst="rect">
            <a:avLst/>
          </a:prstGeom>
          <a:noFill/>
        </p:spPr>
      </p:pic>
      <p:pic>
        <p:nvPicPr>
          <p:cNvPr id="110" name="Picture 4" descr="sources of fossil fu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8757" y="2238232"/>
            <a:ext cx="4515243" cy="2867168"/>
          </a:xfrm>
          <a:prstGeom prst="rect">
            <a:avLst/>
          </a:prstGeom>
          <a:noFill/>
        </p:spPr>
      </p:pic>
      <p:sp>
        <p:nvSpPr>
          <p:cNvPr id="111" name="正方形/長方形 110"/>
          <p:cNvSpPr/>
          <p:nvPr/>
        </p:nvSpPr>
        <p:spPr>
          <a:xfrm>
            <a:off x="-76200" y="5105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 smtClean="0"/>
              <a:t>http://www.green-planet-solar-energy.com/fossil-fuel-formation.html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Box 104"/>
          <p:cNvSpPr txBox="1">
            <a:spLocks noChangeArrowheads="1"/>
          </p:cNvSpPr>
          <p:nvPr/>
        </p:nvSpPr>
        <p:spPr bwMode="auto">
          <a:xfrm>
            <a:off x="0" y="4572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ea typeface="ＭＳ Ｐゴシック" charset="-128"/>
              </a:rPr>
              <a:t>FUEL </a:t>
            </a:r>
            <a:r>
              <a:rPr lang="en-US" altLang="ja-JP" sz="2400" b="1" dirty="0">
                <a:ea typeface="ＭＳ Ｐゴシック" charset="-128"/>
              </a:rPr>
              <a:t>OIL</a:t>
            </a:r>
          </a:p>
        </p:txBody>
      </p:sp>
      <p:pic>
        <p:nvPicPr>
          <p:cNvPr id="95234" name="Picture 2" descr="types of fossil fu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6142320" cy="3886200"/>
          </a:xfrm>
          <a:prstGeom prst="rect">
            <a:avLst/>
          </a:prstGeom>
          <a:noFill/>
        </p:spPr>
      </p:pic>
      <p:sp>
        <p:nvSpPr>
          <p:cNvPr id="109" name="正方形/長方形 108"/>
          <p:cNvSpPr/>
          <p:nvPr/>
        </p:nvSpPr>
        <p:spPr>
          <a:xfrm>
            <a:off x="1378424" y="6248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 smtClean="0"/>
              <a:t>http://www.green-planet-solar-energy.com/fossil-fuel-formation.html</a:t>
            </a:r>
            <a:endParaRPr lang="ja-JP" altLang="en-US" sz="1200" dirty="0"/>
          </a:p>
        </p:txBody>
      </p:sp>
      <p:sp>
        <p:nvSpPr>
          <p:cNvPr id="8" name="Text Box 105"/>
          <p:cNvSpPr txBox="1">
            <a:spLocks noChangeArrowheads="1"/>
          </p:cNvSpPr>
          <p:nvPr/>
        </p:nvSpPr>
        <p:spPr bwMode="auto">
          <a:xfrm>
            <a:off x="381000" y="9906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Petroleum </a:t>
            </a:r>
            <a:r>
              <a:rPr lang="en-US" altLang="ja-JP" dirty="0">
                <a:ea typeface="ＭＳ Ｐゴシック" charset="-128"/>
              </a:rPr>
              <a:t>formed </a:t>
            </a:r>
            <a:r>
              <a:rPr lang="en-US" altLang="ja-JP" dirty="0" smtClean="0">
                <a:ea typeface="ＭＳ Ｐゴシック" charset="-128"/>
              </a:rPr>
              <a:t>from </a:t>
            </a:r>
            <a:r>
              <a:rPr lang="en-US" altLang="ja-JP" dirty="0">
                <a:ea typeface="ＭＳ Ｐゴシック" charset="-128"/>
              </a:rPr>
              <a:t>decayed marine life, both vegetable and animal. </a:t>
            </a:r>
          </a:p>
        </p:txBody>
      </p:sp>
      <p:sp>
        <p:nvSpPr>
          <p:cNvPr id="9" name="Text Box 106"/>
          <p:cNvSpPr txBox="1">
            <a:spLocks noChangeArrowheads="1"/>
          </p:cNvSpPr>
          <p:nvPr/>
        </p:nvSpPr>
        <p:spPr bwMode="auto">
          <a:xfrm>
            <a:off x="381000" y="17668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Oil </a:t>
            </a:r>
            <a:r>
              <a:rPr lang="en-US" altLang="ja-JP" dirty="0">
                <a:ea typeface="ＭＳ Ｐゴシック" charset="-128"/>
              </a:rPr>
              <a:t>accumulated in the rocks and sends below the earth’s crust.</a:t>
            </a: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Box 104"/>
          <p:cNvSpPr txBox="1">
            <a:spLocks noChangeArrowheads="1"/>
          </p:cNvSpPr>
          <p:nvPr/>
        </p:nvSpPr>
        <p:spPr bwMode="auto">
          <a:xfrm>
            <a:off x="0" y="45720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ea typeface="ＭＳ Ｐゴシック" charset="-128"/>
              </a:rPr>
              <a:t>FUEL </a:t>
            </a:r>
            <a:r>
              <a:rPr lang="en-US" altLang="ja-JP" sz="2400" b="1" dirty="0">
                <a:ea typeface="ＭＳ Ｐゴシック" charset="-128"/>
              </a:rPr>
              <a:t>OIL</a:t>
            </a:r>
          </a:p>
        </p:txBody>
      </p:sp>
      <p:grpSp>
        <p:nvGrpSpPr>
          <p:cNvPr id="2" name="グループ化 108"/>
          <p:cNvGrpSpPr/>
          <p:nvPr/>
        </p:nvGrpSpPr>
        <p:grpSpPr>
          <a:xfrm>
            <a:off x="4635115" y="2286000"/>
            <a:ext cx="4648200" cy="2671667"/>
            <a:chOff x="762000" y="2362200"/>
            <a:chExt cx="7543800" cy="4157798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762000" y="3073400"/>
              <a:ext cx="7162800" cy="3251200"/>
              <a:chOff x="672" y="1296"/>
              <a:chExt cx="4512" cy="2048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72" y="1296"/>
                <a:ext cx="4512" cy="1904"/>
              </a:xfrm>
              <a:custGeom>
                <a:avLst/>
                <a:gdLst>
                  <a:gd name="T0" fmla="*/ 0 w 4512"/>
                  <a:gd name="T1" fmla="*/ 1712 h 1904"/>
                  <a:gd name="T2" fmla="*/ 528 w 4512"/>
                  <a:gd name="T3" fmla="*/ 1376 h 1904"/>
                  <a:gd name="T4" fmla="*/ 912 w 4512"/>
                  <a:gd name="T5" fmla="*/ 848 h 1904"/>
                  <a:gd name="T6" fmla="*/ 1440 w 4512"/>
                  <a:gd name="T7" fmla="*/ 272 h 1904"/>
                  <a:gd name="T8" fmla="*/ 2160 w 4512"/>
                  <a:gd name="T9" fmla="*/ 32 h 1904"/>
                  <a:gd name="T10" fmla="*/ 2784 w 4512"/>
                  <a:gd name="T11" fmla="*/ 464 h 1904"/>
                  <a:gd name="T12" fmla="*/ 3360 w 4512"/>
                  <a:gd name="T13" fmla="*/ 992 h 1904"/>
                  <a:gd name="T14" fmla="*/ 3984 w 4512"/>
                  <a:gd name="T15" fmla="*/ 1568 h 1904"/>
                  <a:gd name="T16" fmla="*/ 4512 w 4512"/>
                  <a:gd name="T17" fmla="*/ 1904 h 19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12"/>
                  <a:gd name="T28" fmla="*/ 0 h 1904"/>
                  <a:gd name="T29" fmla="*/ 4512 w 4512"/>
                  <a:gd name="T30" fmla="*/ 1904 h 19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12" h="1904">
                    <a:moveTo>
                      <a:pt x="0" y="1712"/>
                    </a:moveTo>
                    <a:cubicBezTo>
                      <a:pt x="188" y="1616"/>
                      <a:pt x="376" y="1520"/>
                      <a:pt x="528" y="1376"/>
                    </a:cubicBezTo>
                    <a:cubicBezTo>
                      <a:pt x="680" y="1232"/>
                      <a:pt x="760" y="1032"/>
                      <a:pt x="912" y="848"/>
                    </a:cubicBezTo>
                    <a:cubicBezTo>
                      <a:pt x="1064" y="664"/>
                      <a:pt x="1232" y="408"/>
                      <a:pt x="1440" y="272"/>
                    </a:cubicBezTo>
                    <a:cubicBezTo>
                      <a:pt x="1648" y="136"/>
                      <a:pt x="1936" y="0"/>
                      <a:pt x="2160" y="32"/>
                    </a:cubicBezTo>
                    <a:cubicBezTo>
                      <a:pt x="2384" y="64"/>
                      <a:pt x="2584" y="304"/>
                      <a:pt x="2784" y="464"/>
                    </a:cubicBezTo>
                    <a:cubicBezTo>
                      <a:pt x="2984" y="624"/>
                      <a:pt x="3160" y="808"/>
                      <a:pt x="3360" y="992"/>
                    </a:cubicBezTo>
                    <a:cubicBezTo>
                      <a:pt x="3560" y="1176"/>
                      <a:pt x="3792" y="1416"/>
                      <a:pt x="3984" y="1568"/>
                    </a:cubicBezTo>
                    <a:cubicBezTo>
                      <a:pt x="4176" y="1720"/>
                      <a:pt x="4344" y="1812"/>
                      <a:pt x="4512" y="190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672" y="1344"/>
                <a:ext cx="4512" cy="1904"/>
              </a:xfrm>
              <a:custGeom>
                <a:avLst/>
                <a:gdLst>
                  <a:gd name="T0" fmla="*/ 0 w 4512"/>
                  <a:gd name="T1" fmla="*/ 1712 h 1904"/>
                  <a:gd name="T2" fmla="*/ 528 w 4512"/>
                  <a:gd name="T3" fmla="*/ 1376 h 1904"/>
                  <a:gd name="T4" fmla="*/ 912 w 4512"/>
                  <a:gd name="T5" fmla="*/ 848 h 1904"/>
                  <a:gd name="T6" fmla="*/ 1440 w 4512"/>
                  <a:gd name="T7" fmla="*/ 272 h 1904"/>
                  <a:gd name="T8" fmla="*/ 2160 w 4512"/>
                  <a:gd name="T9" fmla="*/ 32 h 1904"/>
                  <a:gd name="T10" fmla="*/ 2784 w 4512"/>
                  <a:gd name="T11" fmla="*/ 464 h 1904"/>
                  <a:gd name="T12" fmla="*/ 3360 w 4512"/>
                  <a:gd name="T13" fmla="*/ 992 h 1904"/>
                  <a:gd name="T14" fmla="*/ 3984 w 4512"/>
                  <a:gd name="T15" fmla="*/ 1568 h 1904"/>
                  <a:gd name="T16" fmla="*/ 4512 w 4512"/>
                  <a:gd name="T17" fmla="*/ 1904 h 19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12"/>
                  <a:gd name="T28" fmla="*/ 0 h 1904"/>
                  <a:gd name="T29" fmla="*/ 4512 w 4512"/>
                  <a:gd name="T30" fmla="*/ 1904 h 19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12" h="1904">
                    <a:moveTo>
                      <a:pt x="0" y="1712"/>
                    </a:moveTo>
                    <a:cubicBezTo>
                      <a:pt x="188" y="1616"/>
                      <a:pt x="376" y="1520"/>
                      <a:pt x="528" y="1376"/>
                    </a:cubicBezTo>
                    <a:cubicBezTo>
                      <a:pt x="680" y="1232"/>
                      <a:pt x="760" y="1032"/>
                      <a:pt x="912" y="848"/>
                    </a:cubicBezTo>
                    <a:cubicBezTo>
                      <a:pt x="1064" y="664"/>
                      <a:pt x="1232" y="408"/>
                      <a:pt x="1440" y="272"/>
                    </a:cubicBezTo>
                    <a:cubicBezTo>
                      <a:pt x="1648" y="136"/>
                      <a:pt x="1936" y="0"/>
                      <a:pt x="2160" y="32"/>
                    </a:cubicBezTo>
                    <a:cubicBezTo>
                      <a:pt x="2384" y="64"/>
                      <a:pt x="2584" y="304"/>
                      <a:pt x="2784" y="464"/>
                    </a:cubicBezTo>
                    <a:cubicBezTo>
                      <a:pt x="2984" y="624"/>
                      <a:pt x="3160" y="808"/>
                      <a:pt x="3360" y="992"/>
                    </a:cubicBezTo>
                    <a:cubicBezTo>
                      <a:pt x="3560" y="1176"/>
                      <a:pt x="3792" y="1416"/>
                      <a:pt x="3984" y="1568"/>
                    </a:cubicBezTo>
                    <a:cubicBezTo>
                      <a:pt x="4176" y="1720"/>
                      <a:pt x="4344" y="1812"/>
                      <a:pt x="4512" y="190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672" y="1392"/>
                <a:ext cx="4512" cy="1904"/>
              </a:xfrm>
              <a:custGeom>
                <a:avLst/>
                <a:gdLst>
                  <a:gd name="T0" fmla="*/ 0 w 4512"/>
                  <a:gd name="T1" fmla="*/ 1712 h 1904"/>
                  <a:gd name="T2" fmla="*/ 528 w 4512"/>
                  <a:gd name="T3" fmla="*/ 1376 h 1904"/>
                  <a:gd name="T4" fmla="*/ 912 w 4512"/>
                  <a:gd name="T5" fmla="*/ 848 h 1904"/>
                  <a:gd name="T6" fmla="*/ 1440 w 4512"/>
                  <a:gd name="T7" fmla="*/ 272 h 1904"/>
                  <a:gd name="T8" fmla="*/ 2160 w 4512"/>
                  <a:gd name="T9" fmla="*/ 32 h 1904"/>
                  <a:gd name="T10" fmla="*/ 2784 w 4512"/>
                  <a:gd name="T11" fmla="*/ 464 h 1904"/>
                  <a:gd name="T12" fmla="*/ 3360 w 4512"/>
                  <a:gd name="T13" fmla="*/ 992 h 1904"/>
                  <a:gd name="T14" fmla="*/ 3984 w 4512"/>
                  <a:gd name="T15" fmla="*/ 1568 h 1904"/>
                  <a:gd name="T16" fmla="*/ 4512 w 4512"/>
                  <a:gd name="T17" fmla="*/ 1904 h 19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12"/>
                  <a:gd name="T28" fmla="*/ 0 h 1904"/>
                  <a:gd name="T29" fmla="*/ 4512 w 4512"/>
                  <a:gd name="T30" fmla="*/ 1904 h 19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12" h="1904">
                    <a:moveTo>
                      <a:pt x="0" y="1712"/>
                    </a:moveTo>
                    <a:cubicBezTo>
                      <a:pt x="188" y="1616"/>
                      <a:pt x="376" y="1520"/>
                      <a:pt x="528" y="1376"/>
                    </a:cubicBezTo>
                    <a:cubicBezTo>
                      <a:pt x="680" y="1232"/>
                      <a:pt x="760" y="1032"/>
                      <a:pt x="912" y="848"/>
                    </a:cubicBezTo>
                    <a:cubicBezTo>
                      <a:pt x="1064" y="664"/>
                      <a:pt x="1232" y="408"/>
                      <a:pt x="1440" y="272"/>
                    </a:cubicBezTo>
                    <a:cubicBezTo>
                      <a:pt x="1648" y="136"/>
                      <a:pt x="1936" y="0"/>
                      <a:pt x="2160" y="32"/>
                    </a:cubicBezTo>
                    <a:cubicBezTo>
                      <a:pt x="2384" y="64"/>
                      <a:pt x="2584" y="304"/>
                      <a:pt x="2784" y="464"/>
                    </a:cubicBezTo>
                    <a:cubicBezTo>
                      <a:pt x="2984" y="624"/>
                      <a:pt x="3160" y="808"/>
                      <a:pt x="3360" y="992"/>
                    </a:cubicBezTo>
                    <a:cubicBezTo>
                      <a:pt x="3560" y="1176"/>
                      <a:pt x="3792" y="1416"/>
                      <a:pt x="3984" y="1568"/>
                    </a:cubicBezTo>
                    <a:cubicBezTo>
                      <a:pt x="4176" y="1720"/>
                      <a:pt x="4344" y="1812"/>
                      <a:pt x="4512" y="190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672" y="1440"/>
                <a:ext cx="4512" cy="1904"/>
              </a:xfrm>
              <a:custGeom>
                <a:avLst/>
                <a:gdLst>
                  <a:gd name="T0" fmla="*/ 0 w 4512"/>
                  <a:gd name="T1" fmla="*/ 1712 h 1904"/>
                  <a:gd name="T2" fmla="*/ 528 w 4512"/>
                  <a:gd name="T3" fmla="*/ 1376 h 1904"/>
                  <a:gd name="T4" fmla="*/ 912 w 4512"/>
                  <a:gd name="T5" fmla="*/ 848 h 1904"/>
                  <a:gd name="T6" fmla="*/ 1440 w 4512"/>
                  <a:gd name="T7" fmla="*/ 272 h 1904"/>
                  <a:gd name="T8" fmla="*/ 2160 w 4512"/>
                  <a:gd name="T9" fmla="*/ 32 h 1904"/>
                  <a:gd name="T10" fmla="*/ 2784 w 4512"/>
                  <a:gd name="T11" fmla="*/ 464 h 1904"/>
                  <a:gd name="T12" fmla="*/ 3360 w 4512"/>
                  <a:gd name="T13" fmla="*/ 992 h 1904"/>
                  <a:gd name="T14" fmla="*/ 3984 w 4512"/>
                  <a:gd name="T15" fmla="*/ 1568 h 1904"/>
                  <a:gd name="T16" fmla="*/ 4512 w 4512"/>
                  <a:gd name="T17" fmla="*/ 1904 h 19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12"/>
                  <a:gd name="T28" fmla="*/ 0 h 1904"/>
                  <a:gd name="T29" fmla="*/ 4512 w 4512"/>
                  <a:gd name="T30" fmla="*/ 1904 h 19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12" h="1904">
                    <a:moveTo>
                      <a:pt x="0" y="1712"/>
                    </a:moveTo>
                    <a:cubicBezTo>
                      <a:pt x="188" y="1616"/>
                      <a:pt x="376" y="1520"/>
                      <a:pt x="528" y="1376"/>
                    </a:cubicBezTo>
                    <a:cubicBezTo>
                      <a:pt x="680" y="1232"/>
                      <a:pt x="760" y="1032"/>
                      <a:pt x="912" y="848"/>
                    </a:cubicBezTo>
                    <a:cubicBezTo>
                      <a:pt x="1064" y="664"/>
                      <a:pt x="1232" y="408"/>
                      <a:pt x="1440" y="272"/>
                    </a:cubicBezTo>
                    <a:cubicBezTo>
                      <a:pt x="1648" y="136"/>
                      <a:pt x="1936" y="0"/>
                      <a:pt x="2160" y="32"/>
                    </a:cubicBezTo>
                    <a:cubicBezTo>
                      <a:pt x="2384" y="64"/>
                      <a:pt x="2584" y="304"/>
                      <a:pt x="2784" y="464"/>
                    </a:cubicBezTo>
                    <a:cubicBezTo>
                      <a:pt x="2984" y="624"/>
                      <a:pt x="3160" y="808"/>
                      <a:pt x="3360" y="992"/>
                    </a:cubicBezTo>
                    <a:cubicBezTo>
                      <a:pt x="3560" y="1176"/>
                      <a:pt x="3792" y="1416"/>
                      <a:pt x="3984" y="1568"/>
                    </a:cubicBezTo>
                    <a:cubicBezTo>
                      <a:pt x="4176" y="1720"/>
                      <a:pt x="4344" y="1812"/>
                      <a:pt x="4512" y="190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2438400" y="3505200"/>
              <a:ext cx="3124200" cy="914400"/>
              <a:chOff x="1728" y="672"/>
              <a:chExt cx="1968" cy="576"/>
            </a:xfrm>
          </p:grpSpPr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1728" y="1248"/>
                <a:ext cx="1968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1776" y="1200"/>
                <a:ext cx="1824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1824" y="1152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1824" y="1104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1872" y="1056"/>
                <a:ext cx="1584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1920" y="1008"/>
                <a:ext cx="1488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1344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2064" y="912"/>
                <a:ext cx="1248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2112" y="864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2160" y="816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2208" y="768"/>
                <a:ext cx="912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2304" y="720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2448" y="672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2133600" y="4495800"/>
              <a:ext cx="3962400" cy="381000"/>
              <a:chOff x="1488" y="2160"/>
              <a:chExt cx="2496" cy="240"/>
            </a:xfrm>
          </p:grpSpPr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206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24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 flipV="1">
                <a:off x="1488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 flipV="1">
                <a:off x="1584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 flipV="1">
                <a:off x="1680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 flipV="1">
                <a:off x="1776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 flipV="1">
                <a:off x="1872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 flipV="1">
                <a:off x="1968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 flipV="1">
                <a:off x="2064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 flipV="1">
                <a:off x="2160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 flipV="1">
                <a:off x="2256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 flipV="1">
                <a:off x="2352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 flipV="1">
                <a:off x="2448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 flipV="1">
                <a:off x="2544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 flipV="1">
                <a:off x="2640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 flipV="1">
                <a:off x="2736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 flipV="1">
                <a:off x="2832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 flipV="1">
                <a:off x="2928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 flipV="1">
                <a:off x="3024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 flipV="1">
                <a:off x="3120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 flipV="1">
                <a:off x="3216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 flipV="1">
                <a:off x="3312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 flipV="1">
                <a:off x="3408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 flipV="1">
                <a:off x="3504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 flipV="1">
                <a:off x="3600" y="2160"/>
                <a:ext cx="144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 flipV="1">
                <a:off x="3792" y="2304"/>
                <a:ext cx="48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 flipV="1">
                <a:off x="3696" y="2256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3744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/>
            </p:nvSpPr>
            <p:spPr bwMode="auto">
              <a:xfrm>
                <a:off x="3600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>
                <a:off x="3504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Line 56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Line 57"/>
              <p:cNvSpPr>
                <a:spLocks noChangeShapeType="1"/>
              </p:cNvSpPr>
              <p:nvPr/>
            </p:nvSpPr>
            <p:spPr bwMode="auto">
              <a:xfrm>
                <a:off x="3312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Line 58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Line 59"/>
              <p:cNvSpPr>
                <a:spLocks noChangeShapeType="1"/>
              </p:cNvSpPr>
              <p:nvPr/>
            </p:nvSpPr>
            <p:spPr bwMode="auto">
              <a:xfrm>
                <a:off x="3120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" name="Line 60"/>
              <p:cNvSpPr>
                <a:spLocks noChangeShapeType="1"/>
              </p:cNvSpPr>
              <p:nvPr/>
            </p:nvSpPr>
            <p:spPr bwMode="auto">
              <a:xfrm>
                <a:off x="3024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61"/>
              <p:cNvSpPr>
                <a:spLocks noChangeShapeType="1"/>
              </p:cNvSpPr>
              <p:nvPr/>
            </p:nvSpPr>
            <p:spPr bwMode="auto">
              <a:xfrm>
                <a:off x="2928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62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63"/>
              <p:cNvSpPr>
                <a:spLocks noChangeShapeType="1"/>
              </p:cNvSpPr>
              <p:nvPr/>
            </p:nvSpPr>
            <p:spPr bwMode="auto">
              <a:xfrm>
                <a:off x="2736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64"/>
              <p:cNvSpPr>
                <a:spLocks noChangeShapeType="1"/>
              </p:cNvSpPr>
              <p:nvPr/>
            </p:nvSpPr>
            <p:spPr bwMode="auto">
              <a:xfrm>
                <a:off x="2640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Line 65"/>
              <p:cNvSpPr>
                <a:spLocks noChangeShapeType="1"/>
              </p:cNvSpPr>
              <p:nvPr/>
            </p:nvSpPr>
            <p:spPr bwMode="auto">
              <a:xfrm>
                <a:off x="2544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Line 66"/>
              <p:cNvSpPr>
                <a:spLocks noChangeShapeType="1"/>
              </p:cNvSpPr>
              <p:nvPr/>
            </p:nvSpPr>
            <p:spPr bwMode="auto">
              <a:xfrm>
                <a:off x="2448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Line 67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Line 68"/>
              <p:cNvSpPr>
                <a:spLocks noChangeShapeType="1"/>
              </p:cNvSpPr>
              <p:nvPr/>
            </p:nvSpPr>
            <p:spPr bwMode="auto">
              <a:xfrm>
                <a:off x="2256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69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70"/>
              <p:cNvSpPr>
                <a:spLocks noChangeShapeType="1"/>
              </p:cNvSpPr>
              <p:nvPr/>
            </p:nvSpPr>
            <p:spPr bwMode="auto">
              <a:xfrm>
                <a:off x="2064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71"/>
              <p:cNvSpPr>
                <a:spLocks noChangeShapeType="1"/>
              </p:cNvSpPr>
              <p:nvPr/>
            </p:nvSpPr>
            <p:spPr bwMode="auto">
              <a:xfrm>
                <a:off x="1968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72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73"/>
              <p:cNvSpPr>
                <a:spLocks noChangeShapeType="1"/>
              </p:cNvSpPr>
              <p:nvPr/>
            </p:nvSpPr>
            <p:spPr bwMode="auto">
              <a:xfrm>
                <a:off x="1776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74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192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75"/>
              <p:cNvSpPr>
                <a:spLocks noChangeShapeType="1"/>
              </p:cNvSpPr>
              <p:nvPr/>
            </p:nvSpPr>
            <p:spPr bwMode="auto">
              <a:xfrm>
                <a:off x="1632" y="2208"/>
                <a:ext cx="144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" name="Line 76"/>
              <p:cNvSpPr>
                <a:spLocks noChangeShapeType="1"/>
              </p:cNvSpPr>
              <p:nvPr/>
            </p:nvSpPr>
            <p:spPr bwMode="auto">
              <a:xfrm>
                <a:off x="1584" y="2256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" name="Group 91"/>
            <p:cNvGrpSpPr>
              <a:grpSpLocks/>
            </p:cNvGrpSpPr>
            <p:nvPr/>
          </p:nvGrpSpPr>
          <p:grpSpPr bwMode="auto">
            <a:xfrm>
              <a:off x="1066800" y="4953000"/>
              <a:ext cx="6096000" cy="914400"/>
              <a:chOff x="864" y="2208"/>
              <a:chExt cx="3840" cy="576"/>
            </a:xfrm>
          </p:grpSpPr>
          <p:sp>
            <p:nvSpPr>
              <p:cNvPr id="80" name="Line 78"/>
              <p:cNvSpPr>
                <a:spLocks noChangeShapeType="1"/>
              </p:cNvSpPr>
              <p:nvPr/>
            </p:nvSpPr>
            <p:spPr bwMode="auto">
              <a:xfrm>
                <a:off x="1488" y="2208"/>
                <a:ext cx="2592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79"/>
              <p:cNvSpPr>
                <a:spLocks noChangeShapeType="1"/>
              </p:cNvSpPr>
              <p:nvPr/>
            </p:nvSpPr>
            <p:spPr bwMode="auto">
              <a:xfrm>
                <a:off x="1440" y="2256"/>
                <a:ext cx="2640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80"/>
              <p:cNvSpPr>
                <a:spLocks noChangeShapeType="1"/>
              </p:cNvSpPr>
              <p:nvPr/>
            </p:nvSpPr>
            <p:spPr bwMode="auto">
              <a:xfrm>
                <a:off x="1392" y="2304"/>
                <a:ext cx="2736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81"/>
              <p:cNvSpPr>
                <a:spLocks noChangeShapeType="1"/>
              </p:cNvSpPr>
              <p:nvPr/>
            </p:nvSpPr>
            <p:spPr bwMode="auto">
              <a:xfrm>
                <a:off x="1344" y="2352"/>
                <a:ext cx="2832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2"/>
              <p:cNvSpPr>
                <a:spLocks noChangeShapeType="1"/>
              </p:cNvSpPr>
              <p:nvPr/>
            </p:nvSpPr>
            <p:spPr bwMode="auto">
              <a:xfrm>
                <a:off x="1344" y="2400"/>
                <a:ext cx="2880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83"/>
              <p:cNvSpPr>
                <a:spLocks noChangeShapeType="1"/>
              </p:cNvSpPr>
              <p:nvPr/>
            </p:nvSpPr>
            <p:spPr bwMode="auto">
              <a:xfrm>
                <a:off x="1296" y="2448"/>
                <a:ext cx="3024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/>
            </p:nvSpPr>
            <p:spPr bwMode="auto">
              <a:xfrm>
                <a:off x="1248" y="2496"/>
                <a:ext cx="3120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85"/>
              <p:cNvSpPr>
                <a:spLocks noChangeShapeType="1"/>
              </p:cNvSpPr>
              <p:nvPr/>
            </p:nvSpPr>
            <p:spPr bwMode="auto">
              <a:xfrm>
                <a:off x="1200" y="2544"/>
                <a:ext cx="3216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86"/>
              <p:cNvSpPr>
                <a:spLocks noChangeShapeType="1"/>
              </p:cNvSpPr>
              <p:nvPr/>
            </p:nvSpPr>
            <p:spPr bwMode="auto">
              <a:xfrm>
                <a:off x="1152" y="2592"/>
                <a:ext cx="3312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87"/>
              <p:cNvSpPr>
                <a:spLocks noChangeShapeType="1"/>
              </p:cNvSpPr>
              <p:nvPr/>
            </p:nvSpPr>
            <p:spPr bwMode="auto">
              <a:xfrm>
                <a:off x="1104" y="2640"/>
                <a:ext cx="3408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88"/>
              <p:cNvSpPr>
                <a:spLocks noChangeShapeType="1"/>
              </p:cNvSpPr>
              <p:nvPr/>
            </p:nvSpPr>
            <p:spPr bwMode="auto">
              <a:xfrm>
                <a:off x="1056" y="2688"/>
                <a:ext cx="3504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89"/>
              <p:cNvSpPr>
                <a:spLocks noChangeShapeType="1"/>
              </p:cNvSpPr>
              <p:nvPr/>
            </p:nvSpPr>
            <p:spPr bwMode="auto">
              <a:xfrm>
                <a:off x="960" y="2736"/>
                <a:ext cx="3648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90"/>
              <p:cNvSpPr>
                <a:spLocks noChangeShapeType="1"/>
              </p:cNvSpPr>
              <p:nvPr/>
            </p:nvSpPr>
            <p:spPr bwMode="auto">
              <a:xfrm>
                <a:off x="864" y="2784"/>
                <a:ext cx="3840" cy="0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1" name="Group 94"/>
            <p:cNvGrpSpPr>
              <a:grpSpLocks/>
            </p:cNvGrpSpPr>
            <p:nvPr/>
          </p:nvGrpSpPr>
          <p:grpSpPr bwMode="auto">
            <a:xfrm>
              <a:off x="4343400" y="2362200"/>
              <a:ext cx="2949575" cy="900113"/>
              <a:chOff x="2928" y="585"/>
              <a:chExt cx="1858" cy="567"/>
            </a:xfrm>
          </p:grpSpPr>
          <p:sp>
            <p:nvSpPr>
              <p:cNvPr id="94" name="Line 92"/>
              <p:cNvSpPr>
                <a:spLocks noChangeShapeType="1"/>
              </p:cNvSpPr>
              <p:nvPr/>
            </p:nvSpPr>
            <p:spPr bwMode="auto">
              <a:xfrm flipV="1">
                <a:off x="2928" y="720"/>
                <a:ext cx="67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Text Box 93"/>
              <p:cNvSpPr txBox="1">
                <a:spLocks noChangeArrowheads="1"/>
              </p:cNvSpPr>
              <p:nvPr/>
            </p:nvSpPr>
            <p:spPr bwMode="auto">
              <a:xfrm>
                <a:off x="3552" y="585"/>
                <a:ext cx="1234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dirty="0">
                    <a:ea typeface="ＭＳ Ｐゴシック" charset="-128"/>
                  </a:rPr>
                  <a:t>Caprock</a:t>
                </a:r>
              </a:p>
            </p:txBody>
          </p:sp>
        </p:grpSp>
        <p:grpSp>
          <p:nvGrpSpPr>
            <p:cNvPr id="22" name="Group 97"/>
            <p:cNvGrpSpPr>
              <a:grpSpLocks/>
            </p:cNvGrpSpPr>
            <p:nvPr/>
          </p:nvGrpSpPr>
          <p:grpSpPr bwMode="auto">
            <a:xfrm>
              <a:off x="4419601" y="2743200"/>
              <a:ext cx="3322638" cy="990600"/>
              <a:chOff x="2976" y="816"/>
              <a:chExt cx="2093" cy="624"/>
            </a:xfrm>
          </p:grpSpPr>
          <p:sp>
            <p:nvSpPr>
              <p:cNvPr id="97" name="Line 95"/>
              <p:cNvSpPr>
                <a:spLocks noChangeShapeType="1"/>
              </p:cNvSpPr>
              <p:nvPr/>
            </p:nvSpPr>
            <p:spPr bwMode="auto">
              <a:xfrm flipH="1">
                <a:off x="2976" y="960"/>
                <a:ext cx="768" cy="48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Text Box 96"/>
              <p:cNvSpPr txBox="1">
                <a:spLocks noChangeArrowheads="1"/>
              </p:cNvSpPr>
              <p:nvPr/>
            </p:nvSpPr>
            <p:spPr bwMode="auto">
              <a:xfrm>
                <a:off x="3696" y="816"/>
                <a:ext cx="1373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dirty="0">
                    <a:ea typeface="ＭＳ Ｐゴシック" charset="-128"/>
                  </a:rPr>
                  <a:t>Natural gas</a:t>
                </a:r>
              </a:p>
            </p:txBody>
          </p:sp>
        </p:grpSp>
        <p:grpSp>
          <p:nvGrpSpPr>
            <p:cNvPr id="23" name="Group 100"/>
            <p:cNvGrpSpPr>
              <a:grpSpLocks/>
            </p:cNvGrpSpPr>
            <p:nvPr/>
          </p:nvGrpSpPr>
          <p:grpSpPr bwMode="auto">
            <a:xfrm>
              <a:off x="4495800" y="3595688"/>
              <a:ext cx="3200400" cy="1052512"/>
              <a:chOff x="3024" y="1353"/>
              <a:chExt cx="2016" cy="663"/>
            </a:xfrm>
          </p:grpSpPr>
          <p:sp>
            <p:nvSpPr>
              <p:cNvPr id="100" name="Line 98"/>
              <p:cNvSpPr>
                <a:spLocks noChangeShapeType="1"/>
              </p:cNvSpPr>
              <p:nvPr/>
            </p:nvSpPr>
            <p:spPr bwMode="auto">
              <a:xfrm flipH="1">
                <a:off x="3024" y="1488"/>
                <a:ext cx="1056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Text Box 99"/>
              <p:cNvSpPr txBox="1">
                <a:spLocks noChangeArrowheads="1"/>
              </p:cNvSpPr>
              <p:nvPr/>
            </p:nvSpPr>
            <p:spPr bwMode="auto">
              <a:xfrm>
                <a:off x="4032" y="1353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>
                    <a:ea typeface="ＭＳ Ｐゴシック" charset="-128"/>
                  </a:rPr>
                  <a:t>Oil</a:t>
                </a:r>
              </a:p>
            </p:txBody>
          </p:sp>
        </p:grpSp>
        <p:grpSp>
          <p:nvGrpSpPr>
            <p:cNvPr id="27" name="Group 103"/>
            <p:cNvGrpSpPr>
              <a:grpSpLocks/>
            </p:cNvGrpSpPr>
            <p:nvPr/>
          </p:nvGrpSpPr>
          <p:grpSpPr bwMode="auto">
            <a:xfrm>
              <a:off x="4495800" y="3962400"/>
              <a:ext cx="3810000" cy="1295400"/>
              <a:chOff x="3024" y="1584"/>
              <a:chExt cx="2400" cy="816"/>
            </a:xfrm>
          </p:grpSpPr>
          <p:sp>
            <p:nvSpPr>
              <p:cNvPr id="103" name="Line 101"/>
              <p:cNvSpPr>
                <a:spLocks noChangeShapeType="1"/>
              </p:cNvSpPr>
              <p:nvPr/>
            </p:nvSpPr>
            <p:spPr bwMode="auto">
              <a:xfrm flipH="1">
                <a:off x="3024" y="1728"/>
                <a:ext cx="1344" cy="672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Text Box 102"/>
              <p:cNvSpPr txBox="1">
                <a:spLocks noChangeArrowheads="1"/>
              </p:cNvSpPr>
              <p:nvPr/>
            </p:nvSpPr>
            <p:spPr bwMode="auto">
              <a:xfrm>
                <a:off x="4416" y="1584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>
                    <a:ea typeface="ＭＳ Ｐゴシック" charset="-128"/>
                  </a:rPr>
                  <a:t>Water</a:t>
                </a:r>
              </a:p>
            </p:txBody>
          </p:sp>
        </p:grpSp>
        <p:sp>
          <p:nvSpPr>
            <p:cNvPr id="108" name="Text Box 107"/>
            <p:cNvSpPr txBox="1">
              <a:spLocks noChangeArrowheads="1"/>
            </p:cNvSpPr>
            <p:nvPr/>
          </p:nvSpPr>
          <p:spPr bwMode="auto">
            <a:xfrm>
              <a:off x="1550158" y="5921284"/>
              <a:ext cx="5334000" cy="598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dirty="0" smtClean="0">
                  <a:ea typeface="ＭＳ Ｐゴシック" charset="-128"/>
                </a:rPr>
                <a:t>An </a:t>
              </a:r>
              <a:r>
                <a:rPr lang="en-US" altLang="ja-JP" dirty="0">
                  <a:ea typeface="ＭＳ Ｐゴシック" charset="-128"/>
                </a:rPr>
                <a:t>oil deposit</a:t>
              </a:r>
            </a:p>
          </p:txBody>
        </p:sp>
      </p:grpSp>
      <p:sp>
        <p:nvSpPr>
          <p:cNvPr id="109" name="正方形/長方形 108"/>
          <p:cNvSpPr/>
          <p:nvPr/>
        </p:nvSpPr>
        <p:spPr>
          <a:xfrm>
            <a:off x="0" y="5257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dirty="0" smtClean="0"/>
              <a:t>http://www.green-planet-solar-energy.com/fossil-fuel-formation.html</a:t>
            </a:r>
            <a:endParaRPr lang="ja-JP" altLang="en-US" sz="1200" dirty="0"/>
          </a:p>
        </p:txBody>
      </p:sp>
      <p:pic>
        <p:nvPicPr>
          <p:cNvPr id="95236" name="Picture 4" descr="what are fossil fu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16" y="2116137"/>
            <a:ext cx="4403683" cy="3122613"/>
          </a:xfrm>
          <a:prstGeom prst="rect">
            <a:avLst/>
          </a:prstGeom>
          <a:noFill/>
        </p:spPr>
      </p:pic>
      <p:sp>
        <p:nvSpPr>
          <p:cNvPr id="110" name="Text Box 105"/>
          <p:cNvSpPr txBox="1">
            <a:spLocks noChangeArrowheads="1"/>
          </p:cNvSpPr>
          <p:nvPr/>
        </p:nvSpPr>
        <p:spPr bwMode="auto">
          <a:xfrm>
            <a:off x="228600" y="8382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Petroleum </a:t>
            </a:r>
            <a:r>
              <a:rPr lang="en-US" altLang="ja-JP" dirty="0">
                <a:ea typeface="ＭＳ Ｐゴシック" charset="-128"/>
              </a:rPr>
              <a:t>formed </a:t>
            </a:r>
            <a:r>
              <a:rPr lang="en-US" altLang="ja-JP" dirty="0" smtClean="0">
                <a:ea typeface="ＭＳ Ｐゴシック" charset="-128"/>
              </a:rPr>
              <a:t>from </a:t>
            </a:r>
            <a:r>
              <a:rPr lang="en-US" altLang="ja-JP" dirty="0">
                <a:ea typeface="ＭＳ Ｐゴシック" charset="-128"/>
              </a:rPr>
              <a:t>decayed marine life, both vegetable and animal. </a:t>
            </a:r>
          </a:p>
        </p:txBody>
      </p:sp>
      <p:sp>
        <p:nvSpPr>
          <p:cNvPr id="111" name="Text Box 106"/>
          <p:cNvSpPr txBox="1">
            <a:spLocks noChangeArrowheads="1"/>
          </p:cNvSpPr>
          <p:nvPr/>
        </p:nvSpPr>
        <p:spPr bwMode="auto">
          <a:xfrm>
            <a:off x="228600" y="16144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Oil </a:t>
            </a:r>
            <a:r>
              <a:rPr lang="en-US" altLang="ja-JP" dirty="0">
                <a:ea typeface="ＭＳ Ｐゴシック" charset="-128"/>
              </a:rPr>
              <a:t>accumulated in the rocks and sends below the earth’s crust.</a:t>
            </a: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Liquid fuels </a:t>
            </a:r>
            <a:r>
              <a:rPr lang="en-US" altLang="ja-JP" b="1" dirty="0" smtClean="0">
                <a:ea typeface="ＭＳ Ｐゴシック" charset="-128"/>
              </a:rPr>
              <a:t>:</a:t>
            </a:r>
            <a:endParaRPr lang="en-US" altLang="ja-JP" b="1" dirty="0">
              <a:ea typeface="ＭＳ Ｐゴシック" charset="-128"/>
            </a:endParaRP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altLang="ja-JP" dirty="0">
                <a:ea typeface="ＭＳ Ｐゴシック" charset="-128"/>
              </a:rPr>
              <a:t>Easy to handle, </a:t>
            </a:r>
            <a:r>
              <a:rPr lang="en-US" altLang="ja-JP" dirty="0" smtClean="0">
                <a:ea typeface="ＭＳ Ｐゴシック" charset="-128"/>
              </a:rPr>
              <a:t>store and burn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11" name="Text Box 6"/>
          <p:cNvSpPr txBox="1">
            <a:spLocks noChangeArrowheads="1"/>
          </p:cNvSpPr>
          <p:nvPr/>
        </p:nvSpPr>
        <p:spPr bwMode="auto">
          <a:xfrm>
            <a:off x="152400" y="15240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 startAt="2"/>
            </a:pPr>
            <a:r>
              <a:rPr lang="en-US" altLang="ja-JP" dirty="0" smtClean="0">
                <a:ea typeface="ＭＳ Ｐゴシック" charset="-128"/>
              </a:rPr>
              <a:t>Almost </a:t>
            </a:r>
            <a:r>
              <a:rPr lang="en-US" altLang="ja-JP" dirty="0">
                <a:ea typeface="ＭＳ Ｐゴシック" charset="-128"/>
              </a:rPr>
              <a:t>constant heating value</a:t>
            </a: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152400" y="19812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AutoNum type="arabicPeriod" startAt="3"/>
            </a:pPr>
            <a:r>
              <a:rPr lang="en-US" altLang="ja-JP" dirty="0">
                <a:ea typeface="ＭＳ Ｐゴシック" charset="-128"/>
              </a:rPr>
              <a:t>Primarily a mixture of </a:t>
            </a:r>
            <a:r>
              <a:rPr lang="en-US" altLang="ja-JP" dirty="0" smtClean="0">
                <a:ea typeface="ＭＳ Ｐゴシック" charset="-128"/>
              </a:rPr>
              <a:t>hydrocarbon that could </a:t>
            </a:r>
            <a:r>
              <a:rPr lang="en-US" altLang="ja-JP" dirty="0">
                <a:ea typeface="ＭＳ Ｐゴシック" charset="-128"/>
              </a:rPr>
              <a:t>also contain </a:t>
            </a:r>
            <a:r>
              <a:rPr lang="en-US" altLang="ja-JP" dirty="0" smtClean="0">
                <a:ea typeface="ＭＳ Ｐゴシック" charset="-128"/>
              </a:rPr>
              <a:t>N2, O2 </a:t>
            </a:r>
            <a:r>
              <a:rPr lang="en-US" altLang="ja-JP" dirty="0">
                <a:ea typeface="ＭＳ Ｐゴシック" charset="-128"/>
              </a:rPr>
              <a:t>and </a:t>
            </a:r>
            <a:r>
              <a:rPr lang="en-US" altLang="ja-JP" dirty="0" smtClean="0">
                <a:ea typeface="ＭＳ Ｐゴシック" charset="-128"/>
              </a:rPr>
              <a:t>S.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13" name="Text Box 8"/>
          <p:cNvSpPr txBox="1">
            <a:spLocks noChangeArrowheads="1"/>
          </p:cNvSpPr>
          <p:nvPr/>
        </p:nvSpPr>
        <p:spPr bwMode="auto">
          <a:xfrm>
            <a:off x="76200" y="26670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The hydrocarbons belong to the paraffin series (C</a:t>
            </a:r>
            <a:r>
              <a:rPr lang="en-US" altLang="ja-JP" baseline="-25000" dirty="0">
                <a:ea typeface="ＭＳ Ｐゴシック" charset="-128"/>
              </a:rPr>
              <a:t>n</a:t>
            </a:r>
            <a:r>
              <a:rPr lang="en-US" altLang="ja-JP" dirty="0">
                <a:ea typeface="ＭＳ Ｐゴシック" charset="-128"/>
              </a:rPr>
              <a:t>H</a:t>
            </a:r>
            <a:r>
              <a:rPr lang="en-US" altLang="ja-JP" baseline="-25000" dirty="0">
                <a:ea typeface="ＭＳ Ｐゴシック" charset="-128"/>
              </a:rPr>
              <a:t>2n+2</a:t>
            </a:r>
            <a:r>
              <a:rPr lang="en-US" altLang="ja-JP" dirty="0">
                <a:ea typeface="ＭＳ Ｐゴシック" charset="-128"/>
              </a:rPr>
              <a:t>) like:</a:t>
            </a:r>
          </a:p>
        </p:txBody>
      </p:sp>
      <p:sp>
        <p:nvSpPr>
          <p:cNvPr id="114" name="Text Box 9"/>
          <p:cNvSpPr txBox="1">
            <a:spLocks noChangeArrowheads="1"/>
          </p:cNvSpPr>
          <p:nvPr/>
        </p:nvSpPr>
        <p:spPr bwMode="auto">
          <a:xfrm>
            <a:off x="152400" y="3824287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00B050"/>
                </a:solidFill>
                <a:ea typeface="ＭＳ Ｐゴシック" charset="-128"/>
              </a:rPr>
              <a:t>Methane (CH</a:t>
            </a:r>
            <a:r>
              <a:rPr lang="en-US" altLang="ja-JP" baseline="-25000">
                <a:solidFill>
                  <a:srgbClr val="00B050"/>
                </a:solidFill>
                <a:ea typeface="ＭＳ Ｐゴシック" charset="-128"/>
              </a:rPr>
              <a:t>4</a:t>
            </a:r>
            <a:r>
              <a:rPr lang="en-US" altLang="ja-JP">
                <a:solidFill>
                  <a:srgbClr val="00B050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115" name="Text Box 10"/>
          <p:cNvSpPr txBox="1">
            <a:spLocks noChangeArrowheads="1"/>
          </p:cNvSpPr>
          <p:nvPr/>
        </p:nvSpPr>
        <p:spPr bwMode="auto">
          <a:xfrm>
            <a:off x="1981200" y="3824287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00B050"/>
                </a:solidFill>
                <a:ea typeface="ＭＳ Ｐゴシック" charset="-128"/>
              </a:rPr>
              <a:t>Ethane (C</a:t>
            </a:r>
            <a:r>
              <a:rPr lang="en-US" altLang="ja-JP" baseline="-25000" dirty="0">
                <a:solidFill>
                  <a:srgbClr val="00B050"/>
                </a:solidFill>
                <a:ea typeface="ＭＳ Ｐゴシック" charset="-128"/>
              </a:rPr>
              <a:t>2</a:t>
            </a:r>
            <a:r>
              <a:rPr lang="en-US" altLang="ja-JP" dirty="0">
                <a:solidFill>
                  <a:srgbClr val="00B050"/>
                </a:solidFill>
                <a:ea typeface="ＭＳ Ｐゴシック" charset="-128"/>
              </a:rPr>
              <a:t>H</a:t>
            </a:r>
            <a:r>
              <a:rPr lang="en-US" altLang="ja-JP" baseline="-25000" dirty="0">
                <a:solidFill>
                  <a:srgbClr val="00B050"/>
                </a:solidFill>
                <a:ea typeface="ＭＳ Ｐゴシック" charset="-128"/>
              </a:rPr>
              <a:t>6</a:t>
            </a:r>
            <a:r>
              <a:rPr lang="en-US" altLang="ja-JP" dirty="0">
                <a:solidFill>
                  <a:srgbClr val="00B050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116" name="Text Box 11"/>
          <p:cNvSpPr txBox="1">
            <a:spLocks noChangeArrowheads="1"/>
          </p:cNvSpPr>
          <p:nvPr/>
        </p:nvSpPr>
        <p:spPr bwMode="auto">
          <a:xfrm>
            <a:off x="3810000" y="3824287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00B050"/>
                </a:solidFill>
                <a:ea typeface="ＭＳ Ｐゴシック" charset="-128"/>
              </a:rPr>
              <a:t>Propane (C</a:t>
            </a:r>
            <a:r>
              <a:rPr lang="en-US" altLang="ja-JP" baseline="-25000">
                <a:solidFill>
                  <a:srgbClr val="00B050"/>
                </a:solidFill>
                <a:ea typeface="ＭＳ Ｐゴシック" charset="-128"/>
              </a:rPr>
              <a:t>3</a:t>
            </a:r>
            <a:r>
              <a:rPr lang="en-US" altLang="ja-JP">
                <a:solidFill>
                  <a:srgbClr val="00B050"/>
                </a:solidFill>
                <a:ea typeface="ＭＳ Ｐゴシック" charset="-128"/>
              </a:rPr>
              <a:t>H</a:t>
            </a:r>
            <a:r>
              <a:rPr lang="en-US" altLang="ja-JP" baseline="-25000">
                <a:solidFill>
                  <a:srgbClr val="00B050"/>
                </a:solidFill>
                <a:ea typeface="ＭＳ Ｐゴシック" charset="-128"/>
              </a:rPr>
              <a:t>8</a:t>
            </a:r>
            <a:r>
              <a:rPr lang="en-US" altLang="ja-JP">
                <a:solidFill>
                  <a:srgbClr val="00B050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117" name="Text Box 12"/>
          <p:cNvSpPr txBox="1">
            <a:spLocks noChangeArrowheads="1"/>
          </p:cNvSpPr>
          <p:nvPr/>
        </p:nvSpPr>
        <p:spPr bwMode="auto">
          <a:xfrm>
            <a:off x="5715000" y="3824287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00B050"/>
                </a:solidFill>
                <a:ea typeface="ＭＳ Ｐゴシック" charset="-128"/>
              </a:rPr>
              <a:t>Butane (C</a:t>
            </a:r>
            <a:r>
              <a:rPr lang="en-US" altLang="ja-JP" baseline="-25000">
                <a:solidFill>
                  <a:srgbClr val="00B050"/>
                </a:solidFill>
                <a:ea typeface="ＭＳ Ｐゴシック" charset="-128"/>
              </a:rPr>
              <a:t>4</a:t>
            </a:r>
            <a:r>
              <a:rPr lang="en-US" altLang="ja-JP">
                <a:solidFill>
                  <a:srgbClr val="00B050"/>
                </a:solidFill>
                <a:ea typeface="ＭＳ Ｐゴシック" charset="-128"/>
              </a:rPr>
              <a:t>H</a:t>
            </a:r>
            <a:r>
              <a:rPr lang="en-US" altLang="ja-JP" baseline="-25000">
                <a:solidFill>
                  <a:srgbClr val="00B050"/>
                </a:solidFill>
                <a:ea typeface="ＭＳ Ｐゴシック" charset="-128"/>
              </a:rPr>
              <a:t>10</a:t>
            </a:r>
            <a:r>
              <a:rPr lang="en-US" altLang="ja-JP">
                <a:solidFill>
                  <a:srgbClr val="00B050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118" name="Text Box 13"/>
          <p:cNvSpPr txBox="1">
            <a:spLocks noChangeArrowheads="1"/>
          </p:cNvSpPr>
          <p:nvPr/>
        </p:nvSpPr>
        <p:spPr bwMode="auto">
          <a:xfrm>
            <a:off x="152400" y="3138487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  <a:ea typeface="ＭＳ Ｐゴシック" charset="-128"/>
              </a:rPr>
              <a:t>Pentane (C</a:t>
            </a:r>
            <a:r>
              <a:rPr lang="en-US" altLang="ja-JP" baseline="-25000">
                <a:solidFill>
                  <a:srgbClr val="FF0000"/>
                </a:solidFill>
                <a:ea typeface="ＭＳ Ｐゴシック" charset="-128"/>
              </a:rPr>
              <a:t>5</a:t>
            </a:r>
            <a:r>
              <a:rPr lang="en-US" altLang="ja-JP">
                <a:solidFill>
                  <a:srgbClr val="FF0000"/>
                </a:solidFill>
                <a:ea typeface="ＭＳ Ｐゴシック" charset="-128"/>
              </a:rPr>
              <a:t>H</a:t>
            </a:r>
            <a:r>
              <a:rPr lang="en-US" altLang="ja-JP" baseline="-25000">
                <a:solidFill>
                  <a:srgbClr val="FF0000"/>
                </a:solidFill>
                <a:ea typeface="ＭＳ Ｐゴシック" charset="-128"/>
              </a:rPr>
              <a:t>12</a:t>
            </a:r>
            <a:r>
              <a:rPr lang="en-US" altLang="ja-JP">
                <a:solidFill>
                  <a:srgbClr val="FF0000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119" name="Text Box 14"/>
          <p:cNvSpPr txBox="1">
            <a:spLocks noChangeArrowheads="1"/>
          </p:cNvSpPr>
          <p:nvPr/>
        </p:nvSpPr>
        <p:spPr bwMode="auto">
          <a:xfrm>
            <a:off x="2133600" y="3138487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  <a:ea typeface="ＭＳ Ｐゴシック" charset="-128"/>
              </a:rPr>
              <a:t>Hexane (C</a:t>
            </a:r>
            <a:r>
              <a:rPr lang="en-US" altLang="ja-JP" baseline="-25000">
                <a:solidFill>
                  <a:srgbClr val="FF0000"/>
                </a:solidFill>
                <a:ea typeface="ＭＳ Ｐゴシック" charset="-128"/>
              </a:rPr>
              <a:t>6</a:t>
            </a:r>
            <a:r>
              <a:rPr lang="en-US" altLang="ja-JP">
                <a:solidFill>
                  <a:srgbClr val="FF0000"/>
                </a:solidFill>
                <a:ea typeface="ＭＳ Ｐゴシック" charset="-128"/>
              </a:rPr>
              <a:t>H</a:t>
            </a:r>
            <a:r>
              <a:rPr lang="en-US" altLang="ja-JP" baseline="-25000">
                <a:solidFill>
                  <a:srgbClr val="FF0000"/>
                </a:solidFill>
                <a:ea typeface="ＭＳ Ｐゴシック" charset="-128"/>
              </a:rPr>
              <a:t>14</a:t>
            </a:r>
            <a:r>
              <a:rPr lang="en-US" altLang="ja-JP">
                <a:solidFill>
                  <a:srgbClr val="FF0000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120" name="Text Box 15"/>
          <p:cNvSpPr txBox="1">
            <a:spLocks noChangeArrowheads="1"/>
          </p:cNvSpPr>
          <p:nvPr/>
        </p:nvSpPr>
        <p:spPr bwMode="auto">
          <a:xfrm>
            <a:off x="4191000" y="3138487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  <a:ea typeface="ＭＳ Ｐゴシック" charset="-128"/>
              </a:rPr>
              <a:t>Octane (C</a:t>
            </a:r>
            <a:r>
              <a:rPr lang="en-US" altLang="ja-JP" baseline="-25000">
                <a:solidFill>
                  <a:srgbClr val="FF0000"/>
                </a:solidFill>
                <a:ea typeface="ＭＳ Ｐゴシック" charset="-128"/>
              </a:rPr>
              <a:t>8</a:t>
            </a:r>
            <a:r>
              <a:rPr lang="en-US" altLang="ja-JP">
                <a:solidFill>
                  <a:srgbClr val="FF0000"/>
                </a:solidFill>
                <a:ea typeface="ＭＳ Ｐゴシック" charset="-128"/>
              </a:rPr>
              <a:t>H</a:t>
            </a:r>
            <a:r>
              <a:rPr lang="en-US" altLang="ja-JP" baseline="-25000">
                <a:solidFill>
                  <a:srgbClr val="FF0000"/>
                </a:solidFill>
                <a:ea typeface="ＭＳ Ｐゴシック" charset="-128"/>
              </a:rPr>
              <a:t>18</a:t>
            </a:r>
            <a:r>
              <a:rPr lang="en-US" altLang="ja-JP">
                <a:solidFill>
                  <a:srgbClr val="FF0000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121" name="Text Box 16"/>
          <p:cNvSpPr txBox="1">
            <a:spLocks noChangeArrowheads="1"/>
          </p:cNvSpPr>
          <p:nvPr/>
        </p:nvSpPr>
        <p:spPr bwMode="auto">
          <a:xfrm>
            <a:off x="7696200" y="3824287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00B050"/>
                </a:solidFill>
                <a:ea typeface="ＭＳ Ｐゴシック" charset="-128"/>
              </a:rPr>
              <a:t>(Gas form)</a:t>
            </a:r>
          </a:p>
        </p:txBody>
      </p:sp>
      <p:sp>
        <p:nvSpPr>
          <p:cNvPr id="122" name="Text Box 17"/>
          <p:cNvSpPr txBox="1">
            <a:spLocks noChangeArrowheads="1"/>
          </p:cNvSpPr>
          <p:nvPr/>
        </p:nvSpPr>
        <p:spPr bwMode="auto">
          <a:xfrm>
            <a:off x="7467600" y="3138487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FF0000"/>
                </a:solidFill>
                <a:ea typeface="ＭＳ Ｐゴシック" charset="-128"/>
              </a:rPr>
              <a:t>(Liquid form)</a:t>
            </a:r>
          </a:p>
        </p:txBody>
      </p:sp>
      <p:sp>
        <p:nvSpPr>
          <p:cNvPr id="123" name="Text Box 18"/>
          <p:cNvSpPr txBox="1">
            <a:spLocks noChangeArrowheads="1"/>
          </p:cNvSpPr>
          <p:nvPr/>
        </p:nvSpPr>
        <p:spPr bwMode="auto">
          <a:xfrm>
            <a:off x="152400" y="44958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Hydrocarbon  groups:</a:t>
            </a:r>
          </a:p>
        </p:txBody>
      </p:sp>
      <p:sp>
        <p:nvSpPr>
          <p:cNvPr id="124" name="Text Box 19"/>
          <p:cNvSpPr txBox="1">
            <a:spLocks noChangeArrowheads="1"/>
          </p:cNvSpPr>
          <p:nvPr/>
        </p:nvSpPr>
        <p:spPr bwMode="auto">
          <a:xfrm>
            <a:off x="1905000" y="4876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Isoparaffins</a:t>
            </a:r>
          </a:p>
        </p:txBody>
      </p:sp>
      <p:sp>
        <p:nvSpPr>
          <p:cNvPr id="125" name="Text Box 20"/>
          <p:cNvSpPr txBox="1">
            <a:spLocks noChangeArrowheads="1"/>
          </p:cNvSpPr>
          <p:nvPr/>
        </p:nvSpPr>
        <p:spPr bwMode="auto">
          <a:xfrm>
            <a:off x="1828800" y="5334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Cycloparaffins</a:t>
            </a:r>
          </a:p>
        </p:txBody>
      </p:sp>
      <p:sp>
        <p:nvSpPr>
          <p:cNvPr id="126" name="Text Box 21"/>
          <p:cNvSpPr txBox="1">
            <a:spLocks noChangeArrowheads="1"/>
          </p:cNvSpPr>
          <p:nvPr/>
        </p:nvSpPr>
        <p:spPr bwMode="auto">
          <a:xfrm>
            <a:off x="1828800" y="5791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Aromatic compounds</a:t>
            </a: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Ultimate Analysis of oil indicates the mass fraction of </a:t>
            </a:r>
            <a:r>
              <a:rPr lang="en-US" altLang="ja-JP" dirty="0" smtClean="0">
                <a:ea typeface="ＭＳ Ｐゴシック" charset="-128"/>
              </a:rPr>
              <a:t>C, H, O, N </a:t>
            </a:r>
            <a:r>
              <a:rPr lang="en-US" altLang="ja-JP" dirty="0">
                <a:ea typeface="ＭＳ Ｐゴシック" charset="-128"/>
              </a:rPr>
              <a:t>and </a:t>
            </a:r>
            <a:r>
              <a:rPr lang="en-US" altLang="ja-JP" dirty="0" smtClean="0">
                <a:ea typeface="ＭＳ Ｐゴシック" charset="-128"/>
              </a:rPr>
              <a:t>S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Composition of hydrocarbon</a:t>
            </a:r>
            <a:r>
              <a:rPr lang="en-US" altLang="ja-JP" dirty="0">
                <a:ea typeface="ＭＳ Ｐゴシック" charset="-128"/>
              </a:rPr>
              <a:t> is fairly uniform within close with: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Carbon 83-87%, Hydrogen 11-16%, Oxygen + Nitrogen 0-7%, Sulphur 0-4%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28600" y="28194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Crude oil seldom used as </a:t>
            </a:r>
            <a:r>
              <a:rPr lang="en-US" altLang="ja-JP" b="1" dirty="0">
                <a:ea typeface="ＭＳ Ｐゴシック" charset="-128"/>
              </a:rPr>
              <a:t>distillation process </a:t>
            </a:r>
            <a:r>
              <a:rPr lang="en-US" altLang="ja-JP" dirty="0">
                <a:ea typeface="ＭＳ Ｐゴシック" charset="-128"/>
              </a:rPr>
              <a:t>into a number fractions such as: 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28600" y="32766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ja-JP" dirty="0">
                <a:ea typeface="ＭＳ Ｐゴシック" charset="-128"/>
              </a:rPr>
              <a:t>The lighter fractions </a:t>
            </a:r>
            <a:r>
              <a:rPr lang="en-US" altLang="ja-JP" dirty="0" smtClean="0">
                <a:ea typeface="ＭＳ Ｐゴシック" charset="-128"/>
              </a:rPr>
              <a:t>(lubrication oil, kerosene, light diesel oil, gasoline</a:t>
            </a:r>
            <a:r>
              <a:rPr lang="en-US" altLang="ja-JP" dirty="0">
                <a:ea typeface="ＭＳ Ｐゴシック" charset="-128"/>
              </a:rPr>
              <a:t>, aviation fuel, </a:t>
            </a:r>
            <a:r>
              <a:rPr lang="en-US" altLang="ja-JP" dirty="0" smtClean="0">
                <a:ea typeface="ＭＳ Ｐゴシック" charset="-128"/>
              </a:rPr>
              <a:t>heavy </a:t>
            </a:r>
            <a:r>
              <a:rPr lang="en-US" altLang="ja-JP" dirty="0">
                <a:ea typeface="ＭＳ Ｐゴシック" charset="-128"/>
              </a:rPr>
              <a:t>diesel oil, </a:t>
            </a:r>
            <a:r>
              <a:rPr lang="en-US" altLang="ja-JP" dirty="0" smtClean="0">
                <a:ea typeface="ＭＳ Ｐゴシック" charset="-128"/>
              </a:rPr>
              <a:t>etc)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28600" y="39624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en-US" altLang="ja-JP">
                <a:ea typeface="ＭＳ Ｐゴシック" charset="-128"/>
              </a:rPr>
              <a:t>The heavier fractions are used for boiler fuels and chemical production.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04800" y="53340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The </a:t>
            </a:r>
            <a:r>
              <a:rPr lang="en-US" altLang="ja-JP" b="1" dirty="0">
                <a:ea typeface="ＭＳ Ｐゴシック" charset="-128"/>
              </a:rPr>
              <a:t>physical properties </a:t>
            </a:r>
            <a:r>
              <a:rPr lang="en-US" altLang="ja-JP" dirty="0">
                <a:ea typeface="ＭＳ Ｐゴシック" charset="-128"/>
              </a:rPr>
              <a:t>requirement are: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04800" y="57912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pour point, flash point, Specific </a:t>
            </a:r>
            <a:r>
              <a:rPr lang="en-US" altLang="ja-JP" dirty="0">
                <a:ea typeface="ＭＳ Ｐゴシック" charset="-128"/>
              </a:rPr>
              <a:t>gravity, viscosity, </a:t>
            </a:r>
            <a:r>
              <a:rPr lang="en-US" altLang="ja-JP" dirty="0" smtClean="0">
                <a:ea typeface="ＭＳ Ｐゴシック" charset="-128"/>
              </a:rPr>
              <a:t>and </a:t>
            </a:r>
            <a:r>
              <a:rPr lang="en-US" altLang="ja-JP" dirty="0">
                <a:ea typeface="ＭＳ Ｐゴシック" charset="-128"/>
              </a:rPr>
              <a:t>heating value.</a:t>
            </a: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457200"/>
            <a:ext cx="8229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NATURAL AND PETROLEUM GAS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1295400"/>
            <a:ext cx="86106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The</a:t>
            </a:r>
            <a:r>
              <a:rPr lang="en-US" altLang="ja-JP" b="1" dirty="0">
                <a:ea typeface="ＭＳ Ｐゴシック" charset="-128"/>
              </a:rPr>
              <a:t> transportation </a:t>
            </a:r>
            <a:r>
              <a:rPr lang="en-US" altLang="ja-JP" dirty="0">
                <a:ea typeface="ＭＳ Ｐゴシック" charset="-128"/>
              </a:rPr>
              <a:t>of natural gas is </a:t>
            </a:r>
            <a:r>
              <a:rPr lang="en-US" altLang="ja-JP" dirty="0" smtClean="0">
                <a:ea typeface="ＭＳ Ｐゴシック" charset="-128"/>
              </a:rPr>
              <a:t>through </a:t>
            </a:r>
            <a:r>
              <a:rPr lang="en-US" altLang="ja-JP" dirty="0">
                <a:ea typeface="ＭＳ Ｐゴシック" charset="-128"/>
              </a:rPr>
              <a:t>pipeline. </a:t>
            </a:r>
            <a:endParaRPr lang="en-US" altLang="ja-JP" dirty="0" smtClean="0">
              <a:ea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Natural </a:t>
            </a:r>
            <a:r>
              <a:rPr lang="en-US" altLang="ja-JP" dirty="0">
                <a:ea typeface="ＭＳ Ｐゴシック" charset="-128"/>
              </a:rPr>
              <a:t>gas is the </a:t>
            </a:r>
            <a:r>
              <a:rPr lang="en-US" altLang="ja-JP" b="1" dirty="0">
                <a:ea typeface="ＭＳ Ｐゴシック" charset="-128"/>
              </a:rPr>
              <a:t>cleanest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fossil fuels because it is free </a:t>
            </a:r>
            <a:r>
              <a:rPr lang="en-US" altLang="ja-JP" dirty="0">
                <a:ea typeface="ＭＳ Ｐゴシック" charset="-128"/>
              </a:rPr>
              <a:t>from ash and mixes well with air </a:t>
            </a:r>
            <a:r>
              <a:rPr lang="en-US" altLang="ja-JP" dirty="0" smtClean="0">
                <a:ea typeface="ＭＳ Ｐゴシック" charset="-128"/>
              </a:rPr>
              <a:t>for </a:t>
            </a:r>
            <a:r>
              <a:rPr lang="en-US" altLang="ja-JP" dirty="0">
                <a:ea typeface="ＭＳ Ｐゴシック" charset="-128"/>
              </a:rPr>
              <a:t>complete </a:t>
            </a:r>
            <a:r>
              <a:rPr lang="en-US" altLang="ja-JP" dirty="0" smtClean="0">
                <a:ea typeface="ＭＳ Ｐゴシック" charset="-128"/>
              </a:rPr>
              <a:t>combustion. 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23622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It consists of a </a:t>
            </a:r>
            <a:r>
              <a:rPr lang="en-US" altLang="ja-JP" b="1" dirty="0">
                <a:ea typeface="ＭＳ Ｐゴシック" charset="-128"/>
              </a:rPr>
              <a:t>mixture</a:t>
            </a:r>
            <a:r>
              <a:rPr lang="en-US" altLang="ja-JP" dirty="0">
                <a:ea typeface="ＭＳ Ｐゴシック" charset="-128"/>
              </a:rPr>
              <a:t> of the most volatile </a:t>
            </a:r>
            <a:r>
              <a:rPr lang="en-US" altLang="ja-JP" dirty="0" smtClean="0">
                <a:ea typeface="ＭＳ Ｐゴシック" charset="-128"/>
              </a:rPr>
              <a:t>paraffins-methane </a:t>
            </a:r>
            <a:r>
              <a:rPr lang="en-US" altLang="ja-JP" dirty="0">
                <a:ea typeface="ＭＳ Ｐゴシック" charset="-128"/>
              </a:rPr>
              <a:t>to pentane, has a high </a:t>
            </a:r>
            <a:r>
              <a:rPr lang="en-US" altLang="ja-JP" dirty="0" smtClean="0">
                <a:ea typeface="ＭＳ Ｐゴシック" charset="-128"/>
              </a:rPr>
              <a:t>hydrogen/carbon </a:t>
            </a:r>
            <a:r>
              <a:rPr lang="en-US" altLang="ja-JP" dirty="0">
                <a:ea typeface="ＭＳ Ｐゴシック" charset="-128"/>
              </a:rPr>
              <a:t>and </a:t>
            </a:r>
            <a:r>
              <a:rPr lang="en-US" altLang="ja-JP" dirty="0" smtClean="0">
                <a:ea typeface="ＭＳ Ｐゴシック" charset="-128"/>
              </a:rPr>
              <a:t>therefore produces a lot </a:t>
            </a:r>
            <a:r>
              <a:rPr lang="en-US" altLang="ja-JP" dirty="0">
                <a:ea typeface="ＭＳ Ｐゴシック" charset="-128"/>
              </a:rPr>
              <a:t>of </a:t>
            </a:r>
            <a:r>
              <a:rPr lang="en-US" altLang="ja-JP" dirty="0" smtClean="0">
                <a:ea typeface="ＭＳ Ｐゴシック" charset="-128"/>
              </a:rPr>
              <a:t>water when </a:t>
            </a:r>
            <a:r>
              <a:rPr lang="en-US" altLang="ja-JP" dirty="0">
                <a:ea typeface="ＭＳ Ｐゴシック" charset="-128"/>
              </a:rPr>
              <a:t>burned.  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0" y="3200400"/>
            <a:ext cx="8610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Liquid Natural Gas (</a:t>
            </a:r>
            <a:r>
              <a:rPr lang="en-US" altLang="ja-JP" b="1" dirty="0">
                <a:ea typeface="ＭＳ Ｐゴシック" charset="-128"/>
              </a:rPr>
              <a:t>LNG</a:t>
            </a:r>
            <a:r>
              <a:rPr lang="en-US" altLang="ja-JP" dirty="0">
                <a:ea typeface="ＭＳ Ｐゴシック" charset="-128"/>
              </a:rPr>
              <a:t>) is </a:t>
            </a:r>
            <a:r>
              <a:rPr lang="en-US" altLang="ja-JP" b="1" dirty="0">
                <a:ea typeface="ＭＳ Ｐゴシック" charset="-128"/>
              </a:rPr>
              <a:t>transported </a:t>
            </a:r>
            <a:r>
              <a:rPr lang="en-US" altLang="ja-JP" dirty="0">
                <a:ea typeface="ＭＳ Ｐゴシック" charset="-128"/>
              </a:rPr>
              <a:t>by </a:t>
            </a:r>
            <a:r>
              <a:rPr lang="en-US" altLang="ja-JP" dirty="0" smtClean="0">
                <a:ea typeface="ＭＳ Ｐゴシック" charset="-128"/>
              </a:rPr>
              <a:t>tankers stored </a:t>
            </a:r>
            <a:r>
              <a:rPr lang="en-US" altLang="ja-JP" dirty="0">
                <a:ea typeface="ＭＳ Ｐゴシック" charset="-128"/>
              </a:rPr>
              <a:t>in spherical </a:t>
            </a:r>
            <a:r>
              <a:rPr lang="en-US" altLang="ja-JP" dirty="0" smtClean="0">
                <a:ea typeface="ＭＳ Ｐゴシック" charset="-128"/>
              </a:rPr>
              <a:t>vessels. </a:t>
            </a:r>
          </a:p>
          <a:p>
            <a:pPr>
              <a:spcBef>
                <a:spcPct val="50000"/>
              </a:spcBef>
            </a:pPr>
            <a:r>
              <a:rPr lang="en-US" altLang="ja-JP" dirty="0" smtClean="0"/>
              <a:t>Natural gas stored transported and stored as a </a:t>
            </a:r>
            <a:r>
              <a:rPr lang="en-US" altLang="ja-JP" b="1" dirty="0" smtClean="0"/>
              <a:t>super-cooled</a:t>
            </a:r>
            <a:r>
              <a:rPr lang="en-US" altLang="ja-JP" dirty="0" smtClean="0"/>
              <a:t> (cryogenic) liquid.  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3962400"/>
            <a:ext cx="883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Compressed Natural Gas (</a:t>
            </a:r>
            <a:r>
              <a:rPr lang="en-US" altLang="ja-JP" b="1" dirty="0">
                <a:ea typeface="ＭＳ Ｐゴシック" charset="-128"/>
              </a:rPr>
              <a:t>CNG</a:t>
            </a:r>
            <a:r>
              <a:rPr lang="en-US" altLang="ja-JP" dirty="0">
                <a:ea typeface="ＭＳ Ｐゴシック" charset="-128"/>
              </a:rPr>
              <a:t>) is </a:t>
            </a:r>
            <a:r>
              <a:rPr lang="en-US" altLang="ja-JP" dirty="0" smtClean="0">
                <a:ea typeface="ＭＳ Ｐゴシック" charset="-128"/>
              </a:rPr>
              <a:t>already used as </a:t>
            </a:r>
            <a:r>
              <a:rPr lang="en-US" altLang="ja-JP" b="1" dirty="0" smtClean="0">
                <a:ea typeface="ＭＳ Ｐゴシック" charset="-128"/>
              </a:rPr>
              <a:t>fuel </a:t>
            </a:r>
            <a:r>
              <a:rPr lang="en-US" altLang="ja-JP" dirty="0" smtClean="0">
                <a:ea typeface="ＭＳ Ｐゴシック" charset="-128"/>
              </a:rPr>
              <a:t>for </a:t>
            </a:r>
            <a:r>
              <a:rPr lang="en-US" altLang="ja-JP" dirty="0">
                <a:ea typeface="ＭＳ Ｐゴシック" charset="-128"/>
              </a:rPr>
              <a:t>automobile.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0" y="4648200"/>
            <a:ext cx="845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Liquid Petroleum Gas (</a:t>
            </a:r>
            <a:r>
              <a:rPr lang="en-US" altLang="ja-JP" b="1" dirty="0">
                <a:ea typeface="ＭＳ Ｐゴシック" charset="-128"/>
              </a:rPr>
              <a:t>LPG</a:t>
            </a:r>
            <a:r>
              <a:rPr lang="en-US" altLang="ja-JP" dirty="0">
                <a:ea typeface="ＭＳ Ｐゴシック" charset="-128"/>
              </a:rPr>
              <a:t>) refers to </a:t>
            </a:r>
            <a:r>
              <a:rPr lang="en-US" altLang="ja-JP" dirty="0" smtClean="0">
                <a:ea typeface="ＭＳ Ｐゴシック" charset="-128"/>
              </a:rPr>
              <a:t>hydrocarbons (butane, propane</a:t>
            </a:r>
            <a:r>
              <a:rPr lang="en-US" altLang="ja-JP" dirty="0">
                <a:ea typeface="ＭＳ Ｐゴシック" charset="-128"/>
              </a:rPr>
              <a:t>, propylene, </a:t>
            </a:r>
            <a:r>
              <a:rPr lang="en-US" altLang="ja-JP" dirty="0" smtClean="0">
                <a:ea typeface="ＭＳ Ｐゴシック" charset="-128"/>
              </a:rPr>
              <a:t>butylene) which </a:t>
            </a:r>
            <a:r>
              <a:rPr lang="en-US" altLang="ja-JP" dirty="0">
                <a:ea typeface="ＭＳ Ｐゴシック" charset="-128"/>
              </a:rPr>
              <a:t>are liquefied under moderate pressure and at normal temperatures</a:t>
            </a:r>
            <a:r>
              <a:rPr lang="en-US" altLang="ja-JP" dirty="0" smtClean="0">
                <a:ea typeface="ＭＳ Ｐゴシック" charset="-128"/>
              </a:rPr>
              <a:t>.</a:t>
            </a:r>
            <a:r>
              <a:rPr lang="en-US" altLang="ja-JP" dirty="0" smtClean="0"/>
              <a:t> </a:t>
            </a:r>
            <a:r>
              <a:rPr lang="en-US" altLang="ja-JP" dirty="0" smtClean="0">
                <a:ea typeface="ＭＳ Ｐゴシック" charset="-128"/>
              </a:rPr>
              <a:t>It is used as </a:t>
            </a:r>
            <a:r>
              <a:rPr lang="en-US" altLang="ja-JP" b="1" dirty="0" smtClean="0">
                <a:ea typeface="ＭＳ Ｐゴシック" charset="-128"/>
              </a:rPr>
              <a:t>domestic fuel</a:t>
            </a:r>
            <a:r>
              <a:rPr lang="en-US" altLang="ja-JP" dirty="0" smtClean="0">
                <a:ea typeface="ＭＳ Ｐゴシック" charset="-128"/>
              </a:rPr>
              <a:t>. </a:t>
            </a:r>
            <a:r>
              <a:rPr lang="en-US" altLang="ja-JP" dirty="0" smtClean="0"/>
              <a:t>It is </a:t>
            </a:r>
            <a:r>
              <a:rPr lang="en-US" altLang="ja-JP" b="1" dirty="0" smtClean="0"/>
              <a:t>by-product </a:t>
            </a:r>
            <a:r>
              <a:rPr lang="en-US" altLang="ja-JP" dirty="0" smtClean="0"/>
              <a:t>of petroleum refining</a:t>
            </a:r>
            <a:endParaRPr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4572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z="2000" b="1" dirty="0" smtClean="0"/>
              <a:t>Methane clathrate</a:t>
            </a:r>
            <a:endParaRPr lang="en-US" altLang="ja-JP" sz="20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4800600" y="6194791"/>
            <a:ext cx="495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/>
              <a:t>http://en.wikipedia.org/wiki/Methane_clathrate</a:t>
            </a:r>
            <a:endParaRPr lang="ja-JP" altLang="en-US" sz="1200" dirty="0"/>
          </a:p>
        </p:txBody>
      </p:sp>
      <p:pic>
        <p:nvPicPr>
          <p:cNvPr id="97282" name="Picture 2" descr="http://upload.wikimedia.org/wikipedia/commons/0/03/Burning_hydrate_inlay_US_Office_Naval_Re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066801"/>
            <a:ext cx="2219325" cy="2971800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0" y="12192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The worldwide amount of gas hydrates is estimated to twice the amount of fossil fuels on Earth</a:t>
            </a:r>
            <a:endParaRPr lang="ja-JP" altLang="en-US" dirty="0"/>
          </a:p>
        </p:txBody>
      </p:sp>
      <p:pic>
        <p:nvPicPr>
          <p:cNvPr id="97284" name="Picture 4" descr="http://upload.wikimedia.org/wikipedia/commons/thumb/a/ab/Gas_hydrates_1996.svg/350px-Gas_hydrates_1996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6892244" cy="3505200"/>
          </a:xfrm>
          <a:prstGeom prst="rect">
            <a:avLst/>
          </a:prstGeom>
          <a:noFill/>
        </p:spPr>
      </p:pic>
      <p:pic>
        <p:nvPicPr>
          <p:cNvPr id="97286" name="Picture 6" descr="http://upload.wikimedia.org/wikipedia/commons/thumb/6/60/Gashydrat_mit_Struktur.jpg/220px-Gashydrat_mit_Strukt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064183"/>
            <a:ext cx="2095500" cy="2105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4572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 sz="2000" b="1" dirty="0" smtClean="0"/>
              <a:t>Methane clathrate</a:t>
            </a:r>
            <a:endParaRPr lang="en-US" altLang="ja-JP" sz="2000" b="1" dirty="0"/>
          </a:p>
        </p:txBody>
      </p:sp>
      <p:pic>
        <p:nvPicPr>
          <p:cNvPr id="100354" name="Picture 2" descr="Methane hydrate stability zone 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533001"/>
            <a:ext cx="4419600" cy="2881579"/>
          </a:xfrm>
          <a:prstGeom prst="rect">
            <a:avLst/>
          </a:prstGeom>
          <a:noFill/>
        </p:spPr>
      </p:pic>
      <p:sp>
        <p:nvSpPr>
          <p:cNvPr id="10" name="正方形/長方形 9"/>
          <p:cNvSpPr/>
          <p:nvPr/>
        </p:nvSpPr>
        <p:spPr>
          <a:xfrm>
            <a:off x="1981200" y="64145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ja-JP" sz="1200" dirty="0" smtClean="0"/>
              <a:t>http://www.mh21japan.gr.jp/english/mh21-1/3-2/</a:t>
            </a:r>
            <a:endParaRPr lang="ja-JP" altLang="en-US" sz="1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52400" y="838200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Since methane clathrates are stable at a higher temperature than LNG (−20 vs −162 °C), there is interest in storing natural gas into clathrates rather than liquifying it. 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The production of natural gas hydrate (NGH) would require less refrigeration plant and energy. 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However, the ice should also be transported and therefore  it requires a ship of 7.5 times larger.</a:t>
            </a:r>
            <a:endParaRPr lang="ja-JP" altLang="en-US" dirty="0"/>
          </a:p>
        </p:txBody>
      </p:sp>
      <p:sp>
        <p:nvSpPr>
          <p:cNvPr id="2" name="Oval 1"/>
          <p:cNvSpPr/>
          <p:nvPr/>
        </p:nvSpPr>
        <p:spPr>
          <a:xfrm>
            <a:off x="3962400" y="4191000"/>
            <a:ext cx="1066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4572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ea typeface="ＭＳ Ｐゴシック" charset="-128"/>
              </a:rPr>
              <a:t>SYNTHETIC </a:t>
            </a:r>
            <a:r>
              <a:rPr lang="en-US" altLang="ja-JP" sz="2000" b="1" dirty="0">
                <a:ea typeface="ＭＳ Ｐゴシック" charset="-128"/>
              </a:rPr>
              <a:t>FUELS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838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Synthetic </a:t>
            </a:r>
            <a:r>
              <a:rPr lang="en-US" altLang="ja-JP" dirty="0" smtClean="0">
                <a:ea typeface="ＭＳ Ｐゴシック" charset="-128"/>
              </a:rPr>
              <a:t>fuels</a:t>
            </a:r>
            <a:r>
              <a:rPr lang="ja-JP" altLang="en-US" dirty="0" smtClean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(synfuels) </a:t>
            </a:r>
            <a:r>
              <a:rPr lang="en-US" altLang="ja-JP" dirty="0">
                <a:ea typeface="ＭＳ Ｐゴシック" charset="-128"/>
              </a:rPr>
              <a:t>are </a:t>
            </a:r>
            <a:r>
              <a:rPr lang="en-US" altLang="ja-JP" b="1" dirty="0">
                <a:ea typeface="ＭＳ Ｐゴシック" charset="-128"/>
              </a:rPr>
              <a:t>gas and liquid fuels</a:t>
            </a:r>
            <a:r>
              <a:rPr lang="en-US" altLang="ja-JP" dirty="0">
                <a:ea typeface="ＭＳ Ｐゴシック" charset="-128"/>
              </a:rPr>
              <a:t> produced largely from </a:t>
            </a:r>
            <a:r>
              <a:rPr lang="en-US" altLang="ja-JP" b="1" dirty="0">
                <a:ea typeface="ＭＳ Ｐゴシック" charset="-128"/>
              </a:rPr>
              <a:t>coal</a:t>
            </a:r>
            <a:r>
              <a:rPr lang="en-US" altLang="ja-JP" dirty="0">
                <a:ea typeface="ＭＳ Ｐゴシック" charset="-128"/>
              </a:rPr>
              <a:t> in an economically and environmentally acceptable manner.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28800" y="5316794"/>
            <a:ext cx="5257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6002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ea typeface="ＭＳ Ｐゴシック" charset="-128"/>
              </a:rPr>
              <a:t>Coal Gasification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In the </a:t>
            </a:r>
            <a:r>
              <a:rPr lang="en-US" altLang="ja-JP" dirty="0" smtClean="0">
                <a:ea typeface="ＭＳ Ｐゴシック" charset="-128"/>
              </a:rPr>
              <a:t>19th </a:t>
            </a:r>
            <a:r>
              <a:rPr lang="en-US" altLang="ja-JP" dirty="0">
                <a:ea typeface="ＭＳ Ｐゴシック" charset="-128"/>
              </a:rPr>
              <a:t>century and the first part of the </a:t>
            </a:r>
            <a:r>
              <a:rPr lang="en-US" altLang="ja-JP" dirty="0" smtClean="0">
                <a:ea typeface="ＭＳ Ｐゴシック" charset="-128"/>
              </a:rPr>
              <a:t>20th century </a:t>
            </a:r>
            <a:r>
              <a:rPr lang="en-US" altLang="ja-JP" dirty="0">
                <a:ea typeface="ＭＳ Ｐゴシック" charset="-128"/>
              </a:rPr>
              <a:t>there was widespread use of coal gas </a:t>
            </a:r>
            <a:r>
              <a:rPr lang="en-US" altLang="ja-JP" dirty="0" smtClean="0">
                <a:ea typeface="ＭＳ Ｐゴシック" charset="-128"/>
              </a:rPr>
              <a:t>for illuminating and and </a:t>
            </a:r>
            <a:r>
              <a:rPr lang="en-US" altLang="ja-JP" b="1" dirty="0" smtClean="0">
                <a:ea typeface="ＭＳ Ｐゴシック" charset="-128"/>
              </a:rPr>
              <a:t>cooking purposes</a:t>
            </a:r>
            <a:r>
              <a:rPr lang="en-US" altLang="ja-JP" dirty="0" smtClean="0">
                <a:ea typeface="ＭＳ Ｐゴシック" charset="-128"/>
              </a:rPr>
              <a:t>. 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2514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Coak is produced when coal is heated without oxygen until impurities such as H2, N2, O2 are removed.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33528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The </a:t>
            </a:r>
            <a:r>
              <a:rPr lang="en-US" altLang="ja-JP" dirty="0" smtClean="0">
                <a:ea typeface="ＭＳ Ｐゴシック" charset="-128"/>
              </a:rPr>
              <a:t>coke is </a:t>
            </a:r>
            <a:r>
              <a:rPr lang="en-US" altLang="ja-JP" dirty="0">
                <a:ea typeface="ＭＳ Ｐゴシック" charset="-128"/>
              </a:rPr>
              <a:t>burned </a:t>
            </a:r>
            <a:r>
              <a:rPr lang="en-US" altLang="ja-JP" dirty="0" smtClean="0">
                <a:ea typeface="ＭＳ Ｐゴシック" charset="-128"/>
              </a:rPr>
              <a:t>with </a:t>
            </a:r>
            <a:r>
              <a:rPr lang="en-US" altLang="ja-JP" b="1" dirty="0">
                <a:ea typeface="ＭＳ Ｐゴシック" charset="-128"/>
              </a:rPr>
              <a:t>less </a:t>
            </a:r>
            <a:r>
              <a:rPr lang="en-US" altLang="ja-JP" b="1" dirty="0" smtClean="0">
                <a:ea typeface="ＭＳ Ｐゴシック" charset="-128"/>
              </a:rPr>
              <a:t>air </a:t>
            </a:r>
            <a:r>
              <a:rPr lang="en-US" altLang="ja-JP" dirty="0">
                <a:ea typeface="ＭＳ Ｐゴシック" charset="-128"/>
              </a:rPr>
              <a:t>to yield the producer gas: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752600" y="3810000"/>
            <a:ext cx="518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MY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7543637"/>
              </p:ext>
            </p:extLst>
          </p:nvPr>
        </p:nvGraphicFramePr>
        <p:xfrm>
          <a:off x="2228850" y="3963988"/>
          <a:ext cx="4229100" cy="531812"/>
        </p:xfrm>
        <a:graphic>
          <a:graphicData uri="http://schemas.openxmlformats.org/presentationml/2006/ole">
            <p:oleObj spid="_x0000_s78875" name="Equation" r:id="rId3" imgW="3098800" imgH="393700" progId="Equation.DSMT4">
              <p:embed/>
            </p:oleObj>
          </a:graphicData>
        </a:graphic>
      </p:graphicFrame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687" y="452852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For each mole of oxygen in air there are 3.76 moles of </a:t>
            </a:r>
            <a:r>
              <a:rPr lang="en-US" altLang="ja-JP" dirty="0" smtClean="0">
                <a:ea typeface="ＭＳ Ｐゴシック" charset="-128"/>
              </a:rPr>
              <a:t>nitrogen.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0" y="4865097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When  the bed was heated to </a:t>
            </a:r>
            <a:r>
              <a:rPr lang="en-US" altLang="ja-JP" dirty="0" smtClean="0">
                <a:ea typeface="ＭＳ Ｐゴシック" charset="-128"/>
              </a:rPr>
              <a:t>a </a:t>
            </a:r>
            <a:r>
              <a:rPr lang="en-US" altLang="ja-JP" dirty="0">
                <a:ea typeface="ＭＳ Ｐゴシック" charset="-128"/>
              </a:rPr>
              <a:t>high temperature, the </a:t>
            </a:r>
            <a:r>
              <a:rPr lang="en-US" altLang="ja-JP" dirty="0" smtClean="0">
                <a:ea typeface="ＭＳ Ｐゴシック" charset="-128"/>
              </a:rPr>
              <a:t>air is </a:t>
            </a:r>
            <a:r>
              <a:rPr lang="en-US" altLang="ja-JP" dirty="0">
                <a:ea typeface="ＭＳ Ｐゴシック" charset="-128"/>
              </a:rPr>
              <a:t>replaced by </a:t>
            </a:r>
            <a:r>
              <a:rPr lang="en-US" altLang="ja-JP" b="1" dirty="0" smtClean="0">
                <a:ea typeface="ＭＳ Ｐゴシック" charset="-128"/>
              </a:rPr>
              <a:t>steam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>
                <a:ea typeface="ＭＳ Ｐゴシック" charset="-128"/>
              </a:rPr>
              <a:t>and water gas </a:t>
            </a:r>
            <a:r>
              <a:rPr lang="en-US" altLang="ja-JP" dirty="0" smtClean="0">
                <a:ea typeface="ＭＳ Ｐゴシック" charset="-128"/>
              </a:rPr>
              <a:t>is </a:t>
            </a:r>
            <a:r>
              <a:rPr lang="en-US" altLang="ja-JP" dirty="0">
                <a:ea typeface="ＭＳ Ｐゴシック" charset="-128"/>
              </a:rPr>
              <a:t>produced:</a:t>
            </a:r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8911027"/>
              </p:ext>
            </p:extLst>
          </p:nvPr>
        </p:nvGraphicFramePr>
        <p:xfrm>
          <a:off x="3086100" y="5403021"/>
          <a:ext cx="2743200" cy="623887"/>
        </p:xfrm>
        <a:graphic>
          <a:graphicData uri="http://schemas.openxmlformats.org/presentationml/2006/ole">
            <p:oleObj spid="_x0000_s78876" name="Equation" r:id="rId4" imgW="1802618" imgH="406224" progId="Equation.3">
              <p:embed/>
            </p:oleObj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30480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ea typeface="ＭＳ Ｐゴシック" charset="-128"/>
              </a:rPr>
              <a:t>Old method</a:t>
            </a:r>
            <a:endParaRPr lang="en-US" altLang="ja-JP" sz="2000" b="1" dirty="0">
              <a:ea typeface="ＭＳ Ｐゴシック" charset="-128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549" y="602690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Coal gas obtained (CO+H2). The process is repeated until the coke exhausted.</a:t>
            </a:r>
            <a:endParaRPr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543800" cy="45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4572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ea typeface="ＭＳ Ｐゴシック" charset="-128"/>
              </a:rPr>
              <a:t>Modern </a:t>
            </a:r>
            <a:r>
              <a:rPr lang="en-US" altLang="ja-JP" sz="2000" b="1" dirty="0" smtClean="0">
                <a:ea typeface="ＭＳ Ｐゴシック" charset="-128"/>
              </a:rPr>
              <a:t>method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86400" y="49530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12700">
              <a:spcBef>
                <a:spcPct val="50000"/>
              </a:spcBef>
            </a:pPr>
            <a:r>
              <a:rPr lang="en-US" altLang="ja-JP" dirty="0" smtClean="0">
                <a:solidFill>
                  <a:schemeClr val="tx2"/>
                </a:solidFill>
                <a:ea typeface="ＭＳ Ｐゴシック" charset="-128"/>
              </a:rPr>
              <a:t>Low heating value (synthesis gas, mixtures of water and producer gas)</a:t>
            </a:r>
            <a:endParaRPr lang="en-US" altLang="ja-JP" dirty="0">
              <a:solidFill>
                <a:schemeClr val="tx2"/>
              </a:solidFill>
              <a:ea typeface="ＭＳ Ｐゴシック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886200" y="9144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FF0000"/>
                </a:solidFill>
                <a:ea typeface="ＭＳ Ｐゴシック" charset="-128"/>
              </a:rPr>
              <a:t>Medium heating value ( producer mixed gas)</a:t>
            </a:r>
            <a:endParaRPr lang="en-US" altLang="ja-JP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38800" y="289560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00B050"/>
                </a:solidFill>
                <a:ea typeface="ＭＳ Ｐゴシック" charset="-128"/>
              </a:rPr>
              <a:t>High heating value gas ( pipe line gas with properties close to that natural gas)</a:t>
            </a:r>
            <a:endParaRPr lang="en-US" altLang="ja-JP" dirty="0">
              <a:solidFill>
                <a:srgbClr val="00B050"/>
              </a:solidFill>
              <a:ea typeface="ＭＳ Ｐゴシック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886200" y="12192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CO2+H2+CH4</a:t>
            </a:r>
            <a:endParaRPr lang="en-US" altLang="ja-JP" dirty="0">
              <a:ea typeface="ＭＳ Ｐゴシック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4343400" y="1676400"/>
            <a:ext cx="76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1447800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Peat</a:t>
            </a:r>
            <a:r>
              <a:rPr lang="en-US" altLang="ja-JP" dirty="0">
                <a:ea typeface="ＭＳ Ｐゴシック" charset="-128"/>
              </a:rPr>
              <a:t>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2986088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b="1" dirty="0" smtClean="0">
                <a:ea typeface="ＭＳ Ｐゴシック" charset="-128"/>
              </a:rPr>
              <a:t>Lignite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-76200" y="3707307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Sub </a:t>
            </a:r>
            <a:r>
              <a:rPr lang="en-US" altLang="ja-JP" b="1" dirty="0" smtClean="0">
                <a:ea typeface="ＭＳ Ｐゴシック" charset="-128"/>
              </a:rPr>
              <a:t>bituminous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0" y="4267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Bituminous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0" y="5334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Anthracite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676400" y="5319712"/>
            <a:ext cx="601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Fixed C: 86 </a:t>
            </a:r>
            <a:r>
              <a:rPr lang="en-US" altLang="ja-JP" dirty="0">
                <a:ea typeface="ＭＳ Ｐゴシック" charset="-128"/>
              </a:rPr>
              <a:t>- 97% </a:t>
            </a:r>
            <a:r>
              <a:rPr lang="en-US" altLang="ja-JP" dirty="0" smtClean="0">
                <a:ea typeface="ＭＳ Ｐゴシック" charset="-128"/>
              </a:rPr>
              <a:t>and </a:t>
            </a:r>
            <a:r>
              <a:rPr lang="en-US" altLang="ja-JP" dirty="0">
                <a:ea typeface="ＭＳ Ｐゴシック" charset="-128"/>
              </a:rPr>
              <a:t>less volatile </a:t>
            </a:r>
            <a:r>
              <a:rPr lang="en-US" altLang="ja-JP" dirty="0" smtClean="0">
                <a:ea typeface="ＭＳ Ｐゴシック" charset="-128"/>
              </a:rPr>
              <a:t>matter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676400" y="4252912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Fixed C: 46-86</a:t>
            </a:r>
            <a:r>
              <a:rPr lang="en-US" altLang="ja-JP" dirty="0">
                <a:ea typeface="ＭＳ Ｐゴシック" charset="-128"/>
              </a:rPr>
              <a:t>% </a:t>
            </a:r>
            <a:r>
              <a:rPr lang="en-US" altLang="ja-JP" dirty="0" smtClean="0">
                <a:ea typeface="ＭＳ Ｐゴシック" charset="-128"/>
              </a:rPr>
              <a:t>and Volatile matter: 20-40%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676400" y="2971800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Lowest </a:t>
            </a:r>
            <a:r>
              <a:rPr lang="en-US" altLang="ja-JP" dirty="0">
                <a:ea typeface="ＭＳ Ｐゴシック" charset="-128"/>
              </a:rPr>
              <a:t>grade of coal containing  25 - 35% carbon and high volatile </a:t>
            </a:r>
            <a:r>
              <a:rPr lang="en-US" altLang="ja-JP" dirty="0" smtClean="0">
                <a:ea typeface="ＭＳ Ｐゴシック" charset="-128"/>
              </a:rPr>
              <a:t>matter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676400" y="1433512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MY" dirty="0" smtClean="0"/>
              <a:t>The </a:t>
            </a:r>
            <a:r>
              <a:rPr lang="en-MY" dirty="0"/>
              <a:t>first geological step </a:t>
            </a:r>
            <a:r>
              <a:rPr lang="en-MY" dirty="0" smtClean="0"/>
              <a:t>to form coal. </a:t>
            </a:r>
            <a:r>
              <a:rPr lang="en-MY" dirty="0"/>
              <a:t>Contains 90 percent moisture</a:t>
            </a:r>
            <a:r>
              <a:rPr lang="en-US" altLang="ja-JP" dirty="0" smtClean="0">
                <a:ea typeface="ＭＳ Ｐゴシック" charset="-128"/>
              </a:rPr>
              <a:t>)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14300" y="67543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ea typeface="ＭＳ Ｐゴシック" charset="-128"/>
              </a:rPr>
              <a:t>Coal types: </a:t>
            </a:r>
            <a:endParaRPr lang="ja-JP" altLang="en-US" sz="2400" b="1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676400" y="3748087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35 </a:t>
            </a:r>
            <a:r>
              <a:rPr lang="en-US" altLang="ja-JP" dirty="0">
                <a:ea typeface="ＭＳ Ｐゴシック" charset="-128"/>
              </a:rPr>
              <a:t>– 45 % </a:t>
            </a:r>
            <a:r>
              <a:rPr lang="en-US" altLang="ja-JP" dirty="0" smtClean="0">
                <a:ea typeface="ＭＳ Ｐゴシック" charset="-128"/>
              </a:rPr>
              <a:t>carbon</a:t>
            </a:r>
            <a:endParaRPr lang="en-US" altLang="ja-JP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307" y="1205161"/>
            <a:ext cx="1465154" cy="974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667" y="2212465"/>
            <a:ext cx="44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https://commons.wikimedia.org/wiki/File:Schultz_Sphagnum_Peat_Moss.jpg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0382" y="2423056"/>
            <a:ext cx="1384110" cy="103674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91667" y="3497195"/>
            <a:ext cx="4477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https://commons.wikimedia.org/wiki/File:Pliocene_Lignite_Coal_Serbia.jpg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2658" y="3748087"/>
            <a:ext cx="1526448" cy="1015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6576" y="4781515"/>
            <a:ext cx="3961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https://commons.wikimedia.org/wiki/File:Bituminous_Coal.JPG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0382" y="5111182"/>
            <a:ext cx="1283316" cy="961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6576" y="6072430"/>
            <a:ext cx="40171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https://commons.wikimedia.org/wiki/File:Ibbenbueren_Anthracite.JPG</a:t>
            </a: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Coal gasification results in three gas mixtures and classified according to </a:t>
            </a:r>
            <a:endParaRPr lang="en-US" altLang="ja-JP" b="1" dirty="0" smtClean="0">
              <a:ea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b="1" dirty="0" smtClean="0">
                <a:ea typeface="ＭＳ Ｐゴシック" charset="-128"/>
              </a:rPr>
              <a:t>their </a:t>
            </a:r>
            <a:r>
              <a:rPr lang="en-US" altLang="ja-JP" b="1" dirty="0">
                <a:ea typeface="ＭＳ Ｐゴシック" charset="-128"/>
              </a:rPr>
              <a:t>Heating value: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179705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ja-JP" dirty="0">
                <a:ea typeface="ＭＳ Ｐゴシック" charset="-128"/>
              </a:rPr>
              <a:t>The feedstock is reacted with </a:t>
            </a:r>
            <a:r>
              <a:rPr lang="en-US" altLang="ja-JP" b="1" dirty="0">
                <a:ea typeface="ＭＳ Ｐゴシック" charset="-128"/>
              </a:rPr>
              <a:t>air and steam</a:t>
            </a:r>
            <a:r>
              <a:rPr lang="en-US" altLang="ja-JP" dirty="0">
                <a:ea typeface="ＭＳ Ｐゴシック" charset="-128"/>
              </a:rPr>
              <a:t> (The quality of air is less than stoichiometric)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66800" y="2438400"/>
            <a:ext cx="5867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95400" y="2514600"/>
          <a:ext cx="5257800" cy="533400"/>
        </p:xfrm>
        <a:graphic>
          <a:graphicData uri="http://schemas.openxmlformats.org/presentationml/2006/ole">
            <p:oleObj spid="_x0000_s63529" name="Equation" r:id="rId3" imgW="2159000" imgH="215900" progId="Equation.3">
              <p:embed/>
            </p:oleObj>
          </a:graphicData>
        </a:graphic>
      </p:graphicFrame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4800" y="31242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CO2</a:t>
            </a:r>
            <a:r>
              <a:rPr lang="en-US" altLang="ja-JP" dirty="0">
                <a:ea typeface="ＭＳ Ｐゴシック" charset="-128"/>
              </a:rPr>
              <a:t> from this reaction reacts further with addition carbon in the reach mixture: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066800" y="3657600"/>
            <a:ext cx="5943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447800" y="3733800"/>
          <a:ext cx="5029200" cy="484188"/>
        </p:xfrm>
        <a:graphic>
          <a:graphicData uri="http://schemas.openxmlformats.org/presentationml/2006/ole">
            <p:oleObj spid="_x0000_s63530" name="Equation" r:id="rId4" imgW="2273300" imgH="215900" progId="Equation.3">
              <p:embed/>
            </p:oleObj>
          </a:graphicData>
        </a:graphic>
      </p:graphicFrame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57200" y="4419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In steam: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4800600"/>
            <a:ext cx="5943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24" name="Object 21"/>
          <p:cNvGraphicFramePr>
            <a:graphicFrameLocks noChangeAspect="1"/>
          </p:cNvGraphicFramePr>
          <p:nvPr/>
        </p:nvGraphicFramePr>
        <p:xfrm>
          <a:off x="1524000" y="4876800"/>
          <a:ext cx="3284538" cy="514350"/>
        </p:xfrm>
        <a:graphic>
          <a:graphicData uri="http://schemas.openxmlformats.org/presentationml/2006/ole">
            <p:oleObj spid="_x0000_s63531" name="Equation" r:id="rId5" imgW="1358310" imgH="215806" progId="Equation.3">
              <p:embed/>
            </p:oleObj>
          </a:graphicData>
        </a:graphic>
      </p:graphicFrame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28600" y="55626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The result is </a:t>
            </a:r>
            <a:r>
              <a:rPr lang="en-US" altLang="ja-JP" b="1" dirty="0">
                <a:solidFill>
                  <a:schemeClr val="tx2"/>
                </a:solidFill>
                <a:ea typeface="ＭＳ Ｐゴシック" charset="-128"/>
              </a:rPr>
              <a:t>low heating value syngas </a:t>
            </a:r>
            <a:r>
              <a:rPr lang="en-US" altLang="ja-JP" dirty="0">
                <a:ea typeface="ＭＳ Ｐゴシック" charset="-128"/>
              </a:rPr>
              <a:t>containing CO, H</a:t>
            </a:r>
            <a:r>
              <a:rPr lang="en-US" altLang="ja-JP" baseline="-25000" dirty="0">
                <a:ea typeface="ＭＳ Ｐゴシック" charset="-128"/>
              </a:rPr>
              <a:t>2</a:t>
            </a:r>
            <a:r>
              <a:rPr lang="en-US" altLang="ja-JP" dirty="0">
                <a:ea typeface="ＭＳ Ｐゴシック" charset="-128"/>
              </a:rPr>
              <a:t>, N</a:t>
            </a:r>
            <a:r>
              <a:rPr lang="en-US" altLang="ja-JP" baseline="-25000" dirty="0">
                <a:ea typeface="ＭＳ Ｐゴシック" charset="-128"/>
              </a:rPr>
              <a:t>2</a:t>
            </a:r>
            <a:r>
              <a:rPr lang="en-US" altLang="ja-JP" dirty="0">
                <a:ea typeface="ＭＳ Ｐゴシック" charset="-128"/>
              </a:rPr>
              <a:t> and some CO</a:t>
            </a:r>
            <a:r>
              <a:rPr lang="en-US" altLang="ja-JP" baseline="-25000" dirty="0">
                <a:ea typeface="ＭＳ Ｐゴシック" charset="-128"/>
              </a:rPr>
              <a:t>2</a:t>
            </a:r>
            <a:r>
              <a:rPr lang="en-US" altLang="ja-JP" dirty="0">
                <a:ea typeface="ＭＳ Ｐゴシック" charset="-128"/>
              </a:rPr>
              <a:t>. It may also contain some CH</a:t>
            </a:r>
            <a:r>
              <a:rPr lang="en-US" altLang="ja-JP" baseline="-25000" dirty="0">
                <a:ea typeface="ＭＳ Ｐゴシック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533400"/>
            <a:ext cx="8610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en-US" altLang="ja-JP" dirty="0">
                <a:ea typeface="ＭＳ Ｐゴシック" charset="-128"/>
              </a:rPr>
              <a:t>To obtain </a:t>
            </a:r>
            <a:r>
              <a:rPr lang="en-US" altLang="ja-JP" b="1" dirty="0">
                <a:solidFill>
                  <a:srgbClr val="FF0000"/>
                </a:solidFill>
                <a:ea typeface="ＭＳ Ｐゴシック" charset="-128"/>
              </a:rPr>
              <a:t>medium heating value gas</a:t>
            </a:r>
            <a:r>
              <a:rPr lang="en-US" altLang="ja-JP" dirty="0">
                <a:ea typeface="ＭＳ Ｐゴシック" charset="-128"/>
              </a:rPr>
              <a:t>, a shift reaction is used to produce </a:t>
            </a:r>
            <a:endParaRPr lang="en-US" altLang="ja-JP" dirty="0" smtClean="0">
              <a:ea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       addition </a:t>
            </a:r>
            <a:r>
              <a:rPr lang="en-US" altLang="ja-JP" dirty="0">
                <a:ea typeface="ＭＳ Ｐゴシック" charset="-128"/>
              </a:rPr>
              <a:t>hydrogen, and nitrogen is removed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143000" y="1371600"/>
            <a:ext cx="5181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1600200" y="1524000"/>
          <a:ext cx="3048000" cy="438150"/>
        </p:xfrm>
        <a:graphic>
          <a:graphicData uri="http://schemas.openxmlformats.org/presentationml/2006/ole">
            <p:oleObj spid="_x0000_s64543" name="Equation" r:id="rId3" imgW="1523339" imgH="215806" progId="Equation.DSMT4">
              <p:embed/>
            </p:oleObj>
          </a:graphicData>
        </a:graphic>
      </p:graphicFrame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76200" y="29718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3"/>
            </a:pPr>
            <a:r>
              <a:rPr lang="en-US" altLang="ja-JP" dirty="0">
                <a:ea typeface="ＭＳ Ｐゴシック" charset="-128"/>
              </a:rPr>
              <a:t>To produce </a:t>
            </a:r>
            <a:r>
              <a:rPr lang="en-US" altLang="ja-JP" b="1" dirty="0">
                <a:solidFill>
                  <a:srgbClr val="00B050"/>
                </a:solidFill>
                <a:ea typeface="ＭＳ Ｐゴシック" charset="-128"/>
              </a:rPr>
              <a:t>pipe line gas</a:t>
            </a:r>
            <a:r>
              <a:rPr lang="en-US" altLang="ja-JP" dirty="0">
                <a:ea typeface="ＭＳ Ｐゴシック" charset="-128"/>
              </a:rPr>
              <a:t>, a </a:t>
            </a:r>
            <a:r>
              <a:rPr lang="en-US" altLang="ja-JP" b="1" dirty="0">
                <a:ea typeface="ＭＳ Ｐゴシック" charset="-128"/>
              </a:rPr>
              <a:t>catalytic methanation</a:t>
            </a:r>
            <a:r>
              <a:rPr lang="en-US" altLang="ja-JP" dirty="0">
                <a:ea typeface="ＭＳ Ｐゴシック" charset="-128"/>
              </a:rPr>
              <a:t> is carried out </a:t>
            </a:r>
            <a:r>
              <a:rPr lang="en-US" altLang="ja-JP" dirty="0" smtClean="0">
                <a:ea typeface="ＭＳ Ｐゴシック" charset="-128"/>
              </a:rPr>
              <a:t>in </a:t>
            </a:r>
            <a:r>
              <a:rPr lang="en-US" altLang="ja-JP" dirty="0">
                <a:ea typeface="ＭＳ Ｐゴシック" charset="-128"/>
              </a:rPr>
              <a:t>which the products of water gas </a:t>
            </a:r>
            <a:r>
              <a:rPr lang="en-US" altLang="ja-JP" dirty="0" smtClean="0">
                <a:ea typeface="ＭＳ Ｐゴシック" charset="-128"/>
              </a:rPr>
              <a:t>reacted </a:t>
            </a:r>
            <a:r>
              <a:rPr lang="en-US" altLang="ja-JP" dirty="0">
                <a:ea typeface="ＭＳ Ｐゴシック" charset="-128"/>
              </a:rPr>
              <a:t>over a </a:t>
            </a:r>
            <a:r>
              <a:rPr lang="en-US" altLang="ja-JP" dirty="0" smtClean="0">
                <a:ea typeface="ＭＳ Ｐゴシック" charset="-128"/>
              </a:rPr>
              <a:t>nickel catalyst.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143000" y="4191000"/>
            <a:ext cx="5334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/>
        </p:nvGraphicFramePr>
        <p:xfrm>
          <a:off x="1524000" y="4419600"/>
          <a:ext cx="3962400" cy="530225"/>
        </p:xfrm>
        <a:graphic>
          <a:graphicData uri="http://schemas.openxmlformats.org/presentationml/2006/ole">
            <p:oleObj spid="_x0000_s64544" name="Equation" r:id="rId4" imgW="1637589" imgH="215806" progId="Equation.3">
              <p:embed/>
            </p:oleObj>
          </a:graphicData>
        </a:graphic>
      </p:graphicFrame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81000" y="54102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The product gas is </a:t>
            </a:r>
            <a:r>
              <a:rPr lang="en-US" altLang="ja-JP" b="1" dirty="0">
                <a:solidFill>
                  <a:srgbClr val="00B050"/>
                </a:solidFill>
                <a:ea typeface="ＭＳ Ｐゴシック" charset="-128"/>
              </a:rPr>
              <a:t>high quality gas </a:t>
            </a:r>
            <a:r>
              <a:rPr lang="en-US" altLang="ja-JP" dirty="0">
                <a:ea typeface="ＭＳ Ｐゴシック" charset="-128"/>
              </a:rPr>
              <a:t>having a heating value of about 38 MJ/m</a:t>
            </a:r>
            <a:r>
              <a:rPr lang="en-US" altLang="ja-JP" baseline="30000" dirty="0">
                <a:ea typeface="ＭＳ Ｐゴシック" charset="-128"/>
              </a:rPr>
              <a:t>3 </a:t>
            </a:r>
            <a:r>
              <a:rPr lang="en-US" altLang="ja-JP" dirty="0">
                <a:ea typeface="ＭＳ Ｐゴシック" charset="-128"/>
              </a:rPr>
              <a:t>and can directly substitute for natural gas.</a:t>
            </a: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725269"/>
            <a:ext cx="899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Hydrogasification is another advance method in </a:t>
            </a:r>
            <a:r>
              <a:rPr lang="en-US" altLang="ja-JP" dirty="0">
                <a:ea typeface="ＭＳ Ｐゴシック" charset="-128"/>
              </a:rPr>
              <a:t>which fluidized coal is gasified directly with hydrogen rich steam to methane-rich </a:t>
            </a:r>
            <a:r>
              <a:rPr lang="en-US" altLang="ja-JP" dirty="0" smtClean="0">
                <a:ea typeface="ＭＳ Ｐゴシック" charset="-128"/>
              </a:rPr>
              <a:t>gas. </a:t>
            </a:r>
            <a:r>
              <a:rPr lang="en-US" altLang="ja-JP" dirty="0">
                <a:ea typeface="ＭＳ Ｐゴシック" charset="-128"/>
              </a:rPr>
              <a:t>The overall reaction is of the form:  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8600" y="1447800"/>
            <a:ext cx="7772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2400" y="3663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381000" y="1600200"/>
          <a:ext cx="7315200" cy="506413"/>
        </p:xfrm>
        <a:graphic>
          <a:graphicData uri="http://schemas.openxmlformats.org/presentationml/2006/ole">
            <p:oleObj spid="_x0000_s65553" name="Equation" r:id="rId3" imgW="3302000" imgH="228600" progId="Equation.3">
              <p:embed/>
            </p:oleObj>
          </a:graphicData>
        </a:graphic>
      </p:graphicFrame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447800" y="2590800"/>
            <a:ext cx="1143000" cy="1371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 err="1">
                <a:ea typeface="ＭＳ Ｐゴシック" charset="-128"/>
              </a:rPr>
              <a:t>Pretreater</a:t>
            </a:r>
            <a:endParaRPr lang="en-US" altLang="ja-JP" dirty="0">
              <a:ea typeface="ＭＳ Ｐゴシック" charset="-128"/>
            </a:endParaRPr>
          </a:p>
          <a:p>
            <a:pPr algn="ctr"/>
            <a:r>
              <a:rPr lang="en-US" altLang="ja-JP" dirty="0">
                <a:ea typeface="ＭＳ Ｐゴシック" charset="-128"/>
              </a:rPr>
              <a:t> vessel</a:t>
            </a:r>
          </a:p>
          <a:p>
            <a:pPr algn="ctr"/>
            <a:r>
              <a:rPr lang="en-US" altLang="ja-JP" dirty="0">
                <a:ea typeface="ＭＳ Ｐゴシック" charset="-128"/>
              </a:rPr>
              <a:t>400</a:t>
            </a:r>
            <a:r>
              <a:rPr lang="en-US" altLang="ja-JP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°</a:t>
            </a:r>
            <a:r>
              <a:rPr lang="en-US" altLang="ja-JP" dirty="0">
                <a:ea typeface="ＭＳ Ｐゴシック" charset="-128"/>
              </a:rPr>
              <a:t>C</a:t>
            </a:r>
          </a:p>
          <a:p>
            <a:pPr algn="ctr"/>
            <a:r>
              <a:rPr lang="en-US" altLang="ja-JP" dirty="0">
                <a:ea typeface="ＭＳ Ｐゴシック" charset="-128"/>
              </a:rPr>
              <a:t>7 </a:t>
            </a:r>
            <a:r>
              <a:rPr lang="en-US" altLang="ja-JP" dirty="0" err="1">
                <a:ea typeface="ＭＳ Ｐゴシック" charset="-128"/>
              </a:rPr>
              <a:t>MPa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858000" y="2362200"/>
            <a:ext cx="1066800" cy="15240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ea typeface="ＭＳ Ｐゴシック" charset="-128"/>
              </a:rPr>
              <a:t>Shift</a:t>
            </a:r>
          </a:p>
          <a:p>
            <a:pPr algn="ctr"/>
            <a:r>
              <a:rPr lang="en-US" altLang="ja-JP">
                <a:ea typeface="ＭＳ Ｐゴシック" charset="-128"/>
              </a:rPr>
              <a:t>converter</a:t>
            </a: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4953000" y="2819400"/>
            <a:ext cx="1066800" cy="1447800"/>
          </a:xfrm>
          <a:prstGeom prst="flowChartOffpageConnector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ea typeface="ＭＳ Ｐゴシック" charset="-128"/>
              </a:rPr>
              <a:t>Cyclone</a:t>
            </a:r>
          </a:p>
          <a:p>
            <a:pPr algn="ctr"/>
            <a:r>
              <a:rPr lang="en-US" altLang="ja-JP">
                <a:ea typeface="ＭＳ Ｐゴシック" charset="-128"/>
              </a:rPr>
              <a:t>Separator</a:t>
            </a:r>
          </a:p>
          <a:p>
            <a:pPr algn="ctr"/>
            <a:r>
              <a:rPr lang="en-US" altLang="ja-JP">
                <a:ea typeface="ＭＳ Ｐゴシック" charset="-128"/>
              </a:rPr>
              <a:t>(cleaning)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6324600" y="4048124"/>
            <a:ext cx="2286000" cy="1143000"/>
          </a:xfrm>
          <a:prstGeom prst="flowChartDecision">
            <a:avLst/>
          </a:prstGeom>
          <a:solidFill>
            <a:srgbClr val="FFFF66">
              <a:alpha val="87057"/>
            </a:srgbClr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>
                <a:ea typeface="ＭＳ Ｐゴシック" charset="-128"/>
              </a:rPr>
              <a:t>Purifier</a:t>
            </a:r>
          </a:p>
          <a:p>
            <a:pPr algn="ctr"/>
            <a:r>
              <a:rPr lang="en-US" altLang="ja-JP">
                <a:ea typeface="ＭＳ Ｐゴシック" charset="-128"/>
              </a:rPr>
              <a:t>clean up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629400" y="5566887"/>
            <a:ext cx="1981200" cy="838200"/>
          </a:xfrm>
          <a:prstGeom prst="rect">
            <a:avLst/>
          </a:prstGeom>
          <a:solidFill>
            <a:srgbClr val="F3F1A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ea typeface="ＭＳ Ｐゴシック" charset="-128"/>
              </a:rPr>
              <a:t>Nickel</a:t>
            </a:r>
          </a:p>
          <a:p>
            <a:pPr algn="ctr"/>
            <a:r>
              <a:rPr lang="en-US" altLang="ja-JP" dirty="0">
                <a:ea typeface="ＭＳ Ｐゴシック" charset="-128"/>
              </a:rPr>
              <a:t>catalyst</a:t>
            </a: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 flipV="1">
            <a:off x="1828800" y="2362200"/>
            <a:ext cx="0" cy="228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1828800" y="2362200"/>
            <a:ext cx="18288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3657600" y="2362200"/>
            <a:ext cx="0" cy="457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914400" y="3048000"/>
            <a:ext cx="5334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533400" y="2200275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Dry crushed Coal</a:t>
            </a: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914400" y="3810000"/>
            <a:ext cx="533400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609600" y="3429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Steam</a:t>
            </a:r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3505200" y="5029200"/>
            <a:ext cx="0" cy="457199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3810000" y="5029200"/>
            <a:ext cx="0" cy="43815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Oval 26"/>
          <p:cNvSpPr>
            <a:spLocks noChangeArrowheads="1"/>
          </p:cNvSpPr>
          <p:nvPr/>
        </p:nvSpPr>
        <p:spPr bwMode="auto">
          <a:xfrm>
            <a:off x="3276600" y="47244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3505200" y="43434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42" name="Oval 28"/>
          <p:cNvSpPr>
            <a:spLocks noChangeArrowheads="1"/>
          </p:cNvSpPr>
          <p:nvPr/>
        </p:nvSpPr>
        <p:spPr bwMode="auto">
          <a:xfrm>
            <a:off x="3505200" y="47244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43" name="Oval 29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44" name="Oval 30"/>
          <p:cNvSpPr>
            <a:spLocks noChangeArrowheads="1"/>
          </p:cNvSpPr>
          <p:nvPr/>
        </p:nvSpPr>
        <p:spPr bwMode="auto">
          <a:xfrm>
            <a:off x="3352800" y="31242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45" name="Oval 31"/>
          <p:cNvSpPr>
            <a:spLocks noChangeArrowheads="1"/>
          </p:cNvSpPr>
          <p:nvPr/>
        </p:nvSpPr>
        <p:spPr bwMode="auto">
          <a:xfrm>
            <a:off x="3810000" y="41148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3657600" y="44958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47" name="Oval 33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48" name="Oval 34"/>
          <p:cNvSpPr>
            <a:spLocks noChangeArrowheads="1"/>
          </p:cNvSpPr>
          <p:nvPr/>
        </p:nvSpPr>
        <p:spPr bwMode="auto">
          <a:xfrm>
            <a:off x="3505200" y="35814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3733800" y="35814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3886200" y="31242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3886200" y="45720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2" name="Oval 38"/>
          <p:cNvSpPr>
            <a:spLocks noChangeArrowheads="1"/>
          </p:cNvSpPr>
          <p:nvPr/>
        </p:nvSpPr>
        <p:spPr bwMode="auto">
          <a:xfrm>
            <a:off x="3810000" y="43434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auto">
          <a:xfrm>
            <a:off x="3733800" y="48006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3276600" y="44196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5" name="Oval 41"/>
          <p:cNvSpPr>
            <a:spLocks noChangeArrowheads="1"/>
          </p:cNvSpPr>
          <p:nvPr/>
        </p:nvSpPr>
        <p:spPr bwMode="auto">
          <a:xfrm>
            <a:off x="3505200" y="40386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6" name="Oval 42"/>
          <p:cNvSpPr>
            <a:spLocks noChangeArrowheads="1"/>
          </p:cNvSpPr>
          <p:nvPr/>
        </p:nvSpPr>
        <p:spPr bwMode="auto">
          <a:xfrm>
            <a:off x="3581400" y="29718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7" name="Oval 43"/>
          <p:cNvSpPr>
            <a:spLocks noChangeArrowheads="1"/>
          </p:cNvSpPr>
          <p:nvPr/>
        </p:nvSpPr>
        <p:spPr bwMode="auto">
          <a:xfrm>
            <a:off x="3581400" y="32004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>
            <a:off x="2514600" y="43434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" name="Line 45"/>
          <p:cNvSpPr>
            <a:spLocks noChangeShapeType="1"/>
          </p:cNvSpPr>
          <p:nvPr/>
        </p:nvSpPr>
        <p:spPr bwMode="auto">
          <a:xfrm>
            <a:off x="2514600" y="48006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" name="Line 46"/>
          <p:cNvSpPr>
            <a:spLocks noChangeShapeType="1"/>
          </p:cNvSpPr>
          <p:nvPr/>
        </p:nvSpPr>
        <p:spPr bwMode="auto">
          <a:xfrm>
            <a:off x="3657600" y="5138737"/>
            <a:ext cx="0" cy="838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" name="Text Box 47"/>
          <p:cNvSpPr txBox="1">
            <a:spLocks noChangeArrowheads="1"/>
          </p:cNvSpPr>
          <p:nvPr/>
        </p:nvSpPr>
        <p:spPr bwMode="auto">
          <a:xfrm>
            <a:off x="2362200" y="3962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Steam</a:t>
            </a:r>
          </a:p>
        </p:txBody>
      </p:sp>
      <p:sp>
        <p:nvSpPr>
          <p:cNvPr id="62" name="Text Box 48"/>
          <p:cNvSpPr txBox="1">
            <a:spLocks noChangeArrowheads="1"/>
          </p:cNvSpPr>
          <p:nvPr/>
        </p:nvSpPr>
        <p:spPr bwMode="auto">
          <a:xfrm>
            <a:off x="2209800" y="4419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Oxygen</a:t>
            </a:r>
          </a:p>
        </p:txBody>
      </p:sp>
      <p:sp>
        <p:nvSpPr>
          <p:cNvPr id="63" name="Line 49"/>
          <p:cNvSpPr>
            <a:spLocks noChangeShapeType="1"/>
          </p:cNvSpPr>
          <p:nvPr/>
        </p:nvSpPr>
        <p:spPr bwMode="auto">
          <a:xfrm flipV="1">
            <a:off x="1752600" y="3962400"/>
            <a:ext cx="0" cy="45720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4" name="Text Box 50"/>
          <p:cNvSpPr txBox="1">
            <a:spLocks noChangeArrowheads="1"/>
          </p:cNvSpPr>
          <p:nvPr/>
        </p:nvSpPr>
        <p:spPr bwMode="auto">
          <a:xfrm>
            <a:off x="12192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Oxygen</a:t>
            </a:r>
          </a:p>
        </p:txBody>
      </p:sp>
      <p:sp>
        <p:nvSpPr>
          <p:cNvPr id="65" name="Line 51"/>
          <p:cNvSpPr>
            <a:spLocks noChangeShapeType="1"/>
          </p:cNvSpPr>
          <p:nvPr/>
        </p:nvSpPr>
        <p:spPr bwMode="auto">
          <a:xfrm>
            <a:off x="4114800" y="3048000"/>
            <a:ext cx="838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6" name="Text Box 52"/>
          <p:cNvSpPr txBox="1">
            <a:spLocks noChangeArrowheads="1"/>
          </p:cNvSpPr>
          <p:nvPr/>
        </p:nvSpPr>
        <p:spPr bwMode="auto">
          <a:xfrm>
            <a:off x="4191000" y="36718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Coal</a:t>
            </a:r>
          </a:p>
        </p:txBody>
      </p:sp>
      <p:sp>
        <p:nvSpPr>
          <p:cNvPr id="67" name="Line 53"/>
          <p:cNvSpPr>
            <a:spLocks noChangeShapeType="1"/>
          </p:cNvSpPr>
          <p:nvPr/>
        </p:nvSpPr>
        <p:spPr bwMode="auto">
          <a:xfrm flipH="1">
            <a:off x="3962400" y="3962400"/>
            <a:ext cx="381000" cy="381000"/>
          </a:xfrm>
          <a:prstGeom prst="lin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8" name="Line 54"/>
          <p:cNvSpPr>
            <a:spLocks noChangeShapeType="1"/>
          </p:cNvSpPr>
          <p:nvPr/>
        </p:nvSpPr>
        <p:spPr bwMode="auto">
          <a:xfrm>
            <a:off x="6019800" y="3048000"/>
            <a:ext cx="8382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" name="Text Box 55"/>
          <p:cNvSpPr txBox="1">
            <a:spLocks noChangeArrowheads="1"/>
          </p:cNvSpPr>
          <p:nvPr/>
        </p:nvSpPr>
        <p:spPr bwMode="auto">
          <a:xfrm>
            <a:off x="3886200" y="24384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ea typeface="ＭＳ Ｐゴシック" charset="-128"/>
              </a:rPr>
              <a:t>Synthesis</a:t>
            </a:r>
          </a:p>
          <a:p>
            <a:pPr algn="ctr"/>
            <a:r>
              <a:rPr lang="en-US" altLang="ja-JP">
                <a:ea typeface="ＭＳ Ｐゴシック" charset="-128"/>
              </a:rPr>
              <a:t>Gas</a:t>
            </a:r>
          </a:p>
        </p:txBody>
      </p:sp>
      <p:sp>
        <p:nvSpPr>
          <p:cNvPr id="70" name="Text Box 56"/>
          <p:cNvSpPr txBox="1">
            <a:spLocks noChangeArrowheads="1"/>
          </p:cNvSpPr>
          <p:nvPr/>
        </p:nvSpPr>
        <p:spPr bwMode="auto">
          <a:xfrm>
            <a:off x="6096000" y="26812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Gas</a:t>
            </a: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5486400" y="4267200"/>
            <a:ext cx="0" cy="457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" name="Text Box 59"/>
          <p:cNvSpPr txBox="1">
            <a:spLocks noChangeArrowheads="1"/>
          </p:cNvSpPr>
          <p:nvPr/>
        </p:nvSpPr>
        <p:spPr bwMode="auto">
          <a:xfrm>
            <a:off x="4800600" y="4724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Dust and tar</a:t>
            </a:r>
          </a:p>
        </p:txBody>
      </p:sp>
      <p:sp>
        <p:nvSpPr>
          <p:cNvPr id="73" name="Text Box 60"/>
          <p:cNvSpPr txBox="1">
            <a:spLocks noChangeArrowheads="1"/>
          </p:cNvSpPr>
          <p:nvPr/>
        </p:nvSpPr>
        <p:spPr bwMode="auto">
          <a:xfrm>
            <a:off x="2933700" y="5938042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Char and ash</a:t>
            </a:r>
          </a:p>
        </p:txBody>
      </p:sp>
      <p:sp>
        <p:nvSpPr>
          <p:cNvPr id="74" name="Line 63"/>
          <p:cNvSpPr>
            <a:spLocks noChangeShapeType="1"/>
          </p:cNvSpPr>
          <p:nvPr/>
        </p:nvSpPr>
        <p:spPr bwMode="auto">
          <a:xfrm>
            <a:off x="7467600" y="3886200"/>
            <a:ext cx="0" cy="234434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5" name="Line 64"/>
          <p:cNvSpPr>
            <a:spLocks noChangeShapeType="1"/>
          </p:cNvSpPr>
          <p:nvPr/>
        </p:nvSpPr>
        <p:spPr bwMode="auto">
          <a:xfrm>
            <a:off x="7467600" y="5181600"/>
            <a:ext cx="11941" cy="28575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6" name="Line 65"/>
          <p:cNvSpPr>
            <a:spLocks noChangeShapeType="1"/>
          </p:cNvSpPr>
          <p:nvPr/>
        </p:nvSpPr>
        <p:spPr bwMode="auto">
          <a:xfrm flipH="1">
            <a:off x="5943600" y="6324600"/>
            <a:ext cx="60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7" name="Text Box 66"/>
          <p:cNvSpPr txBox="1">
            <a:spLocks noChangeArrowheads="1"/>
          </p:cNvSpPr>
          <p:nvPr/>
        </p:nvSpPr>
        <p:spPr bwMode="auto">
          <a:xfrm>
            <a:off x="7479541" y="5191124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err="1">
                <a:ea typeface="ＭＳ Ｐゴシック" charset="-128"/>
              </a:rPr>
              <a:t>Methanation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78" name="Text Box 68"/>
          <p:cNvSpPr txBox="1">
            <a:spLocks noChangeArrowheads="1"/>
          </p:cNvSpPr>
          <p:nvPr/>
        </p:nvSpPr>
        <p:spPr bwMode="auto">
          <a:xfrm>
            <a:off x="5029200" y="5315234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rgbClr val="00B050"/>
                </a:solidFill>
                <a:ea typeface="ＭＳ Ｐゴシック" charset="-128"/>
              </a:rPr>
              <a:t>Pipe line gas (CH4) of high heating value</a:t>
            </a:r>
          </a:p>
        </p:txBody>
      </p:sp>
      <p:sp>
        <p:nvSpPr>
          <p:cNvPr id="79" name="Text Box 69"/>
          <p:cNvSpPr txBox="1">
            <a:spLocks noChangeArrowheads="1"/>
          </p:cNvSpPr>
          <p:nvPr/>
        </p:nvSpPr>
        <p:spPr bwMode="auto">
          <a:xfrm>
            <a:off x="1455761" y="6362698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 smtClean="0">
                <a:ea typeface="ＭＳ Ｐゴシック" charset="-128"/>
              </a:rPr>
              <a:t>Synthane </a:t>
            </a:r>
            <a:r>
              <a:rPr lang="en-US" altLang="ja-JP" b="1" dirty="0">
                <a:ea typeface="ＭＳ Ｐゴシック" charset="-128"/>
              </a:rPr>
              <a:t>coal gasification process in US </a:t>
            </a:r>
          </a:p>
        </p:txBody>
      </p:sp>
      <p:sp>
        <p:nvSpPr>
          <p:cNvPr id="80" name="TextBox 61"/>
          <p:cNvSpPr txBox="1">
            <a:spLocks noChangeArrowheads="1"/>
          </p:cNvSpPr>
          <p:nvPr/>
        </p:nvSpPr>
        <p:spPr bwMode="auto">
          <a:xfrm>
            <a:off x="8001000" y="2819400"/>
            <a:ext cx="129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ea typeface="ＭＳ Ｐゴシック" charset="-128"/>
              </a:rPr>
              <a:t>To produce H</a:t>
            </a:r>
            <a:r>
              <a:rPr lang="en-US" altLang="ja-JP" sz="1200">
                <a:ea typeface="ＭＳ Ｐゴシック" charset="-128"/>
              </a:rPr>
              <a:t>2</a:t>
            </a:r>
            <a:r>
              <a:rPr lang="en-US" altLang="ja-JP" sz="1600">
                <a:ea typeface="ＭＳ Ｐゴシック" charset="-128"/>
              </a:rPr>
              <a:t> and remove N</a:t>
            </a:r>
            <a:r>
              <a:rPr lang="en-US" altLang="ja-JP" sz="1200">
                <a:ea typeface="ＭＳ Ｐゴシック" charset="-128"/>
              </a:rPr>
              <a:t>2</a:t>
            </a:r>
            <a:endParaRPr lang="en-MY" sz="1200"/>
          </a:p>
        </p:txBody>
      </p:sp>
      <p:sp>
        <p:nvSpPr>
          <p:cNvPr id="81" name="Text Box 69"/>
          <p:cNvSpPr txBox="1">
            <a:spLocks noChangeArrowheads="1"/>
          </p:cNvSpPr>
          <p:nvPr/>
        </p:nvSpPr>
        <p:spPr bwMode="auto">
          <a:xfrm>
            <a:off x="0" y="420469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 smtClean="0">
                <a:ea typeface="ＭＳ Ｐゴシック" charset="-128"/>
              </a:rPr>
              <a:t>Another advanced method</a:t>
            </a:r>
            <a:endParaRPr lang="en-US" altLang="ja-JP" b="1" dirty="0">
              <a:ea typeface="ＭＳ Ｐゴシック" charset="-128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00400" y="2819400"/>
            <a:ext cx="914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ea typeface="ＭＳ Ｐゴシック" charset="-128"/>
              </a:rPr>
              <a:t>Gasifier</a:t>
            </a:r>
          </a:p>
          <a:p>
            <a:pPr algn="ctr"/>
            <a:r>
              <a:rPr lang="en-US" altLang="ja-JP" dirty="0">
                <a:ea typeface="ＭＳ Ｐゴシック" charset="-128"/>
              </a:rPr>
              <a:t>800</a:t>
            </a:r>
            <a:r>
              <a:rPr lang="en-US" altLang="ja-JP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°</a:t>
            </a:r>
            <a:r>
              <a:rPr lang="en-US" altLang="ja-JP" dirty="0">
                <a:ea typeface="ＭＳ Ｐゴシック" charset="-128"/>
              </a:rPr>
              <a:t>C</a:t>
            </a:r>
          </a:p>
          <a:p>
            <a:pPr algn="ctr"/>
            <a:r>
              <a:rPr lang="en-US" altLang="ja-JP" dirty="0">
                <a:ea typeface="ＭＳ Ｐゴシック" charset="-128"/>
              </a:rPr>
              <a:t>&amp;</a:t>
            </a:r>
          </a:p>
          <a:p>
            <a:pPr algn="ctr"/>
            <a:r>
              <a:rPr lang="en-US" altLang="ja-JP" dirty="0">
                <a:ea typeface="ＭＳ Ｐゴシック" charset="-128"/>
              </a:rPr>
              <a:t>1000</a:t>
            </a:r>
            <a:r>
              <a:rPr lang="en-US" altLang="ja-JP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°</a:t>
            </a:r>
            <a:r>
              <a:rPr lang="en-US" altLang="ja-JP" dirty="0">
                <a:ea typeface="ＭＳ Ｐゴシック" charset="-12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0" y="457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ea typeface="ＭＳ Ｐゴシック" charset="-128"/>
              </a:rPr>
              <a:t>Underground Coal Gasification</a:t>
            </a: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381000" y="762000"/>
            <a:ext cx="86106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Deposits of coal that could not be </a:t>
            </a:r>
            <a:r>
              <a:rPr lang="en-US" altLang="ja-JP" dirty="0" smtClean="0">
                <a:ea typeface="ＭＳ Ｐゴシック" charset="-128"/>
              </a:rPr>
              <a:t>mined, might be economically  </a:t>
            </a:r>
            <a:r>
              <a:rPr lang="en-US" altLang="ja-JP" dirty="0">
                <a:ea typeface="ＭＳ Ｐゴシック" charset="-128"/>
              </a:rPr>
              <a:t>utilized by underground gasification. </a:t>
            </a:r>
            <a:endParaRPr lang="en-US" altLang="ja-JP" dirty="0" smtClean="0">
              <a:ea typeface="ＭＳ Ｐゴシック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In </a:t>
            </a:r>
            <a:r>
              <a:rPr lang="en-US" altLang="ja-JP" dirty="0">
                <a:ea typeface="ＭＳ Ｐゴシック" charset="-128"/>
              </a:rPr>
              <a:t>situ coal </a:t>
            </a:r>
            <a:r>
              <a:rPr lang="en-US" altLang="ja-JP" dirty="0" smtClean="0">
                <a:ea typeface="ＭＳ Ｐゴシック" charset="-128"/>
              </a:rPr>
              <a:t>gasification is attractive </a:t>
            </a:r>
            <a:r>
              <a:rPr lang="en-US" altLang="ja-JP" dirty="0">
                <a:ea typeface="ＭＳ Ｐゴシック" charset="-128"/>
              </a:rPr>
              <a:t>due to the following advantages: </a:t>
            </a:r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457200" y="2055812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ja-JP" dirty="0">
                <a:ea typeface="ＭＳ Ｐゴシック" charset="-128"/>
              </a:rPr>
              <a:t>It can extract energy from </a:t>
            </a:r>
            <a:r>
              <a:rPr lang="en-US" altLang="ja-JP" b="1" dirty="0">
                <a:ea typeface="ＭＳ Ｐゴシック" charset="-128"/>
              </a:rPr>
              <a:t>inaccessible reserves</a:t>
            </a:r>
            <a:r>
              <a:rPr lang="en-US" altLang="ja-JP" dirty="0">
                <a:ea typeface="ＭＳ Ｐゴシック" charset="-128"/>
              </a:rPr>
              <a:t> of coal that cannot be mined by conventional </a:t>
            </a:r>
            <a:r>
              <a:rPr lang="en-US" altLang="ja-JP" dirty="0" smtClean="0">
                <a:ea typeface="ＭＳ Ｐゴシック" charset="-128"/>
              </a:rPr>
              <a:t>techniques.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457200" y="2741612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en-US" altLang="ja-JP" dirty="0">
                <a:ea typeface="ＭＳ Ｐゴシック" charset="-128"/>
              </a:rPr>
              <a:t>When the mines become </a:t>
            </a:r>
            <a:r>
              <a:rPr lang="en-US" altLang="ja-JP" b="1" dirty="0">
                <a:ea typeface="ＭＳ Ｐゴシック" charset="-128"/>
              </a:rPr>
              <a:t>very deep</a:t>
            </a:r>
            <a:r>
              <a:rPr lang="en-US" altLang="ja-JP" dirty="0">
                <a:ea typeface="ＭＳ Ｐゴシック" charset="-128"/>
              </a:rPr>
              <a:t>, it be comes </a:t>
            </a:r>
            <a:r>
              <a:rPr lang="en-US" altLang="ja-JP" b="1" dirty="0">
                <a:ea typeface="ＭＳ Ｐゴシック" charset="-128"/>
              </a:rPr>
              <a:t>uneconomical</a:t>
            </a:r>
            <a:r>
              <a:rPr lang="en-US" altLang="ja-JP" dirty="0">
                <a:ea typeface="ＭＳ Ｐゴシック" charset="-128"/>
              </a:rPr>
              <a:t> to rise coal from such deep mines. In situ gasification can help raise energy from such abandoned mines.</a:t>
            </a: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57200" y="34290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3"/>
            </a:pPr>
            <a:r>
              <a:rPr lang="en-US" altLang="ja-JP" dirty="0">
                <a:ea typeface="ＭＳ Ｐゴシック" charset="-128"/>
              </a:rPr>
              <a:t>It reduces mining </a:t>
            </a:r>
            <a:r>
              <a:rPr lang="en-US" altLang="ja-JP" b="1" dirty="0">
                <a:ea typeface="ＭＳ Ｐゴシック" charset="-128"/>
              </a:rPr>
              <a:t>personnel and equipment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and </a:t>
            </a:r>
            <a:r>
              <a:rPr lang="en-US" altLang="ja-JP" dirty="0">
                <a:ea typeface="ＭＳ Ｐゴシック" charset="-128"/>
              </a:rPr>
              <a:t>needs less coal-handling and transportation facilities.</a:t>
            </a:r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457200" y="41148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en-US" altLang="ja-JP" dirty="0">
                <a:ea typeface="ＭＳ Ｐゴシック" charset="-128"/>
              </a:rPr>
              <a:t>It is much</a:t>
            </a:r>
            <a:r>
              <a:rPr lang="en-US" altLang="ja-JP" b="1" dirty="0">
                <a:ea typeface="ＭＳ Ｐゴシック" charset="-128"/>
              </a:rPr>
              <a:t> safer </a:t>
            </a:r>
            <a:r>
              <a:rPr lang="en-US" altLang="ja-JP" dirty="0">
                <a:ea typeface="ＭＳ Ｐゴシック" charset="-128"/>
              </a:rPr>
              <a:t>and minimizes occupational hazards</a:t>
            </a: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457200" y="45720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5"/>
            </a:pPr>
            <a:r>
              <a:rPr lang="en-US" altLang="ja-JP" dirty="0">
                <a:ea typeface="ＭＳ Ｐゴシック" charset="-128"/>
              </a:rPr>
              <a:t>Fuel gas produced by in situ gasification is </a:t>
            </a:r>
            <a:r>
              <a:rPr lang="en-US" altLang="ja-JP" b="1" dirty="0">
                <a:ea typeface="ＭＳ Ｐゴシック" charset="-128"/>
              </a:rPr>
              <a:t>cheaper</a:t>
            </a:r>
            <a:r>
              <a:rPr lang="en-US" altLang="ja-JP" dirty="0">
                <a:ea typeface="ＭＳ Ｐゴシック" charset="-128"/>
              </a:rPr>
              <a:t> than other energy forms.</a:t>
            </a: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457200" y="49530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6"/>
            </a:pPr>
            <a:r>
              <a:rPr lang="en-US" altLang="ja-JP" dirty="0">
                <a:ea typeface="ＭＳ Ｐゴシック" charset="-128"/>
              </a:rPr>
              <a:t>When coal seams are thin, a </a:t>
            </a:r>
            <a:r>
              <a:rPr lang="en-US" altLang="ja-JP" b="1" dirty="0">
                <a:ea typeface="ＭＳ Ｐゴシック" charset="-128"/>
              </a:rPr>
              <a:t>higher recovery </a:t>
            </a:r>
            <a:r>
              <a:rPr lang="en-US" altLang="ja-JP" dirty="0">
                <a:ea typeface="ＭＳ Ｐゴシック" charset="-128"/>
              </a:rPr>
              <a:t>of the coal </a:t>
            </a:r>
            <a:r>
              <a:rPr lang="en-US" altLang="ja-JP" dirty="0" smtClean="0">
                <a:ea typeface="ＭＳ Ｐゴシック" charset="-128"/>
              </a:rPr>
              <a:t>is </a:t>
            </a:r>
            <a:r>
              <a:rPr lang="en-US" altLang="ja-JP" dirty="0">
                <a:ea typeface="ＭＳ Ｐゴシック" charset="-128"/>
              </a:rPr>
              <a:t>possible.</a:t>
            </a: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1"/>
          <p:cNvSpPr>
            <a:spLocks noChangeArrowheads="1"/>
          </p:cNvSpPr>
          <p:nvPr/>
        </p:nvSpPr>
        <p:spPr bwMode="auto">
          <a:xfrm>
            <a:off x="3429000" y="2151063"/>
            <a:ext cx="38100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CC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2057400" y="2379663"/>
            <a:ext cx="1752600" cy="381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2819400" y="931863"/>
            <a:ext cx="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3048000" y="931863"/>
            <a:ext cx="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410200" y="855663"/>
            <a:ext cx="0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5638800" y="855663"/>
            <a:ext cx="0" cy="1600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57200" y="11604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3048000" y="11604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5638800" y="1160463"/>
            <a:ext cx="1447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685800" y="2074863"/>
            <a:ext cx="21336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3048000" y="20748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5638800" y="2074863"/>
            <a:ext cx="1447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>
            <a:off x="381000" y="3141663"/>
            <a:ext cx="6781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57200" y="13128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457200" y="14652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457200" y="16176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457200" y="17700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457200" y="19224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3048000" y="13128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3048000" y="14652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3048000" y="16176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3048000" y="17700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3048000" y="1922463"/>
            <a:ext cx="23622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5638800" y="1312863"/>
            <a:ext cx="1447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5638800" y="1465263"/>
            <a:ext cx="1447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5638800" y="1617663"/>
            <a:ext cx="1447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5638800" y="1770063"/>
            <a:ext cx="1447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>
            <a:off x="5638800" y="1922463"/>
            <a:ext cx="1447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381000" y="3294063"/>
            <a:ext cx="6781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381000" y="3446463"/>
            <a:ext cx="6781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381000" y="3598863"/>
            <a:ext cx="6781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381000" y="3751263"/>
            <a:ext cx="6781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381000" y="3903663"/>
            <a:ext cx="6781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381000" y="4056063"/>
            <a:ext cx="6781800" cy="0"/>
          </a:xfrm>
          <a:prstGeom prst="lin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>
            <a:off x="2971800" y="855663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" name="Freeform 39"/>
          <p:cNvSpPr>
            <a:spLocks/>
          </p:cNvSpPr>
          <p:nvPr/>
        </p:nvSpPr>
        <p:spPr bwMode="auto">
          <a:xfrm>
            <a:off x="2971800" y="2379663"/>
            <a:ext cx="304800" cy="304800"/>
          </a:xfrm>
          <a:custGeom>
            <a:avLst/>
            <a:gdLst>
              <a:gd name="T0" fmla="*/ 0 w 192"/>
              <a:gd name="T1" fmla="*/ 0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0 60000 65536"/>
              <a:gd name="T7" fmla="*/ 0 60000 65536"/>
              <a:gd name="T8" fmla="*/ 0 60000 65536"/>
              <a:gd name="T9" fmla="*/ 0 w 192"/>
              <a:gd name="T10" fmla="*/ 0 h 192"/>
              <a:gd name="T11" fmla="*/ 192 w 19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92">
                <a:moveTo>
                  <a:pt x="0" y="0"/>
                </a:moveTo>
                <a:cubicBezTo>
                  <a:pt x="8" y="56"/>
                  <a:pt x="16" y="112"/>
                  <a:pt x="48" y="144"/>
                </a:cubicBezTo>
                <a:cubicBezTo>
                  <a:pt x="80" y="176"/>
                  <a:pt x="136" y="184"/>
                  <a:pt x="192" y="19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Freeform 41"/>
          <p:cNvSpPr>
            <a:spLocks/>
          </p:cNvSpPr>
          <p:nvPr/>
        </p:nvSpPr>
        <p:spPr bwMode="auto">
          <a:xfrm>
            <a:off x="2590800" y="2455863"/>
            <a:ext cx="304800" cy="177800"/>
          </a:xfrm>
          <a:custGeom>
            <a:avLst/>
            <a:gdLst>
              <a:gd name="T0" fmla="*/ 2147483647 w 192"/>
              <a:gd name="T1" fmla="*/ 0 h 112"/>
              <a:gd name="T2" fmla="*/ 2147483647 w 192"/>
              <a:gd name="T3" fmla="*/ 2147483647 h 112"/>
              <a:gd name="T4" fmla="*/ 0 w 192"/>
              <a:gd name="T5" fmla="*/ 2147483647 h 112"/>
              <a:gd name="T6" fmla="*/ 0 60000 65536"/>
              <a:gd name="T7" fmla="*/ 0 60000 65536"/>
              <a:gd name="T8" fmla="*/ 0 60000 65536"/>
              <a:gd name="T9" fmla="*/ 0 w 192"/>
              <a:gd name="T10" fmla="*/ 0 h 112"/>
              <a:gd name="T11" fmla="*/ 192 w 192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12">
                <a:moveTo>
                  <a:pt x="192" y="0"/>
                </a:moveTo>
                <a:cubicBezTo>
                  <a:pt x="184" y="40"/>
                  <a:pt x="176" y="80"/>
                  <a:pt x="144" y="96"/>
                </a:cubicBezTo>
                <a:cubicBezTo>
                  <a:pt x="112" y="112"/>
                  <a:pt x="56" y="104"/>
                  <a:pt x="0" y="9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4038600" y="2684463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" name="Freeform 43"/>
          <p:cNvSpPr>
            <a:spLocks/>
          </p:cNvSpPr>
          <p:nvPr/>
        </p:nvSpPr>
        <p:spPr bwMode="auto">
          <a:xfrm>
            <a:off x="5105400" y="2455863"/>
            <a:ext cx="381000" cy="241300"/>
          </a:xfrm>
          <a:custGeom>
            <a:avLst/>
            <a:gdLst>
              <a:gd name="T0" fmla="*/ 0 w 240"/>
              <a:gd name="T1" fmla="*/ 2147483647 h 152"/>
              <a:gd name="T2" fmla="*/ 2147483647 w 240"/>
              <a:gd name="T3" fmla="*/ 2147483647 h 152"/>
              <a:gd name="T4" fmla="*/ 2147483647 w 240"/>
              <a:gd name="T5" fmla="*/ 2147483647 h 152"/>
              <a:gd name="T6" fmla="*/ 2147483647 w 240"/>
              <a:gd name="T7" fmla="*/ 0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152"/>
              <a:gd name="T14" fmla="*/ 240 w 240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152">
                <a:moveTo>
                  <a:pt x="0" y="144"/>
                </a:moveTo>
                <a:cubicBezTo>
                  <a:pt x="56" y="148"/>
                  <a:pt x="112" y="152"/>
                  <a:pt x="144" y="144"/>
                </a:cubicBezTo>
                <a:cubicBezTo>
                  <a:pt x="176" y="136"/>
                  <a:pt x="176" y="120"/>
                  <a:pt x="192" y="96"/>
                </a:cubicBezTo>
                <a:cubicBezTo>
                  <a:pt x="208" y="72"/>
                  <a:pt x="224" y="36"/>
                  <a:pt x="240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 flipV="1">
            <a:off x="5562600" y="703263"/>
            <a:ext cx="0" cy="12192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5638800" y="3522663"/>
            <a:ext cx="1447800" cy="366712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Rock or soil</a:t>
            </a: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5791200" y="1465263"/>
            <a:ext cx="14478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Rock or soil</a:t>
            </a:r>
          </a:p>
        </p:txBody>
      </p:sp>
      <p:sp>
        <p:nvSpPr>
          <p:cNvPr id="54" name="Line 48"/>
          <p:cNvSpPr>
            <a:spLocks noChangeShapeType="1"/>
          </p:cNvSpPr>
          <p:nvPr/>
        </p:nvSpPr>
        <p:spPr bwMode="auto">
          <a:xfrm flipV="1">
            <a:off x="5562600" y="2455862"/>
            <a:ext cx="0" cy="219233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4953000" y="4648200"/>
            <a:ext cx="1828800" cy="366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Pyrolysis area</a:t>
            </a:r>
          </a:p>
        </p:txBody>
      </p:sp>
      <p:sp>
        <p:nvSpPr>
          <p:cNvPr id="56" name="Line 50"/>
          <p:cNvSpPr>
            <a:spLocks noChangeShapeType="1"/>
          </p:cNvSpPr>
          <p:nvPr/>
        </p:nvSpPr>
        <p:spPr bwMode="auto">
          <a:xfrm flipV="1">
            <a:off x="3886200" y="2760662"/>
            <a:ext cx="0" cy="188753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3200400" y="4648200"/>
            <a:ext cx="1676400" cy="366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Reduction area</a:t>
            </a:r>
          </a:p>
        </p:txBody>
      </p:sp>
      <p:sp>
        <p:nvSpPr>
          <p:cNvPr id="58" name="Line 52"/>
          <p:cNvSpPr>
            <a:spLocks noChangeShapeType="1"/>
          </p:cNvSpPr>
          <p:nvPr/>
        </p:nvSpPr>
        <p:spPr bwMode="auto">
          <a:xfrm flipV="1">
            <a:off x="2286000" y="2532063"/>
            <a:ext cx="0" cy="1538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1219200" y="4114800"/>
            <a:ext cx="1905000" cy="3667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Combustion area</a:t>
            </a:r>
          </a:p>
        </p:txBody>
      </p:sp>
      <p:sp>
        <p:nvSpPr>
          <p:cNvPr id="60" name="Oval 54"/>
          <p:cNvSpPr>
            <a:spLocks noChangeArrowheads="1"/>
          </p:cNvSpPr>
          <p:nvPr/>
        </p:nvSpPr>
        <p:spPr bwMode="auto">
          <a:xfrm>
            <a:off x="762000" y="2151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914400" y="23034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62" name="Oval 56"/>
          <p:cNvSpPr>
            <a:spLocks noChangeArrowheads="1"/>
          </p:cNvSpPr>
          <p:nvPr/>
        </p:nvSpPr>
        <p:spPr bwMode="auto">
          <a:xfrm>
            <a:off x="609600" y="28368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1219200" y="28368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64" name="Oval 58"/>
          <p:cNvSpPr>
            <a:spLocks noChangeArrowheads="1"/>
          </p:cNvSpPr>
          <p:nvPr/>
        </p:nvSpPr>
        <p:spPr bwMode="auto">
          <a:xfrm>
            <a:off x="1371600" y="27606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65" name="Oval 59"/>
          <p:cNvSpPr>
            <a:spLocks noChangeArrowheads="1"/>
          </p:cNvSpPr>
          <p:nvPr/>
        </p:nvSpPr>
        <p:spPr bwMode="auto">
          <a:xfrm>
            <a:off x="1524000" y="2913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1219200" y="2151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67" name="Oval 61"/>
          <p:cNvSpPr>
            <a:spLocks noChangeArrowheads="1"/>
          </p:cNvSpPr>
          <p:nvPr/>
        </p:nvSpPr>
        <p:spPr bwMode="auto">
          <a:xfrm>
            <a:off x="914400" y="28368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68" name="Oval 62"/>
          <p:cNvSpPr>
            <a:spLocks noChangeArrowheads="1"/>
          </p:cNvSpPr>
          <p:nvPr/>
        </p:nvSpPr>
        <p:spPr bwMode="auto">
          <a:xfrm>
            <a:off x="1676400" y="2151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69" name="Oval 63"/>
          <p:cNvSpPr>
            <a:spLocks noChangeArrowheads="1"/>
          </p:cNvSpPr>
          <p:nvPr/>
        </p:nvSpPr>
        <p:spPr bwMode="auto">
          <a:xfrm>
            <a:off x="1371600" y="23034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0" name="Oval 64"/>
          <p:cNvSpPr>
            <a:spLocks noChangeArrowheads="1"/>
          </p:cNvSpPr>
          <p:nvPr/>
        </p:nvSpPr>
        <p:spPr bwMode="auto">
          <a:xfrm>
            <a:off x="533400" y="24558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1" name="Oval 65"/>
          <p:cNvSpPr>
            <a:spLocks noChangeArrowheads="1"/>
          </p:cNvSpPr>
          <p:nvPr/>
        </p:nvSpPr>
        <p:spPr bwMode="auto">
          <a:xfrm>
            <a:off x="1676400" y="26082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2" name="Oval 66"/>
          <p:cNvSpPr>
            <a:spLocks noChangeArrowheads="1"/>
          </p:cNvSpPr>
          <p:nvPr/>
        </p:nvSpPr>
        <p:spPr bwMode="auto">
          <a:xfrm>
            <a:off x="1828800" y="27606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1981200" y="2913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1828800" y="23034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1981200" y="24558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6" name="Oval 70"/>
          <p:cNvSpPr>
            <a:spLocks noChangeArrowheads="1"/>
          </p:cNvSpPr>
          <p:nvPr/>
        </p:nvSpPr>
        <p:spPr bwMode="auto">
          <a:xfrm>
            <a:off x="2057400" y="2151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7" name="Oval 71"/>
          <p:cNvSpPr>
            <a:spLocks noChangeArrowheads="1"/>
          </p:cNvSpPr>
          <p:nvPr/>
        </p:nvSpPr>
        <p:spPr bwMode="auto">
          <a:xfrm>
            <a:off x="2286000" y="27606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8" name="Oval 72"/>
          <p:cNvSpPr>
            <a:spLocks noChangeArrowheads="1"/>
          </p:cNvSpPr>
          <p:nvPr/>
        </p:nvSpPr>
        <p:spPr bwMode="auto">
          <a:xfrm>
            <a:off x="2514600" y="2913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79" name="Oval 73"/>
          <p:cNvSpPr>
            <a:spLocks noChangeArrowheads="1"/>
          </p:cNvSpPr>
          <p:nvPr/>
        </p:nvSpPr>
        <p:spPr bwMode="auto">
          <a:xfrm>
            <a:off x="2286000" y="2151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80" name="Oval 74"/>
          <p:cNvSpPr>
            <a:spLocks noChangeArrowheads="1"/>
          </p:cNvSpPr>
          <p:nvPr/>
        </p:nvSpPr>
        <p:spPr bwMode="auto">
          <a:xfrm>
            <a:off x="2819400" y="2913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90" name="Oval 75"/>
          <p:cNvSpPr>
            <a:spLocks noChangeArrowheads="1"/>
          </p:cNvSpPr>
          <p:nvPr/>
        </p:nvSpPr>
        <p:spPr bwMode="auto">
          <a:xfrm>
            <a:off x="3048000" y="2913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91" name="Oval 76"/>
          <p:cNvSpPr>
            <a:spLocks noChangeArrowheads="1"/>
          </p:cNvSpPr>
          <p:nvPr/>
        </p:nvSpPr>
        <p:spPr bwMode="auto">
          <a:xfrm>
            <a:off x="3276600" y="2151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92" name="Oval 77"/>
          <p:cNvSpPr>
            <a:spLocks noChangeArrowheads="1"/>
          </p:cNvSpPr>
          <p:nvPr/>
        </p:nvSpPr>
        <p:spPr bwMode="auto">
          <a:xfrm>
            <a:off x="3352800" y="2913063"/>
            <a:ext cx="762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93" name="Text Box 78"/>
          <p:cNvSpPr txBox="1">
            <a:spLocks noChangeArrowheads="1"/>
          </p:cNvSpPr>
          <p:nvPr/>
        </p:nvSpPr>
        <p:spPr bwMode="auto">
          <a:xfrm>
            <a:off x="1828800" y="73183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tx2"/>
                </a:solidFill>
                <a:ea typeface="ＭＳ Ｐゴシック" charset="-128"/>
              </a:rPr>
              <a:t>Air inlet</a:t>
            </a:r>
          </a:p>
        </p:txBody>
      </p:sp>
      <p:sp>
        <p:nvSpPr>
          <p:cNvPr id="95" name="Text Box 80"/>
          <p:cNvSpPr txBox="1">
            <a:spLocks noChangeArrowheads="1"/>
          </p:cNvSpPr>
          <p:nvPr/>
        </p:nvSpPr>
        <p:spPr bwMode="auto">
          <a:xfrm>
            <a:off x="3993676" y="115888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rgbClr val="00B050"/>
                </a:solidFill>
                <a:ea typeface="ＭＳ Ｐゴシック" charset="-128"/>
              </a:rPr>
              <a:t>Synthesis gas of low heating value (CO, CO</a:t>
            </a:r>
            <a:r>
              <a:rPr lang="en-US" altLang="ja-JP" baseline="-25000" dirty="0">
                <a:solidFill>
                  <a:srgbClr val="00B050"/>
                </a:solidFill>
                <a:ea typeface="ＭＳ Ｐゴシック" charset="-128"/>
              </a:rPr>
              <a:t>2</a:t>
            </a:r>
            <a:r>
              <a:rPr lang="en-US" altLang="ja-JP" dirty="0">
                <a:solidFill>
                  <a:srgbClr val="00B050"/>
                </a:solidFill>
                <a:ea typeface="ＭＳ Ｐゴシック" charset="-128"/>
              </a:rPr>
              <a:t>, CH</a:t>
            </a:r>
            <a:r>
              <a:rPr lang="en-US" altLang="ja-JP" baseline="-25000" dirty="0">
                <a:solidFill>
                  <a:srgbClr val="00B050"/>
                </a:solidFill>
                <a:ea typeface="ＭＳ Ｐゴシック" charset="-128"/>
              </a:rPr>
              <a:t>4</a:t>
            </a:r>
            <a:r>
              <a:rPr lang="en-US" altLang="ja-JP" dirty="0">
                <a:solidFill>
                  <a:srgbClr val="00B050"/>
                </a:solidFill>
                <a:ea typeface="ＭＳ Ｐゴシック" charset="-128"/>
              </a:rPr>
              <a:t>, H</a:t>
            </a:r>
            <a:r>
              <a:rPr lang="en-US" altLang="ja-JP" baseline="-25000" dirty="0">
                <a:solidFill>
                  <a:srgbClr val="00B050"/>
                </a:solidFill>
                <a:ea typeface="ＭＳ Ｐゴシック" charset="-128"/>
              </a:rPr>
              <a:t>2</a:t>
            </a:r>
            <a:r>
              <a:rPr lang="en-US" altLang="ja-JP" dirty="0">
                <a:solidFill>
                  <a:srgbClr val="00B050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96" name="Text Box 81"/>
          <p:cNvSpPr txBox="1">
            <a:spLocks noChangeArrowheads="1"/>
          </p:cNvSpPr>
          <p:nvPr/>
        </p:nvSpPr>
        <p:spPr bwMode="auto">
          <a:xfrm>
            <a:off x="1333500" y="6353176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 smtClean="0">
                <a:ea typeface="ＭＳ Ｐゴシック" charset="-128"/>
              </a:rPr>
              <a:t>In-situ </a:t>
            </a:r>
            <a:r>
              <a:rPr lang="en-US" altLang="ja-JP" b="1" dirty="0">
                <a:ea typeface="ＭＳ Ｐゴシック" charset="-128"/>
              </a:rPr>
              <a:t>coal gasification</a:t>
            </a:r>
          </a:p>
        </p:txBody>
      </p:sp>
      <p:sp>
        <p:nvSpPr>
          <p:cNvPr id="99" name="Rectangle 85"/>
          <p:cNvSpPr>
            <a:spLocks noChangeArrowheads="1"/>
          </p:cNvSpPr>
          <p:nvPr/>
        </p:nvSpPr>
        <p:spPr bwMode="auto">
          <a:xfrm>
            <a:off x="0" y="33951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aphicFrame>
        <p:nvGraphicFramePr>
          <p:cNvPr id="100" name="Object 84"/>
          <p:cNvGraphicFramePr>
            <a:graphicFrameLocks noChangeAspect="1"/>
          </p:cNvGraphicFramePr>
          <p:nvPr/>
        </p:nvGraphicFramePr>
        <p:xfrm>
          <a:off x="1219200" y="4495800"/>
          <a:ext cx="1828800" cy="420688"/>
        </p:xfrm>
        <a:graphic>
          <a:graphicData uri="http://schemas.openxmlformats.org/presentationml/2006/ole">
            <p:oleObj spid="_x0000_s67625" name="Equation" r:id="rId3" imgW="952087" imgH="215806" progId="Equation.3">
              <p:embed/>
            </p:oleObj>
          </a:graphicData>
        </a:graphic>
      </p:graphicFrame>
      <p:sp>
        <p:nvSpPr>
          <p:cNvPr id="51" name="Text Box 45"/>
          <p:cNvSpPr txBox="1">
            <a:spLocks noChangeArrowheads="1"/>
          </p:cNvSpPr>
          <p:nvPr/>
        </p:nvSpPr>
        <p:spPr bwMode="auto">
          <a:xfrm>
            <a:off x="685800" y="2455863"/>
            <a:ext cx="12954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Coal seam</a:t>
            </a:r>
          </a:p>
        </p:txBody>
      </p:sp>
      <p:graphicFrame>
        <p:nvGraphicFramePr>
          <p:cNvPr id="85" name="Object 6"/>
          <p:cNvGraphicFramePr>
            <a:graphicFrameLocks noChangeAspect="1"/>
          </p:cNvGraphicFramePr>
          <p:nvPr/>
        </p:nvGraphicFramePr>
        <p:xfrm>
          <a:off x="2895600" y="4953000"/>
          <a:ext cx="2209800" cy="442669"/>
        </p:xfrm>
        <a:graphic>
          <a:graphicData uri="http://schemas.openxmlformats.org/presentationml/2006/ole">
            <p:oleObj spid="_x0000_s67626" name="Equation" r:id="rId4" imgW="1091726" imgH="215806" progId="Equation.3">
              <p:embed/>
            </p:oleObj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2667000" y="5562600"/>
          <a:ext cx="3048000" cy="490538"/>
        </p:xfrm>
        <a:graphic>
          <a:graphicData uri="http://schemas.openxmlformats.org/presentationml/2006/ole">
            <p:oleObj spid="_x0000_s67627" name="Equation" r:id="rId5" imgW="1358310" imgH="215806" progId="Equation.3">
              <p:embed/>
            </p:oleObj>
          </a:graphicData>
        </a:graphic>
      </p:graphicFrame>
      <p:sp>
        <p:nvSpPr>
          <p:cNvPr id="87" name="Text Box 49"/>
          <p:cNvSpPr txBox="1">
            <a:spLocks noChangeArrowheads="1"/>
          </p:cNvSpPr>
          <p:nvPr/>
        </p:nvSpPr>
        <p:spPr bwMode="auto">
          <a:xfrm>
            <a:off x="6781800" y="46482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All gases is seperated</a:t>
            </a:r>
            <a:endParaRPr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  <a:ea typeface="ＭＳ Ｐゴシック" charset="-128"/>
              </a:rPr>
              <a:t>A head of the combustion zone is a reduction zone where carbon monoxide is formed</a:t>
            </a:r>
          </a:p>
        </p:txBody>
      </p: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533400" y="27432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  <a:ea typeface="ＭＳ Ｐゴシック" charset="-128"/>
              </a:rPr>
              <a:t>From moisture in the coal, water gas reaction can take place</a:t>
            </a:r>
          </a:p>
        </p:txBody>
      </p:sp>
      <p:sp>
        <p:nvSpPr>
          <p:cNvPr id="102" name="Rectangle 1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457200"/>
            <a:ext cx="8229600" cy="411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Coal Liquefaction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1295400"/>
            <a:ext cx="8839200" cy="5211763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The growing 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shortage petroleum 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supplies and the rapidly 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increasing cost 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of the oil has received interest in producing a liquid fuel from coal.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Coal liquefaction technology was 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stimulated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in both Germany and Japan by the world War II.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Japan produced 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aviation gasoline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in a large plant in North Korea which converted coke made from coal into calcium carbide in electric furnaces, then to acetylene, acetaldehyde, butyraldehide, octanol, and finally octane.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The most important, German process was the Fischer-Tropsch process, which is still used commercially by the SASOL plant in South Africa.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The conversion of coal into liquid fuel requires the 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addition of hydrogen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to the coal. Coal has a 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ratio of hydrogen-carbon 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atoms of only 0.8 to 1, while in petroleum this ratio is 1.75 to 1.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There are three basic modes that have been used to liquefy coal: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dirty="0" smtClean="0">
                <a:ea typeface="ＭＳ Ｐゴシック" charset="-128"/>
              </a:rPr>
              <a:t>	</a:t>
            </a:r>
            <a:r>
              <a:rPr kumimoji="0" lang="en-US" altLang="ja-JP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(1) hydrogenation, (2) catalytic conversion, and (3) hydropirolysis.</a:t>
            </a: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48018" y="468697"/>
            <a:ext cx="82296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Coal Analysis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967026"/>
            <a:ext cx="7696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Quality of coal is important to determine its usufullness.</a:t>
            </a:r>
          </a:p>
          <a:p>
            <a:pPr>
              <a:spcBef>
                <a:spcPct val="50000"/>
              </a:spcBef>
            </a:pPr>
            <a:r>
              <a:rPr lang="en-US" altLang="ja-JP" sz="2000" dirty="0" smtClean="0">
                <a:ea typeface="ＭＳ Ｐゴシック" charset="-128"/>
              </a:rPr>
              <a:t>There </a:t>
            </a:r>
            <a:r>
              <a:rPr lang="en-US" altLang="ja-JP" sz="2000" dirty="0">
                <a:ea typeface="ＭＳ Ｐゴシック" charset="-128"/>
              </a:rPr>
              <a:t>are two types of coal </a:t>
            </a:r>
            <a:r>
              <a:rPr lang="en-US" altLang="ja-JP" sz="2000" dirty="0" smtClean="0">
                <a:ea typeface="ＭＳ Ｐゴシック" charset="-128"/>
              </a:rPr>
              <a:t>analysis based on chemical composition:</a:t>
            </a:r>
            <a:endParaRPr lang="en-US" altLang="ja-JP" sz="2000" dirty="0">
              <a:ea typeface="ＭＳ Ｐゴシック" charset="-12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2400" y="29718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sz="2000" b="1" dirty="0" smtClean="0">
                <a:ea typeface="ＭＳ Ｐゴシック" charset="-128"/>
              </a:rPr>
              <a:t>Proximate: </a:t>
            </a:r>
            <a:r>
              <a:rPr lang="en-US" altLang="ja-JP" sz="2000" dirty="0" smtClean="0">
                <a:ea typeface="ＭＳ Ｐゴシック" charset="-128"/>
              </a:rPr>
              <a:t>The "proximate" analysis coal using pyrolysis (950</a:t>
            </a:r>
            <a:r>
              <a:rPr lang="en-US" altLang="ja-JP" sz="2000" baseline="30000" dirty="0" smtClean="0">
                <a:ea typeface="ＭＳ Ｐゴシック" charset="-128"/>
              </a:rPr>
              <a:t>o</a:t>
            </a:r>
            <a:r>
              <a:rPr lang="en-US" altLang="ja-JP" sz="2000" dirty="0" smtClean="0">
                <a:ea typeface="ＭＳ Ｐゴシック" charset="-128"/>
              </a:rPr>
              <a:t>C), the fixed carbon and the ash remaining after combustion. Proximate analysis is the most often used analysis for characterizing coals. </a:t>
            </a:r>
            <a:endParaRPr lang="en-US" altLang="ja-JP" sz="2000" dirty="0">
              <a:ea typeface="ＭＳ Ｐゴシック" charset="-128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ja-JP" sz="2000" b="1" dirty="0" smtClean="0">
                <a:ea typeface="ＭＳ Ｐゴシック" charset="-128"/>
              </a:rPr>
              <a:t>Ultimate: </a:t>
            </a:r>
            <a:r>
              <a:rPr lang="en-US" altLang="ja-JP" sz="2000" dirty="0" smtClean="0">
                <a:ea typeface="ＭＳ Ｐゴシック" charset="-128"/>
              </a:rPr>
              <a:t>The "ultimate” analysis has composition of the biomass in wt%. </a:t>
            </a:r>
            <a:endParaRPr lang="en-US" altLang="ja-JP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6924070"/>
              </p:ext>
            </p:extLst>
          </p:nvPr>
        </p:nvGraphicFramePr>
        <p:xfrm>
          <a:off x="341194" y="1397738"/>
          <a:ext cx="8305800" cy="4260829"/>
        </p:xfrm>
        <a:graphic>
          <a:graphicData uri="http://schemas.openxmlformats.org/drawingml/2006/table">
            <a:tbl>
              <a:tblPr/>
              <a:tblGrid>
                <a:gridCol w="655721"/>
                <a:gridCol w="1311442"/>
                <a:gridCol w="1020011"/>
                <a:gridCol w="1384300"/>
                <a:gridCol w="1092868"/>
                <a:gridCol w="2040021"/>
                <a:gridCol w="801437"/>
              </a:tblGrid>
              <a:tr h="36860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Objective: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measure content of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Sample weigh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(g)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Process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Result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2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Temperature (</a:t>
                      </a:r>
                      <a:r>
                        <a:rPr kumimoji="0" lang="en-US" altLang="ja-JP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Periods (minutes)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methods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89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 moisture</a:t>
                      </a:r>
                    </a:p>
                  </a:txBody>
                  <a:tcPr marL="54000" marR="54000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105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heated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 moisture and volatile Matter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950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Placed in a covered platinum crucible and heated</a:t>
                      </a:r>
                    </a:p>
                  </a:txBody>
                  <a:tcPr marL="54000" marR="54000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VM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 carbon 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720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Until constant weight reached</a:t>
                      </a:r>
                      <a:endParaRPr kumimoji="0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Uncovered crucible completely burned</a:t>
                      </a:r>
                    </a:p>
                  </a:txBody>
                  <a:tcPr marL="54000" marR="54000"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FC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7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Proximate analysis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FC+VM+M+A=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100%</a:t>
                      </a:r>
                    </a:p>
                  </a:txBody>
                  <a:tcPr marT="45718" marB="4571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129"/>
          <p:cNvSpPr txBox="1">
            <a:spLocks noChangeArrowheads="1"/>
          </p:cNvSpPr>
          <p:nvPr/>
        </p:nvSpPr>
        <p:spPr bwMode="auto">
          <a:xfrm>
            <a:off x="76200" y="4572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ea typeface="ＭＳ Ｐゴシック" charset="-128"/>
              </a:rPr>
              <a:t>Proximate Analysis for Coal</a:t>
            </a:r>
          </a:p>
        </p:txBody>
      </p:sp>
      <p:sp>
        <p:nvSpPr>
          <p:cNvPr id="19" name="Text Box 193"/>
          <p:cNvSpPr txBox="1">
            <a:spLocks noChangeArrowheads="1"/>
          </p:cNvSpPr>
          <p:nvPr/>
        </p:nvSpPr>
        <p:spPr bwMode="auto">
          <a:xfrm>
            <a:off x="341194" y="5740268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ea typeface="ＭＳ Ｐゴシック" charset="-128"/>
              </a:rPr>
              <a:t>FC</a:t>
            </a:r>
            <a:r>
              <a:rPr lang="en-US" altLang="ja-JP" sz="2000" dirty="0">
                <a:ea typeface="ＭＳ Ｐゴシック" charset="-128"/>
              </a:rPr>
              <a:t>+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VM</a:t>
            </a:r>
            <a:r>
              <a:rPr lang="en-US" altLang="ja-JP" sz="2000" dirty="0">
                <a:ea typeface="ＭＳ Ｐゴシック" charset="-128"/>
              </a:rPr>
              <a:t>+</a:t>
            </a:r>
            <a:r>
              <a:rPr lang="en-US" altLang="ja-JP" sz="2000" dirty="0">
                <a:solidFill>
                  <a:schemeClr val="tx2"/>
                </a:solidFill>
                <a:ea typeface="ＭＳ Ｐゴシック" charset="-128"/>
              </a:rPr>
              <a:t>M</a:t>
            </a:r>
            <a:r>
              <a:rPr lang="en-US" altLang="ja-JP" sz="2000" dirty="0">
                <a:ea typeface="ＭＳ Ｐゴシック" charset="-128"/>
              </a:rPr>
              <a:t>+</a:t>
            </a:r>
            <a:r>
              <a:rPr lang="en-US" altLang="ja-JP" sz="2000" dirty="0">
                <a:solidFill>
                  <a:srgbClr val="00B050"/>
                </a:solidFill>
                <a:ea typeface="ＭＳ Ｐゴシック" charset="-128"/>
              </a:rPr>
              <a:t>A</a:t>
            </a:r>
            <a:r>
              <a:rPr lang="en-US" altLang="ja-JP" sz="2000" dirty="0">
                <a:ea typeface="ＭＳ Ｐゴシック" charset="-128"/>
              </a:rPr>
              <a:t>=100%</a:t>
            </a:r>
          </a:p>
        </p:txBody>
      </p:sp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341194" y="6105498"/>
            <a:ext cx="762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ea typeface="ＭＳ Ｐゴシック" charset="-128"/>
              </a:rPr>
              <a:t>FC (Fixed Carbon)</a:t>
            </a:r>
            <a:r>
              <a:rPr lang="en-US" altLang="ja-JP" sz="2000" dirty="0">
                <a:ea typeface="ＭＳ Ｐゴシック" charset="-128"/>
              </a:rPr>
              <a:t>, </a:t>
            </a:r>
            <a:r>
              <a:rPr lang="en-US" altLang="ja-JP" sz="2000" dirty="0">
                <a:solidFill>
                  <a:srgbClr val="00B050"/>
                </a:solidFill>
                <a:ea typeface="ＭＳ Ｐゴシック" charset="-128"/>
              </a:rPr>
              <a:t>A (Ash)</a:t>
            </a:r>
            <a:r>
              <a:rPr lang="en-US" altLang="ja-JP" sz="2000" dirty="0">
                <a:ea typeface="ＭＳ Ｐゴシック" charset="-128"/>
              </a:rPr>
              <a:t>, </a:t>
            </a:r>
            <a:r>
              <a:rPr lang="en-US" altLang="ja-JP" sz="2000" dirty="0">
                <a:solidFill>
                  <a:schemeClr val="tx2"/>
                </a:solidFill>
                <a:ea typeface="ＭＳ Ｐゴシック" charset="-128"/>
              </a:rPr>
              <a:t>M (Moisture)</a:t>
            </a:r>
            <a:r>
              <a:rPr lang="en-US" altLang="ja-JP" sz="2000" dirty="0">
                <a:ea typeface="ＭＳ Ｐゴシック" charset="-128"/>
              </a:rPr>
              <a:t>, 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VM (Volatile Matter)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1194" y="966551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There is a standard test methods ASTM D-7582-12.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858000" y="573878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(1)</a:t>
            </a:r>
            <a:endParaRPr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9600" y="176214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Coal rank compared with proximate analysis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6484600"/>
              </p:ext>
            </p:extLst>
          </p:nvPr>
        </p:nvGraphicFramePr>
        <p:xfrm>
          <a:off x="126206" y="762000"/>
          <a:ext cx="7672388" cy="5666949"/>
        </p:xfrm>
        <a:graphic>
          <a:graphicData uri="http://schemas.openxmlformats.org/presentationml/2006/ole">
            <p:oleObj spid="_x0000_s56336" name="Worksheet" r:id="rId3" imgW="7248470" imgH="558149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961" y="511969"/>
            <a:ext cx="4114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  Ultimate Analysis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102235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The ultimate </a:t>
            </a:r>
            <a:r>
              <a:rPr lang="en-US" altLang="ja-JP" dirty="0" smtClean="0">
                <a:ea typeface="ＭＳ Ｐゴシック" charset="-128"/>
              </a:rPr>
              <a:t>analysis: </a:t>
            </a:r>
            <a:r>
              <a:rPr lang="en-US" altLang="ja-JP" b="1" dirty="0" smtClean="0">
                <a:ea typeface="ＭＳ Ｐゴシック" charset="-128"/>
              </a:rPr>
              <a:t>chemical </a:t>
            </a:r>
            <a:r>
              <a:rPr lang="en-US" altLang="ja-JP" b="1" dirty="0">
                <a:ea typeface="ＭＳ Ｐゴシック" charset="-128"/>
              </a:rPr>
              <a:t>elements</a:t>
            </a:r>
            <a:r>
              <a:rPr lang="en-US" altLang="ja-JP" dirty="0">
                <a:ea typeface="ＭＳ Ｐゴシック" charset="-128"/>
              </a:rPr>
              <a:t> that comprise the coal substance, together with ash and moisture (100 percent of contents by mass).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There are standard test methods ASTM D-3178 (C &amp; H), ASTM D-3179 (N), ASTM D-3177;ISO 334; ISO 351 (S), ASTM D-3173 (Moisture), ASTM D-3174 (Ash).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256063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The analysis shows </a:t>
            </a:r>
            <a:r>
              <a:rPr lang="en-US" altLang="ja-JP" dirty="0" smtClean="0">
                <a:ea typeface="ＭＳ Ｐゴシック" charset="-128"/>
              </a:rPr>
              <a:t>components below: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" y="30480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Carbon (C), Hydrogen (H), Oxygen (O), Nitrogen (N), Sulphur (S), </a:t>
            </a:r>
            <a:r>
              <a:rPr lang="en-US" altLang="ja-JP" dirty="0">
                <a:ea typeface="ＭＳ Ｐゴシック" charset="-128"/>
              </a:rPr>
              <a:t>moisture (M), and ash (A).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9600" y="3733800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Therefore: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43000" y="4419600"/>
            <a:ext cx="411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C+H+O+N+S+M+A=100% by mass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9197" y="4937918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The dry and ash free analysis on combustible basis is obtained on dividing C, H, O,N and S by the fraction </a:t>
            </a: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9674799"/>
              </p:ext>
            </p:extLst>
          </p:nvPr>
        </p:nvGraphicFramePr>
        <p:xfrm>
          <a:off x="3683000" y="5516562"/>
          <a:ext cx="1574800" cy="852488"/>
        </p:xfrm>
        <a:graphic>
          <a:graphicData uri="http://schemas.openxmlformats.org/presentationml/2006/ole">
            <p:oleObj spid="_x0000_s79887" name="Equation" r:id="rId3" imgW="787320" imgH="431640" progId="Equation.DSMT4">
              <p:embed/>
            </p:oleObj>
          </a:graphicData>
        </a:graphic>
      </p:graphicFrame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010400" y="5699918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(2)</a:t>
            </a:r>
            <a:endParaRPr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MY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84731" y="437079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ea typeface="ＭＳ Ｐゴシック" charset="-128"/>
              </a:rPr>
              <a:t>Two different heating values are cited for coal. 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The higher heating value (HHV) </a:t>
            </a:r>
            <a:r>
              <a:rPr lang="en-US" altLang="ja-JP" dirty="0" smtClean="0">
                <a:ea typeface="ＭＳ Ｐゴシック" charset="-128"/>
              </a:rPr>
              <a:t>considers the </a:t>
            </a:r>
            <a:r>
              <a:rPr lang="en-US" altLang="ja-JP" dirty="0">
                <a:ea typeface="ＭＳ Ｐゴシック" charset="-128"/>
              </a:rPr>
              <a:t>latent heat of vaporization of the water vapour formed by combustion (consider latent heat of water). 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57200" y="1904206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ja-JP" b="1" dirty="0">
                <a:ea typeface="ＭＳ Ｐゴシック" charset="-128"/>
              </a:rPr>
              <a:t>The lower heating value (LHV</a:t>
            </a:r>
            <a:r>
              <a:rPr lang="en-US" altLang="ja-JP" dirty="0">
                <a:ea typeface="ＭＳ Ｐゴシック" charset="-128"/>
              </a:rPr>
              <a:t>) </a:t>
            </a:r>
            <a:r>
              <a:rPr lang="en-US" altLang="ja-JP" dirty="0" smtClean="0">
                <a:ea typeface="ＭＳ Ｐゴシック" charset="-128"/>
              </a:rPr>
              <a:t>considers </a:t>
            </a:r>
            <a:r>
              <a:rPr lang="en-US" altLang="ja-JP" dirty="0">
                <a:ea typeface="ＭＳ Ｐゴシック" charset="-128"/>
              </a:rPr>
              <a:t>that the water vapour formed by combustion leaves as vapour it self (not consider latent heat of water).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57200" y="27432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charset="-128"/>
              </a:rPr>
              <a:t>Therefore: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31252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1752600" y="2819400"/>
            <a:ext cx="2971800" cy="533400"/>
            <a:chOff x="1104" y="2160"/>
            <a:chExt cx="1872" cy="336"/>
          </a:xfrm>
          <a:noFill/>
        </p:grpSpPr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1104" y="2160"/>
              <a:ext cx="1872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  <p:graphicFrame>
          <p:nvGraphicFramePr>
            <p:cNvPr id="2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51372660"/>
                </p:ext>
              </p:extLst>
            </p:nvPr>
          </p:nvGraphicFramePr>
          <p:xfrm>
            <a:off x="1200" y="2163"/>
            <a:ext cx="1664" cy="300"/>
          </p:xfrm>
          <a:graphic>
            <a:graphicData uri="http://schemas.openxmlformats.org/presentationml/2006/ole">
              <p:oleObj spid="_x0000_s58412" name="Equation" r:id="rId3" imgW="1320480" imgH="241200" progId="Equation.DSMT4">
                <p:embed/>
              </p:oleObj>
            </a:graphicData>
          </a:graphic>
        </p:graphicFrame>
      </p:grp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33400" y="3429000"/>
            <a:ext cx="662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Where</a:t>
            </a:r>
            <a:r>
              <a:rPr lang="en-US" altLang="ja-JP" b="1" dirty="0">
                <a:solidFill>
                  <a:srgbClr val="0070C0"/>
                </a:solidFill>
                <a:ea typeface="ＭＳ Ｐゴシック" charset="-128"/>
              </a:rPr>
              <a:t> </a:t>
            </a:r>
            <a:r>
              <a:rPr lang="en-US" altLang="ja-JP" sz="2000" b="1" i="1" dirty="0">
                <a:solidFill>
                  <a:srgbClr val="0070C0"/>
                </a:solidFill>
                <a:latin typeface="Times New Roman" pitchFamily="18" charset="0"/>
                <a:ea typeface="ＭＳ Ｐゴシック" charset="-128"/>
              </a:rPr>
              <a:t>m</a:t>
            </a:r>
            <a:r>
              <a:rPr lang="en-US" altLang="ja-JP" b="1" baseline="-25000" dirty="0">
                <a:solidFill>
                  <a:srgbClr val="0070C0"/>
                </a:solidFill>
                <a:ea typeface="ＭＳ Ｐゴシック" charset="-128"/>
              </a:rPr>
              <a:t>w</a:t>
            </a:r>
            <a:r>
              <a:rPr lang="en-US" altLang="ja-JP" baseline="-25000" dirty="0">
                <a:ea typeface="ＭＳ Ｐゴシック" charset="-128"/>
              </a:rPr>
              <a:t> </a:t>
            </a:r>
            <a:r>
              <a:rPr lang="en-US" altLang="ja-JP" dirty="0">
                <a:ea typeface="ＭＳ Ｐゴシック" charset="-128"/>
              </a:rPr>
              <a:t>is </a:t>
            </a:r>
            <a:r>
              <a:rPr lang="en-US" altLang="ja-JP" baseline="-25000" dirty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water </a:t>
            </a:r>
            <a:r>
              <a:rPr lang="en-US" altLang="ja-JP" dirty="0">
                <a:ea typeface="ＭＳ Ｐゴシック" charset="-128"/>
              </a:rPr>
              <a:t>vapour </a:t>
            </a:r>
            <a:r>
              <a:rPr lang="en-US" altLang="ja-JP" dirty="0" smtClean="0">
                <a:ea typeface="ＭＳ Ｐゴシック" charset="-128"/>
              </a:rPr>
              <a:t>formed in mass: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pSp>
        <p:nvGrpSpPr>
          <p:cNvPr id="28" name="Group 17"/>
          <p:cNvGrpSpPr>
            <a:grpSpLocks/>
          </p:cNvGrpSpPr>
          <p:nvPr/>
        </p:nvGrpSpPr>
        <p:grpSpPr bwMode="auto">
          <a:xfrm>
            <a:off x="1752600" y="3962400"/>
            <a:ext cx="3048000" cy="533400"/>
            <a:chOff x="1104" y="2976"/>
            <a:chExt cx="1920" cy="336"/>
          </a:xfrm>
          <a:noFill/>
        </p:grpSpPr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1104" y="2976"/>
              <a:ext cx="1920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  <p:graphicFrame>
          <p:nvGraphicFramePr>
            <p:cNvPr id="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33114631"/>
                </p:ext>
              </p:extLst>
            </p:nvPr>
          </p:nvGraphicFramePr>
          <p:xfrm>
            <a:off x="1262" y="2981"/>
            <a:ext cx="1603" cy="278"/>
          </p:xfrm>
          <a:graphic>
            <a:graphicData uri="http://schemas.openxmlformats.org/presentationml/2006/ole">
              <p:oleObj spid="_x0000_s58413" name="Equation" r:id="rId4" imgW="1320480" imgH="228600" progId="Equation.DSMT4">
                <p:embed/>
              </p:oleObj>
            </a:graphicData>
          </a:graphic>
        </p:graphicFrame>
      </p:grp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0" y="31347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pSp>
        <p:nvGrpSpPr>
          <p:cNvPr id="33" name="Group 23"/>
          <p:cNvGrpSpPr>
            <a:grpSpLocks/>
          </p:cNvGrpSpPr>
          <p:nvPr/>
        </p:nvGrpSpPr>
        <p:grpSpPr bwMode="auto">
          <a:xfrm>
            <a:off x="571500" y="4910759"/>
            <a:ext cx="8458200" cy="946150"/>
            <a:chOff x="336" y="3552"/>
            <a:chExt cx="5328" cy="596"/>
          </a:xfrm>
        </p:grpSpPr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36" y="3552"/>
              <a:ext cx="50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dirty="0"/>
                <a:t>Where M and H are the mass fractions of moisture and hydrogen in the coal</a:t>
              </a:r>
              <a:r>
                <a:rPr lang="en-US" dirty="0" smtClean="0"/>
                <a:t>,</a:t>
              </a:r>
            </a:p>
          </p:txBody>
        </p:sp>
        <p:graphicFrame>
          <p:nvGraphicFramePr>
            <p:cNvPr id="35" name="Object 20"/>
            <p:cNvGraphicFramePr>
              <a:graphicFrameLocks noChangeAspect="1"/>
            </p:cNvGraphicFramePr>
            <p:nvPr/>
          </p:nvGraphicFramePr>
          <p:xfrm>
            <a:off x="4896" y="3552"/>
            <a:ext cx="167" cy="192"/>
          </p:xfrm>
          <a:graphic>
            <a:graphicData uri="http://schemas.openxmlformats.org/presentationml/2006/ole">
              <p:oleObj spid="_x0000_s58414" name="Equation" r:id="rId5" imgW="190335" imgH="215713" progId="Equation.3">
                <p:embed/>
              </p:oleObj>
            </a:graphicData>
          </a:graphic>
        </p:graphicFrame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336" y="3744"/>
              <a:ext cx="53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dirty="0"/>
                <a:t>is the specific humidity of atmospheric air and </a:t>
              </a:r>
              <a:r>
                <a:rPr lang="en-US" i="1" dirty="0" err="1">
                  <a:latin typeface="Times New Roman" pitchFamily="18" charset="0"/>
                </a:rPr>
                <a:t>w</a:t>
              </a:r>
              <a:r>
                <a:rPr lang="en-US" i="1" baseline="-25000" dirty="0" err="1">
                  <a:latin typeface="Times New Roman" pitchFamily="18" charset="0"/>
                </a:rPr>
                <a:t>A</a:t>
              </a:r>
              <a:r>
                <a:rPr lang="en-US" dirty="0"/>
                <a:t> is the actual amount of air supplied per kg of coal. </a:t>
              </a:r>
            </a:p>
          </p:txBody>
        </p:sp>
      </p:grp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609600" y="45720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i="1" dirty="0">
                <a:latin typeface="Times New Roman" pitchFamily="18" charset="0"/>
                <a:ea typeface="ＭＳ Ｐゴシック" charset="-128"/>
              </a:rPr>
              <a:t>h</a:t>
            </a:r>
            <a:r>
              <a:rPr lang="en-US" altLang="ja-JP" sz="2000" i="1" baseline="-25000" dirty="0">
                <a:latin typeface="Times New Roman" pitchFamily="18" charset="0"/>
                <a:ea typeface="ＭＳ Ｐゴシック" charset="-128"/>
              </a:rPr>
              <a:t>fg</a:t>
            </a:r>
            <a:r>
              <a:rPr lang="en-US" altLang="ja-JP" baseline="-25000" dirty="0">
                <a:ea typeface="ＭＳ Ｐゴシック" charset="-128"/>
              </a:rPr>
              <a:t> </a:t>
            </a:r>
            <a:r>
              <a:rPr lang="en-US" altLang="ja-JP" dirty="0">
                <a:ea typeface="ＭＳ Ｐゴシック" charset="-128"/>
              </a:rPr>
              <a:t> is latent heat of vaporization </a:t>
            </a:r>
            <a:r>
              <a:rPr lang="en-US" altLang="ja-JP" dirty="0" smtClean="0">
                <a:ea typeface="ＭＳ Ｐゴシック" charset="-128"/>
              </a:rPr>
              <a:t>2.395 </a:t>
            </a:r>
            <a:r>
              <a:rPr lang="en-US" altLang="ja-JP" dirty="0">
                <a:ea typeface="ＭＳ Ｐゴシック" charset="-128"/>
              </a:rPr>
              <a:t>MJ/kg</a:t>
            </a:r>
            <a:endParaRPr lang="en-MY" dirty="0"/>
          </a:p>
        </p:txBody>
      </p:sp>
      <p:cxnSp>
        <p:nvCxnSpPr>
          <p:cNvPr id="39" name="直線コネクタ 38"/>
          <p:cNvCxnSpPr/>
          <p:nvPr/>
        </p:nvCxnSpPr>
        <p:spPr>
          <a:xfrm>
            <a:off x="3733800" y="3276600"/>
            <a:ext cx="4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1905000" y="4419600"/>
            <a:ext cx="46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4114800" y="3276600"/>
            <a:ext cx="4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09600" y="4953000"/>
            <a:ext cx="4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38064" y="5870658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i="1" dirty="0" smtClean="0">
                <a:ea typeface="ＭＳ Ｐゴシック" charset="-128"/>
              </a:rPr>
              <a:t>*For </a:t>
            </a:r>
            <a:r>
              <a:rPr lang="en-US" altLang="ja-JP" i="1" dirty="0">
                <a:ea typeface="ＭＳ Ｐゴシック" charset="-128"/>
              </a:rPr>
              <a:t>energy balance and efficiency calculations of steam generators, HHV of fuel is considered in USA, whereas LHV is the standard used in European practice.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6342797" y="288431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(3)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6342797" y="404265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(4)</a:t>
            </a:r>
            <a:endParaRPr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765395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HV can be experimentally determined using</a:t>
            </a:r>
            <a:r>
              <a:rPr lang="en-US" altLang="ja-JP" dirty="0" smtClean="0">
                <a:solidFill>
                  <a:srgbClr val="FF0000"/>
                </a:solidFill>
                <a:ea typeface="ＭＳ Ｐゴシック" charset="-128"/>
              </a:rPr>
              <a:t> Calorimeters </a:t>
            </a:r>
            <a:r>
              <a:rPr lang="en-US" altLang="ja-JP" dirty="0" smtClean="0">
                <a:ea typeface="ＭＳ Ｐゴシック" charset="-128"/>
              </a:rPr>
              <a:t>(generally a bomb calorimeter), but it can be estimated using equation.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28600" y="1411726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The HHV of  anthracite and bituminous coals can be </a:t>
            </a:r>
            <a:r>
              <a:rPr lang="en-US" altLang="ja-JP" dirty="0" smtClean="0">
                <a:ea typeface="ＭＳ Ｐゴシック" charset="-128"/>
              </a:rPr>
              <a:t>approximated </a:t>
            </a:r>
            <a:r>
              <a:rPr lang="en-US" altLang="ja-JP" dirty="0">
                <a:ea typeface="ＭＳ Ｐゴシック" charset="-128"/>
              </a:rPr>
              <a:t>by using </a:t>
            </a:r>
            <a:r>
              <a:rPr lang="en-US" altLang="ja-JP" b="1" dirty="0">
                <a:solidFill>
                  <a:srgbClr val="FF0000"/>
                </a:solidFill>
                <a:ea typeface="ＭＳ Ｐゴシック" charset="-128"/>
              </a:rPr>
              <a:t>DULONG and PETIT </a:t>
            </a:r>
            <a:r>
              <a:rPr lang="en-US" altLang="ja-JP" dirty="0">
                <a:ea typeface="ＭＳ Ｐゴシック" charset="-128"/>
              </a:rPr>
              <a:t>formula:</a:t>
            </a: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MY"/>
          </a:p>
        </p:txBody>
      </p: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1326107" y="2057400"/>
            <a:ext cx="6477000" cy="838200"/>
            <a:chOff x="816" y="1248"/>
            <a:chExt cx="4080" cy="528"/>
          </a:xfrm>
          <a:noFill/>
        </p:grpSpPr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816" y="1248"/>
              <a:ext cx="4080" cy="5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  <p:graphicFrame>
          <p:nvGraphicFramePr>
            <p:cNvPr id="41" name="Object 7"/>
            <p:cNvGraphicFramePr>
              <a:graphicFrameLocks noChangeAspect="1"/>
            </p:cNvGraphicFramePr>
            <p:nvPr/>
          </p:nvGraphicFramePr>
          <p:xfrm>
            <a:off x="1115" y="1310"/>
            <a:ext cx="3242" cy="448"/>
          </p:xfrm>
          <a:graphic>
            <a:graphicData uri="http://schemas.openxmlformats.org/presentationml/2006/ole">
              <p:oleObj spid="_x0000_s59439" name="Equation" r:id="rId3" imgW="2921000" imgH="406400" progId="Equation.3">
                <p:embed/>
              </p:oleObj>
            </a:graphicData>
          </a:graphic>
        </p:graphicFrame>
      </p:grp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315036" y="2922566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Where C, H, O and S are mass fractions of carbon, </a:t>
            </a:r>
            <a:r>
              <a:rPr lang="en-US" altLang="ja-JP" dirty="0" smtClean="0">
                <a:ea typeface="ＭＳ Ｐゴシック" charset="-128"/>
              </a:rPr>
              <a:t>oxygen, hydrogen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smtClean="0">
                <a:ea typeface="ＭＳ Ｐゴシック" charset="-128"/>
              </a:rPr>
              <a:t>and </a:t>
            </a:r>
            <a:r>
              <a:rPr lang="en-US" altLang="ja-JP" dirty="0">
                <a:ea typeface="ＭＳ Ｐゴシック" charset="-128"/>
              </a:rPr>
              <a:t>sulphur in coal.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38836" y="3486208"/>
            <a:ext cx="883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Assuming the latent heat of vaporization </a:t>
            </a:r>
            <a:r>
              <a:rPr lang="en-US" altLang="ja-JP" sz="2000" i="1" dirty="0">
                <a:latin typeface="Times New Roman" pitchFamily="18" charset="0"/>
                <a:ea typeface="ＭＳ Ｐゴシック" charset="-128"/>
              </a:rPr>
              <a:t>h</a:t>
            </a:r>
            <a:r>
              <a:rPr lang="en-US" altLang="ja-JP" sz="2000" i="1" baseline="-25000" dirty="0">
                <a:latin typeface="Times New Roman" pitchFamily="18" charset="0"/>
                <a:ea typeface="ＭＳ Ｐゴシック" charset="-128"/>
              </a:rPr>
              <a:t>fg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of </a:t>
            </a:r>
            <a:r>
              <a:rPr lang="en-US" altLang="ja-JP" dirty="0">
                <a:ea typeface="ＭＳ Ｐゴシック" charset="-128"/>
              </a:rPr>
              <a:t>water vapour in the combustion products </a:t>
            </a:r>
            <a:r>
              <a:rPr lang="en-US" altLang="ja-JP" dirty="0" smtClean="0">
                <a:ea typeface="ＭＳ Ｐゴシック" charset="-128"/>
              </a:rPr>
              <a:t>is equal to </a:t>
            </a:r>
            <a:r>
              <a:rPr lang="en-US" altLang="ja-JP" dirty="0">
                <a:ea typeface="ＭＳ Ｐゴシック" charset="-128"/>
              </a:rPr>
              <a:t>2.395 MJ/kg, the lower heating value of coal </a:t>
            </a:r>
            <a:r>
              <a:rPr lang="en-US" altLang="ja-JP" dirty="0" smtClean="0">
                <a:ea typeface="ＭＳ Ｐゴシック" charset="-128"/>
              </a:rPr>
              <a:t>is as below:</a:t>
            </a:r>
            <a:endParaRPr lang="en-US" altLang="ja-JP" dirty="0">
              <a:ea typeface="ＭＳ Ｐゴシック" charset="-128"/>
            </a:endParaRPr>
          </a:p>
        </p:txBody>
      </p:sp>
      <p:grpSp>
        <p:nvGrpSpPr>
          <p:cNvPr id="46" name="Group 17"/>
          <p:cNvGrpSpPr>
            <a:grpSpLocks/>
          </p:cNvGrpSpPr>
          <p:nvPr/>
        </p:nvGrpSpPr>
        <p:grpSpPr bwMode="auto">
          <a:xfrm>
            <a:off x="1371600" y="4367071"/>
            <a:ext cx="3962400" cy="914400"/>
            <a:chOff x="768" y="3120"/>
            <a:chExt cx="2496" cy="576"/>
          </a:xfrm>
          <a:noFill/>
        </p:grpSpPr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768" y="3120"/>
              <a:ext cx="2496" cy="5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  <p:graphicFrame>
          <p:nvGraphicFramePr>
            <p:cNvPr id="48" name="Object 14"/>
            <p:cNvGraphicFramePr>
              <a:graphicFrameLocks noChangeAspect="1"/>
            </p:cNvGraphicFramePr>
            <p:nvPr/>
          </p:nvGraphicFramePr>
          <p:xfrm>
            <a:off x="1008" y="3264"/>
            <a:ext cx="1968" cy="295"/>
          </p:xfrm>
          <a:graphic>
            <a:graphicData uri="http://schemas.openxmlformats.org/presentationml/2006/ole">
              <p:oleObj spid="_x0000_s59440" name="Equation" r:id="rId4" imgW="1524000" imgH="228600" progId="Equation.3">
                <p:embed/>
              </p:oleObj>
            </a:graphicData>
          </a:graphic>
        </p:graphicFrame>
      </p:grp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7193507" y="469727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(6)</a:t>
            </a:r>
          </a:p>
        </p:txBody>
      </p:sp>
      <p:grpSp>
        <p:nvGrpSpPr>
          <p:cNvPr id="50" name="Group 17"/>
          <p:cNvGrpSpPr>
            <a:grpSpLocks/>
          </p:cNvGrpSpPr>
          <p:nvPr/>
        </p:nvGrpSpPr>
        <p:grpSpPr bwMode="auto">
          <a:xfrm>
            <a:off x="2552700" y="5557459"/>
            <a:ext cx="3048000" cy="533400"/>
            <a:chOff x="1104" y="2976"/>
            <a:chExt cx="1920" cy="336"/>
          </a:xfrm>
          <a:noFill/>
        </p:grpSpPr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1104" y="2976"/>
              <a:ext cx="1920" cy="33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MY"/>
            </a:p>
          </p:txBody>
        </p:sp>
        <p:graphicFrame>
          <p:nvGraphicFramePr>
            <p:cNvPr id="52" name="Object 15"/>
            <p:cNvGraphicFramePr>
              <a:graphicFrameLocks noChangeAspect="1"/>
            </p:cNvGraphicFramePr>
            <p:nvPr/>
          </p:nvGraphicFramePr>
          <p:xfrm>
            <a:off x="1200" y="3024"/>
            <a:ext cx="1680" cy="278"/>
          </p:xfrm>
          <a:graphic>
            <a:graphicData uri="http://schemas.openxmlformats.org/presentationml/2006/ole">
              <p:oleObj spid="_x0000_s59441" name="Equation" r:id="rId5" imgW="1384300" imgH="228600" progId="Equation.3">
                <p:embed/>
              </p:oleObj>
            </a:graphicData>
          </a:graphic>
        </p:graphicFrame>
      </p:grp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1524000" y="5708272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Where:</a:t>
            </a: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6033045" y="5708225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ea typeface="ＭＳ Ｐゴシック" charset="-128"/>
              </a:rPr>
              <a:t>From Eq. (4)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972970" y="2293143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ea typeface="ＭＳ Ｐゴシック" charset="-128"/>
              </a:rPr>
              <a:t>(5)</a:t>
            </a:r>
            <a:endParaRPr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3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OCW Template</Template>
  <TotalTime>43663</TotalTime>
  <Words>2518</Words>
  <Application>Microsoft Office PowerPoint</Application>
  <PresentationFormat>画面に合わせる (4:3)</PresentationFormat>
  <Paragraphs>353</Paragraphs>
  <Slides>35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38" baseType="lpstr">
      <vt:lpstr>OCW Template</vt:lpstr>
      <vt:lpstr>Worksheet</vt:lpstr>
      <vt:lpstr>Equation</vt:lpstr>
      <vt:lpstr>Power Plant Technology  Fuel and Combustion (Lecture 1)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5AVE</cp:lastModifiedBy>
  <cp:revision>1431</cp:revision>
  <dcterms:created xsi:type="dcterms:W3CDTF">2010-07-05T07:50:24Z</dcterms:created>
  <dcterms:modified xsi:type="dcterms:W3CDTF">2017-08-27T02:43:49Z</dcterms:modified>
</cp:coreProperties>
</file>