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jpg" ContentType="image/jpeg"/>
  <Default Extension="tiff" ContentType="image/tiff"/>
  <Default Extension="rels" ContentType="application/vnd.openxmlformats-package.relationships+xml"/>
  <Default Extension="vml" ContentType="application/vnd.openxmlformats-officedocument.vmlDrawing"/>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Lst>
  <p:notesMasterIdLst>
    <p:notesMasterId r:id="rId18"/>
  </p:notesMasterIdLst>
  <p:sldIdLst>
    <p:sldId id="273" r:id="rId2"/>
    <p:sldId id="257" r:id="rId3"/>
    <p:sldId id="259" r:id="rId4"/>
    <p:sldId id="260" r:id="rId5"/>
    <p:sldId id="272"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9"/>
    <p:restoredTop sz="86016"/>
  </p:normalViewPr>
  <p:slideViewPr>
    <p:cSldViewPr snapToGrid="0" snapToObjects="1">
      <p:cViewPr varScale="1">
        <p:scale>
          <a:sx n="94" d="100"/>
          <a:sy n="94" d="100"/>
        </p:scale>
        <p:origin x="1840" y="192"/>
      </p:cViewPr>
      <p:guideLst/>
    </p:cSldViewPr>
  </p:slideViewPr>
  <p:notesTextViewPr>
    <p:cViewPr>
      <p:scale>
        <a:sx n="1" d="1"/>
        <a:sy n="1" d="1"/>
      </p:scale>
      <p:origin x="0" y="0"/>
    </p:cViewPr>
  </p:notesTextViewPr>
  <p:sorterViewPr>
    <p:cViewPr>
      <p:scale>
        <a:sx n="118" d="100"/>
        <a:sy n="11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A2393-3368-0048-99D8-1BA58A02C5BE}" type="datetimeFigureOut">
              <a:rPr lang="en-US" smtClean="0"/>
              <a:t>10/2/17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B18E0-02D5-CD4C-A1CD-D588DE000B86}" type="slidenum">
              <a:rPr lang="en-US" smtClean="0"/>
              <a:t>‹#›</a:t>
            </a:fld>
            <a:endParaRPr lang="en-US"/>
          </a:p>
        </p:txBody>
      </p:sp>
    </p:spTree>
    <p:extLst>
      <p:ext uri="{BB962C8B-B14F-4D97-AF65-F5344CB8AC3E}">
        <p14:creationId xmlns:p14="http://schemas.microsoft.com/office/powerpoint/2010/main" val="1556227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cells.org/scientific/killer/" TargetMode="External"/><Relationship Id="rId4" Type="http://schemas.openxmlformats.org/officeDocument/2006/relationships/hyperlink" Target="http://www.tcells.org/scientific/helper/"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1761—English surgeon Edward Jenner pioneers vaccination, inoculating a child with a viral smallpox vaccine</a:t>
            </a:r>
          </a:p>
          <a:p>
            <a:r>
              <a:rPr lang="en-US" sz="1200" b="0" i="0" u="none" strike="noStrike" kern="1200" baseline="0" dirty="0" smtClean="0">
                <a:solidFill>
                  <a:schemeClr val="tx1"/>
                </a:solidFill>
                <a:latin typeface="+mn-lt"/>
                <a:ea typeface="+mn-ea"/>
                <a:cs typeface="+mn-cs"/>
              </a:rPr>
              <a:t>1928—Scottish scientist Alexander Fleming discovers penicillin</a:t>
            </a:r>
          </a:p>
          <a:p>
            <a:r>
              <a:rPr lang="en-US" sz="1200" b="0" i="0" u="none" strike="noStrike" kern="1200" baseline="0" dirty="0" smtClean="0">
                <a:solidFill>
                  <a:schemeClr val="tx1"/>
                </a:solidFill>
                <a:latin typeface="+mn-lt"/>
                <a:ea typeface="+mn-ea"/>
                <a:cs typeface="+mn-cs"/>
              </a:rPr>
              <a:t>1942—Penicillin is mass produced in microbes for the first time (WW II).</a:t>
            </a:r>
          </a:p>
          <a:p>
            <a:r>
              <a:rPr lang="en-US" sz="1200" b="0" i="0" u="none" strike="noStrike" kern="1200" baseline="0" dirty="0" smtClean="0">
                <a:solidFill>
                  <a:schemeClr val="tx1"/>
                </a:solidFill>
                <a:latin typeface="+mn-lt"/>
                <a:ea typeface="+mn-ea"/>
                <a:cs typeface="+mn-cs"/>
              </a:rPr>
              <a:t>1978—Recombinant human insulin is produced for the first time.</a:t>
            </a:r>
            <a:endParaRPr lang="en-US" dirty="0"/>
          </a:p>
        </p:txBody>
      </p:sp>
      <p:sp>
        <p:nvSpPr>
          <p:cNvPr id="4" name="Slide Number Placeholder 3"/>
          <p:cNvSpPr>
            <a:spLocks noGrp="1"/>
          </p:cNvSpPr>
          <p:nvPr>
            <p:ph type="sldNum" sz="quarter" idx="10"/>
          </p:nvPr>
        </p:nvSpPr>
        <p:spPr/>
        <p:txBody>
          <a:bodyPr/>
          <a:lstStyle/>
          <a:p>
            <a:fld id="{EE2B18E0-02D5-CD4C-A1CD-D588DE000B86}" type="slidenum">
              <a:rPr lang="en-US" smtClean="0"/>
              <a:t>4</a:t>
            </a:fld>
            <a:endParaRPr lang="en-US"/>
          </a:p>
        </p:txBody>
      </p:sp>
    </p:spTree>
    <p:extLst>
      <p:ext uri="{BB962C8B-B14F-4D97-AF65-F5344CB8AC3E}">
        <p14:creationId xmlns:p14="http://schemas.microsoft.com/office/powerpoint/2010/main" val="1319247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61A953-5C4B-2B47-9BED-F45419380860}" type="slidenum">
              <a:rPr lang="en-US" altLang="en-US">
                <a:latin typeface="Calibri" charset="0"/>
              </a:rPr>
              <a:pPr/>
              <a:t>13</a:t>
            </a:fld>
            <a:endParaRPr lang="en-US" altLang="en-US">
              <a:latin typeface="Calibri" charset="0"/>
            </a:endParaRPr>
          </a:p>
        </p:txBody>
      </p:sp>
    </p:spTree>
    <p:extLst>
      <p:ext uri="{BB962C8B-B14F-4D97-AF65-F5344CB8AC3E}">
        <p14:creationId xmlns:p14="http://schemas.microsoft.com/office/powerpoint/2010/main" val="1476479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082E80-D5B1-984D-803F-6B9B8DC364AF}" type="slidenum">
              <a:rPr lang="en-US" altLang="en-US">
                <a:latin typeface="Calibri" charset="0"/>
              </a:rPr>
              <a:pPr/>
              <a:t>14</a:t>
            </a:fld>
            <a:endParaRPr lang="en-US" altLang="en-US">
              <a:latin typeface="Calibri" charset="0"/>
            </a:endParaRPr>
          </a:p>
        </p:txBody>
      </p:sp>
    </p:spTree>
    <p:extLst>
      <p:ext uri="{BB962C8B-B14F-4D97-AF65-F5344CB8AC3E}">
        <p14:creationId xmlns:p14="http://schemas.microsoft.com/office/powerpoint/2010/main" val="133048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55F5B6-FBA0-694B-8373-CF450AD4B037}" type="slidenum">
              <a:rPr lang="en-US" altLang="en-US">
                <a:latin typeface="Calibri" charset="0"/>
              </a:rPr>
              <a:pPr/>
              <a:t>15</a:t>
            </a:fld>
            <a:endParaRPr lang="en-US" altLang="en-US">
              <a:latin typeface="Calibri" charset="0"/>
            </a:endParaRPr>
          </a:p>
        </p:txBody>
      </p:sp>
    </p:spTree>
    <p:extLst>
      <p:ext uri="{BB962C8B-B14F-4D97-AF65-F5344CB8AC3E}">
        <p14:creationId xmlns:p14="http://schemas.microsoft.com/office/powerpoint/2010/main" val="1998571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F4DEE0D-0696-514D-ACBF-2601E699C8BB}" type="slidenum">
              <a:rPr lang="en-US" altLang="en-US">
                <a:latin typeface="Calibri" charset="0"/>
              </a:rPr>
              <a:pPr/>
              <a:t>16</a:t>
            </a:fld>
            <a:endParaRPr lang="en-US" altLang="en-US">
              <a:latin typeface="Calibri" charset="0"/>
            </a:endParaRPr>
          </a:p>
        </p:txBody>
      </p:sp>
    </p:spTree>
    <p:extLst>
      <p:ext uri="{BB962C8B-B14F-4D97-AF65-F5344CB8AC3E}">
        <p14:creationId xmlns:p14="http://schemas.microsoft.com/office/powerpoint/2010/main" val="119729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1761—English surgeon Edward Jenner pioneers vaccination, inoculating a child with a viral smallpox vaccine</a:t>
            </a:r>
          </a:p>
          <a:p>
            <a:r>
              <a:rPr lang="en-US" sz="1200" b="0" i="0" u="none" strike="noStrike" kern="1200" baseline="0" dirty="0" smtClean="0">
                <a:solidFill>
                  <a:schemeClr val="tx1"/>
                </a:solidFill>
                <a:latin typeface="+mn-lt"/>
                <a:ea typeface="+mn-ea"/>
                <a:cs typeface="+mn-cs"/>
              </a:rPr>
              <a:t>1928—Scottish scientist Alexander Fleming discovers penicillin</a:t>
            </a:r>
          </a:p>
          <a:p>
            <a:r>
              <a:rPr lang="en-US" sz="1200" b="0" i="0" u="none" strike="noStrike" kern="1200" baseline="0" dirty="0" smtClean="0">
                <a:solidFill>
                  <a:schemeClr val="tx1"/>
                </a:solidFill>
                <a:latin typeface="+mn-lt"/>
                <a:ea typeface="+mn-ea"/>
                <a:cs typeface="+mn-cs"/>
              </a:rPr>
              <a:t>1942—Penicillin is mass produced in microbes for the first time (WW II).</a:t>
            </a:r>
          </a:p>
          <a:p>
            <a:r>
              <a:rPr lang="en-US" sz="1200" b="0" i="0" u="none" strike="noStrike" kern="1200" baseline="0" dirty="0" smtClean="0">
                <a:solidFill>
                  <a:schemeClr val="tx1"/>
                </a:solidFill>
                <a:latin typeface="+mn-lt"/>
                <a:ea typeface="+mn-ea"/>
                <a:cs typeface="+mn-cs"/>
              </a:rPr>
              <a:t>1978—Recombinant human insulin is produced for the first time.</a:t>
            </a:r>
            <a:endParaRPr lang="en-US" dirty="0"/>
          </a:p>
        </p:txBody>
      </p:sp>
      <p:sp>
        <p:nvSpPr>
          <p:cNvPr id="4" name="Slide Number Placeholder 3"/>
          <p:cNvSpPr>
            <a:spLocks noGrp="1"/>
          </p:cNvSpPr>
          <p:nvPr>
            <p:ph type="sldNum" sz="quarter" idx="10"/>
          </p:nvPr>
        </p:nvSpPr>
        <p:spPr/>
        <p:txBody>
          <a:bodyPr/>
          <a:lstStyle/>
          <a:p>
            <a:fld id="{EE2B18E0-02D5-CD4C-A1CD-D588DE000B86}" type="slidenum">
              <a:rPr lang="en-US" smtClean="0"/>
              <a:t>5</a:t>
            </a:fld>
            <a:endParaRPr lang="en-US"/>
          </a:p>
        </p:txBody>
      </p:sp>
    </p:spTree>
    <p:extLst>
      <p:ext uri="{BB962C8B-B14F-4D97-AF65-F5344CB8AC3E}">
        <p14:creationId xmlns:p14="http://schemas.microsoft.com/office/powerpoint/2010/main" val="13535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B18E0-02D5-CD4C-A1CD-D588DE000B86}" type="slidenum">
              <a:rPr lang="en-US" smtClean="0"/>
              <a:t>6</a:t>
            </a:fld>
            <a:endParaRPr lang="en-US"/>
          </a:p>
        </p:txBody>
      </p:sp>
    </p:spTree>
    <p:extLst>
      <p:ext uri="{BB962C8B-B14F-4D97-AF65-F5344CB8AC3E}">
        <p14:creationId xmlns:p14="http://schemas.microsoft.com/office/powerpoint/2010/main" val="1321493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biomanufacturing process, process controls as well as the complete physiochemical and biological testing all together characterize the biological product</a:t>
            </a:r>
          </a:p>
        </p:txBody>
      </p:sp>
      <p:sp>
        <p:nvSpPr>
          <p:cNvPr id="4" name="Slide Number Placeholder 3"/>
          <p:cNvSpPr>
            <a:spLocks noGrp="1"/>
          </p:cNvSpPr>
          <p:nvPr>
            <p:ph type="sldNum" sz="quarter" idx="10"/>
          </p:nvPr>
        </p:nvSpPr>
        <p:spPr/>
        <p:txBody>
          <a:bodyPr/>
          <a:lstStyle/>
          <a:p>
            <a:fld id="{EE2B18E0-02D5-CD4C-A1CD-D588DE000B86}" type="slidenum">
              <a:rPr lang="en-US" smtClean="0"/>
              <a:t>7</a:t>
            </a:fld>
            <a:endParaRPr lang="en-US"/>
          </a:p>
        </p:txBody>
      </p:sp>
    </p:spTree>
    <p:extLst>
      <p:ext uri="{BB962C8B-B14F-4D97-AF65-F5344CB8AC3E}">
        <p14:creationId xmlns:p14="http://schemas.microsoft.com/office/powerpoint/2010/main" val="578755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T-cells are a type of white blood cell that circulate around our bodies, scanning for cellular abnormalities and infections.</a:t>
            </a:r>
          </a:p>
          <a:p>
            <a:r>
              <a:rPr lang="en-US" dirty="0" smtClean="0">
                <a:hlinkClick r:id="rId3"/>
              </a:rPr>
              <a:t>killer T-cells</a:t>
            </a:r>
            <a:r>
              <a:rPr lang="en-US" dirty="0" smtClean="0"/>
              <a:t> and </a:t>
            </a:r>
            <a:r>
              <a:rPr lang="en-US" dirty="0" smtClean="0">
                <a:hlinkClick r:id="rId4"/>
              </a:rPr>
              <a:t>helper T-cells</a:t>
            </a:r>
            <a:r>
              <a:rPr lang="en-US" dirty="0" smtClean="0"/>
              <a:t>. </a:t>
            </a:r>
          </a:p>
          <a:p>
            <a:r>
              <a:rPr lang="en-US" dirty="0" smtClean="0"/>
              <a:t>Killer T-cells have ‘X-ray vision’ as they are able to see inside our bodies own cells simply by scanning their surface</a:t>
            </a:r>
          </a:p>
          <a:p>
            <a:r>
              <a:rPr lang="en-US" dirty="0" smtClean="0"/>
              <a:t>Helper T-cells orchestrate an immune response and play important roles in all arms of immunity</a:t>
            </a:r>
          </a:p>
          <a:p>
            <a:r>
              <a:rPr lang="en-US" dirty="0" smtClean="0"/>
              <a:t>TNF – Tumor Necrosis Factor</a:t>
            </a:r>
            <a:endParaRPr lang="en-US" dirty="0"/>
          </a:p>
        </p:txBody>
      </p:sp>
      <p:sp>
        <p:nvSpPr>
          <p:cNvPr id="4" name="Slide Number Placeholder 3"/>
          <p:cNvSpPr>
            <a:spLocks noGrp="1"/>
          </p:cNvSpPr>
          <p:nvPr>
            <p:ph type="sldNum" sz="quarter" idx="10"/>
          </p:nvPr>
        </p:nvSpPr>
        <p:spPr/>
        <p:txBody>
          <a:bodyPr/>
          <a:lstStyle/>
          <a:p>
            <a:fld id="{EE2B18E0-02D5-CD4C-A1CD-D588DE000B86}" type="slidenum">
              <a:rPr lang="en-US" smtClean="0"/>
              <a:t>8</a:t>
            </a:fld>
            <a:endParaRPr lang="en-US"/>
          </a:p>
        </p:txBody>
      </p:sp>
    </p:spTree>
    <p:extLst>
      <p:ext uri="{BB962C8B-B14F-4D97-AF65-F5344CB8AC3E}">
        <p14:creationId xmlns:p14="http://schemas.microsoft.com/office/powerpoint/2010/main" val="183929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080CD9B-CD9D-7540-B1EE-E79D9A716B2E}" type="slidenum">
              <a:rPr lang="en-US" altLang="en-US">
                <a:latin typeface="Calibri" charset="0"/>
              </a:rPr>
              <a:pPr/>
              <a:t>9</a:t>
            </a:fld>
            <a:endParaRPr lang="en-US" altLang="en-US">
              <a:latin typeface="Calibri" charset="0"/>
            </a:endParaRPr>
          </a:p>
        </p:txBody>
      </p:sp>
    </p:spTree>
    <p:extLst>
      <p:ext uri="{BB962C8B-B14F-4D97-AF65-F5344CB8AC3E}">
        <p14:creationId xmlns:p14="http://schemas.microsoft.com/office/powerpoint/2010/main" val="2035914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8066855-FBBF-6344-A60B-93311B0DAEDC}" type="slidenum">
              <a:rPr lang="en-US" altLang="en-US">
                <a:latin typeface="Calibri" charset="0"/>
              </a:rPr>
              <a:pPr/>
              <a:t>10</a:t>
            </a:fld>
            <a:endParaRPr lang="en-US" altLang="en-US">
              <a:latin typeface="Calibri" charset="0"/>
            </a:endParaRPr>
          </a:p>
        </p:txBody>
      </p:sp>
    </p:spTree>
    <p:extLst>
      <p:ext uri="{BB962C8B-B14F-4D97-AF65-F5344CB8AC3E}">
        <p14:creationId xmlns:p14="http://schemas.microsoft.com/office/powerpoint/2010/main" val="1353361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C8EF01-7C43-874E-95F8-C45D739E8577}" type="slidenum">
              <a:rPr lang="en-US" altLang="en-US">
                <a:latin typeface="Calibri" charset="0"/>
              </a:rPr>
              <a:pPr/>
              <a:t>11</a:t>
            </a:fld>
            <a:endParaRPr lang="en-US" altLang="en-US">
              <a:latin typeface="Calibri" charset="0"/>
            </a:endParaRPr>
          </a:p>
        </p:txBody>
      </p:sp>
    </p:spTree>
    <p:extLst>
      <p:ext uri="{BB962C8B-B14F-4D97-AF65-F5344CB8AC3E}">
        <p14:creationId xmlns:p14="http://schemas.microsoft.com/office/powerpoint/2010/main" val="1651199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9033DE0-5C6F-D54F-9F81-07E90D39389E}" type="slidenum">
              <a:rPr lang="en-US" altLang="en-US">
                <a:latin typeface="Calibri" charset="0"/>
              </a:rPr>
              <a:pPr/>
              <a:t>12</a:t>
            </a:fld>
            <a:endParaRPr lang="en-US" altLang="en-US">
              <a:latin typeface="Calibri" charset="0"/>
            </a:endParaRPr>
          </a:p>
        </p:txBody>
      </p:sp>
    </p:spTree>
    <p:extLst>
      <p:ext uri="{BB962C8B-B14F-4D97-AF65-F5344CB8AC3E}">
        <p14:creationId xmlns:p14="http://schemas.microsoft.com/office/powerpoint/2010/main" val="171962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1487487"/>
            <a:ext cx="9144000" cy="4225925"/>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defRPr sz="40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bg1"/>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011699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6B793-E93B-A740-9590-FF267DE444D2}"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03FA-03E0-C043-AA9D-3F3F39DF37BB}" type="slidenum">
              <a:rPr lang="en-US" smtClean="0"/>
              <a:t>‹#›</a:t>
            </a:fld>
            <a:endParaRPr lang="en-US"/>
          </a:p>
        </p:txBody>
      </p:sp>
    </p:spTree>
    <p:extLst>
      <p:ext uri="{BB962C8B-B14F-4D97-AF65-F5344CB8AC3E}">
        <p14:creationId xmlns:p14="http://schemas.microsoft.com/office/powerpoint/2010/main" val="2008621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6B793-E93B-A740-9590-FF267DE444D2}"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03FA-03E0-C043-AA9D-3F3F39DF37BB}" type="slidenum">
              <a:rPr lang="en-US" smtClean="0"/>
              <a:t>‹#›</a:t>
            </a:fld>
            <a:endParaRPr lang="en-US"/>
          </a:p>
        </p:txBody>
      </p:sp>
    </p:spTree>
    <p:extLst>
      <p:ext uri="{BB962C8B-B14F-4D97-AF65-F5344CB8AC3E}">
        <p14:creationId xmlns:p14="http://schemas.microsoft.com/office/powerpoint/2010/main" val="45747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7200" y="274638"/>
            <a:ext cx="8229600" cy="1142999"/>
          </a:xfrm>
          <a:prstGeom prst="rect">
            <a:avLst/>
          </a:prstGeom>
        </p:spPr>
      </p:pic>
      <p:sp>
        <p:nvSpPr>
          <p:cNvPr id="2" name="Title 1"/>
          <p:cNvSpPr>
            <a:spLocks noGrp="1"/>
          </p:cNvSpPr>
          <p:nvPr>
            <p:ph type="title"/>
          </p:nvPr>
        </p:nvSpPr>
        <p:spPr/>
        <p:txBody>
          <a:bodyPr>
            <a:normAutofit/>
          </a:bodyPr>
          <a:lstStyle>
            <a:lvl1pPr>
              <a:defRPr sz="3200">
                <a:solidFill>
                  <a:schemeClr val="bg1"/>
                </a:solidFill>
                <a:latin typeface="Helvetica" panose="020B0604020202020204" pitchFamily="34" charset="0"/>
                <a:cs typeface="Helvetica"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C6B793-E93B-A740-9590-FF267DE444D2}"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03FA-03E0-C043-AA9D-3F3F39DF37BB}"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5679219"/>
            <a:ext cx="1893983" cy="693656"/>
          </a:xfrm>
          <a:prstGeom prst="rect">
            <a:avLst/>
          </a:prstGeom>
        </p:spPr>
      </p:pic>
    </p:spTree>
    <p:extLst>
      <p:ext uri="{BB962C8B-B14F-4D97-AF65-F5344CB8AC3E}">
        <p14:creationId xmlns:p14="http://schemas.microsoft.com/office/powerpoint/2010/main" val="11420566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C6B793-E93B-A740-9590-FF267DE444D2}"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03FA-03E0-C043-AA9D-3F3F39DF37BB}" type="slidenum">
              <a:rPr lang="en-US" smtClean="0"/>
              <a:t>‹#›</a:t>
            </a:fld>
            <a:endParaRPr lang="en-US"/>
          </a:p>
        </p:txBody>
      </p:sp>
    </p:spTree>
    <p:extLst>
      <p:ext uri="{BB962C8B-B14F-4D97-AF65-F5344CB8AC3E}">
        <p14:creationId xmlns:p14="http://schemas.microsoft.com/office/powerpoint/2010/main" val="3380864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C6B793-E93B-A740-9590-FF267DE444D2}" type="datetimeFigureOut">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03FA-03E0-C043-AA9D-3F3F39DF37B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0" y="5679219"/>
            <a:ext cx="1893983" cy="693656"/>
          </a:xfrm>
          <a:prstGeom prst="rect">
            <a:avLst/>
          </a:prstGeom>
        </p:spPr>
      </p:pic>
    </p:spTree>
    <p:extLst>
      <p:ext uri="{BB962C8B-B14F-4D97-AF65-F5344CB8AC3E}">
        <p14:creationId xmlns:p14="http://schemas.microsoft.com/office/powerpoint/2010/main" val="2123878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C6B793-E93B-A740-9590-FF267DE444D2}" type="datetimeFigureOut">
              <a:rPr lang="en-US" smtClean="0"/>
              <a:t>10/2/17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03FA-03E0-C043-AA9D-3F3F39DF37B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0" y="5679219"/>
            <a:ext cx="1893983" cy="693656"/>
          </a:xfrm>
          <a:prstGeom prst="rect">
            <a:avLst/>
          </a:prstGeom>
        </p:spPr>
      </p:pic>
    </p:spTree>
    <p:extLst>
      <p:ext uri="{BB962C8B-B14F-4D97-AF65-F5344CB8AC3E}">
        <p14:creationId xmlns:p14="http://schemas.microsoft.com/office/powerpoint/2010/main" val="55251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C6B793-E93B-A740-9590-FF267DE444D2}" type="datetimeFigureOut">
              <a:rPr lang="en-US" smtClean="0"/>
              <a:t>10/2/17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03FA-03E0-C043-AA9D-3F3F39DF37BB}"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0" y="5679219"/>
            <a:ext cx="1893983" cy="693656"/>
          </a:xfrm>
          <a:prstGeom prst="rect">
            <a:avLst/>
          </a:prstGeom>
        </p:spPr>
      </p:pic>
    </p:spTree>
    <p:extLst>
      <p:ext uri="{BB962C8B-B14F-4D97-AF65-F5344CB8AC3E}">
        <p14:creationId xmlns:p14="http://schemas.microsoft.com/office/powerpoint/2010/main" val="4332738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6B793-E93B-A740-9590-FF267DE444D2}" type="datetimeFigureOut">
              <a:rPr lang="en-US" smtClean="0"/>
              <a:t>10/2/17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03FA-03E0-C043-AA9D-3F3F39DF37BB}"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2800" y="5679219"/>
            <a:ext cx="1893983" cy="693656"/>
          </a:xfrm>
          <a:prstGeom prst="rect">
            <a:avLst/>
          </a:prstGeom>
        </p:spPr>
      </p:pic>
    </p:spTree>
    <p:extLst>
      <p:ext uri="{BB962C8B-B14F-4D97-AF65-F5344CB8AC3E}">
        <p14:creationId xmlns:p14="http://schemas.microsoft.com/office/powerpoint/2010/main" val="20648571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6B793-E93B-A740-9590-FF267DE444D2}" type="datetimeFigureOut">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03FA-03E0-C043-AA9D-3F3F39DF37BB}" type="slidenum">
              <a:rPr lang="en-US" smtClean="0"/>
              <a:t>‹#›</a:t>
            </a:fld>
            <a:endParaRPr lang="en-US"/>
          </a:p>
        </p:txBody>
      </p:sp>
    </p:spTree>
    <p:extLst>
      <p:ext uri="{BB962C8B-B14F-4D97-AF65-F5344CB8AC3E}">
        <p14:creationId xmlns:p14="http://schemas.microsoft.com/office/powerpoint/2010/main" val="71860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C6B793-E93B-A740-9590-FF267DE444D2}" type="datetimeFigureOut">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03FA-03E0-C043-AA9D-3F3F39DF37BB}" type="slidenum">
              <a:rPr lang="en-US" smtClean="0"/>
              <a:t>‹#›</a:t>
            </a:fld>
            <a:endParaRPr lang="en-US"/>
          </a:p>
        </p:txBody>
      </p:sp>
    </p:spTree>
    <p:extLst>
      <p:ext uri="{BB962C8B-B14F-4D97-AF65-F5344CB8AC3E}">
        <p14:creationId xmlns:p14="http://schemas.microsoft.com/office/powerpoint/2010/main" val="1129432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6B793-E93B-A740-9590-FF267DE444D2}" type="datetimeFigureOut">
              <a:rPr lang="en-US" smtClean="0"/>
              <a:t>10/2/17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D03FA-03E0-C043-AA9D-3F3F39DF37BB}" type="slidenum">
              <a:rPr lang="en-US" smtClean="0"/>
              <a:t>‹#›</a:t>
            </a:fld>
            <a:endParaRPr lang="en-US"/>
          </a:p>
        </p:txBody>
      </p:sp>
    </p:spTree>
    <p:extLst>
      <p:ext uri="{BB962C8B-B14F-4D97-AF65-F5344CB8AC3E}">
        <p14:creationId xmlns:p14="http://schemas.microsoft.com/office/powerpoint/2010/main" val="13070919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3600"/>
            <a:ext cx="7772400" cy="1470025"/>
          </a:xfrm>
        </p:spPr>
        <p:txBody>
          <a:bodyPr>
            <a:normAutofit fontScale="90000"/>
          </a:bodyPr>
          <a:lstStyle/>
          <a:p>
            <a:r>
              <a:rPr lang="en-GB" b="1" dirty="0" smtClean="0">
                <a:effectLst>
                  <a:outerShdw blurRad="38100" dist="38100" dir="2700000" algn="tl">
                    <a:srgbClr val="000000">
                      <a:alpha val="43137"/>
                    </a:srgbClr>
                  </a:outerShdw>
                </a:effectLst>
              </a:rPr>
              <a:t>BSB3503 - Biomanufacturing</a:t>
            </a:r>
            <a:br>
              <a:rPr lang="en-GB" b="1" dirty="0" smtClean="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CHAPTER 3</a:t>
            </a:r>
            <a:r>
              <a:rPr lang="en-GB" b="1" dirty="0">
                <a:effectLst>
                  <a:outerShdw blurRad="38100" dist="38100" dir="2700000" algn="tl">
                    <a:srgbClr val="000000">
                      <a:alpha val="43137"/>
                    </a:srgbClr>
                  </a:outerShdw>
                </a:effectLst>
              </a:rPr>
              <a:t/>
            </a:r>
            <a:br>
              <a:rPr lang="en-GB" b="1" dirty="0">
                <a:effectLst>
                  <a:outerShdw blurRad="38100" dist="38100" dir="2700000" algn="tl">
                    <a:srgbClr val="000000">
                      <a:alpha val="43137"/>
                    </a:srgbClr>
                  </a:outerShdw>
                </a:effectLst>
              </a:rPr>
            </a:br>
            <a:r>
              <a:rPr lang="en-GB" b="1" dirty="0" smtClean="0">
                <a:effectLst>
                  <a:outerShdw blurRad="38100" dist="38100" dir="2700000" algn="tl">
                    <a:srgbClr val="000000">
                      <a:alpha val="43137"/>
                    </a:srgbClr>
                  </a:outerShdw>
                </a:effectLst>
              </a:rPr>
              <a:t>Biomanufacturing Processes</a:t>
            </a:r>
            <a:endParaRPr lang="en-GB" b="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p:txBody>
          <a:bodyPr>
            <a:normAutofit fontScale="85000" lnSpcReduction="20000"/>
          </a:bodyPr>
          <a:lstStyle/>
          <a:p>
            <a:endParaRPr lang="en-GB" b="1" dirty="0" smtClean="0">
              <a:effectLst>
                <a:outerShdw blurRad="38100" dist="38100" dir="2700000" algn="tl">
                  <a:srgbClr val="000000">
                    <a:alpha val="43137"/>
                  </a:srgbClr>
                </a:outerShdw>
              </a:effectLst>
            </a:endParaRPr>
          </a:p>
          <a:p>
            <a:r>
              <a:rPr lang="en-GB" dirty="0">
                <a:effectLst>
                  <a:outerShdw blurRad="38100" dist="38100" dir="2700000" algn="tl">
                    <a:srgbClr val="000000">
                      <a:alpha val="43137"/>
                    </a:srgbClr>
                  </a:outerShdw>
                </a:effectLst>
              </a:rPr>
              <a:t>Author: </a:t>
            </a:r>
            <a:r>
              <a:rPr lang="en-GB" b="1" dirty="0">
                <a:effectLst>
                  <a:outerShdw blurRad="38100" dist="38100" dir="2700000" algn="tl">
                    <a:srgbClr val="000000">
                      <a:alpha val="43137"/>
                    </a:srgbClr>
                  </a:outerShdw>
                </a:effectLst>
              </a:rPr>
              <a:t>Nurul Azyyati Sabri</a:t>
            </a:r>
          </a:p>
          <a:p>
            <a:r>
              <a:rPr lang="en-GB" dirty="0">
                <a:effectLst>
                  <a:outerShdw blurRad="38100" dist="38100" dir="2700000" algn="tl">
                    <a:srgbClr val="000000">
                      <a:alpha val="43137"/>
                    </a:srgbClr>
                  </a:outerShdw>
                </a:effectLst>
              </a:rPr>
              <a:t>Co-Author / Editor: </a:t>
            </a:r>
            <a:r>
              <a:rPr lang="en-GB" b="1" dirty="0">
                <a:effectLst>
                  <a:outerShdw blurRad="38100" dist="38100" dir="2700000" algn="tl">
                    <a:srgbClr val="000000">
                      <a:alpha val="43137"/>
                    </a:srgbClr>
                  </a:outerShdw>
                </a:effectLst>
              </a:rPr>
              <a:t>Rama Yusvana </a:t>
            </a:r>
            <a:br>
              <a:rPr lang="en-GB"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Faculty Industrial Sciences &amp; Technology</a:t>
            </a:r>
            <a:br>
              <a:rPr lang="en-GB" b="1" dirty="0">
                <a:effectLst>
                  <a:outerShdw blurRad="38100" dist="38100" dir="2700000" algn="tl">
                    <a:srgbClr val="000000">
                      <a:alpha val="43137"/>
                    </a:srgbClr>
                  </a:outerShdw>
                </a:effectLst>
              </a:rPr>
            </a:br>
            <a:r>
              <a:rPr lang="en-GB" b="1" dirty="0">
                <a:effectLst>
                  <a:outerShdw blurRad="38100" dist="38100" dir="2700000" algn="tl">
                    <a:srgbClr val="000000">
                      <a:alpha val="43137"/>
                    </a:srgbClr>
                  </a:outerShdw>
                </a:effectLst>
              </a:rPr>
              <a:t>yusvana@ump.edu.my</a:t>
            </a:r>
          </a:p>
          <a:p>
            <a:endParaRPr lang="en-GB"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5885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pPr algn="l" eaLnBrk="1" hangingPunct="1"/>
            <a:r>
              <a:rPr lang="en-US" altLang="en-US" b="1">
                <a:latin typeface="Arial" charset="0"/>
                <a:ea typeface="Arial" charset="0"/>
                <a:cs typeface="Arial" charset="0"/>
              </a:rPr>
              <a:t>Extracellular</a:t>
            </a:r>
          </a:p>
        </p:txBody>
      </p:sp>
      <p:sp>
        <p:nvSpPr>
          <p:cNvPr id="16385" name="Content Placeholder 2"/>
          <p:cNvSpPr>
            <a:spLocks noGrp="1"/>
          </p:cNvSpPr>
          <p:nvPr>
            <p:ph idx="4294967295"/>
          </p:nvPr>
        </p:nvSpPr>
        <p:spPr>
          <a:xfrm>
            <a:off x="0" y="1600200"/>
            <a:ext cx="8229600" cy="1981200"/>
          </a:xfrm>
        </p:spPr>
        <p:txBody>
          <a:bodyPr/>
          <a:lstStyle/>
          <a:p>
            <a:pPr indent="22225" eaLnBrk="1" hangingPunct="1">
              <a:buFont typeface="Arial" charset="0"/>
              <a:buNone/>
            </a:pPr>
            <a:r>
              <a:rPr lang="en-US" altLang="en-US" sz="2800">
                <a:latin typeface="Arial" charset="0"/>
                <a:ea typeface="Arial" charset="0"/>
                <a:cs typeface="Arial" charset="0"/>
              </a:rPr>
              <a:t>Extracellular means that the microbes or cells used in the biomanufacturing process secrete or release the product as they grow.  The product ends up in the culture medium outside the cell.</a:t>
            </a:r>
          </a:p>
        </p:txBody>
      </p:sp>
      <p:sp>
        <p:nvSpPr>
          <p:cNvPr id="5" name="Oval 4"/>
          <p:cNvSpPr/>
          <p:nvPr/>
        </p:nvSpPr>
        <p:spPr>
          <a:xfrm>
            <a:off x="2667000" y="3886200"/>
            <a:ext cx="1828800" cy="1295400"/>
          </a:xfrm>
          <a:prstGeom prst="ellipse">
            <a:avLst/>
          </a:prstGeom>
          <a:solidFill>
            <a:schemeClr val="bg2">
              <a:lumMod val="75000"/>
            </a:schemeClr>
          </a:solidFill>
          <a:ln>
            <a:solidFill>
              <a:schemeClr val="accent2">
                <a:lumMod val="75000"/>
              </a:schemeClr>
            </a:solid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Left Arrow 9"/>
          <p:cNvSpPr/>
          <p:nvPr/>
        </p:nvSpPr>
        <p:spPr>
          <a:xfrm>
            <a:off x="3733800" y="4648200"/>
            <a:ext cx="17526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391" name="TextBox 10"/>
          <p:cNvSpPr txBox="1">
            <a:spLocks noChangeArrowheads="1"/>
          </p:cNvSpPr>
          <p:nvPr/>
        </p:nvSpPr>
        <p:spPr bwMode="auto">
          <a:xfrm>
            <a:off x="5638800" y="4419600"/>
            <a:ext cx="892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a:latin typeface="Arial" charset="0"/>
                <a:ea typeface="Arial" charset="0"/>
                <a:cs typeface="Arial" charset="0"/>
              </a:rPr>
              <a:t>Cell</a:t>
            </a:r>
          </a:p>
        </p:txBody>
      </p:sp>
      <p:sp>
        <p:nvSpPr>
          <p:cNvPr id="13" name="Left Arrow 12"/>
          <p:cNvSpPr/>
          <p:nvPr/>
        </p:nvSpPr>
        <p:spPr>
          <a:xfrm>
            <a:off x="4267200" y="3886200"/>
            <a:ext cx="1905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393" name="TextBox 13"/>
          <p:cNvSpPr txBox="1">
            <a:spLocks noChangeArrowheads="1"/>
          </p:cNvSpPr>
          <p:nvPr/>
        </p:nvSpPr>
        <p:spPr bwMode="auto">
          <a:xfrm>
            <a:off x="6324600" y="3429000"/>
            <a:ext cx="2444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a:latin typeface="Arial" charset="0"/>
                <a:ea typeface="Arial" charset="0"/>
                <a:cs typeface="Arial" charset="0"/>
              </a:rPr>
              <a:t>Product</a:t>
            </a:r>
          </a:p>
          <a:p>
            <a:pPr eaLnBrk="1" hangingPunct="1">
              <a:spcBef>
                <a:spcPct val="0"/>
              </a:spcBef>
              <a:buFontTx/>
              <a:buNone/>
            </a:pPr>
            <a:r>
              <a:rPr lang="en-US" altLang="en-US" sz="2400" i="1">
                <a:latin typeface="Arial" charset="0"/>
                <a:ea typeface="Arial" charset="0"/>
                <a:cs typeface="Arial" charset="0"/>
              </a:rPr>
              <a:t>(outside the cell)</a:t>
            </a:r>
          </a:p>
        </p:txBody>
      </p:sp>
    </p:spTree>
    <p:extLst>
      <p:ext uri="{BB962C8B-B14F-4D97-AF65-F5344CB8AC3E}">
        <p14:creationId xmlns:p14="http://schemas.microsoft.com/office/powerpoint/2010/main" val="1756322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altLang="en-US" b="1">
                <a:latin typeface="Arial" charset="0"/>
                <a:ea typeface="Arial" charset="0"/>
                <a:cs typeface="Arial" charset="0"/>
              </a:rPr>
              <a:t>Cell Separation</a:t>
            </a:r>
            <a:endParaRPr lang="en-US" altLang="en-US">
              <a:latin typeface="Arial" charset="0"/>
              <a:ea typeface="Arial" charset="0"/>
              <a:cs typeface="Arial" charset="0"/>
            </a:endParaRPr>
          </a:p>
        </p:txBody>
      </p:sp>
      <p:sp>
        <p:nvSpPr>
          <p:cNvPr id="18434" name="Content Placeholder 2"/>
          <p:cNvSpPr>
            <a:spLocks noGrp="1"/>
          </p:cNvSpPr>
          <p:nvPr>
            <p:ph idx="4294967295"/>
          </p:nvPr>
        </p:nvSpPr>
        <p:spPr>
          <a:xfrm>
            <a:off x="0" y="1600200"/>
            <a:ext cx="8229600" cy="1600200"/>
          </a:xfrm>
        </p:spPr>
        <p:txBody>
          <a:bodyPr/>
          <a:lstStyle/>
          <a:p>
            <a:pPr indent="22225" eaLnBrk="1" hangingPunct="1">
              <a:buFont typeface="Arial" charset="0"/>
              <a:buNone/>
            </a:pPr>
            <a:r>
              <a:rPr lang="en-US" altLang="en-US" sz="2800">
                <a:latin typeface="Arial" charset="0"/>
                <a:ea typeface="Arial" charset="0"/>
                <a:cs typeface="Arial" charset="0"/>
              </a:rPr>
              <a:t>The stage of downstream processing where the product is separated from the cells using a filter or centrifuge.</a:t>
            </a:r>
          </a:p>
        </p:txBody>
      </p:sp>
      <p:pic>
        <p:nvPicPr>
          <p:cNvPr id="18435" name="Picture 2" descr="C:\Documents and Settings\kenan\Local Settings\Temporary Internet Files\Content.IE5\1PWRV067\MCj0441948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00400"/>
            <a:ext cx="206375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105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504" y="142117"/>
            <a:ext cx="8229600" cy="1143000"/>
          </a:xfrm>
        </p:spPr>
        <p:txBody>
          <a:bodyPr>
            <a:normAutofit/>
          </a:bodyPr>
          <a:lstStyle/>
          <a:p>
            <a:pPr eaLnBrk="1" hangingPunct="1"/>
            <a:r>
              <a:rPr lang="en-US" altLang="en-US" b="1">
                <a:latin typeface="Arial" charset="0"/>
                <a:ea typeface="Arial" charset="0"/>
                <a:cs typeface="Arial" charset="0"/>
              </a:rPr>
              <a:t>Filtration Apparatus</a:t>
            </a:r>
          </a:p>
        </p:txBody>
      </p:sp>
      <p:sp>
        <p:nvSpPr>
          <p:cNvPr id="20483" name="Content Placeholder 2"/>
          <p:cNvSpPr>
            <a:spLocks noGrp="1"/>
          </p:cNvSpPr>
          <p:nvPr>
            <p:ph idx="4294967295"/>
          </p:nvPr>
        </p:nvSpPr>
        <p:spPr>
          <a:xfrm>
            <a:off x="430696" y="1239079"/>
            <a:ext cx="7467600" cy="1676400"/>
          </a:xfrm>
        </p:spPr>
        <p:txBody>
          <a:bodyPr/>
          <a:lstStyle/>
          <a:p>
            <a:pPr indent="-30163" eaLnBrk="1" hangingPunct="1">
              <a:buFont typeface="Arial" charset="0"/>
              <a:buNone/>
            </a:pPr>
            <a:r>
              <a:rPr lang="en-US" altLang="en-US" sz="2800">
                <a:latin typeface="Arial" charset="0"/>
                <a:ea typeface="Arial" charset="0"/>
                <a:cs typeface="Arial" charset="0"/>
              </a:rPr>
              <a:t>A set of materials/medium (sand, gravel, paper) and equipment designed to aid in the separation of the cells from the product.</a:t>
            </a:r>
          </a:p>
        </p:txBody>
      </p:sp>
      <p:grpSp>
        <p:nvGrpSpPr>
          <p:cNvPr id="20482" name="Group 45"/>
          <p:cNvGrpSpPr>
            <a:grpSpLocks/>
          </p:cNvGrpSpPr>
          <p:nvPr/>
        </p:nvGrpSpPr>
        <p:grpSpPr bwMode="auto">
          <a:xfrm>
            <a:off x="659296" y="2686879"/>
            <a:ext cx="5686425" cy="3648075"/>
            <a:chOff x="1600211" y="1676612"/>
            <a:chExt cx="6600815" cy="4105064"/>
          </a:xfrm>
        </p:grpSpPr>
        <p:grpSp>
          <p:nvGrpSpPr>
            <p:cNvPr id="20484" name="Group 2"/>
            <p:cNvGrpSpPr>
              <a:grpSpLocks/>
            </p:cNvGrpSpPr>
            <p:nvPr/>
          </p:nvGrpSpPr>
          <p:grpSpPr bwMode="auto">
            <a:xfrm>
              <a:off x="1600211" y="1676612"/>
              <a:ext cx="6600815" cy="4105064"/>
              <a:chOff x="1909" y="4593"/>
              <a:chExt cx="7969" cy="4152"/>
            </a:xfrm>
          </p:grpSpPr>
          <p:grpSp>
            <p:nvGrpSpPr>
              <p:cNvPr id="20515" name="Group 3"/>
              <p:cNvGrpSpPr>
                <a:grpSpLocks/>
              </p:cNvGrpSpPr>
              <p:nvPr/>
            </p:nvGrpSpPr>
            <p:grpSpPr bwMode="auto">
              <a:xfrm>
                <a:off x="4410" y="5235"/>
                <a:ext cx="2131" cy="3510"/>
                <a:chOff x="4920" y="5280"/>
                <a:chExt cx="1395" cy="2760"/>
              </a:xfrm>
            </p:grpSpPr>
            <p:sp>
              <p:nvSpPr>
                <p:cNvPr id="20522" name="Oval 4"/>
                <p:cNvSpPr>
                  <a:spLocks noChangeArrowheads="1"/>
                </p:cNvSpPr>
                <p:nvPr/>
              </p:nvSpPr>
              <p:spPr bwMode="auto">
                <a:xfrm>
                  <a:off x="4920" y="7860"/>
                  <a:ext cx="1395" cy="180"/>
                </a:xfrm>
                <a:prstGeom prst="ellipse">
                  <a:avLst/>
                </a:prstGeom>
                <a:solidFill>
                  <a:srgbClr val="FFFFFF"/>
                </a:solidFill>
                <a:ln w="9525">
                  <a:solidFill>
                    <a:srgbClr val="000000"/>
                  </a:solidFill>
                  <a:round/>
                  <a:headEnd/>
                  <a:tailEnd/>
                </a:ln>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sp>
              <p:nvSpPr>
                <p:cNvPr id="20523" name="Rectangle 5"/>
                <p:cNvSpPr>
                  <a:spLocks noChangeArrowheads="1"/>
                </p:cNvSpPr>
                <p:nvPr/>
              </p:nvSpPr>
              <p:spPr bwMode="auto">
                <a:xfrm>
                  <a:off x="5295" y="5940"/>
                  <a:ext cx="630" cy="1920"/>
                </a:xfrm>
                <a:prstGeom prst="rect">
                  <a:avLst/>
                </a:prstGeom>
                <a:solidFill>
                  <a:srgbClr val="FFFFFF"/>
                </a:solidFill>
                <a:ln w="9525">
                  <a:solidFill>
                    <a:srgbClr val="000000"/>
                  </a:solidFill>
                  <a:miter lim="800000"/>
                  <a:headEnd/>
                  <a:tailEnd/>
                </a:ln>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800"/>
                </a:p>
              </p:txBody>
            </p:sp>
            <p:sp>
              <p:nvSpPr>
                <p:cNvPr id="20524" name="AutoShape 6"/>
                <p:cNvSpPr>
                  <a:spLocks noChangeArrowheads="1"/>
                </p:cNvSpPr>
                <p:nvPr/>
              </p:nvSpPr>
              <p:spPr bwMode="auto">
                <a:xfrm>
                  <a:off x="5220" y="5280"/>
                  <a:ext cx="795" cy="660"/>
                </a:xfrm>
                <a:custGeom>
                  <a:avLst/>
                  <a:gdLst>
                    <a:gd name="T0" fmla="*/ 26 w 21600"/>
                    <a:gd name="T1" fmla="*/ 10 h 21600"/>
                    <a:gd name="T2" fmla="*/ 15 w 21600"/>
                    <a:gd name="T3" fmla="*/ 20 h 21600"/>
                    <a:gd name="T4" fmla="*/ 4 w 21600"/>
                    <a:gd name="T5" fmla="*/ 10 h 21600"/>
                    <a:gd name="T6" fmla="*/ 15 w 21600"/>
                    <a:gd name="T7" fmla="*/ 0 h 21600"/>
                    <a:gd name="T8" fmla="*/ 0 60000 65536"/>
                    <a:gd name="T9" fmla="*/ 0 60000 65536"/>
                    <a:gd name="T10" fmla="*/ 0 60000 65536"/>
                    <a:gd name="T11" fmla="*/ 0 60000 65536"/>
                    <a:gd name="T12" fmla="*/ 4510 w 21600"/>
                    <a:gd name="T13" fmla="*/ 4516 h 21600"/>
                    <a:gd name="T14" fmla="*/ 17090 w 21600"/>
                    <a:gd name="T15" fmla="*/ 17116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w="9525">
                  <a:solidFill>
                    <a:srgbClr val="000000"/>
                  </a:solidFill>
                  <a:miter lim="800000"/>
                  <a:headEnd/>
                  <a:tailEnd/>
                </a:ln>
              </p:spPr>
              <p:txBody>
                <a:bodyPr/>
                <a:lstStyle/>
                <a:p>
                  <a:endParaRPr lang="en-US"/>
                </a:p>
              </p:txBody>
            </p:sp>
          </p:grpSp>
          <p:sp>
            <p:nvSpPr>
              <p:cNvPr id="20516" name="Text Box 7"/>
              <p:cNvSpPr txBox="1">
                <a:spLocks noChangeArrowheads="1"/>
              </p:cNvSpPr>
              <p:nvPr/>
            </p:nvSpPr>
            <p:spPr bwMode="auto">
              <a:xfrm>
                <a:off x="3749" y="4593"/>
                <a:ext cx="3523" cy="3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spcAft>
                    <a:spcPts val="1000"/>
                  </a:spcAft>
                  <a:buFontTx/>
                  <a:buNone/>
                </a:pPr>
                <a:r>
                  <a:rPr lang="en-US" altLang="en-US" sz="1800"/>
                  <a:t>Funnel lined with a coffee filter</a:t>
                </a:r>
                <a:endParaRPr lang="en-US" altLang="en-US" sz="1800">
                  <a:latin typeface="Arial" charset="0"/>
                </a:endParaRPr>
              </a:p>
            </p:txBody>
          </p:sp>
          <p:sp>
            <p:nvSpPr>
              <p:cNvPr id="20517" name="Text Box 8"/>
              <p:cNvSpPr txBox="1">
                <a:spLocks noChangeArrowheads="1"/>
              </p:cNvSpPr>
              <p:nvPr/>
            </p:nvSpPr>
            <p:spPr bwMode="auto">
              <a:xfrm>
                <a:off x="5988" y="7995"/>
                <a:ext cx="2729" cy="4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spcAft>
                    <a:spcPts val="1000"/>
                  </a:spcAft>
                  <a:buFontTx/>
                  <a:buNone/>
                </a:pPr>
                <a:r>
                  <a:rPr lang="en-US" altLang="en-US" sz="1800"/>
                  <a:t>Graduated Cylinder</a:t>
                </a:r>
                <a:endParaRPr lang="en-US" altLang="en-US" sz="1800">
                  <a:latin typeface="Arial" charset="0"/>
                </a:endParaRPr>
              </a:p>
            </p:txBody>
          </p:sp>
          <p:cxnSp>
            <p:nvCxnSpPr>
              <p:cNvPr id="20518" name="AutoShape 9"/>
              <p:cNvCxnSpPr>
                <a:cxnSpLocks noChangeShapeType="1"/>
              </p:cNvCxnSpPr>
              <p:nvPr/>
            </p:nvCxnSpPr>
            <p:spPr bwMode="auto">
              <a:xfrm>
                <a:off x="6049" y="5749"/>
                <a:ext cx="1685" cy="15"/>
              </a:xfrm>
              <a:prstGeom prst="straightConnector1">
                <a:avLst/>
              </a:prstGeom>
              <a:noFill/>
              <a:ln w="38100">
                <a:solidFill>
                  <a:srgbClr val="000000"/>
                </a:solidFill>
                <a:round/>
                <a:headEnd type="triangle" w="med" len="med"/>
                <a:tailEnd/>
              </a:ln>
              <a:extLst>
                <a:ext uri="{909E8E84-426E-40DD-AFC4-6F175D3DCCD1}">
                  <a14:hiddenFill xmlns:a14="http://schemas.microsoft.com/office/drawing/2010/main">
                    <a:noFill/>
                  </a14:hiddenFill>
                </a:ext>
              </a:extLst>
            </p:spPr>
          </p:cxnSp>
          <p:sp>
            <p:nvSpPr>
              <p:cNvPr id="20519" name="Text Box 10"/>
              <p:cNvSpPr txBox="1">
                <a:spLocks noChangeArrowheads="1"/>
              </p:cNvSpPr>
              <p:nvPr/>
            </p:nvSpPr>
            <p:spPr bwMode="auto">
              <a:xfrm>
                <a:off x="7035" y="5363"/>
                <a:ext cx="2843" cy="4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spcAft>
                    <a:spcPts val="1000"/>
                  </a:spcAft>
                  <a:buFontTx/>
                  <a:buNone/>
                </a:pPr>
                <a:r>
                  <a:rPr lang="en-US" altLang="en-US" sz="1800"/>
                  <a:t>1 tablespoon of Gravel</a:t>
                </a:r>
                <a:endParaRPr lang="en-US" altLang="en-US" sz="1800">
                  <a:latin typeface="Arial" charset="0"/>
                </a:endParaRPr>
              </a:p>
            </p:txBody>
          </p:sp>
          <p:cxnSp>
            <p:nvCxnSpPr>
              <p:cNvPr id="4107" name="AutoShape 11"/>
              <p:cNvCxnSpPr>
                <a:cxnSpLocks noChangeShapeType="1"/>
              </p:cNvCxnSpPr>
              <p:nvPr/>
            </p:nvCxnSpPr>
            <p:spPr bwMode="auto">
              <a:xfrm>
                <a:off x="3473" y="5981"/>
                <a:ext cx="1684" cy="14"/>
              </a:xfrm>
              <a:prstGeom prst="straightConnector1">
                <a:avLst/>
              </a:prstGeom>
              <a:ln w="38100">
                <a:headEnd/>
                <a:tailEnd type="triangle" w="med" len="med"/>
              </a:ln>
            </p:spPr>
            <p:style>
              <a:lnRef idx="1">
                <a:schemeClr val="dk1"/>
              </a:lnRef>
              <a:fillRef idx="0">
                <a:schemeClr val="dk1"/>
              </a:fillRef>
              <a:effectRef idx="0">
                <a:schemeClr val="dk1"/>
              </a:effectRef>
              <a:fontRef idx="minor">
                <a:schemeClr val="tx1"/>
              </a:fontRef>
            </p:style>
          </p:cxnSp>
          <p:sp>
            <p:nvSpPr>
              <p:cNvPr id="20521" name="Text Box 12"/>
              <p:cNvSpPr txBox="1">
                <a:spLocks noChangeArrowheads="1"/>
              </p:cNvSpPr>
              <p:nvPr/>
            </p:nvSpPr>
            <p:spPr bwMode="auto">
              <a:xfrm>
                <a:off x="1909" y="5749"/>
                <a:ext cx="2116" cy="4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spcAft>
                    <a:spcPts val="1000"/>
                  </a:spcAft>
                  <a:buFontTx/>
                  <a:buNone/>
                </a:pPr>
                <a:r>
                  <a:rPr lang="en-US" altLang="en-US" sz="1800"/>
                  <a:t>2 tablespoons of Sand</a:t>
                </a:r>
                <a:endParaRPr lang="en-US" altLang="en-US" sz="1800">
                  <a:latin typeface="Arial" charset="0"/>
                </a:endParaRPr>
              </a:p>
            </p:txBody>
          </p:sp>
        </p:grpSp>
        <p:grpSp>
          <p:nvGrpSpPr>
            <p:cNvPr id="20485" name="Group 44"/>
            <p:cNvGrpSpPr>
              <a:grpSpLocks/>
            </p:cNvGrpSpPr>
            <p:nvPr/>
          </p:nvGrpSpPr>
          <p:grpSpPr bwMode="auto">
            <a:xfrm>
              <a:off x="4191000" y="2743200"/>
              <a:ext cx="685800" cy="381000"/>
              <a:chOff x="4191000" y="2743200"/>
              <a:chExt cx="685800" cy="381000"/>
            </a:xfrm>
          </p:grpSpPr>
          <p:sp>
            <p:nvSpPr>
              <p:cNvPr id="15" name="Oval 14"/>
              <p:cNvSpPr/>
              <p:nvPr/>
            </p:nvSpPr>
            <p:spPr>
              <a:xfrm>
                <a:off x="4344102" y="3046753"/>
                <a:ext cx="75553" cy="76813"/>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p:cNvSpPr/>
              <p:nvPr/>
            </p:nvSpPr>
            <p:spPr>
              <a:xfrm>
                <a:off x="4419655" y="3046753"/>
                <a:ext cx="75554" cy="76813"/>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p:cNvSpPr/>
              <p:nvPr/>
            </p:nvSpPr>
            <p:spPr>
              <a:xfrm>
                <a:off x="4495209" y="3046753"/>
                <a:ext cx="77397" cy="76813"/>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7"/>
              <p:cNvSpPr/>
              <p:nvPr/>
            </p:nvSpPr>
            <p:spPr>
              <a:xfrm>
                <a:off x="4572606" y="3046753"/>
                <a:ext cx="75553" cy="76813"/>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Oval 18"/>
              <p:cNvSpPr/>
              <p:nvPr/>
            </p:nvSpPr>
            <p:spPr>
              <a:xfrm>
                <a:off x="4648159" y="3046753"/>
                <a:ext cx="75554" cy="76813"/>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Oval 19"/>
              <p:cNvSpPr/>
              <p:nvPr/>
            </p:nvSpPr>
            <p:spPr>
              <a:xfrm>
                <a:off x="4723713" y="3046753"/>
                <a:ext cx="77397" cy="76813"/>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0"/>
              <p:cNvSpPr/>
              <p:nvPr/>
            </p:nvSpPr>
            <p:spPr>
              <a:xfrm>
                <a:off x="4344102" y="2971726"/>
                <a:ext cx="75553" cy="75027"/>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p:cNvSpPr/>
              <p:nvPr/>
            </p:nvSpPr>
            <p:spPr>
              <a:xfrm>
                <a:off x="4419655" y="2971726"/>
                <a:ext cx="75554" cy="75027"/>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Oval 22"/>
              <p:cNvSpPr/>
              <p:nvPr/>
            </p:nvSpPr>
            <p:spPr>
              <a:xfrm>
                <a:off x="4495209" y="2971726"/>
                <a:ext cx="77397" cy="75027"/>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Oval 23"/>
              <p:cNvSpPr/>
              <p:nvPr/>
            </p:nvSpPr>
            <p:spPr>
              <a:xfrm>
                <a:off x="4648159" y="2971726"/>
                <a:ext cx="75554" cy="75027"/>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p:cNvSpPr/>
              <p:nvPr/>
            </p:nvSpPr>
            <p:spPr>
              <a:xfrm>
                <a:off x="4572606" y="2971726"/>
                <a:ext cx="75553" cy="75027"/>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Oval 25"/>
              <p:cNvSpPr/>
              <p:nvPr/>
            </p:nvSpPr>
            <p:spPr>
              <a:xfrm>
                <a:off x="4723713" y="2971726"/>
                <a:ext cx="77397" cy="75027"/>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p:cNvSpPr/>
              <p:nvPr/>
            </p:nvSpPr>
            <p:spPr>
              <a:xfrm>
                <a:off x="4344102" y="2894912"/>
                <a:ext cx="75553" cy="76814"/>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 name="Oval 27"/>
              <p:cNvSpPr/>
              <p:nvPr/>
            </p:nvSpPr>
            <p:spPr>
              <a:xfrm>
                <a:off x="4266705" y="2894912"/>
                <a:ext cx="77397" cy="76814"/>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Oval 28"/>
              <p:cNvSpPr/>
              <p:nvPr/>
            </p:nvSpPr>
            <p:spPr>
              <a:xfrm>
                <a:off x="4266705" y="2971726"/>
                <a:ext cx="77397" cy="75027"/>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Oval 29"/>
              <p:cNvSpPr/>
              <p:nvPr/>
            </p:nvSpPr>
            <p:spPr>
              <a:xfrm>
                <a:off x="4419655" y="2894912"/>
                <a:ext cx="75554" cy="76814"/>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Oval 30"/>
              <p:cNvSpPr/>
              <p:nvPr/>
            </p:nvSpPr>
            <p:spPr>
              <a:xfrm>
                <a:off x="4495209" y="2894912"/>
                <a:ext cx="77397" cy="76814"/>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Oval 31"/>
              <p:cNvSpPr/>
              <p:nvPr/>
            </p:nvSpPr>
            <p:spPr>
              <a:xfrm>
                <a:off x="4572606" y="2894912"/>
                <a:ext cx="75553" cy="76814"/>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Oval 32"/>
              <p:cNvSpPr/>
              <p:nvPr/>
            </p:nvSpPr>
            <p:spPr>
              <a:xfrm>
                <a:off x="4648159" y="2894912"/>
                <a:ext cx="75554" cy="76814"/>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4" name="Oval 33"/>
              <p:cNvSpPr/>
              <p:nvPr/>
            </p:nvSpPr>
            <p:spPr>
              <a:xfrm>
                <a:off x="4723713" y="2894912"/>
                <a:ext cx="77397" cy="76814"/>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Oval 34"/>
              <p:cNvSpPr/>
              <p:nvPr/>
            </p:nvSpPr>
            <p:spPr>
              <a:xfrm>
                <a:off x="4801110" y="2894912"/>
                <a:ext cx="75553" cy="76814"/>
              </a:xfrm>
              <a:prstGeom prst="ellipse">
                <a:avLst/>
              </a:prstGeom>
              <a:solidFill>
                <a:srgbClr val="FFFF99"/>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507" name="Hexagon 35"/>
              <p:cNvSpPr>
                <a:spLocks noChangeArrowheads="1"/>
              </p:cNvSpPr>
              <p:nvPr/>
            </p:nvSpPr>
            <p:spPr bwMode="auto">
              <a:xfrm>
                <a:off x="4267200" y="2743200"/>
                <a:ext cx="152400" cy="152400"/>
              </a:xfrm>
              <a:prstGeom prst="hexagon">
                <a:avLst>
                  <a:gd name="adj" fmla="val 25000"/>
                  <a:gd name="vf" fmla="val 115470"/>
                </a:avLst>
              </a:prstGeom>
              <a:blipFill dpi="0" rotWithShape="1">
                <a:blip r:embed="rId3"/>
                <a:srcRect/>
                <a:tile tx="0" ty="0" sx="100000" sy="100000" flip="none" algn="tl"/>
              </a:blipFill>
              <a:ln w="25400">
                <a:solidFill>
                  <a:srgbClr val="948A54"/>
                </a:solidFill>
                <a:miter lim="800000"/>
                <a:headEnd/>
                <a:tailEnd/>
              </a:ln>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ndParaRPr>
              </a:p>
            </p:txBody>
          </p:sp>
          <p:sp>
            <p:nvSpPr>
              <p:cNvPr id="20508" name="Hexagon 36"/>
              <p:cNvSpPr>
                <a:spLocks noChangeArrowheads="1"/>
              </p:cNvSpPr>
              <p:nvPr/>
            </p:nvSpPr>
            <p:spPr bwMode="auto">
              <a:xfrm>
                <a:off x="4191000" y="2743200"/>
                <a:ext cx="152400" cy="152400"/>
              </a:xfrm>
              <a:prstGeom prst="hexagon">
                <a:avLst>
                  <a:gd name="adj" fmla="val 25000"/>
                  <a:gd name="vf" fmla="val 115470"/>
                </a:avLst>
              </a:prstGeom>
              <a:blipFill dpi="0" rotWithShape="1">
                <a:blip r:embed="rId3"/>
                <a:srcRect/>
                <a:tile tx="0" ty="0" sx="100000" sy="100000" flip="none" algn="tl"/>
              </a:blipFill>
              <a:ln w="25400">
                <a:solidFill>
                  <a:srgbClr val="948A54"/>
                </a:solidFill>
                <a:miter lim="800000"/>
                <a:headEnd/>
                <a:tailEnd/>
              </a:ln>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ndParaRPr>
              </a:p>
            </p:txBody>
          </p:sp>
          <p:sp>
            <p:nvSpPr>
              <p:cNvPr id="20509" name="Hexagon 37"/>
              <p:cNvSpPr>
                <a:spLocks noChangeArrowheads="1"/>
              </p:cNvSpPr>
              <p:nvPr/>
            </p:nvSpPr>
            <p:spPr bwMode="auto">
              <a:xfrm>
                <a:off x="4419600" y="2743200"/>
                <a:ext cx="152400" cy="152400"/>
              </a:xfrm>
              <a:prstGeom prst="hexagon">
                <a:avLst>
                  <a:gd name="adj" fmla="val 25000"/>
                  <a:gd name="vf" fmla="val 115470"/>
                </a:avLst>
              </a:prstGeom>
              <a:blipFill dpi="0" rotWithShape="1">
                <a:blip r:embed="rId3"/>
                <a:srcRect/>
                <a:tile tx="0" ty="0" sx="100000" sy="100000" flip="none" algn="tl"/>
              </a:blipFill>
              <a:ln w="25400">
                <a:solidFill>
                  <a:srgbClr val="948A54"/>
                </a:solidFill>
                <a:miter lim="800000"/>
                <a:headEnd/>
                <a:tailEnd/>
              </a:ln>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ndParaRPr>
              </a:p>
            </p:txBody>
          </p:sp>
          <p:sp>
            <p:nvSpPr>
              <p:cNvPr id="20510" name="Hexagon 38"/>
              <p:cNvSpPr>
                <a:spLocks noChangeArrowheads="1"/>
              </p:cNvSpPr>
              <p:nvPr/>
            </p:nvSpPr>
            <p:spPr bwMode="auto">
              <a:xfrm>
                <a:off x="4343400" y="2743200"/>
                <a:ext cx="152400" cy="152400"/>
              </a:xfrm>
              <a:prstGeom prst="hexagon">
                <a:avLst>
                  <a:gd name="adj" fmla="val 25000"/>
                  <a:gd name="vf" fmla="val 115470"/>
                </a:avLst>
              </a:prstGeom>
              <a:blipFill dpi="0" rotWithShape="1">
                <a:blip r:embed="rId3"/>
                <a:srcRect/>
                <a:tile tx="0" ty="0" sx="100000" sy="100000" flip="none" algn="tl"/>
              </a:blipFill>
              <a:ln w="25400">
                <a:solidFill>
                  <a:srgbClr val="948A54"/>
                </a:solidFill>
                <a:miter lim="800000"/>
                <a:headEnd/>
                <a:tailEnd/>
              </a:ln>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ndParaRPr>
              </a:p>
            </p:txBody>
          </p:sp>
          <p:sp>
            <p:nvSpPr>
              <p:cNvPr id="20511" name="Hexagon 39"/>
              <p:cNvSpPr>
                <a:spLocks noChangeArrowheads="1"/>
              </p:cNvSpPr>
              <p:nvPr/>
            </p:nvSpPr>
            <p:spPr bwMode="auto">
              <a:xfrm>
                <a:off x="4572000" y="2743200"/>
                <a:ext cx="152400" cy="152400"/>
              </a:xfrm>
              <a:prstGeom prst="hexagon">
                <a:avLst>
                  <a:gd name="adj" fmla="val 25000"/>
                  <a:gd name="vf" fmla="val 115470"/>
                </a:avLst>
              </a:prstGeom>
              <a:blipFill dpi="0" rotWithShape="1">
                <a:blip r:embed="rId3"/>
                <a:srcRect/>
                <a:tile tx="0" ty="0" sx="100000" sy="100000" flip="none" algn="tl"/>
              </a:blipFill>
              <a:ln w="25400">
                <a:solidFill>
                  <a:srgbClr val="948A54"/>
                </a:solidFill>
                <a:miter lim="800000"/>
                <a:headEnd/>
                <a:tailEnd/>
              </a:ln>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ndParaRPr>
              </a:p>
            </p:txBody>
          </p:sp>
          <p:sp>
            <p:nvSpPr>
              <p:cNvPr id="20512" name="Hexagon 40"/>
              <p:cNvSpPr>
                <a:spLocks noChangeArrowheads="1"/>
              </p:cNvSpPr>
              <p:nvPr/>
            </p:nvSpPr>
            <p:spPr bwMode="auto">
              <a:xfrm>
                <a:off x="4495800" y="2743200"/>
                <a:ext cx="152400" cy="152400"/>
              </a:xfrm>
              <a:prstGeom prst="hexagon">
                <a:avLst>
                  <a:gd name="adj" fmla="val 25000"/>
                  <a:gd name="vf" fmla="val 115470"/>
                </a:avLst>
              </a:prstGeom>
              <a:blipFill dpi="0" rotWithShape="1">
                <a:blip r:embed="rId3"/>
                <a:srcRect/>
                <a:tile tx="0" ty="0" sx="100000" sy="100000" flip="none" algn="tl"/>
              </a:blipFill>
              <a:ln w="25400">
                <a:solidFill>
                  <a:srgbClr val="948A54"/>
                </a:solidFill>
                <a:miter lim="800000"/>
                <a:headEnd/>
                <a:tailEnd/>
              </a:ln>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ndParaRPr>
              </a:p>
            </p:txBody>
          </p:sp>
          <p:sp>
            <p:nvSpPr>
              <p:cNvPr id="20513" name="Hexagon 41"/>
              <p:cNvSpPr>
                <a:spLocks noChangeArrowheads="1"/>
              </p:cNvSpPr>
              <p:nvPr/>
            </p:nvSpPr>
            <p:spPr bwMode="auto">
              <a:xfrm>
                <a:off x="4724400" y="2743200"/>
                <a:ext cx="152400" cy="152400"/>
              </a:xfrm>
              <a:prstGeom prst="hexagon">
                <a:avLst>
                  <a:gd name="adj" fmla="val 25000"/>
                  <a:gd name="vf" fmla="val 115470"/>
                </a:avLst>
              </a:prstGeom>
              <a:blipFill dpi="0" rotWithShape="1">
                <a:blip r:embed="rId3"/>
                <a:srcRect/>
                <a:tile tx="0" ty="0" sx="100000" sy="100000" flip="none" algn="tl"/>
              </a:blipFill>
              <a:ln w="25400">
                <a:solidFill>
                  <a:srgbClr val="948A54"/>
                </a:solidFill>
                <a:miter lim="800000"/>
                <a:headEnd/>
                <a:tailEnd/>
              </a:ln>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ndParaRPr>
              </a:p>
            </p:txBody>
          </p:sp>
          <p:sp>
            <p:nvSpPr>
              <p:cNvPr id="20514" name="Hexagon 42"/>
              <p:cNvSpPr>
                <a:spLocks noChangeArrowheads="1"/>
              </p:cNvSpPr>
              <p:nvPr/>
            </p:nvSpPr>
            <p:spPr bwMode="auto">
              <a:xfrm>
                <a:off x="4648200" y="2743200"/>
                <a:ext cx="152400" cy="152400"/>
              </a:xfrm>
              <a:prstGeom prst="hexagon">
                <a:avLst>
                  <a:gd name="adj" fmla="val 25000"/>
                  <a:gd name="vf" fmla="val 115470"/>
                </a:avLst>
              </a:prstGeom>
              <a:blipFill dpi="0" rotWithShape="1">
                <a:blip r:embed="rId3"/>
                <a:srcRect/>
                <a:tile tx="0" ty="0" sx="100000" sy="100000" flip="none" algn="tl"/>
              </a:blipFill>
              <a:ln w="25400">
                <a:solidFill>
                  <a:srgbClr val="948A54"/>
                </a:solidFill>
                <a:miter lim="800000"/>
                <a:headEnd/>
                <a:tailEnd/>
              </a:ln>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pPr>
                <a:endParaRPr lang="en-US" altLang="en-US" sz="1800">
                  <a:solidFill>
                    <a:srgbClr val="FFFFFF"/>
                  </a:solidFill>
                </a:endParaRPr>
              </a:p>
            </p:txBody>
          </p:sp>
        </p:grpSp>
      </p:grpSp>
    </p:spTree>
    <p:extLst>
      <p:ext uri="{BB962C8B-B14F-4D97-AF65-F5344CB8AC3E}">
        <p14:creationId xmlns:p14="http://schemas.microsoft.com/office/powerpoint/2010/main" val="1927049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tLang="en-US" b="1">
                <a:latin typeface="Arial" charset="0"/>
                <a:ea typeface="Arial" charset="0"/>
                <a:cs typeface="Arial" charset="0"/>
              </a:rPr>
              <a:t>Quality Control</a:t>
            </a:r>
            <a:endParaRPr lang="en-US" altLang="en-US">
              <a:latin typeface="Arial" charset="0"/>
              <a:ea typeface="Arial" charset="0"/>
              <a:cs typeface="Arial" charset="0"/>
            </a:endParaRPr>
          </a:p>
        </p:txBody>
      </p:sp>
      <p:sp>
        <p:nvSpPr>
          <p:cNvPr id="22530" name="Content Placeholder 2"/>
          <p:cNvSpPr>
            <a:spLocks noGrp="1"/>
          </p:cNvSpPr>
          <p:nvPr>
            <p:ph idx="4294967295"/>
          </p:nvPr>
        </p:nvSpPr>
        <p:spPr>
          <a:xfrm>
            <a:off x="914400" y="1600200"/>
            <a:ext cx="8229600" cy="1676400"/>
          </a:xfrm>
        </p:spPr>
        <p:txBody>
          <a:bodyPr/>
          <a:lstStyle/>
          <a:p>
            <a:pPr indent="61913" eaLnBrk="1" hangingPunct="1">
              <a:buFont typeface="Arial" charset="0"/>
              <a:buNone/>
            </a:pPr>
            <a:r>
              <a:rPr lang="en-US" altLang="en-US" sz="2800">
                <a:latin typeface="Arial" charset="0"/>
                <a:ea typeface="Arial" charset="0"/>
                <a:cs typeface="Arial" charset="0"/>
              </a:rPr>
              <a:t>A system of monitoring the quality of the process by taking samples and testing their concentration and/or activity.</a:t>
            </a:r>
          </a:p>
        </p:txBody>
      </p:sp>
    </p:spTree>
    <p:extLst>
      <p:ext uri="{BB962C8B-B14F-4D97-AF65-F5344CB8AC3E}">
        <p14:creationId xmlns:p14="http://schemas.microsoft.com/office/powerpoint/2010/main" val="971547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algn="l" eaLnBrk="1" hangingPunct="1"/>
            <a:r>
              <a:rPr lang="en-US" altLang="en-US" b="1">
                <a:latin typeface="Arial" charset="0"/>
                <a:ea typeface="Arial" charset="0"/>
                <a:cs typeface="Arial" charset="0"/>
              </a:rPr>
              <a:t>Yield Percentage</a:t>
            </a:r>
            <a:endParaRPr lang="en-US" altLang="en-US">
              <a:latin typeface="Arial" charset="0"/>
              <a:ea typeface="Arial" charset="0"/>
              <a:cs typeface="Arial" charset="0"/>
            </a:endParaRPr>
          </a:p>
        </p:txBody>
      </p:sp>
      <p:sp>
        <p:nvSpPr>
          <p:cNvPr id="24578" name="Content Placeholder 2"/>
          <p:cNvSpPr>
            <a:spLocks noGrp="1"/>
          </p:cNvSpPr>
          <p:nvPr>
            <p:ph idx="4294967295"/>
          </p:nvPr>
        </p:nvSpPr>
        <p:spPr>
          <a:xfrm>
            <a:off x="178904" y="1472955"/>
            <a:ext cx="7467600" cy="1676400"/>
          </a:xfrm>
        </p:spPr>
        <p:txBody>
          <a:bodyPr/>
          <a:lstStyle/>
          <a:p>
            <a:pPr indent="-30163" eaLnBrk="1" hangingPunct="1">
              <a:buFont typeface="Arial" charset="0"/>
              <a:buNone/>
            </a:pPr>
            <a:r>
              <a:rPr lang="en-US" altLang="en-US" sz="2800">
                <a:latin typeface="Arial" charset="0"/>
                <a:ea typeface="Arial" charset="0"/>
                <a:cs typeface="Arial" charset="0"/>
              </a:rPr>
              <a:t>A mathematical way to calculate how much product was recovered after the filtration process.</a:t>
            </a:r>
          </a:p>
        </p:txBody>
      </p:sp>
    </p:spTree>
    <p:extLst>
      <p:ext uri="{BB962C8B-B14F-4D97-AF65-F5344CB8AC3E}">
        <p14:creationId xmlns:p14="http://schemas.microsoft.com/office/powerpoint/2010/main" val="1016003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altLang="en-US" b="1">
                <a:latin typeface="Arial" charset="0"/>
                <a:ea typeface="Arial" charset="0"/>
                <a:cs typeface="Arial" charset="0"/>
              </a:rPr>
              <a:t>Standard Curve</a:t>
            </a:r>
            <a:endParaRPr lang="en-US" altLang="en-US">
              <a:latin typeface="Arial" charset="0"/>
              <a:ea typeface="Arial" charset="0"/>
              <a:cs typeface="Arial" charset="0"/>
            </a:endParaRPr>
          </a:p>
        </p:txBody>
      </p:sp>
      <p:sp>
        <p:nvSpPr>
          <p:cNvPr id="26626" name="Content Placeholder 2"/>
          <p:cNvSpPr>
            <a:spLocks noGrp="1"/>
          </p:cNvSpPr>
          <p:nvPr>
            <p:ph idx="4294967295"/>
          </p:nvPr>
        </p:nvSpPr>
        <p:spPr>
          <a:xfrm>
            <a:off x="0" y="1600200"/>
            <a:ext cx="8229600" cy="1828800"/>
          </a:xfrm>
        </p:spPr>
        <p:txBody>
          <a:bodyPr/>
          <a:lstStyle/>
          <a:p>
            <a:pPr indent="22225" eaLnBrk="1" hangingPunct="1">
              <a:buFont typeface="Arial" charset="0"/>
              <a:buNone/>
            </a:pPr>
            <a:r>
              <a:rPr lang="en-US" altLang="en-US">
                <a:latin typeface="Arial" charset="0"/>
                <a:ea typeface="Arial" charset="0"/>
                <a:cs typeface="Arial" charset="0"/>
              </a:rPr>
              <a:t>A </a:t>
            </a:r>
            <a:r>
              <a:rPr lang="en-US" altLang="en-US" b="1">
                <a:latin typeface="Arial" charset="0"/>
                <a:ea typeface="Arial" charset="0"/>
                <a:cs typeface="Arial" charset="0"/>
              </a:rPr>
              <a:t>standard curve</a:t>
            </a:r>
            <a:r>
              <a:rPr lang="en-US" altLang="en-US">
                <a:latin typeface="Arial" charset="0"/>
                <a:ea typeface="Arial" charset="0"/>
                <a:cs typeface="Arial" charset="0"/>
              </a:rPr>
              <a:t> is a method of plotting data in order to determine the level of product recovery over time.</a:t>
            </a:r>
          </a:p>
        </p:txBody>
      </p:sp>
      <p:graphicFrame>
        <p:nvGraphicFramePr>
          <p:cNvPr id="26627" name="Chart 6"/>
          <p:cNvGraphicFramePr>
            <a:graphicFrameLocks/>
          </p:cNvGraphicFramePr>
          <p:nvPr/>
        </p:nvGraphicFramePr>
        <p:xfrm>
          <a:off x="2057400" y="3276600"/>
          <a:ext cx="4953000" cy="2743200"/>
        </p:xfrm>
        <a:graphic>
          <a:graphicData uri="http://schemas.openxmlformats.org/presentationml/2006/ole">
            <mc:AlternateContent xmlns:mc="http://schemas.openxmlformats.org/markup-compatibility/2006">
              <mc:Choice xmlns:v="urn:schemas-microsoft-com:vml" Requires="v">
                <p:oleObj spid="_x0000_s13321" r:id="rId4" imgW="4950381" imgH="2743438" progId="Excel.Chart.8">
                  <p:embed/>
                </p:oleObj>
              </mc:Choice>
              <mc:Fallback>
                <p:oleObj r:id="rId4" imgW="4950381" imgH="2743438"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276600"/>
                        <a:ext cx="4953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06064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3752"/>
            <a:ext cx="8229600" cy="1143000"/>
          </a:xfrm>
        </p:spPr>
        <p:txBody>
          <a:bodyPr>
            <a:normAutofit/>
          </a:bodyPr>
          <a:lstStyle/>
          <a:p>
            <a:pPr eaLnBrk="1" hangingPunct="1"/>
            <a:r>
              <a:rPr lang="en-US" altLang="en-US" b="1">
                <a:latin typeface="Arial" charset="0"/>
                <a:ea typeface="Arial" charset="0"/>
                <a:cs typeface="Arial" charset="0"/>
              </a:rPr>
              <a:t>Concentration Percentage</a:t>
            </a:r>
          </a:p>
        </p:txBody>
      </p:sp>
      <p:sp>
        <p:nvSpPr>
          <p:cNvPr id="28675" name="Content Placeholder 2"/>
          <p:cNvSpPr>
            <a:spLocks noGrp="1"/>
          </p:cNvSpPr>
          <p:nvPr>
            <p:ph idx="4294967295"/>
          </p:nvPr>
        </p:nvSpPr>
        <p:spPr>
          <a:xfrm>
            <a:off x="0" y="2289314"/>
            <a:ext cx="8229600" cy="1828800"/>
          </a:xfrm>
        </p:spPr>
        <p:txBody>
          <a:bodyPr/>
          <a:lstStyle/>
          <a:p>
            <a:pPr indent="-30163" eaLnBrk="1" hangingPunct="1">
              <a:buFont typeface="Arial" charset="0"/>
              <a:buNone/>
            </a:pPr>
            <a:r>
              <a:rPr lang="en-US" altLang="en-US" sz="3000">
                <a:latin typeface="Arial" charset="0"/>
                <a:ea typeface="Arial" charset="0"/>
                <a:cs typeface="Arial" charset="0"/>
              </a:rPr>
              <a:t>A number based on comparing the color of the filtrate to a known sample or “standard curve.”</a:t>
            </a:r>
          </a:p>
          <a:p>
            <a:pPr eaLnBrk="1" hangingPunct="1">
              <a:buFont typeface="Arial" charset="0"/>
              <a:buNone/>
            </a:pPr>
            <a:endParaRPr lang="en-US" altLang="en-US">
              <a:latin typeface="Arial" charset="0"/>
              <a:ea typeface="Arial" charset="0"/>
              <a:cs typeface="Arial" charset="0"/>
            </a:endParaRPr>
          </a:p>
        </p:txBody>
      </p:sp>
    </p:spTree>
    <p:extLst>
      <p:ext uri="{BB962C8B-B14F-4D97-AF65-F5344CB8AC3E}">
        <p14:creationId xmlns:p14="http://schemas.microsoft.com/office/powerpoint/2010/main" val="1198839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339" y="187898"/>
            <a:ext cx="8136835" cy="1320800"/>
          </a:xfrm>
        </p:spPr>
        <p:txBody>
          <a:bodyPr/>
          <a:lstStyle/>
          <a:p>
            <a:pPr algn="l"/>
            <a:r>
              <a:rPr lang="en-US" dirty="0" smtClean="0"/>
              <a:t>Product Development &amp; Regulatory Milestones</a:t>
            </a:r>
            <a:endParaRPr lang="en-US" dirty="0"/>
          </a:p>
        </p:txBody>
      </p:sp>
      <p:sp>
        <p:nvSpPr>
          <p:cNvPr id="3" name="Content Placeholder 2"/>
          <p:cNvSpPr>
            <a:spLocks noGrp="1"/>
          </p:cNvSpPr>
          <p:nvPr>
            <p:ph idx="1"/>
          </p:nvPr>
        </p:nvSpPr>
        <p:spPr>
          <a:xfrm>
            <a:off x="200240" y="2031376"/>
            <a:ext cx="8638960" cy="4223649"/>
          </a:xfrm>
        </p:spPr>
        <p:txBody>
          <a:bodyPr>
            <a:noAutofit/>
          </a:bodyPr>
          <a:lstStyle/>
          <a:p>
            <a:r>
              <a:rPr lang="en-US" sz="2800" dirty="0" smtClean="0"/>
              <a:t>Include </a:t>
            </a:r>
            <a:r>
              <a:rPr lang="en-US" sz="2800" dirty="0">
                <a:solidFill>
                  <a:srgbClr val="FF0000"/>
                </a:solidFill>
              </a:rPr>
              <a:t>Preclinical</a:t>
            </a:r>
            <a:r>
              <a:rPr lang="en-US" sz="2800" dirty="0"/>
              <a:t>, </a:t>
            </a:r>
            <a:r>
              <a:rPr lang="en-US" sz="2800" dirty="0">
                <a:solidFill>
                  <a:srgbClr val="FF0000"/>
                </a:solidFill>
              </a:rPr>
              <a:t>Clinical</a:t>
            </a:r>
            <a:r>
              <a:rPr lang="en-US" sz="2800" dirty="0"/>
              <a:t>, </a:t>
            </a:r>
            <a:r>
              <a:rPr lang="en-US" sz="2800" dirty="0" smtClean="0">
                <a:solidFill>
                  <a:srgbClr val="FF0000"/>
                </a:solidFill>
              </a:rPr>
              <a:t>Biologics License Application (BLA), </a:t>
            </a:r>
            <a:r>
              <a:rPr lang="en-US" sz="2800" dirty="0">
                <a:solidFill>
                  <a:srgbClr val="FF0000"/>
                </a:solidFill>
              </a:rPr>
              <a:t>and </a:t>
            </a:r>
            <a:r>
              <a:rPr lang="en-US" sz="2800" dirty="0" smtClean="0">
                <a:solidFill>
                  <a:srgbClr val="FF0000"/>
                </a:solidFill>
              </a:rPr>
              <a:t>Non-disclosure Agreement (NDA</a:t>
            </a:r>
            <a:r>
              <a:rPr lang="en-US" sz="2800" dirty="0" smtClean="0"/>
              <a:t>) Submission</a:t>
            </a:r>
          </a:p>
          <a:p>
            <a:r>
              <a:rPr lang="en-US" sz="2800" dirty="0" smtClean="0"/>
              <a:t>International</a:t>
            </a:r>
            <a:r>
              <a:rPr lang="en-US" sz="2800" dirty="0"/>
              <a:t> </a:t>
            </a:r>
            <a:r>
              <a:rPr lang="en-US" sz="2800" dirty="0" smtClean="0"/>
              <a:t>Conference </a:t>
            </a:r>
            <a:r>
              <a:rPr lang="en-US" sz="2800" dirty="0"/>
              <a:t>on Harmonization of Technical </a:t>
            </a:r>
            <a:r>
              <a:rPr lang="en-US" sz="2800" dirty="0" smtClean="0"/>
              <a:t>Requirements for </a:t>
            </a:r>
            <a:r>
              <a:rPr lang="en-US" sz="2800" dirty="0"/>
              <a:t>Registration of Pharmaceuticals for </a:t>
            </a:r>
            <a:r>
              <a:rPr lang="en-US" sz="2800" dirty="0" smtClean="0"/>
              <a:t>Human Use </a:t>
            </a:r>
            <a:r>
              <a:rPr lang="en-US" sz="2800" dirty="0"/>
              <a:t>(ICH) was </a:t>
            </a:r>
            <a:r>
              <a:rPr lang="en-US" sz="2800" dirty="0" smtClean="0"/>
              <a:t>formed </a:t>
            </a:r>
            <a:r>
              <a:rPr lang="en-US" sz="2800" dirty="0"/>
              <a:t>in </a:t>
            </a:r>
            <a:r>
              <a:rPr lang="en-US" sz="2800" dirty="0" smtClean="0"/>
              <a:t>1990</a:t>
            </a:r>
          </a:p>
          <a:p>
            <a:r>
              <a:rPr lang="en-US" sz="2800" dirty="0"/>
              <a:t>H</a:t>
            </a:r>
            <a:r>
              <a:rPr lang="en-US" sz="2800" dirty="0" smtClean="0"/>
              <a:t>elp </a:t>
            </a:r>
            <a:r>
              <a:rPr lang="en-US" sz="2800" dirty="0"/>
              <a:t>biopharmaceutical entities to </a:t>
            </a:r>
            <a:r>
              <a:rPr lang="en-US" sz="2800" dirty="0" smtClean="0"/>
              <a:t>register and </a:t>
            </a:r>
            <a:r>
              <a:rPr lang="en-US" sz="2800" dirty="0"/>
              <a:t>develop </a:t>
            </a:r>
            <a:r>
              <a:rPr lang="en-US" sz="2800" dirty="0">
                <a:solidFill>
                  <a:srgbClr val="FF0000"/>
                </a:solidFill>
              </a:rPr>
              <a:t>safe, quality, and effective </a:t>
            </a:r>
            <a:r>
              <a:rPr lang="en-US" sz="2800" dirty="0" smtClean="0">
                <a:solidFill>
                  <a:srgbClr val="FF0000"/>
                </a:solidFill>
              </a:rPr>
              <a:t>drugs</a:t>
            </a:r>
          </a:p>
          <a:p>
            <a:r>
              <a:rPr lang="en-US" sz="2800" dirty="0" smtClean="0"/>
              <a:t>Include </a:t>
            </a:r>
            <a:r>
              <a:rPr lang="en-US" sz="2800" dirty="0"/>
              <a:t> therapeutic proteins such as </a:t>
            </a:r>
            <a:r>
              <a:rPr lang="en-US" sz="2800" dirty="0" smtClean="0"/>
              <a:t>monoclonal antibodies</a:t>
            </a:r>
            <a:r>
              <a:rPr lang="en-US" sz="2800" dirty="0"/>
              <a:t>, cytokines, etc</a:t>
            </a:r>
          </a:p>
        </p:txBody>
      </p:sp>
    </p:spTree>
    <p:extLst>
      <p:ext uri="{BB962C8B-B14F-4D97-AF65-F5344CB8AC3E}">
        <p14:creationId xmlns:p14="http://schemas.microsoft.com/office/powerpoint/2010/main" val="1108120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086" y="159026"/>
            <a:ext cx="7832035" cy="1258611"/>
          </a:xfrm>
        </p:spPr>
        <p:txBody>
          <a:bodyPr>
            <a:normAutofit/>
          </a:bodyPr>
          <a:lstStyle/>
          <a:p>
            <a:pPr algn="l"/>
            <a:r>
              <a:rPr lang="en-US" sz="2000" smtClean="0"/>
              <a:t>Biomanufacturing Product </a:t>
            </a:r>
            <a:r>
              <a:rPr lang="en-US" sz="2000" dirty="0"/>
              <a:t>development diagram and regulatory milestones</a:t>
            </a:r>
          </a:p>
        </p:txBody>
      </p:sp>
      <p:pic>
        <p:nvPicPr>
          <p:cNvPr id="4" name="Picture 3"/>
          <p:cNvPicPr>
            <a:picLocks noChangeAspect="1"/>
          </p:cNvPicPr>
          <p:nvPr/>
        </p:nvPicPr>
        <p:blipFill>
          <a:blip r:embed="rId2"/>
          <a:stretch>
            <a:fillRect/>
          </a:stretch>
        </p:blipFill>
        <p:spPr>
          <a:xfrm>
            <a:off x="641555" y="1233571"/>
            <a:ext cx="6468693" cy="4773276"/>
          </a:xfrm>
          <a:prstGeom prst="rect">
            <a:avLst/>
          </a:prstGeom>
        </p:spPr>
      </p:pic>
      <p:sp>
        <p:nvSpPr>
          <p:cNvPr id="5" name="Rectangle 4"/>
          <p:cNvSpPr/>
          <p:nvPr/>
        </p:nvSpPr>
        <p:spPr>
          <a:xfrm>
            <a:off x="522287" y="6117919"/>
            <a:ext cx="5932714" cy="276999"/>
          </a:xfrm>
          <a:prstGeom prst="rect">
            <a:avLst/>
          </a:prstGeom>
        </p:spPr>
        <p:txBody>
          <a:bodyPr wrap="square">
            <a:spAutoFit/>
          </a:bodyPr>
          <a:lstStyle/>
          <a:p>
            <a:r>
              <a:rPr lang="en-US" sz="1200" b="0" i="0" u="none" strike="noStrike" baseline="0" dirty="0" smtClean="0">
                <a:latin typeface=""/>
              </a:rPr>
              <a:t>Source: </a:t>
            </a:r>
            <a:r>
              <a:rPr lang="en-US" sz="1200" b="0" i="0" u="none" strike="noStrike" baseline="0" dirty="0" err="1" smtClean="0">
                <a:latin typeface=""/>
              </a:rPr>
              <a:t>Cytovance</a:t>
            </a:r>
            <a:r>
              <a:rPr lang="en-US" sz="1200" b="0" i="0" u="none" strike="noStrike" baseline="0" dirty="0" smtClean="0">
                <a:latin typeface=""/>
              </a:rPr>
              <a:t> Biologics Inc., John Conner, 2013</a:t>
            </a:r>
            <a:endParaRPr lang="en-US" sz="1200" dirty="0"/>
          </a:p>
        </p:txBody>
      </p:sp>
    </p:spTree>
    <p:extLst>
      <p:ext uri="{BB962C8B-B14F-4D97-AF65-F5344CB8AC3E}">
        <p14:creationId xmlns:p14="http://schemas.microsoft.com/office/powerpoint/2010/main" val="1756380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052" y="1219062"/>
            <a:ext cx="8454887" cy="5155234"/>
          </a:xfrm>
        </p:spPr>
        <p:txBody>
          <a:bodyPr>
            <a:normAutofit/>
          </a:bodyPr>
          <a:lstStyle/>
          <a:p>
            <a:r>
              <a:rPr lang="en-US" dirty="0" smtClean="0"/>
              <a:t>Biologic </a:t>
            </a:r>
            <a:r>
              <a:rPr lang="en-US" dirty="0"/>
              <a:t>products are derived from </a:t>
            </a:r>
            <a:r>
              <a:rPr lang="en-US" dirty="0" smtClean="0"/>
              <a:t>living systems </a:t>
            </a:r>
            <a:r>
              <a:rPr lang="en-US" dirty="0"/>
              <a:t>that </a:t>
            </a:r>
            <a:r>
              <a:rPr lang="en-US" dirty="0">
                <a:solidFill>
                  <a:srgbClr val="FF0000"/>
                </a:solidFill>
              </a:rPr>
              <a:t>may </a:t>
            </a:r>
            <a:r>
              <a:rPr lang="en-US" dirty="0" smtClean="0">
                <a:solidFill>
                  <a:srgbClr val="FF0000"/>
                </a:solidFill>
              </a:rPr>
              <a:t>or  </a:t>
            </a:r>
            <a:r>
              <a:rPr lang="en-US" dirty="0">
                <a:solidFill>
                  <a:srgbClr val="FF0000"/>
                </a:solidFill>
              </a:rPr>
              <a:t>may not be </a:t>
            </a:r>
            <a:r>
              <a:rPr lang="en-US" dirty="0" smtClean="0">
                <a:solidFill>
                  <a:srgbClr val="FF0000"/>
                </a:solidFill>
              </a:rPr>
              <a:t>modified</a:t>
            </a:r>
          </a:p>
          <a:p>
            <a:r>
              <a:rPr lang="en-US" dirty="0" smtClean="0"/>
              <a:t>Mainly by </a:t>
            </a:r>
            <a:r>
              <a:rPr lang="en-US" dirty="0" smtClean="0">
                <a:solidFill>
                  <a:srgbClr val="FF0000"/>
                </a:solidFill>
              </a:rPr>
              <a:t>Recombinant</a:t>
            </a:r>
            <a:r>
              <a:rPr lang="en-US" dirty="0">
                <a:solidFill>
                  <a:srgbClr val="FF0000"/>
                </a:solidFill>
              </a:rPr>
              <a:t> </a:t>
            </a:r>
            <a:r>
              <a:rPr lang="en-US" dirty="0" smtClean="0">
                <a:solidFill>
                  <a:srgbClr val="FF0000"/>
                </a:solidFill>
              </a:rPr>
              <a:t>DNA </a:t>
            </a:r>
            <a:r>
              <a:rPr lang="en-US" dirty="0">
                <a:solidFill>
                  <a:srgbClr val="FF0000"/>
                </a:solidFill>
              </a:rPr>
              <a:t>technology </a:t>
            </a:r>
            <a:r>
              <a:rPr lang="en-US" dirty="0" smtClean="0"/>
              <a:t>to produce </a:t>
            </a:r>
            <a:r>
              <a:rPr lang="en-US" dirty="0"/>
              <a:t>therapeutic products </a:t>
            </a:r>
          </a:p>
          <a:p>
            <a:r>
              <a:rPr lang="en-US" dirty="0" smtClean="0"/>
              <a:t>Such as monoclonal antibody, a </a:t>
            </a:r>
            <a:r>
              <a:rPr lang="en-US" dirty="0"/>
              <a:t>vaccine, </a:t>
            </a:r>
            <a:r>
              <a:rPr lang="en-US" dirty="0" smtClean="0"/>
              <a:t>cytokines, enzymes</a:t>
            </a:r>
            <a:r>
              <a:rPr lang="en-US" dirty="0"/>
              <a:t> etc</a:t>
            </a:r>
            <a:endParaRPr lang="en-US" dirty="0" smtClean="0"/>
          </a:p>
        </p:txBody>
      </p:sp>
    </p:spTree>
    <p:extLst>
      <p:ext uri="{BB962C8B-B14F-4D97-AF65-F5344CB8AC3E}">
        <p14:creationId xmlns:p14="http://schemas.microsoft.com/office/powerpoint/2010/main" val="1684155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8052" y="1219062"/>
            <a:ext cx="8454887" cy="5155234"/>
          </a:xfrm>
        </p:spPr>
        <p:txBody>
          <a:bodyPr>
            <a:normAutofit lnSpcReduction="10000"/>
          </a:bodyPr>
          <a:lstStyle/>
          <a:p>
            <a:r>
              <a:rPr lang="en-US" dirty="0" smtClean="0">
                <a:solidFill>
                  <a:srgbClr val="FF0000"/>
                </a:solidFill>
              </a:rPr>
              <a:t>Some are naturally </a:t>
            </a:r>
            <a:r>
              <a:rPr lang="en-US" dirty="0">
                <a:solidFill>
                  <a:srgbClr val="FF0000"/>
                </a:solidFill>
              </a:rPr>
              <a:t>occurred </a:t>
            </a:r>
            <a:r>
              <a:rPr lang="en-US" dirty="0"/>
              <a:t>such as whole blood and </a:t>
            </a:r>
            <a:r>
              <a:rPr lang="en-US" dirty="0" smtClean="0"/>
              <a:t>blood components</a:t>
            </a:r>
            <a:r>
              <a:rPr lang="en-US" dirty="0"/>
              <a:t>, organ and tissue transplantations</a:t>
            </a:r>
            <a:endParaRPr lang="en-US" dirty="0" smtClean="0"/>
          </a:p>
          <a:p>
            <a:r>
              <a:rPr lang="en-US" dirty="0" smtClean="0"/>
              <a:t>Artificially via </a:t>
            </a:r>
            <a:r>
              <a:rPr lang="en-US" dirty="0" smtClean="0">
                <a:solidFill>
                  <a:srgbClr val="FF0000"/>
                </a:solidFill>
              </a:rPr>
              <a:t>Recombinant </a:t>
            </a:r>
            <a:r>
              <a:rPr lang="en-US" dirty="0">
                <a:solidFill>
                  <a:srgbClr val="FF0000"/>
                </a:solidFill>
              </a:rPr>
              <a:t>DNA technology </a:t>
            </a:r>
            <a:r>
              <a:rPr lang="en-US" dirty="0" smtClean="0"/>
              <a:t>such</a:t>
            </a:r>
            <a:r>
              <a:rPr lang="en-US" dirty="0"/>
              <a:t> </a:t>
            </a:r>
            <a:r>
              <a:rPr lang="en-US" dirty="0" smtClean="0"/>
              <a:t>as </a:t>
            </a:r>
            <a:r>
              <a:rPr lang="en-US" dirty="0"/>
              <a:t>“insulin</a:t>
            </a:r>
            <a:r>
              <a:rPr lang="en-US" dirty="0" smtClean="0"/>
              <a:t>”, </a:t>
            </a:r>
            <a:r>
              <a:rPr lang="en-US" dirty="0"/>
              <a:t>monoclonal </a:t>
            </a:r>
            <a:r>
              <a:rPr lang="en-US" dirty="0" smtClean="0"/>
              <a:t>antibodies, signaling-type </a:t>
            </a:r>
            <a:r>
              <a:rPr lang="en-US" dirty="0"/>
              <a:t>proteins, and receptor-type </a:t>
            </a:r>
            <a:r>
              <a:rPr lang="en-US" dirty="0" smtClean="0"/>
              <a:t>proteins</a:t>
            </a:r>
          </a:p>
          <a:p>
            <a:r>
              <a:rPr lang="en-US" dirty="0" smtClean="0"/>
              <a:t>Biologics </a:t>
            </a:r>
            <a:r>
              <a:rPr lang="en-US" dirty="0"/>
              <a:t>can be defined as a large complex molecule </a:t>
            </a:r>
            <a:r>
              <a:rPr lang="en-US" dirty="0" smtClean="0"/>
              <a:t>produced by </a:t>
            </a:r>
            <a:r>
              <a:rPr lang="en-US" dirty="0"/>
              <a:t>or extracted from living system such as bacteria or mammalin cells</a:t>
            </a:r>
          </a:p>
        </p:txBody>
      </p:sp>
    </p:spTree>
    <p:extLst>
      <p:ext uri="{BB962C8B-B14F-4D97-AF65-F5344CB8AC3E}">
        <p14:creationId xmlns:p14="http://schemas.microsoft.com/office/powerpoint/2010/main" val="1137061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35845"/>
          <a:stretch/>
        </p:blipFill>
        <p:spPr>
          <a:xfrm>
            <a:off x="2660374" y="906364"/>
            <a:ext cx="4375702" cy="5039444"/>
          </a:xfrm>
          <a:prstGeom prst="rect">
            <a:avLst/>
          </a:prstGeom>
        </p:spPr>
      </p:pic>
      <p:sp>
        <p:nvSpPr>
          <p:cNvPr id="5" name="Title 4"/>
          <p:cNvSpPr>
            <a:spLocks noGrp="1"/>
          </p:cNvSpPr>
          <p:nvPr>
            <p:ph type="title"/>
          </p:nvPr>
        </p:nvSpPr>
        <p:spPr>
          <a:xfrm>
            <a:off x="165099" y="98132"/>
            <a:ext cx="7378702" cy="1320800"/>
          </a:xfrm>
        </p:spPr>
        <p:txBody>
          <a:bodyPr>
            <a:normAutofit/>
          </a:bodyPr>
          <a:lstStyle/>
          <a:p>
            <a:pPr algn="l"/>
            <a:r>
              <a:rPr lang="en-US" sz="2400" dirty="0" smtClean="0"/>
              <a:t>Typical Biologics manufacturing Process Flow Diagram (PFD)</a:t>
            </a:r>
            <a:endParaRPr lang="en-US" sz="2400" dirty="0"/>
          </a:p>
        </p:txBody>
      </p:sp>
      <p:sp>
        <p:nvSpPr>
          <p:cNvPr id="6" name="Down Arrow 5"/>
          <p:cNvSpPr/>
          <p:nvPr/>
        </p:nvSpPr>
        <p:spPr>
          <a:xfrm>
            <a:off x="3625850" y="5945808"/>
            <a:ext cx="266700" cy="355601"/>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9906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165099" y="98132"/>
            <a:ext cx="7378702" cy="1320800"/>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smtClean="0"/>
              <a:t>Typical Biologics manufacturing Process Flow Diagram (PFD)</a:t>
            </a:r>
            <a:endParaRPr lang="en-US" sz="2400" dirty="0"/>
          </a:p>
        </p:txBody>
      </p:sp>
      <p:pic>
        <p:nvPicPr>
          <p:cNvPr id="5" name="Picture 4"/>
          <p:cNvPicPr>
            <a:picLocks noChangeAspect="1"/>
          </p:cNvPicPr>
          <p:nvPr/>
        </p:nvPicPr>
        <p:blipFill rotWithShape="1">
          <a:blip r:embed="rId3"/>
          <a:srcRect l="31006"/>
          <a:stretch/>
        </p:blipFill>
        <p:spPr>
          <a:xfrm>
            <a:off x="2318191" y="685533"/>
            <a:ext cx="4368359" cy="5032985"/>
          </a:xfrm>
          <a:prstGeom prst="rect">
            <a:avLst/>
          </a:prstGeom>
        </p:spPr>
      </p:pic>
      <p:sp>
        <p:nvSpPr>
          <p:cNvPr id="6" name="Rectangle 5"/>
          <p:cNvSpPr/>
          <p:nvPr/>
        </p:nvSpPr>
        <p:spPr>
          <a:xfrm>
            <a:off x="1205949" y="5950393"/>
            <a:ext cx="4558747" cy="307777"/>
          </a:xfrm>
          <a:prstGeom prst="rect">
            <a:avLst/>
          </a:prstGeom>
        </p:spPr>
        <p:txBody>
          <a:bodyPr wrap="square">
            <a:spAutoFit/>
          </a:bodyPr>
          <a:lstStyle/>
          <a:p>
            <a:r>
              <a:rPr lang="en-US" sz="1400" b="0" i="0" u="none" strike="noStrike" baseline="0" dirty="0" smtClean="0">
                <a:latin typeface=""/>
              </a:rPr>
              <a:t>Source: </a:t>
            </a:r>
            <a:r>
              <a:rPr lang="en-US" sz="1400" b="0" i="0" u="none" strike="noStrike" baseline="0" dirty="0" err="1" smtClean="0">
                <a:latin typeface=""/>
              </a:rPr>
              <a:t>Cytovance</a:t>
            </a:r>
            <a:r>
              <a:rPr lang="en-US" sz="1400" b="0" i="0" u="none" strike="noStrike" baseline="0" dirty="0" smtClean="0">
                <a:latin typeface=""/>
              </a:rPr>
              <a:t> Biologics Inc.,</a:t>
            </a:r>
            <a:r>
              <a:rPr lang="en-US" sz="1400" b="0" i="0" u="none" strike="noStrike" dirty="0" smtClean="0">
                <a:latin typeface=""/>
              </a:rPr>
              <a:t> </a:t>
            </a:r>
            <a:r>
              <a:rPr lang="en-US" sz="1400" b="0" i="0" u="none" strike="noStrike" baseline="0" dirty="0" smtClean="0">
                <a:latin typeface=""/>
              </a:rPr>
              <a:t>John Conner, 2013</a:t>
            </a:r>
            <a:endParaRPr lang="en-US" sz="1400" dirty="0"/>
          </a:p>
        </p:txBody>
      </p:sp>
    </p:spTree>
    <p:extLst>
      <p:ext uri="{BB962C8B-B14F-4D97-AF65-F5344CB8AC3E}">
        <p14:creationId xmlns:p14="http://schemas.microsoft.com/office/powerpoint/2010/main" val="884616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19088"/>
            <a:ext cx="7480300" cy="3881437"/>
          </a:xfrm>
        </p:spPr>
        <p:txBody>
          <a:bodyPr/>
          <a:lstStyle/>
          <a:p>
            <a:pPr marL="0" indent="0">
              <a:buNone/>
            </a:pPr>
            <a:r>
              <a:rPr lang="en-US" dirty="0" smtClean="0"/>
              <a:t>Various Biological products &amp; mechanism of action are shown below</a:t>
            </a:r>
            <a:endParaRPr lang="en-US" dirty="0"/>
          </a:p>
        </p:txBody>
      </p:sp>
      <p:pic>
        <p:nvPicPr>
          <p:cNvPr id="4" name="Picture 3"/>
          <p:cNvPicPr>
            <a:picLocks noChangeAspect="1"/>
          </p:cNvPicPr>
          <p:nvPr/>
        </p:nvPicPr>
        <p:blipFill>
          <a:blip r:embed="rId3"/>
          <a:stretch>
            <a:fillRect/>
          </a:stretch>
        </p:blipFill>
        <p:spPr>
          <a:xfrm>
            <a:off x="914401" y="1479163"/>
            <a:ext cx="6385034" cy="4136506"/>
          </a:xfrm>
          <a:prstGeom prst="rect">
            <a:avLst/>
          </a:prstGeom>
        </p:spPr>
      </p:pic>
      <p:sp>
        <p:nvSpPr>
          <p:cNvPr id="5" name="Rectangle 4"/>
          <p:cNvSpPr/>
          <p:nvPr/>
        </p:nvSpPr>
        <p:spPr>
          <a:xfrm>
            <a:off x="1205949" y="5950393"/>
            <a:ext cx="4558747" cy="307777"/>
          </a:xfrm>
          <a:prstGeom prst="rect">
            <a:avLst/>
          </a:prstGeom>
        </p:spPr>
        <p:txBody>
          <a:bodyPr wrap="square">
            <a:spAutoFit/>
          </a:bodyPr>
          <a:lstStyle/>
          <a:p>
            <a:r>
              <a:rPr lang="en-US" sz="1400" b="0" i="0" u="none" strike="noStrike" baseline="0" dirty="0" smtClean="0">
                <a:latin typeface=""/>
              </a:rPr>
              <a:t>Source: </a:t>
            </a:r>
            <a:r>
              <a:rPr lang="en-US" sz="1400" b="0" i="0" u="none" strike="noStrike" baseline="0" dirty="0" err="1" smtClean="0">
                <a:latin typeface=""/>
              </a:rPr>
              <a:t>Cytovance</a:t>
            </a:r>
            <a:r>
              <a:rPr lang="en-US" sz="1400" b="0" i="0" u="none" strike="noStrike" baseline="0" dirty="0" smtClean="0">
                <a:latin typeface=""/>
              </a:rPr>
              <a:t> Biologics Inc.,</a:t>
            </a:r>
            <a:r>
              <a:rPr lang="en-US" sz="1400" b="0" i="0" u="none" strike="noStrike" dirty="0" smtClean="0">
                <a:latin typeface=""/>
              </a:rPr>
              <a:t> </a:t>
            </a:r>
            <a:r>
              <a:rPr lang="en-US" sz="1400" b="0" i="0" u="none" strike="noStrike" baseline="0" dirty="0" smtClean="0">
                <a:latin typeface=""/>
              </a:rPr>
              <a:t>John Conner, 2013</a:t>
            </a:r>
            <a:endParaRPr lang="en-US" sz="1400" dirty="0"/>
          </a:p>
        </p:txBody>
      </p:sp>
    </p:spTree>
    <p:extLst>
      <p:ext uri="{BB962C8B-B14F-4D97-AF65-F5344CB8AC3E}">
        <p14:creationId xmlns:p14="http://schemas.microsoft.com/office/powerpoint/2010/main" val="145502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522" y="1087784"/>
            <a:ext cx="7977808" cy="1320800"/>
          </a:xfrm>
        </p:spPr>
        <p:txBody>
          <a:bodyPr rtlCol="0">
            <a:normAutofit fontScale="90000"/>
          </a:bodyPr>
          <a:lstStyle/>
          <a:p>
            <a:pPr eaLnBrk="1" fontAlgn="auto" hangingPunct="1">
              <a:spcAft>
                <a:spcPts val="0"/>
              </a:spcAft>
              <a:defRPr/>
            </a:pPr>
            <a:r>
              <a:rPr lang="en-US" b="1" dirty="0" smtClean="0">
                <a:latin typeface="Arial" pitchFamily="34" charset="0"/>
                <a:cs typeface="Arial" pitchFamily="34" charset="0"/>
              </a:rPr>
              <a:t>Downstream Biomanufacturing</a:t>
            </a:r>
            <a:endParaRPr lang="en-US" b="1" dirty="0">
              <a:latin typeface="Arial" pitchFamily="34" charset="0"/>
              <a:cs typeface="Arial" pitchFamily="34" charset="0"/>
            </a:endParaRPr>
          </a:p>
        </p:txBody>
      </p:sp>
      <p:sp>
        <p:nvSpPr>
          <p:cNvPr id="14338" name="Content Placeholder 7"/>
          <p:cNvSpPr>
            <a:spLocks noGrp="1"/>
          </p:cNvSpPr>
          <p:nvPr>
            <p:ph sz="half" idx="1"/>
          </p:nvPr>
        </p:nvSpPr>
        <p:spPr>
          <a:xfrm>
            <a:off x="-112641" y="2408584"/>
            <a:ext cx="7772400" cy="1828800"/>
          </a:xfrm>
        </p:spPr>
        <p:txBody>
          <a:bodyPr>
            <a:normAutofit/>
          </a:bodyPr>
          <a:lstStyle/>
          <a:p>
            <a:pPr indent="-30163" eaLnBrk="1" hangingPunct="1">
              <a:buFont typeface="Arial" charset="0"/>
              <a:buNone/>
            </a:pPr>
            <a:r>
              <a:rPr lang="en-US" altLang="en-US">
                <a:latin typeface="Arial" charset="0"/>
                <a:ea typeface="Arial" charset="0"/>
                <a:cs typeface="Arial" charset="0"/>
              </a:rPr>
              <a:t>During the downstream process, impurities are removed from the final end product that will be made available to consumers. </a:t>
            </a:r>
          </a:p>
        </p:txBody>
      </p:sp>
    </p:spTree>
    <p:extLst>
      <p:ext uri="{BB962C8B-B14F-4D97-AF65-F5344CB8AC3E}">
        <p14:creationId xmlns:p14="http://schemas.microsoft.com/office/powerpoint/2010/main" val="612026840"/>
      </p:ext>
    </p:extLst>
  </p:cSld>
  <p:clrMapOvr>
    <a:masterClrMapping/>
  </p:clrMapOvr>
</p:sld>
</file>

<file path=ppt/theme/theme1.xml><?xml version="1.0" encoding="utf-8"?>
<a:theme xmlns:a="http://schemas.openxmlformats.org/drawingml/2006/main" name="UMP OCW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MP OCW Theme" id="{C93204C6-4DE5-0C4F-9656-23EDA5E2CC0E}" vid="{513574BA-12E6-2A4A-824C-B345994098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UMP OCW Theme</Template>
  <TotalTime>139</TotalTime>
  <Words>645</Words>
  <Application>Microsoft Macintosh PowerPoint</Application>
  <PresentationFormat>On-screen Show (4:3)</PresentationFormat>
  <Paragraphs>72</Paragraphs>
  <Slides>16</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1" baseType="lpstr">
      <vt:lpstr>Calibri</vt:lpstr>
      <vt:lpstr>Helvetica</vt:lpstr>
      <vt:lpstr>Arial</vt:lpstr>
      <vt:lpstr>UMP OCW Theme</vt:lpstr>
      <vt:lpstr>Excel.Chart.8</vt:lpstr>
      <vt:lpstr>BSB3503 - Biomanufacturing CHAPTER 3 Biomanufacturing Processes</vt:lpstr>
      <vt:lpstr>Product Development &amp; Regulatory Milestones</vt:lpstr>
      <vt:lpstr>Biomanufacturing Product development diagram and regulatory milestones</vt:lpstr>
      <vt:lpstr>PowerPoint Presentation</vt:lpstr>
      <vt:lpstr>PowerPoint Presentation</vt:lpstr>
      <vt:lpstr>Typical Biologics manufacturing Process Flow Diagram (PFD)</vt:lpstr>
      <vt:lpstr>PowerPoint Presentation</vt:lpstr>
      <vt:lpstr>PowerPoint Presentation</vt:lpstr>
      <vt:lpstr>Downstream Biomanufacturing</vt:lpstr>
      <vt:lpstr>Extracellular</vt:lpstr>
      <vt:lpstr>Cell Separation</vt:lpstr>
      <vt:lpstr>Filtration Apparatus</vt:lpstr>
      <vt:lpstr>Quality Control</vt:lpstr>
      <vt:lpstr>Yield Percentage</vt:lpstr>
      <vt:lpstr>Standard Curve</vt:lpstr>
      <vt:lpstr>Concentration Percentage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Biomanufacturing Processes</dc:title>
  <dc:creator>Rama Yusvana</dc:creator>
  <cp:lastModifiedBy>Rama Yusvana</cp:lastModifiedBy>
  <cp:revision>14</cp:revision>
  <dcterms:created xsi:type="dcterms:W3CDTF">2016-09-14T03:23:59Z</dcterms:created>
  <dcterms:modified xsi:type="dcterms:W3CDTF">2017-10-02T07:36:15Z</dcterms:modified>
</cp:coreProperties>
</file>