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g" ContentType="image/jpeg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86" r:id="rId2"/>
    <p:sldId id="364" r:id="rId3"/>
    <p:sldId id="365" r:id="rId4"/>
    <p:sldId id="366" r:id="rId5"/>
    <p:sldId id="367" r:id="rId6"/>
    <p:sldId id="368" r:id="rId7"/>
    <p:sldId id="369" r:id="rId8"/>
    <p:sldId id="372" r:id="rId9"/>
    <p:sldId id="373" r:id="rId10"/>
    <p:sldId id="387" r:id="rId11"/>
    <p:sldId id="375" r:id="rId12"/>
    <p:sldId id="378" r:id="rId13"/>
    <p:sldId id="380" r:id="rId14"/>
    <p:sldId id="381" r:id="rId15"/>
    <p:sldId id="382" r:id="rId16"/>
    <p:sldId id="383" r:id="rId17"/>
    <p:sldId id="384" r:id="rId18"/>
    <p:sldId id="385" r:id="rId19"/>
    <p:sldId id="345" r:id="rId20"/>
  </p:sldIdLst>
  <p:sldSz cx="9144000" cy="6858000" type="screen4x3"/>
  <p:notesSz cx="6797675" cy="9926638"/>
  <p:custDataLst>
    <p:tags r:id="rId2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92" autoAdjust="0"/>
    <p:restoredTop sz="95179"/>
  </p:normalViewPr>
  <p:slideViewPr>
    <p:cSldViewPr snapToObjects="1">
      <p:cViewPr varScale="1">
        <p:scale>
          <a:sx n="86" d="100"/>
          <a:sy n="86" d="100"/>
        </p:scale>
        <p:origin x="192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tags" Target="tags/tag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8/27/17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8/27/17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5852" y="6126163"/>
            <a:ext cx="889548" cy="311342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7092280" y="6126163"/>
            <a:ext cx="20517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By Dr. Arshad Ali Khan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oleObject" Target="../embeddings/oleObject1.bin"/><Relationship Id="rId5" Type="http://schemas.openxmlformats.org/officeDocument/2006/relationships/image" Target="../media/image4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oleObject" Target="../embeddings/oleObject2.bin"/><Relationship Id="rId5" Type="http://schemas.openxmlformats.org/officeDocument/2006/relationships/image" Target="../media/image6.wmf"/><Relationship Id="rId6" Type="http://schemas.openxmlformats.org/officeDocument/2006/relationships/oleObject" Target="../embeddings/oleObject3.bin"/><Relationship Id="rId7" Type="http://schemas.openxmlformats.org/officeDocument/2006/relationships/image" Target="../media/image7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Chapter 8</a:t>
            </a:r>
            <a:br>
              <a:rPr lang="en-US" b="1" dirty="0" smtClean="0"/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MY" b="1" dirty="0"/>
              <a:t> </a:t>
            </a:r>
            <a:r>
              <a:rPr lang="en-US" b="1" dirty="0"/>
              <a:t>BIOAVAILABILITY &amp; BIOEQUIVALENCE</a:t>
            </a:r>
            <a:endParaRPr lang="en-SG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Arshad Ali Khan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Engineering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arshad@ump.edu.my</a:t>
            </a:r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3483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1650" y="1628800"/>
            <a:ext cx="30607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2843808" y="3284984"/>
            <a:ext cx="48427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i="1" dirty="0"/>
              <a:t>F</a:t>
            </a:r>
            <a:r>
              <a:rPr lang="en-SG" dirty="0" smtClean="0"/>
              <a:t> = fraction of </a:t>
            </a:r>
            <a:r>
              <a:rPr lang="en-SG" dirty="0"/>
              <a:t>absorbed dose, </a:t>
            </a:r>
          </a:p>
          <a:p>
            <a:r>
              <a:rPr lang="en-SG" i="1" dirty="0" smtClean="0"/>
              <a:t>D</a:t>
            </a:r>
            <a:r>
              <a:rPr lang="en-SG" dirty="0" smtClean="0"/>
              <a:t> </a:t>
            </a:r>
            <a:r>
              <a:rPr lang="en-SG" baseline="-25000" dirty="0" smtClean="0"/>
              <a:t>0</a:t>
            </a:r>
            <a:r>
              <a:rPr lang="en-SG" dirty="0" smtClean="0"/>
              <a:t> = dose </a:t>
            </a:r>
          </a:p>
          <a:p>
            <a:r>
              <a:rPr lang="en-SG" i="1" dirty="0" smtClean="0"/>
              <a:t>k</a:t>
            </a:r>
            <a:r>
              <a:rPr lang="en-SG" dirty="0" smtClean="0"/>
              <a:t> = elimination rate constant</a:t>
            </a:r>
          </a:p>
          <a:p>
            <a:r>
              <a:rPr lang="en-SG" i="1" dirty="0" smtClean="0"/>
              <a:t>V</a:t>
            </a:r>
            <a:r>
              <a:rPr lang="en-SG" dirty="0" smtClean="0"/>
              <a:t> </a:t>
            </a:r>
            <a:r>
              <a:rPr lang="en-SG" baseline="-25000" dirty="0" smtClean="0"/>
              <a:t>D</a:t>
            </a:r>
            <a:r>
              <a:rPr lang="en-SG" dirty="0" smtClean="0"/>
              <a:t> = volume of distribution.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756056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17591"/>
            <a:ext cx="8229600" cy="493574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SG" sz="2400" dirty="0"/>
          </a:p>
          <a:p>
            <a:pPr marL="0" indent="0">
              <a:buNone/>
            </a:pPr>
            <a:r>
              <a:rPr lang="en-SG" sz="2400" i="1" dirty="0"/>
              <a:t>D</a:t>
            </a:r>
            <a:r>
              <a:rPr lang="en-SG" sz="2400" dirty="0"/>
              <a:t> </a:t>
            </a:r>
            <a:r>
              <a:rPr lang="en-SG" sz="2400" baseline="30000" dirty="0"/>
              <a:t>∞</a:t>
            </a:r>
            <a:r>
              <a:rPr lang="en-SG" sz="2400" dirty="0"/>
              <a:t> </a:t>
            </a:r>
            <a:r>
              <a:rPr lang="en-SG" sz="2400" baseline="-25000" dirty="0" smtClean="0"/>
              <a:t>u </a:t>
            </a:r>
            <a:r>
              <a:rPr lang="en-SG" sz="2400" i="1" dirty="0" smtClean="0"/>
              <a:t>(cumulative </a:t>
            </a:r>
            <a:r>
              <a:rPr lang="en-SG" sz="2400" i="1" dirty="0"/>
              <a:t>amount of drug excreted in the </a:t>
            </a:r>
            <a:r>
              <a:rPr lang="en-SG" sz="2400" i="1" dirty="0" smtClean="0"/>
              <a:t>urine) it is directly related to the total amount of absorbed drug</a:t>
            </a:r>
          </a:p>
          <a:p>
            <a:pPr marL="0" indent="0">
              <a:buNone/>
            </a:pPr>
            <a:endParaRPr lang="en-SG" sz="2400" dirty="0" smtClean="0"/>
          </a:p>
          <a:p>
            <a:pPr marL="0" indent="0">
              <a:buNone/>
            </a:pPr>
            <a:r>
              <a:rPr lang="en-SG" sz="2400" b="1" i="1" dirty="0" err="1" smtClean="0"/>
              <a:t>dD</a:t>
            </a:r>
            <a:r>
              <a:rPr lang="en-SG" sz="2400" dirty="0" smtClean="0"/>
              <a:t> </a:t>
            </a:r>
            <a:r>
              <a:rPr lang="en-SG" sz="2400" baseline="-25000" dirty="0" smtClean="0"/>
              <a:t>u</a:t>
            </a:r>
            <a:r>
              <a:rPr lang="en-SG" sz="2400" dirty="0" smtClean="0"/>
              <a:t>/</a:t>
            </a:r>
            <a:r>
              <a:rPr lang="en-SG" sz="2400" b="1" i="1" dirty="0" err="1" smtClean="0"/>
              <a:t>dt.</a:t>
            </a:r>
            <a:r>
              <a:rPr lang="en-SG" sz="2400" dirty="0" smtClean="0"/>
              <a:t> (</a:t>
            </a:r>
            <a:r>
              <a:rPr lang="en-SG" sz="2400" i="1" dirty="0" smtClean="0"/>
              <a:t>rate of drug excretion)</a:t>
            </a:r>
            <a:r>
              <a:rPr lang="en-SG" sz="2400" dirty="0" smtClean="0"/>
              <a:t> </a:t>
            </a:r>
          </a:p>
          <a:p>
            <a:pPr marL="0" indent="0">
              <a:buNone/>
            </a:pPr>
            <a:r>
              <a:rPr lang="en-SG" sz="2400" dirty="0"/>
              <a:t>M</a:t>
            </a:r>
            <a:r>
              <a:rPr lang="en-SG" sz="2400" dirty="0" smtClean="0"/>
              <a:t>ost of the drugs are excreted by a first-order and the rate of drug excretion is dependent on the first-order elimination rate constant (</a:t>
            </a:r>
            <a:r>
              <a:rPr lang="en-SG" sz="2400" i="1" dirty="0" smtClean="0"/>
              <a:t>k)</a:t>
            </a:r>
            <a:r>
              <a:rPr lang="en-SG" sz="2400" dirty="0" smtClean="0"/>
              <a:t> and the concentration of drug in the plasma (</a:t>
            </a:r>
            <a:r>
              <a:rPr lang="en-SG" sz="2400" i="1" dirty="0" smtClean="0"/>
              <a:t>C</a:t>
            </a:r>
            <a:r>
              <a:rPr lang="en-SG" sz="2400" dirty="0" smtClean="0"/>
              <a:t> </a:t>
            </a:r>
            <a:r>
              <a:rPr lang="en-SG" sz="2400" baseline="-25000" dirty="0" smtClean="0"/>
              <a:t>p</a:t>
            </a:r>
            <a:r>
              <a:rPr lang="en-SG" sz="2400" dirty="0" smtClean="0"/>
              <a:t>).</a:t>
            </a:r>
          </a:p>
          <a:p>
            <a:endParaRPr lang="en-SG" sz="2400" dirty="0" smtClean="0"/>
          </a:p>
          <a:p>
            <a:pPr>
              <a:buNone/>
            </a:pPr>
            <a:r>
              <a:rPr lang="en-SG" sz="2400" dirty="0" smtClean="0"/>
              <a:t>	</a:t>
            </a:r>
            <a:endParaRPr lang="en-SG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41580"/>
            <a:ext cx="8229600" cy="511156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Urinary drug excretion</a:t>
            </a:r>
            <a:endParaRPr lang="en-SG" sz="2800" b="1" dirty="0"/>
          </a:p>
        </p:txBody>
      </p:sp>
    </p:spTree>
    <p:extLst>
      <p:ext uri="{BB962C8B-B14F-4D97-AF65-F5344CB8AC3E}">
        <p14:creationId xmlns:p14="http://schemas.microsoft.com/office/powerpoint/2010/main" val="131361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68085"/>
            <a:ext cx="8229600" cy="5245291"/>
          </a:xfrm>
        </p:spPr>
        <p:txBody>
          <a:bodyPr>
            <a:normAutofit/>
          </a:bodyPr>
          <a:lstStyle/>
          <a:p>
            <a:pPr algn="just"/>
            <a:r>
              <a:rPr lang="en-SG" sz="2400" dirty="0" smtClean="0"/>
              <a:t> Acute  effects used when bioavailability measurement by pharmacokinetic methods is difficult, inaccurate or non-reproducible.</a:t>
            </a:r>
          </a:p>
          <a:p>
            <a:pPr algn="just"/>
            <a:r>
              <a:rPr lang="en-SG" sz="2400" dirty="0"/>
              <a:t> </a:t>
            </a:r>
            <a:r>
              <a:rPr lang="en-SG" sz="2400" dirty="0" smtClean="0"/>
              <a:t>Bioavailability  determine by construction of  pharmacological effect-time  curve as well as dose response graph</a:t>
            </a:r>
          </a:p>
          <a:p>
            <a:r>
              <a:rPr lang="en-SG" sz="2400" dirty="0" smtClean="0"/>
              <a:t>Disadvantages :</a:t>
            </a:r>
          </a:p>
          <a:p>
            <a:pPr lvl="1"/>
            <a:r>
              <a:rPr lang="en-SG" sz="2400" dirty="0"/>
              <a:t> </a:t>
            </a:r>
            <a:r>
              <a:rPr lang="en-SG" sz="2400" dirty="0" smtClean="0"/>
              <a:t>more variables and no accurate correlations observed between measured response and drug availability </a:t>
            </a:r>
          </a:p>
          <a:p>
            <a:pPr lvl="1"/>
            <a:r>
              <a:rPr lang="en-SG" sz="2400" dirty="0" smtClean="0"/>
              <a:t>the observed response may be due to an active metabolite  whose concentration is not proportional to the concentration of parent drug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87876"/>
            <a:ext cx="8229600" cy="796908"/>
          </a:xfrm>
        </p:spPr>
        <p:txBody>
          <a:bodyPr>
            <a:noAutofit/>
          </a:bodyPr>
          <a:lstStyle/>
          <a:p>
            <a:r>
              <a:rPr lang="en-SG" sz="2800" b="1" dirty="0" smtClean="0"/>
              <a:t>Acute Pharmacological Effect</a:t>
            </a:r>
            <a:br>
              <a:rPr lang="en-SG" sz="2800" b="1" dirty="0" smtClean="0"/>
            </a:br>
            <a:endParaRPr lang="en-SG" sz="2800" b="1" dirty="0"/>
          </a:p>
        </p:txBody>
      </p:sp>
    </p:spTree>
    <p:extLst>
      <p:ext uri="{BB962C8B-B14F-4D97-AF65-F5344CB8AC3E}">
        <p14:creationId xmlns:p14="http://schemas.microsoft.com/office/powerpoint/2010/main" val="8258034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smtClean="0"/>
              <a:t> Define as the predictive mathematical model</a:t>
            </a:r>
            <a:r>
              <a:rPr lang="en-US" sz="2400" dirty="0"/>
              <a:t> </a:t>
            </a:r>
            <a:r>
              <a:rPr lang="en-US" sz="2400" dirty="0" smtClean="0"/>
              <a:t>Which explains the relationship between an </a:t>
            </a:r>
            <a:r>
              <a:rPr lang="en-US" sz="2400" i="1" dirty="0" smtClean="0"/>
              <a:t>in</a:t>
            </a:r>
            <a:r>
              <a:rPr lang="en-US" sz="2400" dirty="0" smtClean="0"/>
              <a:t> </a:t>
            </a:r>
            <a:r>
              <a:rPr lang="en-US" sz="2400" i="1" dirty="0" smtClean="0"/>
              <a:t>vitro</a:t>
            </a:r>
            <a:r>
              <a:rPr lang="en-US" sz="2400" dirty="0" smtClean="0"/>
              <a:t> property and </a:t>
            </a:r>
            <a:r>
              <a:rPr lang="en-US" sz="2400" i="1" dirty="0" smtClean="0"/>
              <a:t>in</a:t>
            </a:r>
            <a:r>
              <a:rPr lang="en-US" sz="2400" dirty="0" smtClean="0"/>
              <a:t> </a:t>
            </a:r>
            <a:r>
              <a:rPr lang="en-US" sz="2400" i="1" dirty="0" smtClean="0"/>
              <a:t>vivo</a:t>
            </a:r>
            <a:r>
              <a:rPr lang="en-US" sz="2400" dirty="0" smtClean="0"/>
              <a:t> response.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 smtClean="0"/>
              <a:t>It is an alternative method for the bioavailability studies in human being through the dissolution test.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80790"/>
            <a:ext cx="8229600" cy="715962"/>
          </a:xfrm>
        </p:spPr>
        <p:txBody>
          <a:bodyPr>
            <a:normAutofit/>
          </a:bodyPr>
          <a:lstStyle/>
          <a:p>
            <a:r>
              <a:rPr lang="en-US" sz="2800" b="1" i="1" dirty="0" smtClean="0"/>
              <a:t>In vitro</a:t>
            </a:r>
            <a:r>
              <a:rPr lang="en-US" sz="2800" b="1" dirty="0" smtClean="0"/>
              <a:t>- </a:t>
            </a:r>
            <a:r>
              <a:rPr lang="en-US" sz="2800" b="1" i="1" dirty="0" smtClean="0"/>
              <a:t>in vivo </a:t>
            </a:r>
            <a:r>
              <a:rPr lang="en-US" sz="2800" b="1" dirty="0" smtClean="0"/>
              <a:t>correlation (IVIVC)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219361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To ensure batch-batch consistency in the physiological performance of a drug product by use of in vitro values</a:t>
            </a:r>
          </a:p>
          <a:p>
            <a:endParaRPr lang="en-US" sz="2400" dirty="0"/>
          </a:p>
          <a:p>
            <a:r>
              <a:rPr lang="en-US" sz="2400" dirty="0" smtClean="0"/>
              <a:t>To serve as tool in the development of a new dosage form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>The applications of developing IVIVC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781192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94515"/>
          </a:xfrm>
        </p:spPr>
        <p:txBody>
          <a:bodyPr>
            <a:normAutofit/>
          </a:bodyPr>
          <a:lstStyle/>
          <a:p>
            <a:pPr marL="566928" indent="-457200" algn="just">
              <a:buAutoNum type="arabicPeriod"/>
            </a:pPr>
            <a:r>
              <a:rPr lang="en-US" sz="2400" dirty="0" smtClean="0"/>
              <a:t>Correlations </a:t>
            </a:r>
            <a:r>
              <a:rPr lang="en-US" sz="2400" dirty="0"/>
              <a:t>based on the plasma level </a:t>
            </a:r>
            <a:r>
              <a:rPr lang="en-US" sz="2400" dirty="0" smtClean="0"/>
              <a:t>data.</a:t>
            </a:r>
          </a:p>
          <a:p>
            <a:pPr marL="109728" indent="0" algn="just">
              <a:buNone/>
            </a:pPr>
            <a:r>
              <a:rPr lang="en-US" sz="2400" dirty="0"/>
              <a:t>2. </a:t>
            </a:r>
            <a:r>
              <a:rPr lang="en-US" sz="2400" dirty="0" smtClean="0"/>
              <a:t>  Correlations </a:t>
            </a:r>
            <a:r>
              <a:rPr lang="en-US" sz="2400" dirty="0"/>
              <a:t>based on the urinary excretion </a:t>
            </a:r>
            <a:r>
              <a:rPr lang="en-US" sz="2400" dirty="0" smtClean="0"/>
              <a:t>data</a:t>
            </a:r>
            <a:endParaRPr lang="en-US" sz="2400" dirty="0"/>
          </a:p>
          <a:p>
            <a:pPr marL="109728" indent="0" algn="just">
              <a:buNone/>
            </a:pPr>
            <a:r>
              <a:rPr lang="en-US" sz="2400" dirty="0"/>
              <a:t>3. </a:t>
            </a:r>
            <a:r>
              <a:rPr lang="en-US" sz="2400" dirty="0" smtClean="0"/>
              <a:t>  Correlation </a:t>
            </a:r>
            <a:r>
              <a:rPr lang="en-US" sz="2400" dirty="0"/>
              <a:t>based on the pharmacological response</a:t>
            </a:r>
          </a:p>
          <a:p>
            <a:pPr marL="0" indent="0" algn="just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454173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 Level A – A point to point relationship between in vitro dissolution and the in vivo rate of absorption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Level B – utilizes the principle of statistical moment analysis.</a:t>
            </a:r>
          </a:p>
          <a:p>
            <a:pPr lvl="1">
              <a:buFontTx/>
              <a:buChar char="-"/>
            </a:pPr>
            <a:r>
              <a:rPr lang="en-US" dirty="0" smtClean="0"/>
              <a:t>The mean in vitro dissolution time compared to either mean of residence time or the mean in vivo dissolution time</a:t>
            </a:r>
          </a:p>
          <a:p>
            <a:pPr lvl="1">
              <a:buFontTx/>
              <a:buChar char="-"/>
            </a:pPr>
            <a:r>
              <a:rPr lang="en-US" dirty="0" smtClean="0"/>
              <a:t>The data is not point to point data, cannot use for quality control standards</a:t>
            </a:r>
          </a:p>
          <a:p>
            <a:pPr marL="393192" lvl="1" indent="0">
              <a:buNone/>
            </a:pPr>
            <a:endParaRPr lang="en-US" dirty="0"/>
          </a:p>
          <a:p>
            <a:r>
              <a:rPr lang="en-US" dirty="0" smtClean="0"/>
              <a:t> Level C – single point correlation. Relates one dissolution time point to one pharmacokinetics parameter such as AUC, </a:t>
            </a:r>
            <a:r>
              <a:rPr lang="en-US" dirty="0" err="1" smtClean="0"/>
              <a:t>tmax,or</a:t>
            </a:r>
            <a:r>
              <a:rPr lang="en-US" dirty="0" smtClean="0"/>
              <a:t> </a:t>
            </a:r>
            <a:r>
              <a:rPr lang="en-US" dirty="0" err="1" smtClean="0"/>
              <a:t>Cmax</a:t>
            </a:r>
            <a:r>
              <a:rPr lang="en-US" dirty="0" smtClean="0"/>
              <a:t>.</a:t>
            </a:r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- one suitable to guide in formulation development or QC standards</a:t>
            </a:r>
          </a:p>
          <a:p>
            <a:pPr marL="109728" indent="0">
              <a:buNone/>
            </a:pPr>
            <a:endParaRPr lang="en-US" dirty="0"/>
          </a:p>
          <a:p>
            <a:r>
              <a:rPr lang="en-US" dirty="0" smtClean="0"/>
              <a:t> Multiple level C – correlation involving one or several pharmacokinetic parameters to the amount of drug dissolved at various time point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In vitro –in vivo correlations levels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5900550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 According to BSC , </a:t>
            </a:r>
            <a:r>
              <a:rPr lang="en-US" sz="2400" i="1" dirty="0" smtClean="0"/>
              <a:t>in</a:t>
            </a:r>
            <a:r>
              <a:rPr lang="en-US" sz="2400" dirty="0" smtClean="0"/>
              <a:t> </a:t>
            </a:r>
            <a:r>
              <a:rPr lang="en-US" sz="2400" i="1" dirty="0" smtClean="0"/>
              <a:t>vivo</a:t>
            </a:r>
            <a:r>
              <a:rPr lang="en-US" sz="2400" dirty="0" smtClean="0"/>
              <a:t> bioavailability and bioequivalence studies need not to be conducted for drug products under following circumstances</a:t>
            </a:r>
          </a:p>
          <a:p>
            <a:pPr lvl="1"/>
            <a:r>
              <a:rPr lang="en-US" sz="2400" dirty="0"/>
              <a:t> </a:t>
            </a:r>
            <a:r>
              <a:rPr lang="en-US" sz="2400" dirty="0" smtClean="0"/>
              <a:t>Rapid and similar dissolution</a:t>
            </a:r>
          </a:p>
          <a:p>
            <a:pPr lvl="1"/>
            <a:r>
              <a:rPr lang="en-US" sz="2400" dirty="0"/>
              <a:t> </a:t>
            </a:r>
            <a:r>
              <a:rPr lang="en-US" sz="2400" dirty="0" smtClean="0"/>
              <a:t>High solubility</a:t>
            </a:r>
          </a:p>
          <a:p>
            <a:pPr lvl="1"/>
            <a:r>
              <a:rPr lang="en-US" sz="2400" dirty="0" smtClean="0"/>
              <a:t> High permeability</a:t>
            </a:r>
          </a:p>
          <a:p>
            <a:pPr lvl="1"/>
            <a:r>
              <a:rPr lang="en-US" sz="2400" dirty="0" smtClean="0"/>
              <a:t> Wide therapeutics window</a:t>
            </a:r>
          </a:p>
          <a:p>
            <a:pPr lvl="1"/>
            <a:r>
              <a:rPr lang="en-US" sz="2400" dirty="0"/>
              <a:t> E</a:t>
            </a:r>
            <a:r>
              <a:rPr lang="en-US" sz="2400" dirty="0" smtClean="0"/>
              <a:t>xcipient used in dosage form are same as those present in approved drug products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/>
              <a:t>Biopharmaceutics classification system (BSC)-Based </a:t>
            </a:r>
            <a:r>
              <a:rPr lang="en-US" sz="2400" b="1" dirty="0" err="1" smtClean="0"/>
              <a:t>biowaiver</a:t>
            </a:r>
            <a:r>
              <a:rPr lang="en-US" sz="2400" b="1" dirty="0" smtClean="0"/>
              <a:t> to </a:t>
            </a:r>
            <a:r>
              <a:rPr lang="en-US" sz="2400" b="1" i="1" dirty="0" smtClean="0"/>
              <a:t>in</a:t>
            </a:r>
            <a:r>
              <a:rPr lang="en-US" sz="2400" b="1" dirty="0" smtClean="0"/>
              <a:t> </a:t>
            </a:r>
            <a:r>
              <a:rPr lang="en-US" sz="2400" b="1" i="1" dirty="0" smtClean="0"/>
              <a:t>vivo</a:t>
            </a:r>
            <a:r>
              <a:rPr lang="en-US" sz="2400" b="1" dirty="0" smtClean="0"/>
              <a:t> bioavailability/bioequivalence studies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1237985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 Objective of the studies</a:t>
            </a:r>
          </a:p>
          <a:p>
            <a:pPr lvl="1"/>
            <a:r>
              <a:rPr lang="en-US" sz="2400" dirty="0"/>
              <a:t> If new product intended to be substitute for an approved product as a pharmaceutical equivalent or alternative.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The equivalence of this product should be shown or </a:t>
            </a:r>
            <a:r>
              <a:rPr lang="en-US" sz="2400" dirty="0" smtClean="0"/>
              <a:t>justified</a:t>
            </a:r>
            <a:endParaRPr lang="en-US" sz="2400" dirty="0"/>
          </a:p>
          <a:p>
            <a:r>
              <a:rPr lang="en-US" sz="2400" dirty="0" smtClean="0"/>
              <a:t> Definition:</a:t>
            </a:r>
          </a:p>
          <a:p>
            <a:pPr lvl="1"/>
            <a:r>
              <a:rPr lang="en-US" sz="2400" dirty="0" smtClean="0"/>
              <a:t>Drug substances in two or more identical dosage forms, reaches the systemic circulation at the same relative rate and to the same relative extend.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Bioequivalence studies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3571885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/>
          </a:bodyPr>
          <a:lstStyle/>
          <a:p>
            <a:r>
              <a:rPr lang="en-GB" smtClean="0"/>
              <a:t>Thank you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218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Apply the pharmacodynamics and pharmacokinetics methods to measure bioavailability</a:t>
            </a:r>
          </a:p>
          <a:p>
            <a:r>
              <a:rPr lang="en-US" sz="2400" dirty="0" smtClean="0"/>
              <a:t>Demonstrate the in vitro and in vivo correlation</a:t>
            </a:r>
          </a:p>
          <a:p>
            <a:r>
              <a:rPr lang="en-US" sz="2400" dirty="0" smtClean="0"/>
              <a:t>Design novel dosage forms by improve bioavailability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TOPIC OUTCOMES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65813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85800" y="332656"/>
            <a:ext cx="77724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altLang="en-US" sz="2800" dirty="0" smtClean="0">
                <a:solidFill>
                  <a:schemeClr val="bg1"/>
                </a:solidFill>
                <a:effectLst/>
                <a:latin typeface="Helvetica" charset="0"/>
                <a:ea typeface="Helvetica" charset="0"/>
                <a:cs typeface="Helvetica" charset="0"/>
              </a:rPr>
              <a:t>BIOAVAILABILITY</a:t>
            </a:r>
            <a:endParaRPr lang="nl-NL" altLang="en-US" sz="2800" dirty="0" smtClean="0">
              <a:solidFill>
                <a:schemeClr val="bg1"/>
              </a:solidFill>
              <a:effectLst/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85800" y="1556792"/>
            <a:ext cx="7772400" cy="4114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just">
              <a:buClr>
                <a:srgbClr val="85A3FF"/>
              </a:buClr>
            </a:pPr>
            <a:r>
              <a:rPr lang="en-US" altLang="en-US" sz="2400" dirty="0" smtClean="0"/>
              <a:t>The rate and extent of drug moiety reaches to the systemic circulation or target organ in an unchanged form to produce the therapeutic response is known as the  bioavailability. </a:t>
            </a:r>
          </a:p>
          <a:p>
            <a:pPr>
              <a:buFont typeface="Wingdings" pitchFamily="2" charset="2"/>
              <a:buNone/>
            </a:pPr>
            <a:endParaRPr lang="en-US" altLang="en-US" sz="2400" dirty="0" smtClean="0"/>
          </a:p>
          <a:p>
            <a:pPr>
              <a:buFont typeface="Wingdings" pitchFamily="2" charset="2"/>
              <a:buNone/>
            </a:pPr>
            <a:r>
              <a:rPr lang="en-US" altLang="en-US" sz="2400" dirty="0" smtClean="0"/>
              <a:t>			</a:t>
            </a:r>
            <a:r>
              <a:rPr lang="en-US" altLang="en-US" sz="2400" dirty="0" smtClean="0">
                <a:sym typeface="Symbol" pitchFamily="18" charset="2"/>
              </a:rPr>
              <a:t> </a:t>
            </a:r>
            <a:r>
              <a:rPr lang="en-US" altLang="en-US" sz="2400" dirty="0" smtClean="0"/>
              <a:t>absolute bioavailability</a:t>
            </a:r>
          </a:p>
          <a:p>
            <a:pPr>
              <a:buFont typeface="Wingdings" pitchFamily="2" charset="2"/>
              <a:buNone/>
            </a:pPr>
            <a:r>
              <a:rPr lang="en-US" altLang="en-US" sz="2400" dirty="0" smtClean="0"/>
              <a:t>			</a:t>
            </a:r>
            <a:r>
              <a:rPr lang="en-US" altLang="en-US" sz="2400" dirty="0" smtClean="0">
                <a:sym typeface="Symbol" pitchFamily="18" charset="2"/>
              </a:rPr>
              <a:t> </a:t>
            </a:r>
            <a:r>
              <a:rPr lang="en-US" altLang="en-US" sz="2400" dirty="0" smtClean="0"/>
              <a:t>relative bioavailability</a:t>
            </a:r>
            <a:endParaRPr lang="nl-NL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347937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 </a:t>
            </a:r>
            <a:r>
              <a:rPr lang="en-US" sz="2400" b="1" dirty="0" smtClean="0"/>
              <a:t>Absolute bioavailability (F) </a:t>
            </a:r>
            <a:r>
              <a:rPr lang="en-US" sz="2400" dirty="0" smtClean="0"/>
              <a:t>– when systemic availability of drug administered orally is determined in comparison to its intravenous administration.</a:t>
            </a:r>
          </a:p>
          <a:p>
            <a:endParaRPr lang="en-US" sz="2400" dirty="0" smtClean="0"/>
          </a:p>
          <a:p>
            <a:r>
              <a:rPr lang="en-US" sz="2400" dirty="0" smtClean="0"/>
              <a:t>Type of standard used:</a:t>
            </a:r>
          </a:p>
          <a:p>
            <a:pPr>
              <a:buNone/>
            </a:pPr>
            <a:r>
              <a:rPr lang="en-US" sz="2400" dirty="0" smtClean="0"/>
              <a:t>      - Intravenous dose is selected as a standard </a:t>
            </a:r>
            <a:endParaRPr lang="en-SG" sz="2400" dirty="0" smtClean="0"/>
          </a:p>
          <a:p>
            <a:pPr>
              <a:buNone/>
            </a:pPr>
            <a:r>
              <a:rPr lang="en-US" sz="2400" dirty="0" smtClean="0"/>
              <a:t>      - </a:t>
            </a:r>
            <a:r>
              <a:rPr lang="en-US" sz="2400" dirty="0" err="1" smtClean="0"/>
              <a:t>intramascular</a:t>
            </a:r>
            <a:r>
              <a:rPr lang="en-US" sz="2400" dirty="0" smtClean="0"/>
              <a:t> dose for the poorly water-soluble drugs</a:t>
            </a:r>
          </a:p>
          <a:p>
            <a:pPr>
              <a:buNone/>
            </a:pPr>
            <a:r>
              <a:rPr lang="en-US" sz="2400" dirty="0" smtClean="0"/>
              <a:t>	- oral solution used in certain cases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>Consideration in </a:t>
            </a:r>
            <a:r>
              <a:rPr lang="en-US" sz="2800" b="1" i="1" dirty="0" smtClean="0"/>
              <a:t>in-vivo</a:t>
            </a:r>
            <a:r>
              <a:rPr lang="en-US" sz="2800" b="1" dirty="0" smtClean="0"/>
              <a:t> bioavailability study design</a:t>
            </a:r>
            <a:endParaRPr lang="en-SG" sz="2800" b="1" dirty="0"/>
          </a:p>
        </p:txBody>
      </p:sp>
    </p:spTree>
    <p:extLst>
      <p:ext uri="{BB962C8B-B14F-4D97-AF65-F5344CB8AC3E}">
        <p14:creationId xmlns:p14="http://schemas.microsoft.com/office/powerpoint/2010/main" val="977074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0034" y="1556792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Limits the pharmacokinetics treatment to one-compartment model only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Difficult to differentiate between the fraction of unabsorbed dose unabsorbed and metabolized drug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/>
              <a:t>T</a:t>
            </a:r>
            <a:r>
              <a:rPr lang="en-US" sz="2400" dirty="0" smtClean="0"/>
              <a:t>he true elimination rate constant cannot be determined (K</a:t>
            </a:r>
            <a:r>
              <a:rPr lang="en-US" sz="2400" baseline="-25000" dirty="0" smtClean="0"/>
              <a:t>E</a:t>
            </a:r>
            <a:r>
              <a:rPr lang="en-US" sz="2400" dirty="0" smtClean="0"/>
              <a:t>), if the rate of oral absorption is not higher than the rate of elimination.</a:t>
            </a:r>
            <a:endParaRPr lang="en-SG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Drawbacks of using oral solutions as a standard</a:t>
            </a:r>
            <a:endParaRPr lang="en-SG" sz="2800" b="1" dirty="0"/>
          </a:p>
        </p:txBody>
      </p:sp>
    </p:spTree>
    <p:extLst>
      <p:ext uri="{BB962C8B-B14F-4D97-AF65-F5344CB8AC3E}">
        <p14:creationId xmlns:p14="http://schemas.microsoft.com/office/powerpoint/2010/main" val="2030164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82547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en-US" sz="2400" dirty="0" smtClean="0"/>
          </a:p>
          <a:p>
            <a:r>
              <a:rPr lang="en-US" sz="2400" dirty="0" smtClean="0"/>
              <a:t>Bioavailable fraction (F ), is the fraction of administered dose which enters the systemic circulation.</a:t>
            </a:r>
          </a:p>
          <a:p>
            <a:pPr marL="109728" indent="0">
              <a:buNone/>
            </a:pPr>
            <a:endParaRPr lang="en-US" sz="2400" dirty="0" smtClean="0"/>
          </a:p>
        </p:txBody>
      </p:sp>
      <p:pic>
        <p:nvPicPr>
          <p:cNvPr id="4" name="Picture 8" descr="auto0"/>
          <p:cNvPicPr>
            <a:picLocks noChangeAspect="1" noChangeArrowheads="1"/>
          </p:cNvPicPr>
          <p:nvPr/>
        </p:nvPicPr>
        <p:blipFill>
          <a:blip r:embed="rId3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2725886"/>
            <a:ext cx="4495800" cy="37274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2401991"/>
              </p:ext>
            </p:extLst>
          </p:nvPr>
        </p:nvGraphicFramePr>
        <p:xfrm>
          <a:off x="1098141" y="3760463"/>
          <a:ext cx="2951559" cy="8291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Vergelijking" r:id="rId4" imgW="1536700" imgH="431800" progId="Equation.3">
                  <p:embed/>
                </p:oleObj>
              </mc:Choice>
              <mc:Fallback>
                <p:oleObj name="Vergelijking" r:id="rId4" imgW="15367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8141" y="3760463"/>
                        <a:ext cx="2951559" cy="829148"/>
                      </a:xfrm>
                      <a:prstGeom prst="rect">
                        <a:avLst/>
                      </a:prstGeom>
                      <a:solidFill>
                        <a:srgbClr val="EBF5FF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61710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94515"/>
          </a:xfrm>
        </p:spPr>
        <p:txBody>
          <a:bodyPr>
            <a:normAutofit/>
          </a:bodyPr>
          <a:lstStyle/>
          <a:p>
            <a:r>
              <a:rPr lang="en-US" sz="2400" dirty="0" smtClean="0"/>
              <a:t> Relative bioavailability (F</a:t>
            </a:r>
            <a:r>
              <a:rPr lang="en-US" sz="2400" baseline="-25000" dirty="0" smtClean="0"/>
              <a:t>R</a:t>
            </a:r>
            <a:r>
              <a:rPr lang="en-US" sz="2400" dirty="0" smtClean="0"/>
              <a:t>) – When systemic availability of a drug after oral administration is compared with that of standard oral administration of the same drug</a:t>
            </a:r>
            <a:endParaRPr lang="en-SG" sz="2400" dirty="0"/>
          </a:p>
        </p:txBody>
      </p:sp>
      <p:pic>
        <p:nvPicPr>
          <p:cNvPr id="4" name="Picture 3" descr="auto0"/>
          <p:cNvPicPr>
            <a:picLocks noChangeAspect="1" noChangeArrowheads="1"/>
          </p:cNvPicPr>
          <p:nvPr/>
        </p:nvPicPr>
        <p:blipFill>
          <a:blip r:embed="rId3">
            <a:lum bright="6000"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356992"/>
            <a:ext cx="5165725" cy="29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379011"/>
              </p:ext>
            </p:extLst>
          </p:nvPr>
        </p:nvGraphicFramePr>
        <p:xfrm>
          <a:off x="1691680" y="3451280"/>
          <a:ext cx="1486918" cy="7429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4" imgW="863280" imgH="431640" progId="Equation.3">
                  <p:embed/>
                </p:oleObj>
              </mc:Choice>
              <mc:Fallback>
                <p:oleObj name="Equation" r:id="rId4" imgW="8632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3451280"/>
                        <a:ext cx="1486918" cy="742921"/>
                      </a:xfrm>
                      <a:prstGeom prst="rect">
                        <a:avLst/>
                      </a:prstGeom>
                      <a:solidFill>
                        <a:srgbClr val="EBF5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90588" y="2586836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When same dosage given for A and B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94541" y="4297063"/>
            <a:ext cx="29857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When different dosage given for A and B</a:t>
            </a: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620752"/>
              </p:ext>
            </p:extLst>
          </p:nvPr>
        </p:nvGraphicFramePr>
        <p:xfrm>
          <a:off x="1249958" y="5251957"/>
          <a:ext cx="2481659" cy="7880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6" imgW="1358640" imgH="431640" progId="Equation.3">
                  <p:embed/>
                </p:oleObj>
              </mc:Choice>
              <mc:Fallback>
                <p:oleObj name="Equation" r:id="rId6" imgW="13586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9958" y="5251957"/>
                        <a:ext cx="2481659" cy="788009"/>
                      </a:xfrm>
                      <a:prstGeom prst="rect">
                        <a:avLst/>
                      </a:prstGeom>
                      <a:solidFill>
                        <a:srgbClr val="EBF5FF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18710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 algn="just">
              <a:buAutoNum type="arabicPeriod"/>
            </a:pPr>
            <a:r>
              <a:rPr lang="en-US" sz="2400" dirty="0" smtClean="0"/>
              <a:t>Pharmacokinetics ( Indirect method) – the assumption that the pharmacokinetics profile reflects the therapeutics effectiveness of a drug</a:t>
            </a:r>
          </a:p>
          <a:p>
            <a:pPr marL="1117854" lvl="2" indent="-514350">
              <a:buAutoNum type="arabicPeriod"/>
            </a:pPr>
            <a:r>
              <a:rPr lang="en-US" dirty="0" smtClean="0"/>
              <a:t> plasma level-time studies</a:t>
            </a:r>
          </a:p>
          <a:p>
            <a:pPr marL="1117854" lvl="2" indent="-514350">
              <a:buAutoNum type="arabicPeriod"/>
            </a:pPr>
            <a:r>
              <a:rPr lang="en-US" dirty="0" smtClean="0"/>
              <a:t> urinary excretion studies</a:t>
            </a:r>
          </a:p>
          <a:p>
            <a:pPr marL="624078" indent="-514350">
              <a:buAutoNum type="arabicPeriod"/>
            </a:pPr>
            <a:endParaRPr lang="en-US" sz="2400" dirty="0" smtClean="0"/>
          </a:p>
          <a:p>
            <a:pPr marL="624078" indent="-514350" algn="just">
              <a:buAutoNum type="arabicPeriod"/>
            </a:pPr>
            <a:r>
              <a:rPr lang="en-US" sz="2400" dirty="0" smtClean="0"/>
              <a:t>Pharmacodynamics ( Direct method) – Measurement of drug effects on a physiological process as a function of time.</a:t>
            </a:r>
          </a:p>
          <a:p>
            <a:pPr marL="1117854" lvl="2" indent="-514350">
              <a:buAutoNum type="arabicPeriod"/>
            </a:pPr>
            <a:r>
              <a:rPr lang="en-US" dirty="0" smtClean="0"/>
              <a:t> Acute pharmacological studies</a:t>
            </a:r>
          </a:p>
          <a:p>
            <a:pPr marL="1117854" lvl="2" indent="-514350">
              <a:buAutoNum type="arabicPeriod"/>
            </a:pPr>
            <a:r>
              <a:rPr lang="en-US" dirty="0" smtClean="0"/>
              <a:t> Therapeutic response</a:t>
            </a:r>
            <a:endParaRPr lang="en-S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Measurement of bioavailability</a:t>
            </a:r>
            <a:endParaRPr lang="en-SG" sz="2800" b="1" dirty="0"/>
          </a:p>
        </p:txBody>
      </p:sp>
    </p:spTree>
    <p:extLst>
      <p:ext uri="{BB962C8B-B14F-4D97-AF65-F5344CB8AC3E}">
        <p14:creationId xmlns:p14="http://schemas.microsoft.com/office/powerpoint/2010/main" val="1252699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786478"/>
          </a:xfrm>
        </p:spPr>
        <p:txBody>
          <a:bodyPr>
            <a:noAutofit/>
          </a:bodyPr>
          <a:lstStyle/>
          <a:p>
            <a:pPr algn="just"/>
            <a:r>
              <a:rPr lang="en-SG" sz="2300" dirty="0" err="1" smtClean="0"/>
              <a:t>tmax</a:t>
            </a:r>
            <a:r>
              <a:rPr lang="en-SG" sz="2300" dirty="0" smtClean="0"/>
              <a:t>: </a:t>
            </a:r>
          </a:p>
          <a:p>
            <a:pPr marL="0" indent="0" algn="just">
              <a:buNone/>
            </a:pPr>
            <a:r>
              <a:rPr lang="en-SG" sz="2300" dirty="0"/>
              <a:t>T</a:t>
            </a:r>
            <a:r>
              <a:rPr lang="en-SG" sz="2300" dirty="0" smtClean="0"/>
              <a:t>he time when drug concentration reaches to the maximum after drug administration. At this point, the rate of drug absorption is equal to the drug elimination</a:t>
            </a:r>
            <a:endParaRPr lang="en-US" sz="2300" dirty="0" smtClean="0"/>
          </a:p>
          <a:p>
            <a:pPr marL="0" indent="0" algn="just">
              <a:buNone/>
            </a:pPr>
            <a:r>
              <a:rPr lang="en-SG" sz="2300" i="1" dirty="0" smtClean="0"/>
              <a:t>C</a:t>
            </a:r>
            <a:r>
              <a:rPr lang="en-SG" sz="2300" baseline="-25000" dirty="0" smtClean="0"/>
              <a:t>max</a:t>
            </a:r>
            <a:r>
              <a:rPr lang="en-SG" sz="2300" dirty="0" smtClean="0"/>
              <a:t>:</a:t>
            </a:r>
          </a:p>
          <a:p>
            <a:pPr marL="0" indent="0" algn="just">
              <a:buNone/>
            </a:pPr>
            <a:r>
              <a:rPr lang="en-SG" sz="2300" dirty="0" smtClean="0"/>
              <a:t>The amount of drug when reaches to the maximum concentration in the plasma. It is also known as the maximum plasma concentration.</a:t>
            </a:r>
          </a:p>
          <a:p>
            <a:pPr marL="0" indent="0" algn="just">
              <a:buNone/>
            </a:pPr>
            <a:r>
              <a:rPr lang="en-SG" sz="2300" dirty="0" smtClean="0"/>
              <a:t>AUC (Area under the curve):</a:t>
            </a:r>
          </a:p>
          <a:p>
            <a:pPr marL="0" indent="0" algn="just">
              <a:buNone/>
            </a:pPr>
            <a:r>
              <a:rPr lang="en-SG" sz="2300" dirty="0" smtClean="0"/>
              <a:t>It is a measurement of extent of drug bioavailability. It shows the total amount of active drug that is bioavailable in the systemic circulation. </a:t>
            </a:r>
            <a:endParaRPr lang="en-SG" sz="23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13588"/>
            <a:ext cx="8229600" cy="511156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Plasma level-time studies</a:t>
            </a:r>
            <a:endParaRPr lang="en-SG" sz="2800" b="1" dirty="0"/>
          </a:p>
        </p:txBody>
      </p:sp>
    </p:spTree>
    <p:extLst>
      <p:ext uri="{BB962C8B-B14F-4D97-AF65-F5344CB8AC3E}">
        <p14:creationId xmlns:p14="http://schemas.microsoft.com/office/powerpoint/2010/main" val="19290538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1382</TotalTime>
  <Words>920</Words>
  <Application>Microsoft Macintosh PowerPoint</Application>
  <PresentationFormat>On-screen Show (4:3)</PresentationFormat>
  <Paragraphs>101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Calibri</vt:lpstr>
      <vt:lpstr>Helvetica</vt:lpstr>
      <vt:lpstr>Symbol</vt:lpstr>
      <vt:lpstr>Wingdings</vt:lpstr>
      <vt:lpstr>Wingdings 3</vt:lpstr>
      <vt:lpstr>Arial</vt:lpstr>
      <vt:lpstr>Office Theme</vt:lpstr>
      <vt:lpstr>Vergelijking</vt:lpstr>
      <vt:lpstr>Equation</vt:lpstr>
      <vt:lpstr>Chapter 8   BIOAVAILABILITY &amp; BIOEQUIVALENCE</vt:lpstr>
      <vt:lpstr>TOPIC OUTCOMES</vt:lpstr>
      <vt:lpstr>PowerPoint Presentation</vt:lpstr>
      <vt:lpstr>Consideration in in-vivo bioavailability study design</vt:lpstr>
      <vt:lpstr>Drawbacks of using oral solutions as a standard</vt:lpstr>
      <vt:lpstr>PowerPoint Presentation</vt:lpstr>
      <vt:lpstr>PowerPoint Presentation</vt:lpstr>
      <vt:lpstr>Measurement of bioavailability</vt:lpstr>
      <vt:lpstr>Plasma level-time studies</vt:lpstr>
      <vt:lpstr>PowerPoint Presentation</vt:lpstr>
      <vt:lpstr>Urinary drug excretion</vt:lpstr>
      <vt:lpstr>Acute Pharmacological Effect </vt:lpstr>
      <vt:lpstr>In vitro- in vivo correlation (IVIVC)</vt:lpstr>
      <vt:lpstr>The applications of developing IVIVC</vt:lpstr>
      <vt:lpstr>PowerPoint Presentation</vt:lpstr>
      <vt:lpstr>In vitro –in vivo correlations levels</vt:lpstr>
      <vt:lpstr>Biopharmaceutics classification system (BSC)-Based biowaiver to in vivo bioavailability/bioequivalence studies</vt:lpstr>
      <vt:lpstr>Bioequivalence studies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0164056411</cp:lastModifiedBy>
  <cp:revision>207</cp:revision>
  <cp:lastPrinted>2017-07-24T03:54:17Z</cp:lastPrinted>
  <dcterms:created xsi:type="dcterms:W3CDTF">2016-03-03T08:04:10Z</dcterms:created>
  <dcterms:modified xsi:type="dcterms:W3CDTF">2017-08-27T00:35:47Z</dcterms:modified>
</cp:coreProperties>
</file>