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63" r:id="rId2"/>
    <p:sldId id="364" r:id="rId3"/>
    <p:sldId id="365" r:id="rId4"/>
    <p:sldId id="366" r:id="rId5"/>
    <p:sldId id="367" r:id="rId6"/>
    <p:sldId id="368" r:id="rId7"/>
    <p:sldId id="369" r:id="rId8"/>
    <p:sldId id="370" r:id="rId9"/>
    <p:sldId id="371" r:id="rId10"/>
    <p:sldId id="372" r:id="rId11"/>
    <p:sldId id="373" r:id="rId12"/>
    <p:sldId id="374" r:id="rId13"/>
    <p:sldId id="376" r:id="rId14"/>
    <p:sldId id="377" r:id="rId15"/>
    <p:sldId id="378" r:id="rId16"/>
    <p:sldId id="379" r:id="rId17"/>
    <p:sldId id="380" r:id="rId18"/>
    <p:sldId id="381" r:id="rId19"/>
    <p:sldId id="382" r:id="rId20"/>
    <p:sldId id="383" r:id="rId21"/>
  </p:sldIdLst>
  <p:sldSz cx="9144000" cy="6858000" type="screen4x3"/>
  <p:notesSz cx="6797675" cy="9926638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02B6"/>
    <a:srgbClr val="33CCCC"/>
    <a:srgbClr val="00FFCC"/>
    <a:srgbClr val="663300"/>
    <a:srgbClr val="009999"/>
    <a:srgbClr val="00AFA7"/>
    <a:srgbClr val="CCFFFF"/>
    <a:srgbClr val="99FFCC"/>
    <a:srgbClr val="006699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61" autoAdjust="0"/>
    <p:restoredTop sz="97431"/>
  </p:normalViewPr>
  <p:slideViewPr>
    <p:cSldViewPr snapToObjects="1">
      <p:cViewPr varScale="1">
        <p:scale>
          <a:sx n="74" d="100"/>
          <a:sy n="74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C86C0-41C2-A64F-A5D3-65308364D734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377671-060F-9C43-AB6A-16DB37710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1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F5C8C-4E0A-4340-A20C-AFF94B550D4C}" type="datetimeFigureOut">
              <a:t>8/27/2017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A1761-9BDC-1847-AEC4-8F8E20EE70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1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ocw.ump.edu.my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487"/>
            <a:ext cx="9144000" cy="4225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F22EC3-676D-465E-9D9E-BF1E75227CF4}"/>
              </a:ext>
            </a:extLst>
          </p:cNvPr>
          <p:cNvSpPr txBox="1"/>
          <p:nvPr/>
        </p:nvSpPr>
        <p:spPr>
          <a:xfrm>
            <a:off x="147773" y="116632"/>
            <a:ext cx="3632139" cy="738664"/>
          </a:xfrm>
          <a:prstGeom prst="rect">
            <a:avLst/>
          </a:prstGeom>
          <a:solidFill>
            <a:srgbClr val="00ABA3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For updated version, please click on  </a:t>
            </a:r>
          </a:p>
          <a:p>
            <a:r>
              <a:rPr lang="en-US" sz="2400" dirty="0">
                <a:solidFill>
                  <a:schemeClr val="bg1"/>
                </a:solidFill>
                <a:hlinkClick r:id="rId3"/>
              </a:rPr>
              <a:t>http://ocw.ump.edu.my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7487"/>
            <a:ext cx="9144000" cy="422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487487"/>
            <a:ext cx="9144000" cy="422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21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6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87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1142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1142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274638"/>
            <a:ext cx="8229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19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60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0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7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2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340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1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61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EAAC8-B8D1-874E-AA70-8B4502729C1D}" type="datetimeFigureOut">
              <a:rPr lang="en-US" smtClean="0"/>
              <a:t>8/27/2017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8A7FD-37DA-964E-82C7-C288E5A21FC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69FD85A-EBF6-4353-AA31-26D96E111899}"/>
              </a:ext>
            </a:extLst>
          </p:cNvPr>
          <p:cNvGrpSpPr/>
          <p:nvPr/>
        </p:nvGrpSpPr>
        <p:grpSpPr>
          <a:xfrm>
            <a:off x="3266338" y="6398008"/>
            <a:ext cx="2611324" cy="275116"/>
            <a:chOff x="3483162" y="6313955"/>
            <a:chExt cx="2611324" cy="275116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C2B98131-9974-4A20-83B6-E1A1BC8D26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/>
            <a:srcRect l="50065" t="-361" b="69252"/>
            <a:stretch/>
          </p:blipFill>
          <p:spPr>
            <a:xfrm>
              <a:off x="3483162" y="6313955"/>
              <a:ext cx="798534" cy="2751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8810A855-2D5E-4F02-A424-E4EF5614191D}"/>
                </a:ext>
              </a:extLst>
            </p:cNvPr>
            <p:cNvSpPr txBox="1"/>
            <p:nvPr userDrawn="1"/>
          </p:nvSpPr>
          <p:spPr>
            <a:xfrm>
              <a:off x="4228269" y="6342850"/>
              <a:ext cx="18662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By: </a:t>
              </a:r>
              <a:r>
                <a:rPr lang="en-US" sz="1000" b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Dr. </a:t>
              </a:r>
              <a:r>
                <a:rPr lang="en-US" sz="1000" b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Fatkhiddin</a:t>
              </a:r>
              <a:r>
                <a:rPr lang="en-US" sz="1000" b="1" dirty="0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000" b="1" dirty="0" err="1" smtClean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Mansurov</a:t>
              </a:r>
              <a:endParaRPr lang="en-US" sz="1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33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TURKISH 1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(UHF1271)</a:t>
            </a:r>
            <a:br>
              <a:rPr lang="en-US" sz="2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tr-TR" altLang="en-US" sz="6000" b="1" dirty="0" smtClean="0">
                <a:solidFill>
                  <a:srgbClr val="33CCFF"/>
                </a:solidFill>
                <a:latin typeface="Baskerville Old Face" panose="02020602080505020303" pitchFamily="18" charset="0"/>
                <a:cs typeface="+mj-cs"/>
              </a:rPr>
              <a:t>R</a:t>
            </a:r>
            <a:r>
              <a:rPr lang="tr-TR" altLang="en-US" sz="6000" b="1" dirty="0" smtClean="0">
                <a:solidFill>
                  <a:srgbClr val="99CC00"/>
                </a:solidFill>
                <a:latin typeface="Baskerville Old Face" panose="02020602080505020303" pitchFamily="18" charset="0"/>
                <a:cs typeface="+mj-cs"/>
              </a:rPr>
              <a:t>E</a:t>
            </a:r>
            <a:r>
              <a:rPr lang="tr-TR" altLang="en-US" sz="6000" b="1" dirty="0" smtClean="0">
                <a:solidFill>
                  <a:srgbClr val="003366"/>
                </a:solidFill>
                <a:latin typeface="Baskerville Old Face" panose="02020602080505020303" pitchFamily="18" charset="0"/>
                <a:cs typeface="+mj-cs"/>
              </a:rPr>
              <a:t>N</a:t>
            </a:r>
            <a:r>
              <a:rPr lang="tr-TR" altLang="en-US" sz="60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+mj-cs"/>
              </a:rPr>
              <a:t>K</a:t>
            </a:r>
            <a:r>
              <a:rPr lang="tr-TR" altLang="en-US" sz="6000" b="1" dirty="0" smtClean="0">
                <a:solidFill>
                  <a:srgbClr val="000000"/>
                </a:solidFill>
                <a:latin typeface="Baskerville Old Face" panose="02020602080505020303" pitchFamily="18" charset="0"/>
                <a:cs typeface="+mj-cs"/>
              </a:rPr>
              <a:t>L</a:t>
            </a:r>
            <a:r>
              <a:rPr lang="tr-TR" altLang="en-US" sz="6000" b="1" dirty="0" smtClean="0">
                <a:solidFill>
                  <a:srgbClr val="FF9900"/>
                </a:solidFill>
                <a:latin typeface="Baskerville Old Face" panose="02020602080505020303" pitchFamily="18" charset="0"/>
                <a:cs typeface="+mj-cs"/>
              </a:rPr>
              <a:t>E</a:t>
            </a:r>
            <a:r>
              <a:rPr lang="tr-TR" altLang="en-US" sz="6000" b="1" dirty="0" smtClean="0">
                <a:solidFill>
                  <a:srgbClr val="66FF33"/>
                </a:solidFill>
                <a:latin typeface="Baskerville Old Face" panose="02020602080505020303" pitchFamily="18" charset="0"/>
                <a:cs typeface="+mj-cs"/>
              </a:rPr>
              <a:t>R</a:t>
            </a:r>
            <a:r>
              <a:rPr lang="en-US" altLang="en-US" sz="6000" b="1" dirty="0" smtClean="0">
                <a:solidFill>
                  <a:srgbClr val="66FF33"/>
                </a:solidFill>
                <a:latin typeface="Baskerville Old Face" panose="02020602080505020303" pitchFamily="18" charset="0"/>
                <a:cs typeface="+mj-cs"/>
              </a:rPr>
              <a:t> </a:t>
            </a:r>
            <a:r>
              <a:rPr lang="en-US" altLang="en-US" sz="6000" b="1" dirty="0" smtClean="0">
                <a:solidFill>
                  <a:schemeClr val="tx1"/>
                </a:solidFill>
                <a:latin typeface="Baskerville Old Face" panose="02020602080505020303" pitchFamily="18" charset="0"/>
                <a:cs typeface="+mj-cs"/>
              </a:rPr>
              <a:t>&amp;</a:t>
            </a:r>
            <a:r>
              <a:rPr lang="en-US" altLang="en-US" sz="6000" b="1" dirty="0" smtClean="0">
                <a:solidFill>
                  <a:srgbClr val="66FF33"/>
                </a:solidFill>
                <a:latin typeface="Baskerville Old Face" panose="02020602080505020303" pitchFamily="18" charset="0"/>
                <a:cs typeface="+mj-cs"/>
              </a:rPr>
              <a:t> </a:t>
            </a:r>
            <a:r>
              <a:rPr lang="en-US" altLang="en-US" sz="6000" b="1" dirty="0" smtClean="0">
                <a:solidFill>
                  <a:srgbClr val="FF0000"/>
                </a:solidFill>
                <a:latin typeface="Baskerville Old Face" panose="02020602080505020303" pitchFamily="18" charset="0"/>
                <a:cs typeface="+mj-cs"/>
              </a:rPr>
              <a:t>A</a:t>
            </a:r>
            <a:r>
              <a:rPr lang="en-US" altLang="en-US" sz="6000" b="1" dirty="0" smtClean="0">
                <a:solidFill>
                  <a:srgbClr val="66FF33"/>
                </a:solidFill>
                <a:latin typeface="Baskerville Old Face" panose="02020602080505020303" pitchFamily="18" charset="0"/>
                <a:cs typeface="+mj-cs"/>
              </a:rPr>
              <a:t>Y</a:t>
            </a:r>
            <a:r>
              <a:rPr lang="en-US" altLang="en-US" sz="6000" b="1" dirty="0" smtClean="0">
                <a:solidFill>
                  <a:schemeClr val="tx2"/>
                </a:solidFill>
                <a:latin typeface="Baskerville Old Face" panose="02020602080505020303" pitchFamily="18" charset="0"/>
                <a:cs typeface="+mj-cs"/>
              </a:rPr>
              <a:t>L</a:t>
            </a:r>
            <a:r>
              <a:rPr lang="en-US" altLang="en-US" sz="6000" b="1" dirty="0" smtClean="0">
                <a:solidFill>
                  <a:srgbClr val="FFFF00"/>
                </a:solidFill>
                <a:latin typeface="Baskerville Old Face" panose="02020602080505020303" pitchFamily="18" charset="0"/>
                <a:cs typeface="+mj-cs"/>
              </a:rPr>
              <a:t>A</a:t>
            </a:r>
            <a:r>
              <a:rPr lang="en-US" altLang="en-US" sz="6000" b="1" dirty="0" smtClean="0">
                <a:solidFill>
                  <a:schemeClr val="accent6">
                    <a:lumMod val="50000"/>
                  </a:schemeClr>
                </a:solidFill>
                <a:latin typeface="Baskerville Old Face" panose="02020602080505020303" pitchFamily="18" charset="0"/>
                <a:cs typeface="+mj-cs"/>
              </a:rPr>
              <a:t>R</a:t>
            </a:r>
            <a: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GB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27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COLORS &amp; MONTHS</a:t>
            </a:r>
            <a:endParaRPr lang="en-GB" sz="27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66409" y="4210004"/>
            <a:ext cx="6400800" cy="1428795"/>
          </a:xfrm>
        </p:spPr>
        <p:txBody>
          <a:bodyPr>
            <a:normAutofit fontScale="70000" lnSpcReduction="20000"/>
          </a:bodyPr>
          <a:lstStyle/>
          <a:p>
            <a:endParaRPr lang="en-GB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GB" sz="23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</a:t>
            </a:r>
            <a:r>
              <a:rPr lang="en-GB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Modern Languages and Human Sciences</a:t>
            </a:r>
            <a:br>
              <a:rPr lang="en-GB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en-GB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Fatkhiddin Mansurov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fatkhiddin@ump.edu.my</a:t>
            </a:r>
          </a:p>
          <a:p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30" y="185309"/>
            <a:ext cx="4779735" cy="133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en-US" sz="2600" b="1" i="1" dirty="0" smtClean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</a:t>
            </a:r>
            <a:r>
              <a:rPr lang="tr-TR" sz="2600" b="1" i="1" dirty="0" smtClean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ŞİL</a:t>
            </a:r>
            <a:r>
              <a:rPr lang="en-US" sz="2600" b="1" i="1" dirty="0" smtClean="0">
                <a:solidFill>
                  <a:srgbClr val="00B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00B05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505200" y="3653600"/>
            <a:ext cx="2133600" cy="1828800"/>
          </a:xfrm>
          <a:prstGeom prst="cube">
            <a:avLst>
              <a:gd name="adj" fmla="val 25000"/>
            </a:avLst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124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TURUNCU</a:t>
            </a:r>
            <a:r>
              <a:rPr lang="en-US" sz="2600" b="1" i="1" dirty="0" smtClean="0">
                <a:solidFill>
                  <a:srgbClr val="FFC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C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203848" y="3573016"/>
            <a:ext cx="2133600" cy="1828800"/>
          </a:xfrm>
          <a:prstGeom prst="cube">
            <a:avLst>
              <a:gd name="adj" fmla="val 2500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7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GRİ</a:t>
            </a:r>
            <a:r>
              <a:rPr lang="en-US" sz="2600" b="1" i="1" dirty="0" smtClean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347864" y="3284984"/>
            <a:ext cx="2133600" cy="1828800"/>
          </a:xfrm>
          <a:prstGeom prst="cube">
            <a:avLst>
              <a:gd name="adj" fmla="val 25000"/>
            </a:avLst>
          </a:prstGeom>
          <a:solidFill>
            <a:srgbClr val="808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5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KAHVERENGİ</a:t>
            </a:r>
            <a:r>
              <a:rPr lang="en-US" sz="2600" b="1" i="1" dirty="0" smtClean="0">
                <a:solidFill>
                  <a:srgbClr val="6633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6633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848100" y="3501008"/>
            <a:ext cx="1732012" cy="1371600"/>
          </a:xfrm>
          <a:prstGeom prst="cube">
            <a:avLst>
              <a:gd name="adj" fmla="val 25000"/>
            </a:avLst>
          </a:prstGeom>
          <a:solidFill>
            <a:srgbClr val="744D2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AYLAR</a:t>
            </a:r>
            <a: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2400" dirty="0" smtClean="0">
                <a:solidFill>
                  <a:prstClr val="white"/>
                </a:solidFill>
              </a:rPr>
              <a:t>MONTHS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36" y="1916832"/>
            <a:ext cx="8229600" cy="3629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January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O</a:t>
            </a:r>
            <a:r>
              <a:rPr lang="pt-B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cak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February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Ş</a:t>
            </a:r>
            <a:r>
              <a:rPr lang="pt-B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ubat </a:t>
            </a:r>
            <a:endParaRPr lang="tr-TR" sz="2400" b="1" i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March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M</a:t>
            </a:r>
            <a:r>
              <a:rPr lang="pt-B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art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April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Nisan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May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M</a:t>
            </a:r>
            <a:r>
              <a:rPr lang="pt-B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ayıs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June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Haziran</a:t>
            </a:r>
          </a:p>
        </p:txBody>
      </p:sp>
    </p:spTree>
    <p:extLst>
      <p:ext uri="{BB962C8B-B14F-4D97-AF65-F5344CB8AC3E}">
        <p14:creationId xmlns:p14="http://schemas.microsoft.com/office/powerpoint/2010/main" val="74172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AYLAR</a:t>
            </a:r>
            <a: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2400" dirty="0" smtClean="0">
                <a:solidFill>
                  <a:prstClr val="white"/>
                </a:solidFill>
              </a:rPr>
              <a:t>MONTHS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536" y="1916832"/>
            <a:ext cx="8229600" cy="36290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July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T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emmuz</a:t>
            </a:r>
            <a:endParaRPr lang="pt-BR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August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– A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ğustos</a:t>
            </a:r>
            <a:endParaRPr lang="tr-TR" sz="2400" b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September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E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ylül</a:t>
            </a:r>
            <a:endParaRPr lang="pt-BR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October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– E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kim</a:t>
            </a:r>
            <a:endParaRPr lang="tr-TR" sz="2400" b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November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</a:t>
            </a:r>
            <a:r>
              <a:rPr lang="tr-TR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K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asım</a:t>
            </a:r>
            <a:endParaRPr lang="pt-BR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December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Aralık</a:t>
            </a:r>
            <a:endParaRPr lang="pt-BR" sz="2400" b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tr-TR" sz="2400" b="1" i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1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MEVSİMLER</a:t>
            </a:r>
            <a: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2400" dirty="0" smtClean="0">
                <a:solidFill>
                  <a:prstClr val="white"/>
                </a:solidFill>
              </a:rPr>
              <a:t>SEASONS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762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B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ir yılda </a:t>
            </a:r>
            <a:r>
              <a:rPr lang="tr-TR" sz="2400" b="1" i="1" dirty="0" smtClean="0">
                <a:solidFill>
                  <a:srgbClr val="CE02B6"/>
                </a:solidFill>
                <a:latin typeface="Baskerville Old Face" panose="02020602080505020303" pitchFamily="18" charset="0"/>
              </a:rPr>
              <a:t>dört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i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mevsim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var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: (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There are 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four seasons in a year):</a:t>
            </a:r>
            <a:endParaRPr lang="tr-TR" sz="2400" b="1" i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İLK</a:t>
            </a:r>
            <a:r>
              <a:rPr lang="tr-TR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BAHAR</a:t>
            </a:r>
            <a:r>
              <a:rPr lang="en-US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 - SPRING</a:t>
            </a:r>
            <a:endParaRPr lang="tr-TR" b="1" dirty="0" smtClean="0">
              <a:solidFill>
                <a:srgbClr val="33CCCC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March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M</a:t>
            </a:r>
            <a:r>
              <a:rPr lang="pt-B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art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April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Nisan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May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M</a:t>
            </a:r>
            <a:r>
              <a:rPr lang="pt-B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ayıs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5626968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48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MEVSİMLER</a:t>
            </a:r>
            <a: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2400" dirty="0" smtClean="0">
                <a:solidFill>
                  <a:prstClr val="white"/>
                </a:solidFill>
              </a:rPr>
              <a:t>SEASONS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762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B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ir yılda </a:t>
            </a:r>
            <a:r>
              <a:rPr lang="tr-TR" sz="2400" b="1" i="1" dirty="0" smtClean="0">
                <a:solidFill>
                  <a:srgbClr val="CE02B6"/>
                </a:solidFill>
                <a:latin typeface="Baskerville Old Face" panose="02020602080505020303" pitchFamily="18" charset="0"/>
              </a:rPr>
              <a:t>dört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i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mevsim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var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: (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There are 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four seasons in a year):</a:t>
            </a:r>
            <a:endParaRPr lang="tr-TR" sz="2400" b="1" i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YAZ - SUMMER</a:t>
            </a:r>
            <a:endParaRPr lang="tr-TR" b="1" dirty="0" smtClean="0">
              <a:solidFill>
                <a:srgbClr val="33CCCC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tr-TR" sz="2400" b="1" dirty="0">
                <a:solidFill>
                  <a:srgbClr val="000000"/>
                </a:solidFill>
                <a:latin typeface="Baskerville Old Face" panose="02020602080505020303" pitchFamily="18" charset="0"/>
              </a:rPr>
              <a:t>J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une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Haziran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July 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Temmuz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August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Ağustos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2996952"/>
            <a:ext cx="555496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47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MEVSİMLER</a:t>
            </a:r>
            <a: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2400" dirty="0" smtClean="0">
                <a:solidFill>
                  <a:prstClr val="white"/>
                </a:solidFill>
              </a:rPr>
              <a:t>SEASONS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762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B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ir yılda </a:t>
            </a:r>
            <a:r>
              <a:rPr lang="tr-TR" sz="2400" b="1" i="1" dirty="0" smtClean="0">
                <a:solidFill>
                  <a:srgbClr val="CE02B6"/>
                </a:solidFill>
                <a:latin typeface="Baskerville Old Face" panose="02020602080505020303" pitchFamily="18" charset="0"/>
              </a:rPr>
              <a:t>dört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i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mevsim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var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: (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There are 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four seasons in a year):</a:t>
            </a:r>
            <a:endParaRPr lang="tr-TR" sz="2400" b="1" i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SON</a:t>
            </a:r>
            <a:r>
              <a:rPr lang="tr-TR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BAHAR</a:t>
            </a:r>
            <a:r>
              <a:rPr lang="en-US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 - </a:t>
            </a:r>
            <a:r>
              <a:rPr lang="tr-TR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AUTUMN</a:t>
            </a:r>
          </a:p>
          <a:p>
            <a:pPr algn="just">
              <a:lnSpc>
                <a:spcPct val="200000"/>
              </a:lnSpc>
            </a:pP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September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– Eylül</a:t>
            </a:r>
          </a:p>
          <a:p>
            <a:pPr algn="just">
              <a:lnSpc>
                <a:spcPct val="200000"/>
              </a:lnSpc>
            </a:pP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October - Ekim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November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Kasım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765" y="3068960"/>
            <a:ext cx="5346035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24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MEVSİMLER</a:t>
            </a:r>
            <a: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/>
            </a:r>
            <a:br>
              <a:rPr lang="tr-TR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</a:br>
            <a:r>
              <a:rPr lang="tr-TR" sz="2400" dirty="0" smtClean="0">
                <a:solidFill>
                  <a:prstClr val="white"/>
                </a:solidFill>
              </a:rPr>
              <a:t>SEASONS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7626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B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ir yılda </a:t>
            </a:r>
            <a:r>
              <a:rPr lang="tr-TR" sz="2400" b="1" i="1" dirty="0" smtClean="0">
                <a:solidFill>
                  <a:srgbClr val="CE02B6"/>
                </a:solidFill>
                <a:latin typeface="Baskerville Old Face" panose="02020602080505020303" pitchFamily="18" charset="0"/>
              </a:rPr>
              <a:t>dört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i="1" dirty="0" smtClean="0">
                <a:solidFill>
                  <a:srgbClr val="FF0000"/>
                </a:solidFill>
                <a:latin typeface="Baskerville Old Face" panose="02020602080505020303" pitchFamily="18" charset="0"/>
              </a:rPr>
              <a:t>mevsim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var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: (</a:t>
            </a:r>
            <a:r>
              <a:rPr lang="tr-TR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There are 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four seasons in a year):</a:t>
            </a:r>
            <a:endParaRPr lang="tr-TR" sz="2400" b="1" i="1" dirty="0" smtClean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tr-TR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KIŞ</a:t>
            </a:r>
            <a:r>
              <a:rPr lang="en-US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 - </a:t>
            </a:r>
            <a:r>
              <a:rPr lang="tr-TR" b="1" dirty="0" smtClean="0">
                <a:solidFill>
                  <a:srgbClr val="33CCCC"/>
                </a:solidFill>
                <a:latin typeface="Baskerville Old Face" panose="02020602080505020303" pitchFamily="18" charset="0"/>
              </a:rPr>
              <a:t>WİNTER</a:t>
            </a:r>
          </a:p>
          <a:p>
            <a:pPr algn="just">
              <a:lnSpc>
                <a:spcPct val="200000"/>
              </a:lnSpc>
            </a:pP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D</a:t>
            </a:r>
            <a:r>
              <a:rPr lang="en-US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is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ember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– Aralık</a:t>
            </a: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January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- Ocak</a:t>
            </a:r>
            <a:r>
              <a:rPr lang="en-US" sz="2400" b="1" i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February</a:t>
            </a:r>
            <a:r>
              <a:rPr lang="pt-B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 </a:t>
            </a:r>
            <a:r>
              <a:rPr lang="tr-TR" sz="2400" b="1" dirty="0" smtClean="0">
                <a:solidFill>
                  <a:srgbClr val="000000"/>
                </a:solidFill>
                <a:latin typeface="Baskerville Old Face" panose="02020602080505020303" pitchFamily="18" charset="0"/>
              </a:rPr>
              <a:t>- Şubat</a:t>
            </a:r>
            <a:endParaRPr lang="pt-BR" sz="2400" b="1" i="1" dirty="0">
              <a:solidFill>
                <a:srgbClr val="000000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519492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88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en-US" sz="2600" b="1" i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KIRMIZI </a:t>
            </a:r>
            <a:endParaRPr lang="tr-TR" sz="2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563888" y="3212976"/>
            <a:ext cx="2209800" cy="1905000"/>
          </a:xfrm>
          <a:prstGeom prst="cube">
            <a:avLst>
              <a:gd name="adj" fmla="val 25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386807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TE</a:t>
            </a:r>
            <a:r>
              <a:rPr lang="tr-TR" sz="4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ŞEKKÜRLER...</a:t>
            </a:r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6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en-US" sz="2600" b="1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MAV</a:t>
            </a:r>
            <a:r>
              <a:rPr lang="tr-TR" sz="2600" b="1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İ</a:t>
            </a:r>
            <a:r>
              <a:rPr lang="en-US" sz="2600" b="1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3707904" y="3356992"/>
            <a:ext cx="2133600" cy="1828800"/>
          </a:xfrm>
          <a:prstGeom prst="cube">
            <a:avLst>
              <a:gd name="adj" fmla="val 25000"/>
            </a:avLst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09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LACİVERT</a:t>
            </a:r>
            <a:r>
              <a:rPr lang="en-US" sz="2600" b="1" i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3505200" y="3356992"/>
            <a:ext cx="2133600" cy="1828800"/>
          </a:xfrm>
          <a:prstGeom prst="cube">
            <a:avLst>
              <a:gd name="adj" fmla="val 25000"/>
            </a:avLst>
          </a:prstGeom>
          <a:solidFill>
            <a:srgbClr val="000099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88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(What is this color?)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en-US" sz="2600" b="1" i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</a:t>
            </a:r>
            <a:r>
              <a:rPr lang="tr-TR" sz="2600" b="1" i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</a:t>
            </a:r>
            <a:r>
              <a:rPr lang="en-US" sz="2600" b="1" i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491880" y="3068960"/>
            <a:ext cx="1804020" cy="14478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(What is this color?)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tr-TR" sz="2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SİYAH</a:t>
            </a:r>
            <a:r>
              <a:rPr lang="en-US" sz="2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/KARA</a:t>
            </a:r>
            <a:r>
              <a:rPr lang="en-US" sz="2600" b="1" i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505200" y="3501008"/>
            <a:ext cx="2133600" cy="1828800"/>
          </a:xfrm>
          <a:prstGeom prst="cube">
            <a:avLst>
              <a:gd name="adj" fmla="val 25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3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888432"/>
          </a:xfrm>
          <a:solidFill>
            <a:srgbClr val="00B0F0"/>
          </a:solidFill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(What is this color?)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600" b="1" i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BEYAZ</a:t>
            </a:r>
            <a:r>
              <a:rPr lang="en-US" sz="2600" b="1" i="1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FF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3505200" y="3501008"/>
            <a:ext cx="2133600" cy="1828800"/>
          </a:xfrm>
          <a:prstGeom prst="cube">
            <a:avLst>
              <a:gd name="adj" fmla="val 25000"/>
            </a:avLst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50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en-US" sz="2600" b="1" i="1" dirty="0" smtClean="0">
                <a:solidFill>
                  <a:srgbClr val="7030A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MOR</a:t>
            </a:r>
            <a:r>
              <a:rPr lang="en-US" sz="2600" b="1" i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505200" y="3429000"/>
            <a:ext cx="2133600" cy="1828800"/>
          </a:xfrm>
          <a:prstGeom prst="cube">
            <a:avLst>
              <a:gd name="adj" fmla="val 25000"/>
            </a:avLst>
          </a:prstGeom>
          <a:solidFill>
            <a:srgbClr val="80008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40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altLang="en-US" b="1" dirty="0">
                <a:solidFill>
                  <a:srgbClr val="33CCFF"/>
                </a:solidFill>
              </a:rPr>
              <a:t>R</a:t>
            </a:r>
            <a:r>
              <a:rPr lang="tr-TR" altLang="en-US" b="1" dirty="0">
                <a:solidFill>
                  <a:srgbClr val="99CC00"/>
                </a:solidFill>
              </a:rPr>
              <a:t>E</a:t>
            </a:r>
            <a:r>
              <a:rPr lang="tr-TR" altLang="en-US" b="1" dirty="0">
                <a:solidFill>
                  <a:srgbClr val="003366"/>
                </a:solidFill>
              </a:rPr>
              <a:t>N</a:t>
            </a:r>
            <a:r>
              <a:rPr lang="tr-TR" altLang="en-US" b="1" dirty="0">
                <a:solidFill>
                  <a:srgbClr val="FF0000"/>
                </a:solidFill>
              </a:rPr>
              <a:t>K</a:t>
            </a:r>
            <a:r>
              <a:rPr lang="tr-TR" altLang="en-US" b="1" dirty="0">
                <a:solidFill>
                  <a:srgbClr val="000000"/>
                </a:solidFill>
              </a:rPr>
              <a:t>L</a:t>
            </a:r>
            <a:r>
              <a:rPr lang="tr-TR" altLang="en-US" b="1" dirty="0">
                <a:solidFill>
                  <a:srgbClr val="FF9900"/>
                </a:solidFill>
              </a:rPr>
              <a:t>E</a:t>
            </a:r>
            <a:r>
              <a:rPr lang="tr-TR" altLang="en-US" b="1" dirty="0">
                <a:solidFill>
                  <a:srgbClr val="66FF33"/>
                </a:solidFill>
              </a:rPr>
              <a:t>R </a:t>
            </a:r>
            <a:r>
              <a:rPr lang="en-GB" altLang="en-US" dirty="0" smtClean="0">
                <a:solidFill>
                  <a:prstClr val="white"/>
                </a:solidFill>
              </a:rPr>
              <a:t>-</a:t>
            </a:r>
            <a:r>
              <a:rPr lang="en-GB" dirty="0" smtClean="0">
                <a:solidFill>
                  <a:prstClr val="white"/>
                </a:solidFill>
              </a:rPr>
              <a:t> COLORS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3629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tr-TR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 renk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en-US" sz="2600" b="1" i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(What is this color</a:t>
            </a: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?)</a:t>
            </a: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sz="2600" b="1" i="1" dirty="0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Bu </a:t>
            </a:r>
            <a:r>
              <a:rPr lang="en-US" sz="2600" b="1" i="1" dirty="0" smtClean="0">
                <a:solidFill>
                  <a:srgbClr val="CE02B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PEMBE</a:t>
            </a:r>
            <a:r>
              <a:rPr lang="en-US" sz="2600" b="1" i="1" dirty="0" smtClea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tr-TR" sz="2600" dirty="0" smtClea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pt-BR" sz="4000" b="1" dirty="0" smtClea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505200" y="3284984"/>
            <a:ext cx="2133600" cy="1828800"/>
          </a:xfrm>
          <a:prstGeom prst="cube">
            <a:avLst>
              <a:gd name="adj" fmla="val 25000"/>
            </a:avLst>
          </a:prstGeom>
          <a:solidFill>
            <a:srgbClr val="FF99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05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923678e78673762afb9b6d92d4d24e4a0201aca"/>
</p:tagLst>
</file>

<file path=ppt/theme/theme1.xml><?xml version="1.0" encoding="utf-8"?>
<a:theme xmlns:a="http://schemas.openxmlformats.org/drawingml/2006/main" name="OCW Template_bar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TURKISH 1 CHAPTER 1</Template>
  <TotalTime>1276</TotalTime>
  <Words>363</Words>
  <Application>Microsoft Office PowerPoint</Application>
  <PresentationFormat>On-screen Show (4:3)</PresentationFormat>
  <Paragraphs>80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Baskerville Old Face</vt:lpstr>
      <vt:lpstr>Calibri</vt:lpstr>
      <vt:lpstr>Helvetica</vt:lpstr>
      <vt:lpstr>Times New Roman</vt:lpstr>
      <vt:lpstr>Wingdings</vt:lpstr>
      <vt:lpstr>OCW Template_baru</vt:lpstr>
      <vt:lpstr>TURKISH 1 (UHF1271)  RENKLER &amp; AYLAR COLORS &amp; MONTHS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RENKLER - COLORS</vt:lpstr>
      <vt:lpstr>AYLAR MONTHS</vt:lpstr>
      <vt:lpstr>AYLAR MONTHS</vt:lpstr>
      <vt:lpstr>MEVSİMLER SEASONS</vt:lpstr>
      <vt:lpstr>MEVSİMLER SEASONS</vt:lpstr>
      <vt:lpstr>MEVSİMLER SEASONS</vt:lpstr>
      <vt:lpstr>MEVSİMLER SEASONS</vt:lpstr>
      <vt:lpstr>TEŞEKKÜRLER...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azman</dc:creator>
  <cp:lastModifiedBy>pbmsk</cp:lastModifiedBy>
  <cp:revision>232</cp:revision>
  <cp:lastPrinted>2017-07-24T03:54:17Z</cp:lastPrinted>
  <dcterms:created xsi:type="dcterms:W3CDTF">2016-03-03T08:04:10Z</dcterms:created>
  <dcterms:modified xsi:type="dcterms:W3CDTF">2017-08-27T02:13:09Z</dcterms:modified>
</cp:coreProperties>
</file>