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24" r:id="rId2"/>
    <p:sldId id="426" r:id="rId3"/>
    <p:sldId id="427" r:id="rId4"/>
    <p:sldId id="428" r:id="rId5"/>
    <p:sldId id="431" r:id="rId6"/>
    <p:sldId id="363" r:id="rId7"/>
    <p:sldId id="432" r:id="rId8"/>
    <p:sldId id="413" r:id="rId9"/>
    <p:sldId id="416" r:id="rId10"/>
    <p:sldId id="433" r:id="rId11"/>
    <p:sldId id="415" r:id="rId12"/>
    <p:sldId id="369" r:id="rId13"/>
    <p:sldId id="423" r:id="rId14"/>
    <p:sldId id="434" r:id="rId15"/>
    <p:sldId id="370" r:id="rId16"/>
    <p:sldId id="414" r:id="rId17"/>
    <p:sldId id="373" r:id="rId18"/>
    <p:sldId id="412" r:id="rId19"/>
    <p:sldId id="435" r:id="rId20"/>
    <p:sldId id="364" r:id="rId21"/>
    <p:sldId id="436" r:id="rId22"/>
    <p:sldId id="418" r:id="rId23"/>
    <p:sldId id="419" r:id="rId24"/>
    <p:sldId id="429" r:id="rId25"/>
    <p:sldId id="430" r:id="rId26"/>
  </p:sldIdLst>
  <p:sldSz cx="9144000" cy="6858000" type="screen4x3"/>
  <p:notesSz cx="6797675" cy="9926638"/>
  <p:custDataLst>
    <p:tags r:id="rId2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33CC"/>
    <a:srgbClr val="009999"/>
    <a:srgbClr val="00AFA7"/>
    <a:srgbClr val="CCFFFF"/>
    <a:srgbClr val="00FFCC"/>
    <a:srgbClr val="99FFCC"/>
    <a:srgbClr val="33CCCC"/>
    <a:srgbClr val="00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5" autoAdjust="0"/>
    <p:restoredTop sz="97431"/>
  </p:normalViewPr>
  <p:slideViewPr>
    <p:cSldViewPr snapToObjects="1">
      <p:cViewPr varScale="1">
        <p:scale>
          <a:sx n="63" d="100"/>
          <a:sy n="63" d="100"/>
        </p:scale>
        <p:origin x="3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51256" y="6356350"/>
            <a:ext cx="1231876" cy="4311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989632" y="6316872"/>
            <a:ext cx="3319398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MY" sz="1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</a:t>
            </a:r>
            <a:r>
              <a:rPr lang="en-MY" sz="1000" b="1" i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COLLISIONS OF GASES MOLECULES</a:t>
            </a:r>
            <a:endParaRPr lang="en-MY" sz="1000" b="1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1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DR. YUEN MEI LIAN</a:t>
            </a:r>
          </a:p>
          <a:p>
            <a:r>
              <a:rPr lang="en-US" sz="1000" b="1" i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1000" b="1" i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ocw.ump.edu.my/course/view.php?id=470</a:t>
            </a:r>
            <a:endParaRPr lang="en-MY" sz="10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snhidayah@ump.edu.my" TargetMode="External"/><Relationship Id="rId2" Type="http://schemas.openxmlformats.org/officeDocument/2006/relationships/hyperlink" Target="mailto:yuenm@ump.edu.my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283541" cy="3024335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BSK1133 PHYSICAL CHEMISTRY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2</a:t>
            </a:r>
            <a:b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COLLISIONS OF GASES MOLECULES</a:t>
            </a:r>
            <a:endParaRPr lang="en-GB" sz="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itle 4"/>
          <p:cNvSpPr>
            <a:spLocks noGrp="1"/>
          </p:cNvSpPr>
          <p:nvPr>
            <p:ph type="subTitle" idx="1"/>
          </p:nvPr>
        </p:nvSpPr>
        <p:spPr>
          <a:xfrm>
            <a:off x="1398486" y="4437112"/>
            <a:ext cx="7032828" cy="1343000"/>
          </a:xfrm>
        </p:spPr>
        <p:txBody>
          <a:bodyPr>
            <a:noAutofit/>
          </a:bodyPr>
          <a:lstStyle/>
          <a:p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PREPARED BY:</a:t>
            </a:r>
          </a:p>
          <a:p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YUEN MEI LIAN AND DR. SITI NOOR HIDAYAH MUSTAPHA</a:t>
            </a:r>
            <a:b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Industrial Sciences &amp; Technology</a:t>
            </a:r>
            <a:b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800" b="1" dirty="0" smtClean="0"/>
              <a:t>yuenm@ump.edu.my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snhidayah@ump.edu.my</a:t>
            </a:r>
          </a:p>
          <a:p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22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2.3 Graham’s Law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0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467544" y="764704"/>
                <a:ext cx="8229600" cy="4525963"/>
              </a:xfrm>
            </p:spPr>
            <p:txBody>
              <a:bodyPr>
                <a:normAutofit/>
              </a:bodyPr>
              <a:lstStyle/>
              <a:p>
                <a:pPr algn="just">
                  <a:buFont typeface="Wingdings" panose="05000000000000000000" pitchFamily="2" charset="2"/>
                  <a:buChar char="ü"/>
                </a:pPr>
                <a:r>
                  <a:rPr lang="en-US" altLang="en-US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Stated that the speed (on average) is inversely proportional to the square root of the molecular mass. </a:t>
                </a:r>
              </a:p>
              <a:p>
                <a:endParaRPr lang="en-US" sz="27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buFont typeface="Wingdings" panose="05000000000000000000" pitchFamily="2" charset="2"/>
                  <a:buChar char="ü"/>
                </a:pPr>
                <a:r>
                  <a:rPr lang="en-US" sz="27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At the same temperature, the ratio of the gas movement rates is:</a:t>
                </a:r>
              </a:p>
              <a:p>
                <a:endParaRPr lang="en-US" sz="27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7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7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𝑅𝑎𝑡𝑒</m:t>
                              </m:r>
                            </m:e>
                            <m:sub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𝑔𝑎𝑠</m:t>
                              </m:r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7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𝑅𝑎𝑡𝑒</m:t>
                              </m:r>
                            </m:e>
                            <m:sub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𝑔𝑎𝑠</m:t>
                              </m:r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n-US" sz="27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7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𝑀𝑜𝑙𝑎𝑟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𝑀𝑎𝑠𝑠</m:t>
                                  </m:r>
                                </m:e>
                                <m:sub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𝑔𝑎𝑠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𝑀𝑜𝑙𝑎𝑟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𝑀𝑎𝑠𝑠</m:t>
                                  </m:r>
                                </m:e>
                                <m:sub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𝑔𝑎𝑠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467544" y="764704"/>
                <a:ext cx="8229600" cy="4525963"/>
              </a:xfrm>
              <a:blipFill>
                <a:blip r:embed="rId2"/>
                <a:stretch>
                  <a:fillRect l="-1259" t="-1077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90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of gases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en-US" sz="2400" dirty="0" smtClean="0">
                <a:latin typeface="Arial" panose="020B0604020202020204" pitchFamily="34" charset="0"/>
              </a:rPr>
              <a:t>The pressure difference between the two sides of orifice (small hole) and the orifice diameter determine whether the gas expands </a:t>
            </a:r>
            <a:r>
              <a:rPr lang="en-US" altLang="en-US" sz="2400" b="1" dirty="0" smtClean="0">
                <a:latin typeface="Arial" panose="020B0604020202020204" pitchFamily="34" charset="0"/>
              </a:rPr>
              <a:t>supersonically</a:t>
            </a:r>
            <a:r>
              <a:rPr lang="en-US" altLang="en-US" sz="2400" dirty="0" smtClean="0">
                <a:latin typeface="Arial" panose="020B0604020202020204" pitchFamily="34" charset="0"/>
              </a:rPr>
              <a:t> or </a:t>
            </a:r>
            <a:r>
              <a:rPr lang="en-US" altLang="en-US" sz="2400" b="1" dirty="0" smtClean="0">
                <a:latin typeface="Arial" panose="020B0604020202020204" pitchFamily="34" charset="0"/>
              </a:rPr>
              <a:t>effusively</a:t>
            </a:r>
            <a:r>
              <a:rPr lang="en-US" altLang="en-US" sz="2400" dirty="0" smtClean="0"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10000"/>
              </a:lnSpc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en-US" sz="2400" b="1" u="sng" dirty="0" smtClean="0">
                <a:latin typeface="Arial" panose="020B0604020202020204" pitchFamily="34" charset="0"/>
              </a:rPr>
              <a:t>Effusion </a:t>
            </a:r>
            <a:r>
              <a:rPr lang="en-US" altLang="en-US" sz="2400" dirty="0" smtClean="0">
                <a:latin typeface="Arial" panose="020B0604020202020204" pitchFamily="34" charset="0"/>
              </a:rPr>
              <a:t>: 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latin typeface="Arial" panose="020B0604020202020204" pitchFamily="34" charset="0"/>
              </a:rPr>
              <a:t>the diameter of orifice is smaller than the average distance a molecule travels between its collision with another molecule (mean free path).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latin typeface="Arial" panose="020B0604020202020204" pitchFamily="34" charset="0"/>
              </a:rPr>
              <a:t>No collisions occur between the gas molecules as they move through the orifice and the flow is </a:t>
            </a:r>
            <a:r>
              <a:rPr lang="en-US" altLang="en-US" sz="2400" b="1" dirty="0" smtClean="0">
                <a:latin typeface="Arial" panose="020B0604020202020204" pitchFamily="34" charset="0"/>
              </a:rPr>
              <a:t>‘molecular’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en-US" altLang="en-US" sz="17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en-US" altLang="en-US" sz="1700" b="1" dirty="0" smtClean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en-US" altLang="en-US" sz="17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07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40335" y="1268760"/>
            <a:ext cx="7876082" cy="57606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n-US" altLang="en-US" sz="2600" b="1" u="sng" dirty="0">
                <a:solidFill>
                  <a:schemeClr val="tx1"/>
                </a:solidFill>
                <a:latin typeface="Arial" panose="020B0604020202020204" pitchFamily="34" charset="0"/>
              </a:rPr>
              <a:t>Supersonic </a:t>
            </a:r>
            <a:r>
              <a:rPr lang="en-US" altLang="en-US" sz="2600" dirty="0" smtClean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Diameter of hole is larger than the average distance between collisions</a:t>
            </a:r>
            <a:r>
              <a:rPr lang="en-US" altLang="en-US" sz="2600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Many collisions between the gas molecule can occur during the expansion through the hole</a:t>
            </a:r>
            <a:r>
              <a:rPr lang="en-US" altLang="en-US" sz="2600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The collision act to transfer energy from the random atomic and molecular motions of the gas into the directed flow of the gas molecules along the expansion direction</a:t>
            </a:r>
            <a:r>
              <a:rPr lang="en-US" altLang="en-US" sz="2600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The gas moves as a whole; most of the molecules have the same speed in direction of the </a:t>
            </a:r>
            <a:r>
              <a:rPr lang="en-US" altLang="en-US" sz="2600" dirty="0" smtClean="0">
                <a:solidFill>
                  <a:schemeClr val="tx1"/>
                </a:solidFill>
                <a:latin typeface="Arial" panose="020B0604020202020204" pitchFamily="34" charset="0"/>
              </a:rPr>
              <a:t>flow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The speed of the gas molecules relative to each other becomes very small, and the temperature also becomes very low. 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19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2.4 Mean Free Path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961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07360" y="878231"/>
            <a:ext cx="5194300" cy="470852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800" dirty="0" smtClean="0">
                <a:latin typeface="Arial" panose="020B0604020202020204" pitchFamily="34" charset="0"/>
              </a:rPr>
              <a:t>A gas molecule travels in a straight line and collide with other molecule or wall of the container.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800" b="1" dirty="0" smtClean="0">
                <a:latin typeface="Arial" panose="020B0604020202020204" pitchFamily="34" charset="0"/>
              </a:rPr>
              <a:t>Mean </a:t>
            </a:r>
            <a:r>
              <a:rPr lang="en-US" altLang="en-US" sz="1800" b="1" dirty="0">
                <a:latin typeface="Arial" panose="020B0604020202020204" pitchFamily="34" charset="0"/>
              </a:rPr>
              <a:t>free </a:t>
            </a:r>
            <a:r>
              <a:rPr lang="en-US" altLang="en-US" sz="1800" b="1" dirty="0" smtClean="0">
                <a:latin typeface="Arial" panose="020B0604020202020204" pitchFamily="34" charset="0"/>
              </a:rPr>
              <a:t>path is </a:t>
            </a:r>
            <a:r>
              <a:rPr lang="en-US" altLang="en-US" sz="1800" dirty="0" smtClean="0">
                <a:latin typeface="Arial" panose="020B0604020202020204" pitchFamily="34" charset="0"/>
              </a:rPr>
              <a:t>the average distance a molecule travels between collisions</a:t>
            </a:r>
            <a:r>
              <a:rPr lang="en-US" altLang="en-US" sz="1800" b="1" dirty="0" smtClean="0">
                <a:latin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800" dirty="0" smtClean="0">
                <a:latin typeface="Arial" panose="020B0604020202020204" pitchFamily="34" charset="0"/>
              </a:rPr>
              <a:t>The mean free path of molecule will depend on its </a:t>
            </a:r>
            <a:r>
              <a:rPr lang="en-US" altLang="en-US" sz="1800" b="1" dirty="0" smtClean="0">
                <a:latin typeface="Arial" panose="020B0604020202020204" pitchFamily="34" charset="0"/>
              </a:rPr>
              <a:t>speed</a:t>
            </a:r>
            <a:r>
              <a:rPr lang="en-US" altLang="en-US" sz="1800" dirty="0" smtClean="0">
                <a:latin typeface="Arial" panose="020B0604020202020204" pitchFamily="34" charset="0"/>
              </a:rPr>
              <a:t> and the </a:t>
            </a:r>
            <a:r>
              <a:rPr lang="en-US" altLang="en-US" sz="1800" b="1" dirty="0" smtClean="0">
                <a:latin typeface="Arial" panose="020B0604020202020204" pitchFamily="34" charset="0"/>
              </a:rPr>
              <a:t>density</a:t>
            </a:r>
            <a:r>
              <a:rPr lang="en-US" altLang="en-US" sz="1800" dirty="0" smtClean="0">
                <a:latin typeface="Arial" panose="020B0604020202020204" pitchFamily="34" charset="0"/>
              </a:rPr>
              <a:t> of molecules surrounding it.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800" dirty="0" smtClean="0">
                <a:latin typeface="Arial" panose="020B0604020202020204" pitchFamily="34" charset="0"/>
              </a:rPr>
              <a:t>As </a:t>
            </a:r>
            <a:r>
              <a:rPr lang="en-US" altLang="en-US" sz="1800" dirty="0">
                <a:latin typeface="Arial" panose="020B0604020202020204" pitchFamily="34" charset="0"/>
              </a:rPr>
              <a:t>the pressure </a:t>
            </a:r>
            <a:r>
              <a:rPr lang="en-US" altLang="en-US" sz="1800" dirty="0" smtClean="0">
                <a:latin typeface="Arial" panose="020B0604020202020204" pitchFamily="34" charset="0"/>
              </a:rPr>
              <a:t>increases, the mean free path decreases.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100" y="2036939"/>
            <a:ext cx="3085140" cy="30573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56176" y="5094313"/>
            <a:ext cx="25306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Sources: </a:t>
            </a:r>
          </a:p>
          <a:p>
            <a:r>
              <a:rPr lang="en-US" sz="1300" dirty="0" smtClean="0"/>
              <a:t>Wikimedia commons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4651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468961" y="1340768"/>
                <a:ext cx="8135487" cy="4709119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 lnSpcReduction="10000"/>
              </a:bodyPr>
              <a:lstStyle>
                <a:lvl1pPr marL="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l" defTabSz="457200" rtl="0" eaLnBrk="1" latinLnBrk="0" hangingPunct="1">
                  <a:spcBef>
                    <a:spcPct val="20000"/>
                  </a:spcBef>
                  <a:buFont typeface="Arial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altLang="en-US" sz="2200" b="1" u="sng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How to calculate mean free path?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endParaRPr lang="en-US" altLang="en-US" sz="2200" b="1" u="sng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altLang="en-US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	Imagine that the molecules of gases are evenly distributed in a cube of length L.</a:t>
                </a:r>
              </a:p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alt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en-US" sz="2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en-US" sz="2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alt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altLang="en-US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altLang="en-US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en-US" altLang="en-US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altLang="en-US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en-US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where N is total number of molecules in a cube and a is the average  	distance of two nearest neighbors. </a:t>
                </a: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endParaRPr lang="en-US" altLang="en-US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2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en-US" sz="22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altLang="en-US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altLang="en-US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f>
                            <m:fPr>
                              <m:ctrlP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en-US" sz="22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2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p>
                                  <m:r>
                                    <a:rPr lang="en-US" altLang="en-US" sz="22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  <m:r>
                        <a:rPr lang="en-US" altLang="en-US" sz="22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ctrlPr>
                            <a:rPr lang="en-US" altLang="en-US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altLang="en-US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f>
                            <m:fPr>
                              <m:ctrlP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  <m:r>
                        <a:rPr lang="en-US" altLang="en-US" sz="22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ctrlPr>
                            <a:rPr lang="en-US" altLang="en-US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altLang="en-US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f>
                            <m:fPr>
                              <m:ctrlP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𝑘𝑇</m:t>
                              </m:r>
                            </m:num>
                            <m:den>
                              <m:r>
                                <a:rPr lang="en-US" altLang="en-US" sz="2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altLang="en-US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0"/>
                  </a:spcBef>
                </a:pPr>
                <a:endParaRPr lang="en-US" altLang="en-US" sz="1800" dirty="0">
                  <a:latin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961" y="1340768"/>
                <a:ext cx="8135487" cy="4709119"/>
              </a:xfrm>
              <a:prstGeom prst="rect">
                <a:avLst/>
              </a:prstGeom>
              <a:blipFill>
                <a:blip r:embed="rId2"/>
                <a:stretch>
                  <a:fillRect l="-975" t="-12306" r="-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926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7238" y="620688"/>
            <a:ext cx="82296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sp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ct val="130000"/>
              </a:lnSpc>
              <a:spcBef>
                <a:spcPct val="50000"/>
              </a:spcBef>
            </a:pPr>
            <a:r>
              <a:rPr lang="en-US" altLang="en-US" sz="1700" dirty="0" smtClean="0">
                <a:latin typeface="Arial" panose="020B0604020202020204" pitchFamily="34" charset="0"/>
              </a:rPr>
              <a:t>Using the ideal gas law equality at P=1 bar and T=273.16 K, the average distance is a=3.3 nm.</a:t>
            </a:r>
          </a:p>
          <a:p>
            <a:pPr marL="285750" indent="-285750" algn="just">
              <a:lnSpc>
                <a:spcPct val="130000"/>
              </a:lnSpc>
              <a:spcBef>
                <a:spcPct val="50000"/>
              </a:spcBef>
            </a:pPr>
            <a:r>
              <a:rPr lang="en-US" altLang="en-US" sz="1700" dirty="0" smtClean="0">
                <a:latin typeface="Arial" panose="020B0604020202020204" pitchFamily="34" charset="0"/>
              </a:rPr>
              <a:t>The </a:t>
            </a:r>
            <a:r>
              <a:rPr lang="en-US" altLang="en-US" sz="1700" b="1" dirty="0" smtClean="0">
                <a:latin typeface="Arial" panose="020B0604020202020204" pitchFamily="34" charset="0"/>
              </a:rPr>
              <a:t>free path </a:t>
            </a:r>
            <a:r>
              <a:rPr lang="en-US" altLang="en-US" sz="1700" dirty="0" smtClean="0">
                <a:latin typeface="Arial" panose="020B0604020202020204" pitchFamily="34" charset="0"/>
              </a:rPr>
              <a:t>(</a:t>
            </a:r>
            <a:r>
              <a:rPr lang="el-GR" altLang="en-US" sz="1700" dirty="0" smtClean="0">
                <a:latin typeface="Arial" panose="020B0604020202020204" pitchFamily="34" charset="0"/>
              </a:rPr>
              <a:t>λ</a:t>
            </a:r>
            <a:r>
              <a:rPr lang="en-US" altLang="en-US" sz="1700" dirty="0" smtClean="0">
                <a:latin typeface="Arial" panose="020B0604020202020204" pitchFamily="34" charset="0"/>
              </a:rPr>
              <a:t>) (the distance a molecule traverses between collisions) is much longer than the average distance a because the molecule passes between many neighboring molecules. </a:t>
            </a:r>
          </a:p>
          <a:p>
            <a:pPr marL="285750" indent="-285750" algn="just">
              <a:lnSpc>
                <a:spcPct val="130000"/>
              </a:lnSpc>
              <a:spcBef>
                <a:spcPct val="50000"/>
              </a:spcBef>
            </a:pPr>
            <a:r>
              <a:rPr lang="en-US" altLang="en-US" sz="1700" b="1" dirty="0" smtClean="0">
                <a:latin typeface="Arial" panose="020B0604020202020204" pitchFamily="34" charset="0"/>
              </a:rPr>
              <a:t>Assumptions to determine the mean free path (a or    ):</a:t>
            </a:r>
            <a:endParaRPr lang="en-US" altLang="en-US" sz="1700" b="1" dirty="0">
              <a:latin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 smtClean="0">
                <a:latin typeface="Arial" panose="020B0604020202020204" pitchFamily="34" charset="0"/>
              </a:rPr>
              <a:t>	1. approximate the molecules as hard sphere</a:t>
            </a:r>
          </a:p>
          <a:p>
            <a:pPr marL="285750" indent="-285750" algn="just">
              <a:lnSpc>
                <a:spcPct val="130000"/>
              </a:lnSpc>
              <a:spcBef>
                <a:spcPct val="50000"/>
              </a:spcBef>
            </a:pPr>
            <a:r>
              <a:rPr lang="en-US" altLang="en-US" sz="1700" b="1" dirty="0">
                <a:latin typeface="Arial" panose="020B0604020202020204" pitchFamily="34" charset="0"/>
              </a:rPr>
              <a:t>Assumptions to determine the </a:t>
            </a:r>
            <a:r>
              <a:rPr lang="en-US" altLang="en-US" sz="1700" b="1" dirty="0" smtClean="0">
                <a:latin typeface="Arial" panose="020B0604020202020204" pitchFamily="34" charset="0"/>
              </a:rPr>
              <a:t>free path (</a:t>
            </a:r>
            <a:r>
              <a:rPr lang="el-GR" altLang="en-US" sz="1700" b="1" dirty="0" smtClean="0">
                <a:latin typeface="Arial" panose="020B0604020202020204" pitchFamily="34" charset="0"/>
              </a:rPr>
              <a:t>λ</a:t>
            </a:r>
            <a:r>
              <a:rPr lang="en-US" altLang="en-US" sz="1700" b="1" dirty="0" smtClean="0">
                <a:latin typeface="Arial" panose="020B0604020202020204" pitchFamily="34" charset="0"/>
              </a:rPr>
              <a:t>) </a:t>
            </a:r>
            <a:r>
              <a:rPr lang="en-US" altLang="en-US" sz="1700" dirty="0" smtClean="0">
                <a:latin typeface="Arial" panose="020B0604020202020204" pitchFamily="34" charset="0"/>
              </a:rPr>
              <a:t>:</a:t>
            </a:r>
            <a:endParaRPr lang="en-US" altLang="en-US" sz="1700" dirty="0">
              <a:latin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 smtClean="0">
                <a:latin typeface="Arial" panose="020B0604020202020204" pitchFamily="34" charset="0"/>
              </a:rPr>
              <a:t>	1. Consider a particle of type 1 moving among many particles of type 2 that are 	     so massive that they can be considered nearly stationary.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>
                <a:latin typeface="Arial" panose="020B0604020202020204" pitchFamily="34" charset="0"/>
              </a:rPr>
              <a:t>	</a:t>
            </a:r>
            <a:r>
              <a:rPr lang="en-US" altLang="en-US" sz="1700" dirty="0" smtClean="0">
                <a:latin typeface="Arial" panose="020B0604020202020204" pitchFamily="34" charset="0"/>
              </a:rPr>
              <a:t>2. A collision occurs each time a type 1 particle with radius (r1) touches a type 	    2 particle with radius (r2).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 smtClean="0">
                <a:latin typeface="Arial" panose="020B0604020202020204" pitchFamily="34" charset="0"/>
              </a:rPr>
              <a:t>	3. As type 1 molecule moves through space it sweeps out a cylindrical volume  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>
                <a:latin typeface="Arial" panose="020B0604020202020204" pitchFamily="34" charset="0"/>
              </a:rPr>
              <a:t> </a:t>
            </a:r>
            <a:r>
              <a:rPr lang="en-US" altLang="en-US" sz="1700" dirty="0" smtClean="0">
                <a:latin typeface="Arial" panose="020B0604020202020204" pitchFamily="34" charset="0"/>
              </a:rPr>
              <a:t>          (</a:t>
            </a:r>
            <a:r>
              <a:rPr lang="en-US" altLang="en-US" sz="1700" dirty="0" err="1" smtClean="0">
                <a:latin typeface="Arial" panose="020B0604020202020204" pitchFamily="34" charset="0"/>
              </a:rPr>
              <a:t>V</a:t>
            </a:r>
            <a:r>
              <a:rPr lang="en-US" altLang="en-US" sz="1100" dirty="0" err="1" smtClean="0">
                <a:latin typeface="Arial" panose="020B0604020202020204" pitchFamily="34" charset="0"/>
              </a:rPr>
              <a:t>cyl</a:t>
            </a:r>
            <a:r>
              <a:rPr lang="en-US" altLang="en-US" sz="1700" dirty="0" smtClean="0">
                <a:latin typeface="Arial" panose="020B0604020202020204" pitchFamily="34" charset="0"/>
              </a:rPr>
              <a:t>).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>
                <a:latin typeface="Arial" panose="020B0604020202020204" pitchFamily="34" charset="0"/>
              </a:rPr>
              <a:t>	</a:t>
            </a:r>
            <a:endParaRPr lang="en-US" altLang="en-US" sz="170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793783"/>
              </p:ext>
            </p:extLst>
          </p:nvPr>
        </p:nvGraphicFramePr>
        <p:xfrm>
          <a:off x="5940152" y="2744986"/>
          <a:ext cx="209630" cy="323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3" imgW="139680" imgH="215640" progId="Equation.3">
                  <p:embed/>
                </p:oleObj>
              </mc:Choice>
              <mc:Fallback>
                <p:oleObj name="Equation" r:id="rId3" imgW="1396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0152" y="2744986"/>
                        <a:ext cx="209630" cy="323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147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528" y="5996384"/>
            <a:ext cx="8229600" cy="432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sp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>
                <a:latin typeface="Arial" panose="020B0604020202020204" pitchFamily="34" charset="0"/>
              </a:rPr>
              <a:t>	</a:t>
            </a:r>
            <a:endParaRPr lang="en-US" altLang="en-US" sz="1700" dirty="0" smtClean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29744" y="764704"/>
                <a:ext cx="7632848" cy="58196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30000"/>
                  </a:lnSpc>
                  <a:spcBef>
                    <a:spcPct val="5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700" dirty="0" smtClean="0">
                    <a:latin typeface="Arial" panose="020B0604020202020204" pitchFamily="34" charset="0"/>
                  </a:rPr>
                  <a:t>Since collision only occurs at correct orientation, thus the diameter of the     collided </a:t>
                </a:r>
                <a:r>
                  <a:rPr lang="en-US" altLang="en-US" sz="1700" dirty="0">
                    <a:latin typeface="Arial" panose="020B0604020202020204" pitchFamily="34" charset="0"/>
                  </a:rPr>
                  <a:t>molecules is 2(r1 + r2</a:t>
                </a:r>
                <a:r>
                  <a:rPr lang="en-US" altLang="en-US" sz="1700" dirty="0" smtClean="0">
                    <a:latin typeface="Arial" panose="020B0604020202020204" pitchFamily="34" charset="0"/>
                  </a:rPr>
                  <a:t>).</a:t>
                </a:r>
              </a:p>
              <a:p>
                <a:pPr algn="ctr">
                  <a:lnSpc>
                    <a:spcPct val="130000"/>
                  </a:lnSpc>
                  <a:spcBef>
                    <a:spcPct val="500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7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7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en-US" sz="1700" b="0" i="1" smtClean="0">
                            <a:latin typeface="Cambria Math" panose="02040503050406030204" pitchFamily="18" charset="0"/>
                          </a:rPr>
                          <m:t>𝑐𝑦𝑙</m:t>
                        </m:r>
                      </m:sub>
                    </m:sSub>
                    <m:r>
                      <a:rPr lang="en-US" altLang="en-US" sz="1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altLang="en-US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en-US" sz="17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17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altLang="en-US" sz="17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en-US" sz="17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17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altLang="en-US" sz="17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altLang="en-US" sz="1700" dirty="0">
                            <a:latin typeface="Arial" panose="020B0604020202020204" pitchFamily="34" charset="0"/>
                          </a:rPr>
                          <m:t> </m:t>
                        </m:r>
                      </m:e>
                      <m:sup>
                        <m:r>
                          <a:rPr lang="en-US" altLang="en-US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altLang="en-US" sz="1700" dirty="0">
                    <a:latin typeface="Arial" panose="020B0604020202020204" pitchFamily="34" charset="0"/>
                  </a:rPr>
                  <a:t> </a:t>
                </a:r>
                <a:r>
                  <a:rPr lang="el-GR" altLang="en-US" sz="1700" dirty="0" smtClean="0">
                    <a:latin typeface="Arial" panose="020B0604020202020204" pitchFamily="34" charset="0"/>
                  </a:rPr>
                  <a:t>λ</a:t>
                </a:r>
                <a:endParaRPr lang="en-US" altLang="en-US" sz="1700" dirty="0" smtClean="0">
                  <a:latin typeface="Arial" panose="020B0604020202020204" pitchFamily="34" charset="0"/>
                </a:endParaRPr>
              </a:p>
              <a:p>
                <a:pPr marL="285750" indent="-285750">
                  <a:lnSpc>
                    <a:spcPct val="130000"/>
                  </a:lnSpc>
                  <a:spcBef>
                    <a:spcPct val="5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700" dirty="0" smtClean="0">
                    <a:latin typeface="Arial" panose="020B0604020202020204" pitchFamily="34" charset="0"/>
                  </a:rPr>
                  <a:t>If there are N type of particle in the total volume V of the gas, then the average volume element for a type 2 particle is V/N and the average cylinder volume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en-US" sz="17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17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17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en-US" sz="1700" b="0" i="1" smtClean="0">
                                <a:latin typeface="Cambria Math" panose="02040503050406030204" pitchFamily="18" charset="0"/>
                              </a:rPr>
                              <m:t>𝑐𝑦𝑙</m:t>
                            </m:r>
                          </m:sub>
                        </m:sSub>
                      </m:e>
                    </m:acc>
                    <m:r>
                      <a:rPr lang="en-US" altLang="en-US" sz="1700" b="0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altLang="en-US" sz="1700" b="0" i="1" smtClean="0">
                        <a:latin typeface="Cambria Math" panose="02040503050406030204" pitchFamily="18" charset="0"/>
                      </a:rPr>
                      <m:t>𝑖𝑠</m:t>
                    </m:r>
                  </m:oMath>
                </a14:m>
                <a:endParaRPr lang="en-US" altLang="en-US" sz="1700" b="0" dirty="0" smtClean="0">
                  <a:latin typeface="Arial" panose="020B0604020202020204" pitchFamily="34" charset="0"/>
                </a:endParaRPr>
              </a:p>
              <a:p>
                <a:pPr algn="ctr">
                  <a:lnSpc>
                    <a:spcPct val="130000"/>
                  </a:lnSpc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en-US" sz="17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altLang="en-US" sz="17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</a:rPr>
                                <m:t>𝑐𝑦𝑙</m:t>
                              </m:r>
                            </m:sub>
                          </m:sSub>
                        </m:e>
                      </m:acc>
                      <m:r>
                        <a:rPr lang="en-US" altLang="en-US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1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17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altLang="en-US" sz="17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US" altLang="en-US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en-US" sz="17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altLang="en-US" sz="1700" dirty="0">
                              <a:latin typeface="Arial" panose="020B0604020202020204" pitchFamily="34" charset="0"/>
                            </a:rPr>
                            <m:t> </m:t>
                          </m:r>
                        </m:e>
                        <m:sup>
                          <m: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acc>
                        <m:accPr>
                          <m:chr m:val="̅"/>
                          <m:ctrlPr>
                            <a:rPr lang="en-US" altLang="en-US" sz="17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l-GR" altLang="en-US" sz="1700" dirty="0">
                              <a:latin typeface="Arial" panose="020B0604020202020204" pitchFamily="34" charset="0"/>
                            </a:rPr>
                            <m:t>λ</m:t>
                          </m:r>
                        </m:e>
                      </m:acc>
                    </m:oMath>
                  </m:oMathPara>
                </a14:m>
                <a:endParaRPr lang="en-US" altLang="en-US" sz="1700" dirty="0" smtClean="0">
                  <a:latin typeface="Arial" panose="020B0604020202020204" pitchFamily="34" charset="0"/>
                </a:endParaRPr>
              </a:p>
              <a:p>
                <a:pPr algn="ctr">
                  <a:lnSpc>
                    <a:spcPct val="130000"/>
                  </a:lnSpc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l-GR" altLang="en-US" sz="1700" dirty="0">
                              <a:latin typeface="Arial" panose="020B0604020202020204" pitchFamily="34" charset="0"/>
                            </a:rPr>
                            <m:t>λ</m:t>
                          </m:r>
                        </m:e>
                      </m:acc>
                      <m:r>
                        <a:rPr lang="en-US" altLang="en-US" sz="17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altLang="en-US" sz="17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17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altLang="en-US" sz="1700" b="0" i="1" dirty="0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en-US" sz="17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17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altLang="en-US" sz="17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en-US" sz="17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17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altLang="en-US" sz="17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n-US" altLang="en-US" sz="1700" dirty="0">
                                  <a:latin typeface="Arial" panose="020B0604020202020204" pitchFamily="34" charset="0"/>
                                </a:rPr>
                                <m:t> </m:t>
                              </m:r>
                            </m:e>
                            <m:sup>
                              <m:r>
                                <a:rPr lang="en-US" alt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altLang="en-US" sz="1700" dirty="0" smtClean="0">
                  <a:latin typeface="Arial" panose="020B0604020202020204" pitchFamily="34" charset="0"/>
                </a:endParaRPr>
              </a:p>
              <a:p>
                <a:pPr marL="285750" indent="-285750">
                  <a:lnSpc>
                    <a:spcPct val="130000"/>
                  </a:lnSpc>
                  <a:spcBef>
                    <a:spcPct val="50000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700" dirty="0" smtClean="0">
                    <a:latin typeface="Arial" panose="020B0604020202020204" pitchFamily="34" charset="0"/>
                  </a:rPr>
                  <a:t>This equation can be simplify to:</a:t>
                </a:r>
              </a:p>
              <a:p>
                <a:pPr algn="ctr">
                  <a:lnSpc>
                    <a:spcPct val="130000"/>
                  </a:lnSpc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l-GR" altLang="en-US" sz="1700" dirty="0">
                              <a:latin typeface="Arial" panose="020B0604020202020204" pitchFamily="34" charset="0"/>
                            </a:rPr>
                            <m:t>λ</m:t>
                          </m:r>
                        </m:e>
                      </m:acc>
                      <m:r>
                        <a:rPr lang="en-US" altLang="en-US" sz="1700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altLang="en-US" sz="17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1700" i="1" dirty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altLang="en-US" sz="17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en-US" sz="1700" i="1" dirty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US" altLang="en-US" sz="17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;  </m:t>
                      </m:r>
                      <m:r>
                        <m:rPr>
                          <m:sty m:val="p"/>
                        </m:rPr>
                        <a:rPr lang="el-GR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𝑖𝑠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𝑐𝑜𝑙𝑙𝑖𝑠𝑖𝑜𝑛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𝑐𝑟𝑜𝑠𝑠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en-US" sz="1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𝑠𝑒𝑐𝑡𝑖𝑜𝑛</m:t>
                      </m:r>
                    </m:oMath>
                  </m:oMathPara>
                </a14:m>
                <a:endParaRPr lang="en-US" altLang="en-US" sz="1700" dirty="0" smtClean="0">
                  <a:latin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Bef>
                    <a:spcPct val="50000"/>
                  </a:spcBef>
                  <a:buNone/>
                </a:pPr>
                <a:r>
                  <a:rPr lang="en-US" altLang="en-US" sz="1700" dirty="0" smtClean="0">
                    <a:latin typeface="Arial" panose="020B0604020202020204" pitchFamily="34" charset="0"/>
                  </a:rPr>
                  <a:t>	this equation is significant for one light particle among N heavy particles</a:t>
                </a:r>
                <a:endParaRPr lang="en-US" altLang="en-US" sz="1700" dirty="0">
                  <a:latin typeface="Arial" panose="020B0604020202020204" pitchFamily="34" charset="0"/>
                </a:endParaRPr>
              </a:p>
              <a:p>
                <a:pPr algn="ctr">
                  <a:lnSpc>
                    <a:spcPct val="130000"/>
                  </a:lnSpc>
                  <a:spcBef>
                    <a:spcPct val="50000"/>
                  </a:spcBef>
                  <a:buNone/>
                </a:pPr>
                <a:endParaRPr lang="en-US" altLang="en-US" sz="17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744" y="764704"/>
                <a:ext cx="7632848" cy="5819670"/>
              </a:xfrm>
              <a:prstGeom prst="rect">
                <a:avLst/>
              </a:prstGeom>
              <a:blipFill rotWithShape="0">
                <a:blip r:embed="rId2"/>
                <a:stretch>
                  <a:fillRect l="-399" r="-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90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2.5 </a:t>
            </a:r>
            <a:r>
              <a:rPr lang="en-US" sz="4000" b="1" dirty="0" err="1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Ficks’s</a:t>
            </a:r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First Law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3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39821" y="1628800"/>
            <a:ext cx="8229600" cy="338437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collision molecules theory of gases.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types of molecules speed.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different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ideal gas and real gas.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75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Box 6"/>
              <p:cNvSpPr txBox="1">
                <a:spLocks noGrp="1" noChangeArrowheads="1"/>
              </p:cNvSpPr>
              <p:nvPr>
                <p:ph idx="4294967295"/>
              </p:nvPr>
            </p:nvSpPr>
            <p:spPr bwMode="auto">
              <a:xfrm>
                <a:off x="107504" y="188640"/>
                <a:ext cx="8840808" cy="6052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Although it is interesting to calculate the average behavior of a molecule, experimentally we most often deal with collections of molecules.</a:t>
                </a:r>
              </a:p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Normally </a:t>
                </a: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being asked like:</a:t>
                </a:r>
                <a:endParaRPr lang="en-US" alt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“What amount of bromine vapor emerges through the opening of the cylinder in time, t, if a cylinder has a cross-sectional area A and height H?”</a:t>
                </a:r>
              </a:p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Thus, the Fick’s first law equation:</a:t>
                </a:r>
                <a:endParaRPr lang="en-US" alt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num>
                        <m:den>
                          <m:r>
                            <a:rPr lang="en-US" alt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den>
                      </m:f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𝐷</m:t>
                      </m:r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den>
                      </m:f>
                    </m:oMath>
                  </m:oMathPara>
                </a14:m>
                <a:endParaRPr lang="en-US" altLang="en-US" sz="20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altLang="en-US" sz="20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altLang="en-US" sz="20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dt</a:t>
                </a: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is considered for sufficiently small time changes, dc/dh concentration gradient in general cases</a:t>
                </a:r>
                <a:endParaRPr lang="en-US" alt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 eaLnBrk="1" hangingPunct="1"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Where :</a:t>
                </a:r>
              </a:p>
              <a:p>
                <a:pPr algn="just">
                  <a:lnSpc>
                    <a:spcPct val="110000"/>
                  </a:lnSpc>
                  <a:spcBef>
                    <a:spcPct val="500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alt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alt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is the concentration of collections molecules vapor, A is the cross-sectional area, D is diffusion </a:t>
                </a:r>
                <a:r>
                  <a:rPr lang="en-US" altLang="en-US" sz="20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coeffision</a:t>
                </a: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alt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is concentration of liquid, H is the height of cylinder/distance</a:t>
                </a:r>
                <a:endParaRPr lang="en-US" alt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 Box 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 bwMode="auto">
              <a:xfrm>
                <a:off x="107504" y="188640"/>
                <a:ext cx="8840808" cy="6052875"/>
              </a:xfrm>
              <a:prstGeom prst="rect">
                <a:avLst/>
              </a:prstGeom>
              <a:blipFill>
                <a:blip r:embed="rId2"/>
                <a:stretch>
                  <a:fillRect l="-759" t="-504" r="-690" b="-504"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60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2.6 Real Gas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144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764704"/>
            <a:ext cx="8496944" cy="4708525"/>
          </a:xfr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gas is considered as non-ideal when it is not fulfil an ideal gas behavior.</a:t>
            </a:r>
          </a:p>
          <a:p>
            <a:pPr marL="0" indent="0">
              <a:buNone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Ideal gas assumptions:</a:t>
            </a:r>
          </a:p>
          <a:p>
            <a:pPr indent="-6350" algn="just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absent of attractions between gas molecules</a:t>
            </a:r>
          </a:p>
          <a:p>
            <a:pPr indent="-6350" algn="just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Gas molecules do not take up space as it elastically   	  collide (based on the kinetic molecular theory).</a:t>
            </a:r>
          </a:p>
          <a:p>
            <a:pPr marL="0" indent="0">
              <a:buNone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 high pressure and low temperature, this assumptions are not valid for real gases</a:t>
            </a:r>
          </a:p>
          <a:p>
            <a:pPr marL="0" indent="0">
              <a:buNone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 dirty="0">
                <a:latin typeface="Arial" panose="020B0604020202020204" pitchFamily="34" charset="0"/>
              </a:rPr>
              <a:t>At high pressure, the molar volume of a real gas is larger than predicted by the ideal gas </a:t>
            </a:r>
            <a:r>
              <a:rPr lang="en-US" altLang="en-US" sz="2400" dirty="0" smtClean="0">
                <a:latin typeface="Arial" panose="020B0604020202020204" pitchFamily="34" charset="0"/>
              </a:rPr>
              <a:t>law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686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528" y="5996384"/>
            <a:ext cx="8229600" cy="432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sp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ct val="50000"/>
              </a:spcBef>
              <a:buNone/>
            </a:pPr>
            <a:r>
              <a:rPr lang="en-US" altLang="en-US" sz="1700" dirty="0">
                <a:latin typeface="Arial" panose="020B0604020202020204" pitchFamily="34" charset="0"/>
              </a:rPr>
              <a:t>	</a:t>
            </a:r>
            <a:endParaRPr lang="en-US" altLang="en-US" sz="1700" dirty="0" smtClean="0"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1904" y="0"/>
            <a:ext cx="80545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en-US" sz="2600" b="1" dirty="0" smtClean="0">
                <a:latin typeface="Arial" panose="020B0604020202020204" pitchFamily="34" charset="0"/>
              </a:rPr>
              <a:t>Behavior of Real Gases:</a:t>
            </a:r>
          </a:p>
          <a:p>
            <a:pPr algn="just">
              <a:spcBef>
                <a:spcPts val="600"/>
              </a:spcBef>
            </a:pPr>
            <a:endParaRPr lang="en-US" altLang="en-US" sz="2600" b="1" dirty="0" smtClean="0">
              <a:latin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altLang="en-US" sz="2600" dirty="0" smtClean="0">
                <a:latin typeface="Arial" panose="020B0604020202020204" pitchFamily="34" charset="0"/>
              </a:rPr>
              <a:t>	1.	At low pressure and high temperature:</a:t>
            </a:r>
          </a:p>
          <a:p>
            <a:pPr marL="690563" indent="-401638" algn="just">
              <a:spcBef>
                <a:spcPts val="600"/>
              </a:spcBef>
            </a:pPr>
            <a:r>
              <a:rPr lang="en-US" altLang="en-US" sz="2600" dirty="0">
                <a:latin typeface="Arial" panose="020B0604020202020204" pitchFamily="34" charset="0"/>
              </a:rPr>
              <a:t>	</a:t>
            </a:r>
            <a:r>
              <a:rPr lang="en-US" altLang="en-US" sz="2600" dirty="0" smtClean="0">
                <a:latin typeface="Arial" panose="020B0604020202020204" pitchFamily="34" charset="0"/>
              </a:rPr>
              <a:t>	The volume of the gas particles is negligible 	compared to the total volume.</a:t>
            </a:r>
          </a:p>
          <a:p>
            <a:pPr algn="just">
              <a:spcBef>
                <a:spcPts val="600"/>
              </a:spcBef>
            </a:pPr>
            <a:endParaRPr lang="en-US" altLang="en-US" sz="2600" dirty="0" smtClean="0">
              <a:latin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altLang="en-US" sz="2600" dirty="0" smtClean="0">
                <a:latin typeface="Arial" panose="020B0604020202020204" pitchFamily="34" charset="0"/>
              </a:rPr>
              <a:t>	2.	At higher pressure and low temperature:</a:t>
            </a:r>
          </a:p>
          <a:p>
            <a:pPr marL="690563" indent="-690563" algn="just">
              <a:spcBef>
                <a:spcPts val="600"/>
              </a:spcBef>
            </a:pPr>
            <a:r>
              <a:rPr lang="en-US" altLang="en-US" sz="2600" dirty="0">
                <a:latin typeface="Arial" panose="020B0604020202020204" pitchFamily="34" charset="0"/>
              </a:rPr>
              <a:t>	</a:t>
            </a:r>
            <a:r>
              <a:rPr lang="en-US" altLang="en-US" sz="2600" dirty="0" smtClean="0">
                <a:latin typeface="Arial" panose="020B0604020202020204" pitchFamily="34" charset="0"/>
              </a:rPr>
              <a:t>	The volume of the gas particles is more 	significant compared to the total volume. </a:t>
            </a:r>
          </a:p>
          <a:p>
            <a:pPr algn="just">
              <a:spcBef>
                <a:spcPts val="600"/>
              </a:spcBef>
            </a:pPr>
            <a:r>
              <a:rPr lang="en-US" altLang="en-US" sz="2600" dirty="0">
                <a:latin typeface="Arial" panose="020B0604020202020204" pitchFamily="34" charset="0"/>
              </a:rPr>
              <a:t>	</a:t>
            </a:r>
            <a:r>
              <a:rPr lang="en-US" altLang="en-US" sz="2600" dirty="0" smtClean="0">
                <a:latin typeface="Arial" panose="020B0604020202020204" pitchFamily="34" charset="0"/>
              </a:rPr>
              <a:t>	</a:t>
            </a:r>
          </a:p>
          <a:p>
            <a:pPr algn="just">
              <a:spcBef>
                <a:spcPts val="600"/>
              </a:spcBef>
            </a:pPr>
            <a:r>
              <a:rPr lang="en-US" altLang="en-US" sz="2600" dirty="0" smtClean="0">
                <a:latin typeface="Arial" panose="020B0604020202020204" pitchFamily="34" charset="0"/>
              </a:rPr>
              <a:t>Thus, the volume of a real gas is larger than the ideal gas.</a:t>
            </a:r>
            <a:endParaRPr lang="en-US" altLang="en-US" sz="2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3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65526"/>
            <a:ext cx="8417901" cy="4173450"/>
          </a:xfrm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some parameters such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mean path, need</a:t>
            </a:r>
          </a:p>
          <a:p>
            <a:pPr marL="0" indent="0" algn="just">
              <a:buNone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need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considered in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 collisions of</a:t>
            </a:r>
          </a:p>
          <a:p>
            <a:pPr marL="0" indent="0" algn="just">
              <a:buNone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gases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GB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specifically, it will relates to some other laws explaining the theories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GB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v"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specific parameter will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gases properties either as an ideal or non-ideal gas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823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1567820"/>
            <a:ext cx="91439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YUEN MEI LIAN (SENIOR </a:t>
            </a:r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LECTURER)</a:t>
            </a:r>
            <a:endParaRPr lang="en-GB" sz="25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INDUSTRIAL CHEMISTRY PROGRAMME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OF INDUSTRIAL SCIENCES &amp; TECHNOLOGY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UNIVERSITI MALAYSIA PAHANG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yuenm@ump.edu.my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en-GB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Tel. No. (Office): </a:t>
            </a: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</a:t>
            </a: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609 549 2764</a:t>
            </a:r>
            <a:endParaRPr lang="en-GB" sz="10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</a:t>
            </a:r>
            <a:r>
              <a:rPr lang="en-GB" sz="25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SITI NOOR HIDAYAH MUSTAPHA (SENIOR </a:t>
            </a:r>
            <a:r>
              <a:rPr lang="en-GB" sz="25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LECTURER)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INDUSTRIAL CHEMISTRY PROGRAMME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OF INDUSTRIAL SCIENCES &amp; TECHNOLOGY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UNIVERSITI MALAYSIA PAHANG</a:t>
            </a:r>
            <a:b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snhidayah@ump.edu.my</a:t>
            </a:r>
            <a:endParaRPr lang="en-GB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GB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Tel. No. (Office): </a:t>
            </a:r>
            <a:r>
              <a:rPr lang="en-GB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+609 549 2094</a:t>
            </a:r>
            <a:endParaRPr lang="en-US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-7016" y="467803"/>
            <a:ext cx="7668852" cy="815705"/>
          </a:xfrm>
          <a:prstGeom prst="cube">
            <a:avLst/>
          </a:prstGeom>
          <a:solidFill>
            <a:srgbClr val="FFC00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AUTHOR INFORMATION</a:t>
            </a:r>
            <a:endParaRPr lang="en-US" sz="42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>
              <a:defRPr/>
            </a:pPr>
            <a:r>
              <a:rPr lang="en-US" sz="1600" b="1" dirty="0" smtClean="0">
                <a:latin typeface="Helvetica" pitchFamily="34" charset="0"/>
                <a:cs typeface="Helvetica" pitchFamily="34" charset="0"/>
              </a:rPr>
              <a:t> </a:t>
            </a:r>
            <a:endParaRPr lang="en-US" sz="1600" b="1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11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998" y="1453612"/>
            <a:ext cx="8229600" cy="5324535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Outcomes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collision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gas molecule theory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diffusion and effusion of gases 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mean free path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different between ideal gas and real gas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Atkins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 &amp; Julio, D. P. (2006).Physical Chemistry (8th ed.). New York: Oxford.</a:t>
            </a:r>
          </a:p>
          <a:p>
            <a:pPr marL="45720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Chang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(2005).Chemistry (8th ed.). New York: McGraw Hill.</a:t>
            </a:r>
          </a:p>
          <a:p>
            <a:pPr marL="457200" indent="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Atkins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 &amp; Julio, D. P. (2012). Elements of Physical Chemistry </a:t>
            </a:r>
          </a:p>
          <a:p>
            <a:pPr marL="457200" indent="0" algn="just"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(sixth 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Oxford.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Silbey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J.,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Alberty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A., &amp;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Bawendi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G. (2005). Physical Chemistry. New York: John Wiley &amp;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Sons.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Hans Kuhn, Horst-Dieter, F. and David, H. W. (2009). Principles of Physical Chemistry (Second Edition),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Wiley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Mortimer R. G. (2008) Physical Chemistry, Third Edition , Elsevier Academic press,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628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483" y="1340768"/>
            <a:ext cx="8229600" cy="4481227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Speed of Molecules in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</a:t>
            </a: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Diffusion and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Effusion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Graham’s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2.4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Free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2.5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Fick’s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2.6 Real Gas</a:t>
            </a:r>
          </a:p>
          <a:p>
            <a:pPr marL="0" indent="0">
              <a:buNone/>
            </a:pPr>
            <a:endParaRPr lang="en-GB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996" y="1446982"/>
            <a:ext cx="1184425" cy="119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45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2.1 Average Speed of Molecules in A 	  Gas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915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0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65848801"/>
              </p:ext>
            </p:extLst>
          </p:nvPr>
        </p:nvGraphicFramePr>
        <p:xfrm>
          <a:off x="1043608" y="1509713"/>
          <a:ext cx="4968875" cy="515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3" imgW="3022560" imgH="3657600" progId="Equation.3">
                  <p:embed/>
                </p:oleObj>
              </mc:Choice>
              <mc:Fallback>
                <p:oleObj name="Equation" r:id="rId3" imgW="3022560" imgH="365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509713"/>
                        <a:ext cx="4968875" cy="5154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8717" y="1402914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discussed previously in Chapter 1: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23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2.2 Diffusion and Effusion</a:t>
            </a:r>
            <a:endParaRPr lang="en-US" sz="40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187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7016" y="90872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Type of gas movement: </a:t>
            </a:r>
          </a:p>
          <a:p>
            <a:pPr marL="0" indent="0">
              <a:buNone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Diffusion :</a:t>
            </a:r>
          </a:p>
          <a:p>
            <a:pPr marL="0" indent="0" algn="just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process which spreading of molecules from higher 	concentration to low concentration.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Effusion :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A process of molecules escape from a compartment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a vacuum compartment through a small hole.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767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40335" y="1124744"/>
            <a:ext cx="7876082" cy="33738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According 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to the equation of molecular speed, number of molecule hitting the wall of container is proportional to their speed.</a:t>
            </a:r>
          </a:p>
          <a:p>
            <a:pPr marL="342900" indent="-342900" algn="just">
              <a:lnSpc>
                <a:spcPct val="110000"/>
              </a:lnSpc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Thus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, the rate of effusion also considered as proportional to its molecular </a:t>
            </a:r>
            <a:r>
              <a:rPr lang="en-US" alt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speed (</a:t>
            </a:r>
            <a:r>
              <a:rPr lang="en-US" altLang="en-US" sz="24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Vrms</a:t>
            </a:r>
            <a:r>
              <a:rPr lang="en-US" alt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774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4563</TotalTime>
  <Words>830</Words>
  <Application>Microsoft Office PowerPoint</Application>
  <PresentationFormat>On-screen Show (4:3)</PresentationFormat>
  <Paragraphs>163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 Math</vt:lpstr>
      <vt:lpstr>Courier New</vt:lpstr>
      <vt:lpstr>Helvetica</vt:lpstr>
      <vt:lpstr>Times New Roman</vt:lpstr>
      <vt:lpstr>Wingdings</vt:lpstr>
      <vt:lpstr>Office Theme</vt:lpstr>
      <vt:lpstr>Equation</vt:lpstr>
      <vt:lpstr>BSK1133 PHYSICAL CHEMISTRY  CHAPTER 2 COLLISIONS OF GASES MOLECULES</vt:lpstr>
      <vt:lpstr>Description</vt:lpstr>
      <vt:lpstr>Description</vt:lpstr>
      <vt:lpstr>Contents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Expansion of gases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Master</cp:lastModifiedBy>
  <cp:revision>325</cp:revision>
  <cp:lastPrinted>2017-07-24T03:54:17Z</cp:lastPrinted>
  <dcterms:created xsi:type="dcterms:W3CDTF">2016-03-03T08:04:10Z</dcterms:created>
  <dcterms:modified xsi:type="dcterms:W3CDTF">2017-09-09T12:02:53Z</dcterms:modified>
</cp:coreProperties>
</file>