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498" r:id="rId2"/>
    <p:sldId id="479" r:id="rId3"/>
    <p:sldId id="480" r:id="rId4"/>
    <p:sldId id="481" r:id="rId5"/>
    <p:sldId id="482" r:id="rId6"/>
    <p:sldId id="427" r:id="rId7"/>
    <p:sldId id="485" r:id="rId8"/>
    <p:sldId id="486" r:id="rId9"/>
    <p:sldId id="487" r:id="rId10"/>
    <p:sldId id="430" r:id="rId11"/>
    <p:sldId id="432" r:id="rId12"/>
    <p:sldId id="433" r:id="rId13"/>
    <p:sldId id="434" r:id="rId14"/>
    <p:sldId id="488" r:id="rId15"/>
    <p:sldId id="435" r:id="rId16"/>
    <p:sldId id="436" r:id="rId17"/>
    <p:sldId id="437" r:id="rId18"/>
    <p:sldId id="438" r:id="rId19"/>
    <p:sldId id="439" r:id="rId20"/>
    <p:sldId id="489" r:id="rId21"/>
    <p:sldId id="490" r:id="rId22"/>
    <p:sldId id="491" r:id="rId23"/>
    <p:sldId id="492" r:id="rId24"/>
    <p:sldId id="493" r:id="rId25"/>
    <p:sldId id="441" r:id="rId26"/>
    <p:sldId id="442" r:id="rId27"/>
    <p:sldId id="444" r:id="rId28"/>
    <p:sldId id="446" r:id="rId29"/>
    <p:sldId id="466" r:id="rId30"/>
    <p:sldId id="447" r:id="rId31"/>
    <p:sldId id="448" r:id="rId32"/>
    <p:sldId id="449" r:id="rId33"/>
    <p:sldId id="450" r:id="rId34"/>
    <p:sldId id="494" r:id="rId35"/>
    <p:sldId id="495" r:id="rId36"/>
    <p:sldId id="496" r:id="rId37"/>
    <p:sldId id="497" r:id="rId38"/>
    <p:sldId id="46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FF"/>
    <a:srgbClr val="66FFCC"/>
    <a:srgbClr val="FF33CC"/>
    <a:srgbClr val="FF6699"/>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6" autoAdjust="0"/>
    <p:restoredTop sz="96271" autoAdjust="0"/>
  </p:normalViewPr>
  <p:slideViewPr>
    <p:cSldViewPr>
      <p:cViewPr>
        <p:scale>
          <a:sx n="60" d="100"/>
          <a:sy n="60" d="100"/>
        </p:scale>
        <p:origin x="-1782" y="-3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B1E41-5C3E-4EAB-8F49-8FA69F245BEF}" type="datetimeFigureOut">
              <a:rPr lang="en-US" smtClean="0"/>
              <a:pPr/>
              <a:t>8/27/2017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65F02-FCEA-48B3-A542-3263D84C8C3B}" type="slidenum">
              <a:rPr lang="en-MY" smtClean="0"/>
              <a:pPr/>
              <a:t>&lt;#&gt;</a:t>
            </a:fld>
            <a:endParaRPr lang="en-MY"/>
          </a:p>
        </p:txBody>
      </p:sp>
    </p:spTree>
    <p:extLst>
      <p:ext uri="{BB962C8B-B14F-4D97-AF65-F5344CB8AC3E}">
        <p14:creationId xmlns:p14="http://schemas.microsoft.com/office/powerpoint/2010/main" xmlns="" val="325786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1691811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10682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51254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2540715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507899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197556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3CEA32-84DA-45D1-A2AE-CD31EDD23B59}" type="datetimeFigureOut">
              <a:rPr lang="en-US" smtClean="0"/>
              <a:pPr/>
              <a:t>8/27/2017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155332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CEA32-84DA-45D1-A2AE-CD31EDD23B59}" type="datetimeFigureOut">
              <a:rPr lang="en-US" smtClean="0"/>
              <a:pPr/>
              <a:t>8/27/2017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4960402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CEA32-84DA-45D1-A2AE-CD31EDD23B59}" type="datetimeFigureOut">
              <a:rPr lang="en-US" smtClean="0"/>
              <a:pPr/>
              <a:t>8/27/2017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29707522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09116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304444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CEA32-84DA-45D1-A2AE-CD31EDD23B59}" type="datetimeFigureOut">
              <a:rPr lang="en-US" smtClean="0"/>
              <a:pPr/>
              <a:t>8/27/2017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B13D9-8DC8-4981-88E2-5D1D3F79495F}" type="slidenum">
              <a:rPr lang="en-MY" smtClean="0"/>
              <a:pPr/>
              <a:t>&lt;#&gt;</a:t>
            </a:fld>
            <a:endParaRPr lang="en-MY"/>
          </a:p>
        </p:txBody>
      </p:sp>
    </p:spTree>
    <p:extLst>
      <p:ext uri="{BB962C8B-B14F-4D97-AF65-F5344CB8AC3E}">
        <p14:creationId xmlns:p14="http://schemas.microsoft.com/office/powerpoint/2010/main" xmlns="" val="241619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2130425"/>
            <a:ext cx="8458200" cy="1470025"/>
          </a:xfrm>
        </p:spPr>
        <p:txBody>
          <a:bodyPr>
            <a:normAutofit fontScale="90000"/>
          </a:bodyPr>
          <a:lstStyle/>
          <a:p>
            <a:r>
              <a:rPr lang="en-GB" b="1" dirty="0" smtClean="0">
                <a:effectLst>
                  <a:outerShdw blurRad="38100" dist="38100" dir="2700000" algn="tl">
                    <a:srgbClr val="000000">
                      <a:alpha val="43137"/>
                    </a:srgbClr>
                  </a:outerShdw>
                </a:effectLst>
              </a:rPr>
              <a:t>Power Plant Technology</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Energy Conservation in Power Plants</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(Lecture 1)</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850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r>
              <a:rPr lang="en-GB" b="1" dirty="0" smtClean="0">
                <a:effectLst>
                  <a:outerShdw blurRad="38100" dist="38100" dir="2700000" algn="tl">
                    <a:srgbClr val="000000">
                      <a:alpha val="43137"/>
                    </a:srgbClr>
                  </a:outerShdw>
                </a:effectLst>
              </a:rPr>
              <a:t>Mohamad Firdaus Basrawi, Dr. (Eng)</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Mechanical Engineering Faculty</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mfirdausb@ump.edu.my</a:t>
            </a:r>
          </a:p>
          <a:p>
            <a:endParaRPr lang="en-GB" b="1" dirty="0">
              <a:effectLst>
                <a:outerShdw blurRad="38100" dist="38100" dir="2700000" algn="tl">
                  <a:srgbClr val="000000">
                    <a:alpha val="43137"/>
                  </a:srgbClr>
                </a:outerShdw>
              </a:effectLst>
            </a:endParaRPr>
          </a:p>
        </p:txBody>
      </p:sp>
      <p:pic>
        <p:nvPicPr>
          <p:cNvPr id="52226" name="Picture 2" descr="Image result for CC non-commercial"/>
          <p:cNvPicPr>
            <a:picLocks noChangeAspect="1" noChangeArrowheads="1"/>
          </p:cNvPicPr>
          <p:nvPr/>
        </p:nvPicPr>
        <p:blipFill>
          <a:blip r:embed="rId2" cstate="print"/>
          <a:srcRect/>
          <a:stretch>
            <a:fillRect/>
          </a:stretch>
        </p:blipFill>
        <p:spPr bwMode="auto">
          <a:xfrm>
            <a:off x="7020272" y="5710030"/>
            <a:ext cx="2123727" cy="743305"/>
          </a:xfrm>
          <a:prstGeom prst="rect">
            <a:avLst/>
          </a:prstGeom>
          <a:noFill/>
        </p:spPr>
      </p:pic>
    </p:spTree>
    <p:extLst>
      <p:ext uri="{BB962C8B-B14F-4D97-AF65-F5344CB8AC3E}">
        <p14:creationId xmlns:p14="http://schemas.microsoft.com/office/powerpoint/2010/main" xmlns=""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Gas turbine</a:t>
            </a:r>
            <a:endParaRPr kumimoji="1" lang="en-US" altLang="ja-JP" dirty="0" smtClean="0">
              <a:ea typeface="ＭＳ 明朝" pitchFamily="17" charset="-128"/>
              <a:cs typeface="Times New Roman" pitchFamily="18" charset="0"/>
            </a:endParaRPr>
          </a:p>
        </p:txBody>
      </p:sp>
      <p:pic>
        <p:nvPicPr>
          <p:cNvPr id="154627" name="Picture 3"/>
          <p:cNvPicPr>
            <a:picLocks noChangeAspect="1" noChangeArrowheads="1"/>
          </p:cNvPicPr>
          <p:nvPr/>
        </p:nvPicPr>
        <p:blipFill>
          <a:blip r:embed="rId2" cstate="print"/>
          <a:srcRect/>
          <a:stretch>
            <a:fillRect/>
          </a:stretch>
        </p:blipFill>
        <p:spPr bwMode="auto">
          <a:xfrm>
            <a:off x="990600" y="2133600"/>
            <a:ext cx="7153275" cy="4219575"/>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Gas turbine</a:t>
            </a:r>
            <a:endParaRPr kumimoji="1" lang="en-US" altLang="ja-JP" dirty="0" smtClean="0">
              <a:ea typeface="ＭＳ 明朝" pitchFamily="17" charset="-128"/>
              <a:cs typeface="Times New Roman" pitchFamily="18" charset="0"/>
            </a:endParaRPr>
          </a:p>
        </p:txBody>
      </p:sp>
      <p:pic>
        <p:nvPicPr>
          <p:cNvPr id="155650" name="Picture 2"/>
          <p:cNvPicPr>
            <a:picLocks noChangeAspect="1" noChangeArrowheads="1"/>
          </p:cNvPicPr>
          <p:nvPr/>
        </p:nvPicPr>
        <p:blipFill>
          <a:blip r:embed="rId2" cstate="print"/>
          <a:srcRect/>
          <a:stretch>
            <a:fillRect/>
          </a:stretch>
        </p:blipFill>
        <p:spPr bwMode="auto">
          <a:xfrm>
            <a:off x="838200" y="1524000"/>
            <a:ext cx="7395830" cy="4813029"/>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Gas turbine</a:t>
            </a:r>
            <a:endParaRPr kumimoji="1" lang="en-US" altLang="ja-JP" dirty="0" smtClean="0">
              <a:ea typeface="ＭＳ 明朝" pitchFamily="17" charset="-128"/>
              <a:cs typeface="Times New Roman" pitchFamily="18" charset="0"/>
            </a:endParaRPr>
          </a:p>
        </p:txBody>
      </p:sp>
      <p:pic>
        <p:nvPicPr>
          <p:cNvPr id="156674" name="Picture 2"/>
          <p:cNvPicPr>
            <a:picLocks noChangeAspect="1" noChangeArrowheads="1"/>
          </p:cNvPicPr>
          <p:nvPr/>
        </p:nvPicPr>
        <p:blipFill>
          <a:blip r:embed="rId2" cstate="print"/>
          <a:srcRect/>
          <a:stretch>
            <a:fillRect/>
          </a:stretch>
        </p:blipFill>
        <p:spPr bwMode="auto">
          <a:xfrm>
            <a:off x="1828800" y="1522287"/>
            <a:ext cx="5695950" cy="4790172"/>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Gas turbine</a:t>
            </a:r>
            <a:endParaRPr kumimoji="1" lang="en-US" altLang="ja-JP" dirty="0" smtClean="0">
              <a:ea typeface="ＭＳ 明朝" pitchFamily="17" charset="-128"/>
              <a:cs typeface="Times New Roman" pitchFamily="18" charset="0"/>
            </a:endParaRPr>
          </a:p>
        </p:txBody>
      </p:sp>
      <p:pic>
        <p:nvPicPr>
          <p:cNvPr id="157698" name="Picture 2"/>
          <p:cNvPicPr>
            <a:picLocks noChangeAspect="1" noChangeArrowheads="1"/>
          </p:cNvPicPr>
          <p:nvPr/>
        </p:nvPicPr>
        <p:blipFill>
          <a:blip r:embed="rId2" cstate="print"/>
          <a:srcRect/>
          <a:stretch>
            <a:fillRect/>
          </a:stretch>
        </p:blipFill>
        <p:spPr bwMode="auto">
          <a:xfrm>
            <a:off x="1524000" y="1676400"/>
            <a:ext cx="6400800" cy="4655879"/>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Micro Gas turbine</a:t>
            </a:r>
            <a:endParaRPr kumimoji="1" lang="en-US" altLang="ja-JP" dirty="0" smtClean="0">
              <a:ea typeface="ＭＳ 明朝" pitchFamily="17" charset="-128"/>
              <a:cs typeface="Times New Roman" pitchFamily="18" charset="0"/>
            </a:endParaRPr>
          </a:p>
        </p:txBody>
      </p:sp>
      <p:pic>
        <p:nvPicPr>
          <p:cNvPr id="126978" name="Picture 2" descr="Capstone-turbine-200-px.jpg"/>
          <p:cNvPicPr>
            <a:picLocks noChangeAspect="1" noChangeArrowheads="1"/>
          </p:cNvPicPr>
          <p:nvPr/>
        </p:nvPicPr>
        <p:blipFill>
          <a:blip r:embed="rId2" cstate="print"/>
          <a:srcRect/>
          <a:stretch>
            <a:fillRect/>
          </a:stretch>
        </p:blipFill>
        <p:spPr bwMode="auto">
          <a:xfrm>
            <a:off x="914400" y="1428204"/>
            <a:ext cx="3048000" cy="4724402"/>
          </a:xfrm>
          <a:prstGeom prst="rect">
            <a:avLst/>
          </a:prstGeom>
          <a:noFill/>
        </p:spPr>
      </p:pic>
      <p:sp>
        <p:nvSpPr>
          <p:cNvPr id="6" name="正方形/長方形 5"/>
          <p:cNvSpPr/>
          <p:nvPr/>
        </p:nvSpPr>
        <p:spPr>
          <a:xfrm>
            <a:off x="304800" y="6118739"/>
            <a:ext cx="4572000" cy="400110"/>
          </a:xfrm>
          <a:prstGeom prst="rect">
            <a:avLst/>
          </a:prstGeom>
        </p:spPr>
        <p:txBody>
          <a:bodyPr>
            <a:spAutoFit/>
          </a:bodyPr>
          <a:lstStyle/>
          <a:p>
            <a:r>
              <a:rPr lang="en-US" sz="1000" dirty="0" smtClean="0"/>
              <a:t>http://www.sarlin.com/sarlin_products/Capstone--C200---C1000-micro-turbines/u2go1tyx/ea7d210b-86de-4955-89c2-746b6c4232c2</a:t>
            </a:r>
            <a:endParaRPr lang="en-US" sz="1000"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905000"/>
            <a:ext cx="3657600" cy="4071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Micro Gas turbine</a:t>
            </a:r>
            <a:endParaRPr kumimoji="1" lang="en-US" altLang="ja-JP" dirty="0" smtClean="0">
              <a:ea typeface="ＭＳ 明朝" pitchFamily="17" charset="-128"/>
              <a:cs typeface="Times New Roman" pitchFamily="18" charset="0"/>
            </a:endParaRPr>
          </a:p>
        </p:txBody>
      </p:sp>
      <p:pic>
        <p:nvPicPr>
          <p:cNvPr id="158722" name="Picture 2"/>
          <p:cNvPicPr>
            <a:picLocks noChangeAspect="1" noChangeArrowheads="1"/>
          </p:cNvPicPr>
          <p:nvPr/>
        </p:nvPicPr>
        <p:blipFill>
          <a:blip r:embed="rId2" cstate="print"/>
          <a:srcRect/>
          <a:stretch>
            <a:fillRect/>
          </a:stretch>
        </p:blipFill>
        <p:spPr bwMode="auto">
          <a:xfrm>
            <a:off x="381000" y="1981200"/>
            <a:ext cx="8302041" cy="4110037"/>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Micro Gas turbine</a:t>
            </a:r>
            <a:endParaRPr kumimoji="1" lang="en-US" altLang="ja-JP" dirty="0" smtClean="0">
              <a:ea typeface="ＭＳ 明朝" pitchFamily="17" charset="-128"/>
              <a:cs typeface="Times New Roman" pitchFamily="18" charset="0"/>
            </a:endParaRPr>
          </a:p>
        </p:txBody>
      </p:sp>
      <p:pic>
        <p:nvPicPr>
          <p:cNvPr id="159746" name="Picture 2"/>
          <p:cNvPicPr>
            <a:picLocks noChangeAspect="1" noChangeArrowheads="1"/>
          </p:cNvPicPr>
          <p:nvPr/>
        </p:nvPicPr>
        <p:blipFill>
          <a:blip r:embed="rId2" cstate="print"/>
          <a:srcRect/>
          <a:stretch>
            <a:fillRect/>
          </a:stretch>
        </p:blipFill>
        <p:spPr bwMode="auto">
          <a:xfrm>
            <a:off x="1389085" y="1390710"/>
            <a:ext cx="6457950" cy="5013179"/>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Micro Gas turbine</a:t>
            </a:r>
            <a:endParaRPr kumimoji="1" lang="en-US" altLang="ja-JP" dirty="0" smtClean="0">
              <a:ea typeface="ＭＳ 明朝" pitchFamily="17" charset="-128"/>
              <a:cs typeface="Times New Roman" pitchFamily="18" charset="0"/>
            </a:endParaRPr>
          </a:p>
        </p:txBody>
      </p:sp>
      <p:pic>
        <p:nvPicPr>
          <p:cNvPr id="160770" name="Picture 2"/>
          <p:cNvPicPr>
            <a:picLocks noChangeAspect="1" noChangeArrowheads="1"/>
          </p:cNvPicPr>
          <p:nvPr/>
        </p:nvPicPr>
        <p:blipFill>
          <a:blip r:embed="rId2" cstate="print"/>
          <a:srcRect/>
          <a:stretch>
            <a:fillRect/>
          </a:stretch>
        </p:blipFill>
        <p:spPr bwMode="auto">
          <a:xfrm>
            <a:off x="2209800" y="1190655"/>
            <a:ext cx="5781675" cy="5117461"/>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Micro Gas turbine</a:t>
            </a:r>
            <a:endParaRPr kumimoji="1" lang="en-US" altLang="ja-JP" dirty="0" smtClean="0">
              <a:ea typeface="ＭＳ 明朝" pitchFamily="17" charset="-128"/>
              <a:cs typeface="Times New Roman" pitchFamily="18" charset="0"/>
            </a:endParaRPr>
          </a:p>
        </p:txBody>
      </p:sp>
      <p:pic>
        <p:nvPicPr>
          <p:cNvPr id="161794" name="Picture 2"/>
          <p:cNvPicPr>
            <a:picLocks noChangeAspect="1" noChangeArrowheads="1"/>
          </p:cNvPicPr>
          <p:nvPr/>
        </p:nvPicPr>
        <p:blipFill>
          <a:blip r:embed="rId2" cstate="print"/>
          <a:srcRect/>
          <a:stretch>
            <a:fillRect/>
          </a:stretch>
        </p:blipFill>
        <p:spPr bwMode="auto">
          <a:xfrm>
            <a:off x="1447800" y="1390710"/>
            <a:ext cx="6772275" cy="4889600"/>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Micro Gas turbine</a:t>
            </a:r>
            <a:endParaRPr kumimoji="1" lang="en-US" altLang="ja-JP" dirty="0" smtClean="0">
              <a:ea typeface="ＭＳ 明朝" pitchFamily="17" charset="-128"/>
              <a:cs typeface="Times New Roman" pitchFamily="18" charset="0"/>
            </a:endParaRPr>
          </a:p>
        </p:txBody>
      </p:sp>
      <p:pic>
        <p:nvPicPr>
          <p:cNvPr id="162818" name="Picture 2"/>
          <p:cNvPicPr>
            <a:picLocks noChangeAspect="1" noChangeArrowheads="1"/>
          </p:cNvPicPr>
          <p:nvPr/>
        </p:nvPicPr>
        <p:blipFill>
          <a:blip r:embed="rId2" cstate="print"/>
          <a:srcRect/>
          <a:stretch>
            <a:fillRect/>
          </a:stretch>
        </p:blipFill>
        <p:spPr bwMode="auto">
          <a:xfrm>
            <a:off x="228600" y="1676400"/>
            <a:ext cx="8582025" cy="4607292"/>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www.centreforenergy.com/images/elec_howdelivered-lrg.jpg"/>
          <p:cNvPicPr>
            <a:picLocks noChangeAspect="1" noChangeArrowheads="1"/>
          </p:cNvPicPr>
          <p:nvPr/>
        </p:nvPicPr>
        <p:blipFill>
          <a:blip r:embed="rId2" cstate="print"/>
          <a:srcRect/>
          <a:stretch>
            <a:fillRect/>
          </a:stretch>
        </p:blipFill>
        <p:spPr bwMode="auto">
          <a:xfrm>
            <a:off x="1295400" y="685800"/>
            <a:ext cx="6337126" cy="3962400"/>
          </a:xfrm>
          <a:prstGeom prst="rect">
            <a:avLst/>
          </a:prstGeom>
          <a:noFill/>
        </p:spPr>
      </p:pic>
      <p:sp>
        <p:nvSpPr>
          <p:cNvPr id="200" name="正方形/長方形 199"/>
          <p:cNvSpPr/>
          <p:nvPr/>
        </p:nvSpPr>
        <p:spPr>
          <a:xfrm>
            <a:off x="1752600" y="4343400"/>
            <a:ext cx="5867400" cy="261610"/>
          </a:xfrm>
          <a:prstGeom prst="rect">
            <a:avLst/>
          </a:prstGeom>
        </p:spPr>
        <p:txBody>
          <a:bodyPr wrap="square">
            <a:spAutoFit/>
          </a:bodyPr>
          <a:lstStyle/>
          <a:p>
            <a:pPr algn="ctr"/>
            <a:r>
              <a:rPr lang="en-US" altLang="ja-JP" sz="1100" dirty="0" smtClean="0"/>
              <a:t>http://www.centreforenergy.com/AboutEnergy/Electricity/Distribution/Overview.asp?page=1</a:t>
            </a:r>
            <a:endParaRPr lang="ja-JP" altLang="en-US" sz="1100" dirty="0"/>
          </a:p>
        </p:txBody>
      </p:sp>
      <p:sp>
        <p:nvSpPr>
          <p:cNvPr id="201" name="テキスト ボックス 200"/>
          <p:cNvSpPr txBox="1"/>
          <p:nvPr/>
        </p:nvSpPr>
        <p:spPr>
          <a:xfrm>
            <a:off x="1752600" y="1828800"/>
            <a:ext cx="381000" cy="369332"/>
          </a:xfrm>
          <a:prstGeom prst="rect">
            <a:avLst/>
          </a:prstGeom>
          <a:solidFill>
            <a:srgbClr val="FF0000"/>
          </a:solidFill>
        </p:spPr>
        <p:txBody>
          <a:bodyPr wrap="square" rtlCol="0">
            <a:spAutoFit/>
          </a:bodyPr>
          <a:lstStyle/>
          <a:p>
            <a:pPr algn="ctr"/>
            <a:r>
              <a:rPr kumimoji="1" lang="en-US" altLang="ja-JP" b="1" dirty="0" smtClean="0">
                <a:solidFill>
                  <a:schemeClr val="bg1"/>
                </a:solidFill>
              </a:rPr>
              <a:t>1</a:t>
            </a:r>
            <a:endParaRPr kumimoji="1" lang="ja-JP" altLang="en-US" b="1" dirty="0">
              <a:solidFill>
                <a:schemeClr val="bg1"/>
              </a:solidFill>
            </a:endParaRPr>
          </a:p>
        </p:txBody>
      </p:sp>
      <p:sp>
        <p:nvSpPr>
          <p:cNvPr id="202" name="テキスト ボックス 201"/>
          <p:cNvSpPr txBox="1"/>
          <p:nvPr/>
        </p:nvSpPr>
        <p:spPr>
          <a:xfrm>
            <a:off x="2971800" y="2971800"/>
            <a:ext cx="381000" cy="369332"/>
          </a:xfrm>
          <a:prstGeom prst="rect">
            <a:avLst/>
          </a:prstGeom>
          <a:solidFill>
            <a:srgbClr val="00B050"/>
          </a:solidFill>
        </p:spPr>
        <p:txBody>
          <a:bodyPr wrap="square" rtlCol="0">
            <a:spAutoFit/>
          </a:bodyPr>
          <a:lstStyle/>
          <a:p>
            <a:pPr algn="ctr"/>
            <a:r>
              <a:rPr kumimoji="1" lang="en-US" altLang="ja-JP" b="1" dirty="0" smtClean="0">
                <a:solidFill>
                  <a:schemeClr val="bg1"/>
                </a:solidFill>
              </a:rPr>
              <a:t>2</a:t>
            </a:r>
            <a:endParaRPr kumimoji="1" lang="ja-JP" altLang="en-US" b="1" dirty="0">
              <a:solidFill>
                <a:schemeClr val="bg1"/>
              </a:solidFill>
            </a:endParaRPr>
          </a:p>
        </p:txBody>
      </p:sp>
      <p:sp>
        <p:nvSpPr>
          <p:cNvPr id="203" name="テキスト ボックス 202"/>
          <p:cNvSpPr txBox="1"/>
          <p:nvPr/>
        </p:nvSpPr>
        <p:spPr>
          <a:xfrm>
            <a:off x="4800600" y="533400"/>
            <a:ext cx="381000" cy="369332"/>
          </a:xfrm>
          <a:prstGeom prst="rect">
            <a:avLst/>
          </a:prstGeom>
          <a:solidFill>
            <a:schemeClr val="tx2"/>
          </a:solidFill>
        </p:spPr>
        <p:txBody>
          <a:bodyPr wrap="square" rtlCol="0">
            <a:spAutoFit/>
          </a:bodyPr>
          <a:lstStyle/>
          <a:p>
            <a:pPr algn="ctr"/>
            <a:r>
              <a:rPr kumimoji="1" lang="en-US" altLang="ja-JP" b="1" dirty="0" smtClean="0">
                <a:solidFill>
                  <a:schemeClr val="bg1"/>
                </a:solidFill>
              </a:rPr>
              <a:t>3</a:t>
            </a:r>
            <a:endParaRPr kumimoji="1" lang="ja-JP" altLang="en-US" b="1" dirty="0">
              <a:solidFill>
                <a:schemeClr val="bg1"/>
              </a:solidFill>
            </a:endParaRPr>
          </a:p>
        </p:txBody>
      </p:sp>
      <p:sp>
        <p:nvSpPr>
          <p:cNvPr id="204" name="テキスト ボックス 203"/>
          <p:cNvSpPr txBox="1"/>
          <p:nvPr/>
        </p:nvSpPr>
        <p:spPr>
          <a:xfrm>
            <a:off x="0" y="4741277"/>
            <a:ext cx="381000" cy="369332"/>
          </a:xfrm>
          <a:prstGeom prst="rect">
            <a:avLst/>
          </a:prstGeom>
          <a:solidFill>
            <a:srgbClr val="FF0000"/>
          </a:solidFill>
        </p:spPr>
        <p:txBody>
          <a:bodyPr wrap="square" rtlCol="0">
            <a:spAutoFit/>
          </a:bodyPr>
          <a:lstStyle/>
          <a:p>
            <a:pPr algn="ctr"/>
            <a:r>
              <a:rPr kumimoji="1" lang="en-US" altLang="ja-JP" b="1" dirty="0" smtClean="0">
                <a:solidFill>
                  <a:schemeClr val="bg1"/>
                </a:solidFill>
              </a:rPr>
              <a:t>1</a:t>
            </a:r>
            <a:endParaRPr kumimoji="1" lang="ja-JP" altLang="en-US" b="1" dirty="0">
              <a:solidFill>
                <a:schemeClr val="bg1"/>
              </a:solidFill>
            </a:endParaRPr>
          </a:p>
        </p:txBody>
      </p:sp>
      <p:sp>
        <p:nvSpPr>
          <p:cNvPr id="205" name="正方形/長方形 204"/>
          <p:cNvSpPr/>
          <p:nvPr/>
        </p:nvSpPr>
        <p:spPr>
          <a:xfrm>
            <a:off x="381000" y="4741277"/>
            <a:ext cx="3962400" cy="338554"/>
          </a:xfrm>
          <a:prstGeom prst="rect">
            <a:avLst/>
          </a:prstGeom>
        </p:spPr>
        <p:txBody>
          <a:bodyPr wrap="square">
            <a:spAutoFit/>
          </a:bodyPr>
          <a:lstStyle/>
          <a:p>
            <a:r>
              <a:rPr lang="en-US" altLang="ja-JP" sz="1600" b="1" dirty="0" smtClean="0">
                <a:solidFill>
                  <a:srgbClr val="FF0000"/>
                </a:solidFill>
              </a:rPr>
              <a:t>Engine</a:t>
            </a:r>
            <a:r>
              <a:rPr lang="en-US" altLang="ja-JP" sz="1600" b="1" dirty="0" smtClean="0"/>
              <a:t>: Fuel -&gt; shaft work   </a:t>
            </a:r>
            <a:r>
              <a:rPr lang="en-US" altLang="ja-JP" sz="1600" b="1" dirty="0" smtClean="0">
                <a:solidFill>
                  <a:srgbClr val="FF0000"/>
                </a:solidFill>
              </a:rPr>
              <a:t>30% of efficiency</a:t>
            </a:r>
            <a:endParaRPr lang="ja-JP" altLang="en-US" sz="1600" b="1" dirty="0">
              <a:solidFill>
                <a:srgbClr val="FF0000"/>
              </a:solidFill>
            </a:endParaRPr>
          </a:p>
        </p:txBody>
      </p:sp>
      <p:sp>
        <p:nvSpPr>
          <p:cNvPr id="207" name="正方形/長方形 206"/>
          <p:cNvSpPr/>
          <p:nvPr/>
        </p:nvSpPr>
        <p:spPr>
          <a:xfrm>
            <a:off x="381000" y="5224046"/>
            <a:ext cx="4876800" cy="338554"/>
          </a:xfrm>
          <a:prstGeom prst="rect">
            <a:avLst/>
          </a:prstGeom>
        </p:spPr>
        <p:txBody>
          <a:bodyPr wrap="square">
            <a:spAutoFit/>
          </a:bodyPr>
          <a:lstStyle/>
          <a:p>
            <a:r>
              <a:rPr lang="en-US" altLang="ja-JP" sz="1600" b="1" dirty="0" smtClean="0">
                <a:solidFill>
                  <a:srgbClr val="00B050"/>
                </a:solidFill>
              </a:rPr>
              <a:t>Generator</a:t>
            </a:r>
            <a:r>
              <a:rPr lang="en-US" altLang="ja-JP" sz="1600" b="1" dirty="0" smtClean="0"/>
              <a:t>: Shaft work -&gt; electricity    </a:t>
            </a:r>
            <a:r>
              <a:rPr lang="en-US" altLang="ja-JP" sz="1600" b="1" dirty="0" smtClean="0">
                <a:solidFill>
                  <a:srgbClr val="00B050"/>
                </a:solidFill>
              </a:rPr>
              <a:t>95% of efficiency </a:t>
            </a:r>
            <a:endParaRPr lang="ja-JP" altLang="en-US" sz="1600" b="1" dirty="0">
              <a:solidFill>
                <a:srgbClr val="00B050"/>
              </a:solidFill>
            </a:endParaRPr>
          </a:p>
        </p:txBody>
      </p:sp>
      <p:sp>
        <p:nvSpPr>
          <p:cNvPr id="208" name="テキスト ボックス 207"/>
          <p:cNvSpPr txBox="1"/>
          <p:nvPr/>
        </p:nvSpPr>
        <p:spPr>
          <a:xfrm>
            <a:off x="0" y="5213866"/>
            <a:ext cx="381000" cy="369332"/>
          </a:xfrm>
          <a:prstGeom prst="rect">
            <a:avLst/>
          </a:prstGeom>
          <a:solidFill>
            <a:srgbClr val="00B050"/>
          </a:solidFill>
        </p:spPr>
        <p:txBody>
          <a:bodyPr wrap="square" rtlCol="0">
            <a:spAutoFit/>
          </a:bodyPr>
          <a:lstStyle/>
          <a:p>
            <a:pPr algn="ctr"/>
            <a:r>
              <a:rPr kumimoji="1" lang="en-US" altLang="ja-JP" b="1" dirty="0" smtClean="0">
                <a:solidFill>
                  <a:schemeClr val="bg1"/>
                </a:solidFill>
              </a:rPr>
              <a:t>2</a:t>
            </a:r>
            <a:endParaRPr kumimoji="1" lang="ja-JP" altLang="en-US" b="1" dirty="0">
              <a:solidFill>
                <a:schemeClr val="bg1"/>
              </a:solidFill>
            </a:endParaRPr>
          </a:p>
        </p:txBody>
      </p:sp>
      <p:sp>
        <p:nvSpPr>
          <p:cNvPr id="209" name="テキスト ボックス 208"/>
          <p:cNvSpPr txBox="1"/>
          <p:nvPr/>
        </p:nvSpPr>
        <p:spPr>
          <a:xfrm>
            <a:off x="5562600" y="1905000"/>
            <a:ext cx="381000" cy="369332"/>
          </a:xfrm>
          <a:prstGeom prst="rect">
            <a:avLst/>
          </a:prstGeom>
          <a:solidFill>
            <a:schemeClr val="accent6">
              <a:lumMod val="75000"/>
            </a:schemeClr>
          </a:solidFill>
        </p:spPr>
        <p:txBody>
          <a:bodyPr wrap="square" rtlCol="0">
            <a:spAutoFit/>
          </a:bodyPr>
          <a:lstStyle/>
          <a:p>
            <a:pPr algn="ctr"/>
            <a:r>
              <a:rPr kumimoji="1" lang="en-US" altLang="ja-JP" b="1" dirty="0" smtClean="0">
                <a:solidFill>
                  <a:schemeClr val="bg1"/>
                </a:solidFill>
              </a:rPr>
              <a:t>4</a:t>
            </a:r>
            <a:endParaRPr kumimoji="1" lang="ja-JP" altLang="en-US" b="1" dirty="0">
              <a:solidFill>
                <a:schemeClr val="bg1"/>
              </a:solidFill>
            </a:endParaRPr>
          </a:p>
        </p:txBody>
      </p:sp>
      <p:sp>
        <p:nvSpPr>
          <p:cNvPr id="210" name="テキスト ボックス 209"/>
          <p:cNvSpPr txBox="1"/>
          <p:nvPr/>
        </p:nvSpPr>
        <p:spPr>
          <a:xfrm>
            <a:off x="0" y="5665857"/>
            <a:ext cx="381000" cy="369332"/>
          </a:xfrm>
          <a:prstGeom prst="rect">
            <a:avLst/>
          </a:prstGeom>
          <a:solidFill>
            <a:schemeClr val="tx2"/>
          </a:solidFill>
        </p:spPr>
        <p:txBody>
          <a:bodyPr wrap="square" rtlCol="0">
            <a:spAutoFit/>
          </a:bodyPr>
          <a:lstStyle/>
          <a:p>
            <a:pPr algn="ctr"/>
            <a:r>
              <a:rPr kumimoji="1" lang="en-US" altLang="ja-JP" b="1" dirty="0" smtClean="0">
                <a:solidFill>
                  <a:schemeClr val="bg1"/>
                </a:solidFill>
              </a:rPr>
              <a:t>3</a:t>
            </a:r>
            <a:endParaRPr kumimoji="1" lang="ja-JP" altLang="en-US" b="1" dirty="0">
              <a:solidFill>
                <a:schemeClr val="bg1"/>
              </a:solidFill>
            </a:endParaRPr>
          </a:p>
        </p:txBody>
      </p:sp>
      <p:sp>
        <p:nvSpPr>
          <p:cNvPr id="211" name="正方形/長方形 210"/>
          <p:cNvSpPr/>
          <p:nvPr/>
        </p:nvSpPr>
        <p:spPr>
          <a:xfrm>
            <a:off x="381000" y="5671860"/>
            <a:ext cx="6553200" cy="338554"/>
          </a:xfrm>
          <a:prstGeom prst="rect">
            <a:avLst/>
          </a:prstGeom>
        </p:spPr>
        <p:txBody>
          <a:bodyPr wrap="square">
            <a:spAutoFit/>
          </a:bodyPr>
          <a:lstStyle/>
          <a:p>
            <a:r>
              <a:rPr lang="en-US" altLang="ja-JP" sz="1600" b="1" dirty="0" smtClean="0">
                <a:solidFill>
                  <a:schemeClr val="tx2"/>
                </a:solidFill>
              </a:rPr>
              <a:t>Transmission</a:t>
            </a:r>
            <a:r>
              <a:rPr lang="en-US" altLang="ja-JP" sz="1600" b="1" dirty="0" smtClean="0"/>
              <a:t>: Low voltage -&gt; high voltage	Carry electricity with less losses</a:t>
            </a:r>
            <a:endParaRPr lang="ja-JP" altLang="en-US" sz="1600" b="1" dirty="0"/>
          </a:p>
        </p:txBody>
      </p:sp>
      <p:sp>
        <p:nvSpPr>
          <p:cNvPr id="212" name="テキスト ボックス 211"/>
          <p:cNvSpPr txBox="1"/>
          <p:nvPr/>
        </p:nvSpPr>
        <p:spPr>
          <a:xfrm>
            <a:off x="0" y="6088509"/>
            <a:ext cx="381000" cy="369332"/>
          </a:xfrm>
          <a:prstGeom prst="rect">
            <a:avLst/>
          </a:prstGeom>
          <a:solidFill>
            <a:schemeClr val="accent6">
              <a:lumMod val="75000"/>
            </a:schemeClr>
          </a:solidFill>
        </p:spPr>
        <p:txBody>
          <a:bodyPr wrap="square" rtlCol="0">
            <a:spAutoFit/>
          </a:bodyPr>
          <a:lstStyle/>
          <a:p>
            <a:pPr algn="ctr"/>
            <a:r>
              <a:rPr kumimoji="1" lang="en-US" altLang="ja-JP" b="1" dirty="0" smtClean="0">
                <a:solidFill>
                  <a:schemeClr val="bg1"/>
                </a:solidFill>
              </a:rPr>
              <a:t>4</a:t>
            </a:r>
            <a:endParaRPr kumimoji="1" lang="ja-JP" altLang="en-US" b="1" dirty="0">
              <a:solidFill>
                <a:schemeClr val="bg1"/>
              </a:solidFill>
            </a:endParaRPr>
          </a:p>
        </p:txBody>
      </p:sp>
      <p:sp>
        <p:nvSpPr>
          <p:cNvPr id="213" name="正方形/長方形 212"/>
          <p:cNvSpPr/>
          <p:nvPr/>
        </p:nvSpPr>
        <p:spPr>
          <a:xfrm>
            <a:off x="355600" y="6103898"/>
            <a:ext cx="7239000" cy="338554"/>
          </a:xfrm>
          <a:prstGeom prst="rect">
            <a:avLst/>
          </a:prstGeom>
        </p:spPr>
        <p:txBody>
          <a:bodyPr wrap="square">
            <a:spAutoFit/>
          </a:bodyPr>
          <a:lstStyle/>
          <a:p>
            <a:r>
              <a:rPr lang="en-US" altLang="ja-JP" sz="1600" b="1" dirty="0" smtClean="0">
                <a:solidFill>
                  <a:schemeClr val="accent6">
                    <a:lumMod val="75000"/>
                  </a:schemeClr>
                </a:solidFill>
              </a:rPr>
              <a:t>Distribution</a:t>
            </a:r>
            <a:r>
              <a:rPr lang="en-US" altLang="ja-JP" sz="1600" b="1" dirty="0" smtClean="0"/>
              <a:t>: High voltage -&gt; Low voltage	Distribute electricity to consumer</a:t>
            </a:r>
            <a:endParaRPr lang="ja-JP" altLang="en-US" sz="1600" b="1" dirty="0"/>
          </a:p>
        </p:txBody>
      </p:sp>
      <p:sp>
        <p:nvSpPr>
          <p:cNvPr id="214" name="正方形/長方形 213"/>
          <p:cNvSpPr/>
          <p:nvPr/>
        </p:nvSpPr>
        <p:spPr>
          <a:xfrm>
            <a:off x="7247467" y="5841137"/>
            <a:ext cx="1944891" cy="338554"/>
          </a:xfrm>
          <a:prstGeom prst="rect">
            <a:avLst/>
          </a:prstGeom>
        </p:spPr>
        <p:txBody>
          <a:bodyPr wrap="none">
            <a:spAutoFit/>
          </a:bodyPr>
          <a:lstStyle/>
          <a:p>
            <a:r>
              <a:rPr lang="en-US" altLang="ja-JP" sz="1600" b="1" dirty="0" smtClean="0">
                <a:solidFill>
                  <a:schemeClr val="tx2"/>
                </a:solidFill>
              </a:rPr>
              <a:t>92-94% </a:t>
            </a:r>
            <a:r>
              <a:rPr lang="en-US" altLang="ja-JP" sz="1600" b="1" dirty="0" smtClean="0">
                <a:solidFill>
                  <a:schemeClr val="accent6">
                    <a:lumMod val="75000"/>
                  </a:schemeClr>
                </a:solidFill>
              </a:rPr>
              <a:t>of efficiency </a:t>
            </a:r>
            <a:endParaRPr lang="ja-JP" altLang="en-US" sz="1600" b="1" dirty="0">
              <a:solidFill>
                <a:schemeClr val="accent6">
                  <a:lumMod val="75000"/>
                </a:schemeClr>
              </a:solidFill>
            </a:endParaRPr>
          </a:p>
        </p:txBody>
      </p:sp>
      <p:cxnSp>
        <p:nvCxnSpPr>
          <p:cNvPr id="216" name="直線矢印コネクタ 215"/>
          <p:cNvCxnSpPr/>
          <p:nvPr/>
        </p:nvCxnSpPr>
        <p:spPr>
          <a:xfrm flipV="1">
            <a:off x="3733800" y="1981200"/>
            <a:ext cx="228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7" name="直線矢印コネクタ 216"/>
          <p:cNvCxnSpPr/>
          <p:nvPr/>
        </p:nvCxnSpPr>
        <p:spPr>
          <a:xfrm>
            <a:off x="5105400" y="1066800"/>
            <a:ext cx="4572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5181600" y="2057400"/>
            <a:ext cx="3810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2" name="正方形/長方形 221"/>
          <p:cNvSpPr/>
          <p:nvPr/>
        </p:nvSpPr>
        <p:spPr>
          <a:xfrm>
            <a:off x="3810000" y="1600200"/>
            <a:ext cx="1295400" cy="338554"/>
          </a:xfrm>
          <a:prstGeom prst="rect">
            <a:avLst/>
          </a:prstGeom>
          <a:solidFill>
            <a:schemeClr val="bg1"/>
          </a:solidFill>
        </p:spPr>
        <p:txBody>
          <a:bodyPr wrap="square">
            <a:spAutoFit/>
          </a:bodyPr>
          <a:lstStyle/>
          <a:p>
            <a:pPr algn="ctr"/>
            <a:r>
              <a:rPr lang="en-US" altLang="ja-JP" sz="1600" b="1" dirty="0" smtClean="0">
                <a:solidFill>
                  <a:srgbClr val="FF0000"/>
                </a:solidFill>
              </a:rPr>
              <a:t>138-765kV</a:t>
            </a:r>
            <a:endParaRPr lang="ja-JP" altLang="en-US" sz="1600" b="1" dirty="0"/>
          </a:p>
        </p:txBody>
      </p:sp>
      <p:sp>
        <p:nvSpPr>
          <p:cNvPr id="223" name="正方形/長方形 222"/>
          <p:cNvSpPr/>
          <p:nvPr/>
        </p:nvSpPr>
        <p:spPr>
          <a:xfrm>
            <a:off x="6324600" y="1295400"/>
            <a:ext cx="762000" cy="338554"/>
          </a:xfrm>
          <a:prstGeom prst="rect">
            <a:avLst/>
          </a:prstGeom>
          <a:solidFill>
            <a:schemeClr val="bg1"/>
          </a:solidFill>
        </p:spPr>
        <p:txBody>
          <a:bodyPr wrap="square">
            <a:spAutoFit/>
          </a:bodyPr>
          <a:lstStyle/>
          <a:p>
            <a:pPr algn="ctr"/>
            <a:r>
              <a:rPr lang="en-US" altLang="ja-JP" sz="1600" b="1" dirty="0" smtClean="0">
                <a:solidFill>
                  <a:srgbClr val="FF0000"/>
                </a:solidFill>
              </a:rPr>
              <a:t>1-9kV</a:t>
            </a:r>
            <a:endParaRPr lang="ja-JP" altLang="en-US" sz="1600" b="1" dirty="0"/>
          </a:p>
        </p:txBody>
      </p:sp>
      <p:sp>
        <p:nvSpPr>
          <p:cNvPr id="224" name="正方形/長方形 223"/>
          <p:cNvSpPr/>
          <p:nvPr/>
        </p:nvSpPr>
        <p:spPr>
          <a:xfrm>
            <a:off x="4191000" y="2286000"/>
            <a:ext cx="1143000" cy="338554"/>
          </a:xfrm>
          <a:prstGeom prst="rect">
            <a:avLst/>
          </a:prstGeom>
          <a:solidFill>
            <a:schemeClr val="bg1"/>
          </a:solidFill>
        </p:spPr>
        <p:txBody>
          <a:bodyPr wrap="square">
            <a:spAutoFit/>
          </a:bodyPr>
          <a:lstStyle/>
          <a:p>
            <a:pPr algn="ctr"/>
            <a:r>
              <a:rPr lang="en-US" altLang="ja-JP" sz="1600" b="1" dirty="0" smtClean="0">
                <a:solidFill>
                  <a:srgbClr val="FF0000"/>
                </a:solidFill>
              </a:rPr>
              <a:t>0.1-0.24kV</a:t>
            </a:r>
            <a:endParaRPr lang="ja-JP" altLang="en-US" sz="1600" b="1" dirty="0"/>
          </a:p>
        </p:txBody>
      </p:sp>
      <p:sp>
        <p:nvSpPr>
          <p:cNvPr id="225" name="右中かっこ 224"/>
          <p:cNvSpPr/>
          <p:nvPr/>
        </p:nvSpPr>
        <p:spPr>
          <a:xfrm>
            <a:off x="7061200" y="5528733"/>
            <a:ext cx="152400"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Rectangle 2"/>
          <p:cNvSpPr>
            <a:spLocks noChangeArrowheads="1"/>
          </p:cNvSpPr>
          <p:nvPr/>
        </p:nvSpPr>
        <p:spPr bwMode="auto">
          <a:xfrm>
            <a:off x="0" y="564177"/>
            <a:ext cx="867963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dirty="0" smtClean="0">
                <a:ea typeface="ＭＳ 明朝" pitchFamily="17" charset="-128"/>
                <a:cs typeface="Times New Roman" pitchFamily="18" charset="0"/>
              </a:rPr>
              <a:t>Power generation and transmission</a:t>
            </a:r>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Reciprocating Engine</a:t>
            </a:r>
            <a:endParaRPr kumimoji="1" lang="en-US" altLang="ja-JP" dirty="0" smtClean="0">
              <a:ea typeface="ＭＳ 明朝" pitchFamily="17" charset="-128"/>
              <a:cs typeface="Times New Roman" pitchFamily="18" charset="0"/>
            </a:endParaRPr>
          </a:p>
        </p:txBody>
      </p:sp>
      <p:pic>
        <p:nvPicPr>
          <p:cNvPr id="161794" name="Picture 2"/>
          <p:cNvPicPr>
            <a:picLocks noChangeAspect="1" noChangeArrowheads="1"/>
          </p:cNvPicPr>
          <p:nvPr/>
        </p:nvPicPr>
        <p:blipFill>
          <a:blip r:embed="rId2" cstate="print"/>
          <a:srcRect/>
          <a:stretch>
            <a:fillRect/>
          </a:stretch>
        </p:blipFill>
        <p:spPr bwMode="auto">
          <a:xfrm>
            <a:off x="762000" y="1828800"/>
            <a:ext cx="7277100" cy="3638550"/>
          </a:xfrm>
          <a:prstGeom prst="rect">
            <a:avLst/>
          </a:prstGeom>
          <a:noFill/>
          <a:ln w="9525">
            <a:noFill/>
            <a:miter lim="800000"/>
            <a:headEnd/>
            <a:tailEnd/>
          </a:ln>
        </p:spPr>
      </p:pic>
      <p:sp>
        <p:nvSpPr>
          <p:cNvPr id="6" name="正方形/長方形 5"/>
          <p:cNvSpPr/>
          <p:nvPr/>
        </p:nvSpPr>
        <p:spPr>
          <a:xfrm>
            <a:off x="2133600" y="5410200"/>
            <a:ext cx="4572000" cy="246221"/>
          </a:xfrm>
          <a:prstGeom prst="rect">
            <a:avLst/>
          </a:prstGeom>
        </p:spPr>
        <p:txBody>
          <a:bodyPr>
            <a:spAutoFit/>
          </a:bodyPr>
          <a:lstStyle/>
          <a:p>
            <a:pPr algn="ctr"/>
            <a:r>
              <a:rPr lang="en-US" sz="1000" dirty="0" smtClean="0"/>
              <a:t>http://www.cres.gr/kape/education/3.CHP_en_small.pdf</a:t>
            </a:r>
            <a:endParaRPr lang="en-US" sz="1000" dirty="0"/>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2" cstate="print"/>
          <a:srcRect/>
          <a:stretch>
            <a:fillRect/>
          </a:stretch>
        </p:blipFill>
        <p:spPr bwMode="auto">
          <a:xfrm>
            <a:off x="1676400" y="1143000"/>
            <a:ext cx="6019800" cy="5183023"/>
          </a:xfrm>
          <a:prstGeom prst="rect">
            <a:avLst/>
          </a:prstGeom>
          <a:noFill/>
          <a:ln w="9525">
            <a:noFill/>
            <a:miter lim="800000"/>
            <a:headEnd/>
            <a:tailEnd/>
          </a:ln>
        </p:spPr>
      </p:pic>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Reciprocating Engine</a:t>
            </a:r>
            <a:endParaRPr kumimoji="1" lang="en-US" altLang="ja-JP" dirty="0" smtClean="0">
              <a:ea typeface="ＭＳ 明朝" pitchFamily="17" charset="-128"/>
              <a:cs typeface="Times New Roman" pitchFamily="18" charset="0"/>
            </a:endParaRPr>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Reciprocating Engine</a:t>
            </a:r>
            <a:endParaRPr kumimoji="1" lang="en-US" altLang="ja-JP" dirty="0" smtClean="0">
              <a:ea typeface="ＭＳ 明朝" pitchFamily="17" charset="-128"/>
              <a:cs typeface="Times New Roman" pitchFamily="18" charset="0"/>
            </a:endParaRPr>
          </a:p>
        </p:txBody>
      </p:sp>
      <p:pic>
        <p:nvPicPr>
          <p:cNvPr id="164866" name="Picture 2"/>
          <p:cNvPicPr>
            <a:picLocks noChangeAspect="1" noChangeArrowheads="1"/>
          </p:cNvPicPr>
          <p:nvPr/>
        </p:nvPicPr>
        <p:blipFill>
          <a:blip r:embed="rId2" cstate="print"/>
          <a:srcRect/>
          <a:stretch>
            <a:fillRect/>
          </a:stretch>
        </p:blipFill>
        <p:spPr bwMode="auto">
          <a:xfrm>
            <a:off x="1246210" y="1547687"/>
            <a:ext cx="6743700" cy="4772025"/>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Reciprocating Engine</a:t>
            </a:r>
            <a:endParaRPr kumimoji="1" lang="en-US" altLang="ja-JP" dirty="0" smtClean="0">
              <a:ea typeface="ＭＳ 明朝" pitchFamily="17" charset="-128"/>
              <a:cs typeface="Times New Roman" pitchFamily="18" charset="0"/>
            </a:endParaRPr>
          </a:p>
        </p:txBody>
      </p:sp>
      <p:pic>
        <p:nvPicPr>
          <p:cNvPr id="165890" name="Picture 2"/>
          <p:cNvPicPr>
            <a:picLocks noChangeAspect="1" noChangeArrowheads="1"/>
          </p:cNvPicPr>
          <p:nvPr/>
        </p:nvPicPr>
        <p:blipFill>
          <a:blip r:embed="rId2" cstate="print"/>
          <a:srcRect/>
          <a:stretch>
            <a:fillRect/>
          </a:stretch>
        </p:blipFill>
        <p:spPr bwMode="auto">
          <a:xfrm>
            <a:off x="762000" y="2133600"/>
            <a:ext cx="7419975" cy="4229100"/>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Reciprocating Engine</a:t>
            </a:r>
            <a:endParaRPr kumimoji="1" lang="en-US" altLang="ja-JP" dirty="0" smtClean="0">
              <a:ea typeface="ＭＳ 明朝" pitchFamily="17" charset="-128"/>
              <a:cs typeface="Times New Roman" pitchFamily="18" charset="0"/>
            </a:endParaRPr>
          </a:p>
        </p:txBody>
      </p:sp>
      <p:pic>
        <p:nvPicPr>
          <p:cNvPr id="166914" name="Picture 2"/>
          <p:cNvPicPr>
            <a:picLocks noChangeAspect="1" noChangeArrowheads="1"/>
          </p:cNvPicPr>
          <p:nvPr/>
        </p:nvPicPr>
        <p:blipFill>
          <a:blip r:embed="rId2" cstate="print"/>
          <a:srcRect/>
          <a:stretch>
            <a:fillRect/>
          </a:stretch>
        </p:blipFill>
        <p:spPr bwMode="auto">
          <a:xfrm>
            <a:off x="990600" y="1346300"/>
            <a:ext cx="7528470" cy="5028899"/>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Reciprocating Engine</a:t>
            </a:r>
            <a:endParaRPr kumimoji="1" lang="en-US" altLang="ja-JP" dirty="0" smtClean="0">
              <a:ea typeface="ＭＳ 明朝" pitchFamily="17" charset="-128"/>
              <a:cs typeface="Times New Roman" pitchFamily="18" charset="0"/>
            </a:endParaRPr>
          </a:p>
        </p:txBody>
      </p:sp>
      <p:pic>
        <p:nvPicPr>
          <p:cNvPr id="164866" name="Picture 2"/>
          <p:cNvPicPr>
            <a:picLocks noChangeAspect="1" noChangeArrowheads="1"/>
          </p:cNvPicPr>
          <p:nvPr/>
        </p:nvPicPr>
        <p:blipFill>
          <a:blip r:embed="rId2" cstate="print"/>
          <a:srcRect/>
          <a:stretch>
            <a:fillRect/>
          </a:stretch>
        </p:blipFill>
        <p:spPr bwMode="auto">
          <a:xfrm>
            <a:off x="1246210" y="1676400"/>
            <a:ext cx="6743700" cy="4772025"/>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Reciprocating Engine</a:t>
            </a:r>
            <a:endParaRPr kumimoji="1" lang="en-US" altLang="ja-JP" dirty="0" smtClean="0">
              <a:ea typeface="ＭＳ 明朝" pitchFamily="17" charset="-128"/>
              <a:cs typeface="Times New Roman" pitchFamily="18" charset="0"/>
            </a:endParaRPr>
          </a:p>
        </p:txBody>
      </p:sp>
      <p:pic>
        <p:nvPicPr>
          <p:cNvPr id="165890" name="Picture 2"/>
          <p:cNvPicPr>
            <a:picLocks noChangeAspect="1" noChangeArrowheads="1"/>
          </p:cNvPicPr>
          <p:nvPr/>
        </p:nvPicPr>
        <p:blipFill>
          <a:blip r:embed="rId2" cstate="print"/>
          <a:srcRect/>
          <a:stretch>
            <a:fillRect/>
          </a:stretch>
        </p:blipFill>
        <p:spPr bwMode="auto">
          <a:xfrm>
            <a:off x="762000" y="2133600"/>
            <a:ext cx="7419975" cy="4229100"/>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Fuel Cell</a:t>
            </a:r>
            <a:endParaRPr kumimoji="1" lang="en-US" altLang="ja-JP" dirty="0" smtClean="0">
              <a:ea typeface="ＭＳ 明朝" pitchFamily="17" charset="-128"/>
              <a:cs typeface="Times New Roman" pitchFamily="18" charset="0"/>
            </a:endParaRPr>
          </a:p>
        </p:txBody>
      </p:sp>
      <p:pic>
        <p:nvPicPr>
          <p:cNvPr id="167938" name="Picture 2"/>
          <p:cNvPicPr>
            <a:picLocks noChangeAspect="1" noChangeArrowheads="1"/>
          </p:cNvPicPr>
          <p:nvPr/>
        </p:nvPicPr>
        <p:blipFill>
          <a:blip r:embed="rId2" cstate="print"/>
          <a:srcRect/>
          <a:stretch>
            <a:fillRect/>
          </a:stretch>
        </p:blipFill>
        <p:spPr bwMode="auto">
          <a:xfrm>
            <a:off x="2971800" y="838200"/>
            <a:ext cx="5490648" cy="406138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143000" y="4865714"/>
            <a:ext cx="6656664" cy="1575677"/>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Fuel Cell</a:t>
            </a:r>
            <a:endParaRPr kumimoji="1" lang="en-US" altLang="ja-JP" dirty="0" smtClean="0">
              <a:ea typeface="ＭＳ 明朝" pitchFamily="17" charset="-128"/>
              <a:cs typeface="Times New Roman" pitchFamily="18" charset="0"/>
            </a:endParaRPr>
          </a:p>
        </p:txBody>
      </p:sp>
      <p:pic>
        <p:nvPicPr>
          <p:cNvPr id="19458" name="Picture 2" descr="http://www.knowledgepublications.com/gw3h2/images/DOE_Fuel_Cell_Power_Plant_Major_Processes.jpg"/>
          <p:cNvPicPr>
            <a:picLocks noChangeAspect="1" noChangeArrowheads="1"/>
          </p:cNvPicPr>
          <p:nvPr/>
        </p:nvPicPr>
        <p:blipFill>
          <a:blip r:embed="rId2" cstate="print"/>
          <a:srcRect/>
          <a:stretch>
            <a:fillRect/>
          </a:stretch>
        </p:blipFill>
        <p:spPr bwMode="auto">
          <a:xfrm>
            <a:off x="1676400" y="1219200"/>
            <a:ext cx="5867400" cy="5061099"/>
          </a:xfrm>
          <a:prstGeom prst="rect">
            <a:avLst/>
          </a:prstGeom>
          <a:noFill/>
        </p:spPr>
      </p:pic>
      <p:sp>
        <p:nvSpPr>
          <p:cNvPr id="6" name="正方形/長方形 5"/>
          <p:cNvSpPr/>
          <p:nvPr/>
        </p:nvSpPr>
        <p:spPr>
          <a:xfrm>
            <a:off x="1828800" y="6172200"/>
            <a:ext cx="5867400" cy="261610"/>
          </a:xfrm>
          <a:prstGeom prst="rect">
            <a:avLst/>
          </a:prstGeom>
        </p:spPr>
        <p:txBody>
          <a:bodyPr wrap="square">
            <a:spAutoFit/>
          </a:bodyPr>
          <a:lstStyle/>
          <a:p>
            <a:pPr algn="ctr"/>
            <a:r>
              <a:rPr lang="en-US" altLang="ja-JP" sz="1100" dirty="0" smtClean="0"/>
              <a:t>http://www.knowledgepublications.com/gw3h2/gw3h2_just_doe_fuel_cell_book_long.htm</a:t>
            </a:r>
            <a:endParaRPr lang="ja-JP" altLang="en-US" sz="1100" dirty="0"/>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Fuel Cell</a:t>
            </a:r>
            <a:endParaRPr kumimoji="1" lang="en-US" altLang="ja-JP" dirty="0" smtClean="0">
              <a:ea typeface="ＭＳ 明朝" pitchFamily="17" charset="-128"/>
              <a:cs typeface="Times New Roman" pitchFamily="18" charset="0"/>
            </a:endParaRPr>
          </a:p>
        </p:txBody>
      </p:sp>
      <p:pic>
        <p:nvPicPr>
          <p:cNvPr id="169986" name="Picture 2"/>
          <p:cNvPicPr>
            <a:picLocks noChangeAspect="1" noChangeArrowheads="1"/>
          </p:cNvPicPr>
          <p:nvPr/>
        </p:nvPicPr>
        <p:blipFill>
          <a:blip r:embed="rId2" cstate="print"/>
          <a:srcRect/>
          <a:stretch>
            <a:fillRect/>
          </a:stretch>
        </p:blipFill>
        <p:spPr bwMode="auto">
          <a:xfrm>
            <a:off x="914400" y="1905000"/>
            <a:ext cx="7086600" cy="4482687"/>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564177"/>
            <a:ext cx="867963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dirty="0" smtClean="0">
                <a:ea typeface="ＭＳ 明朝" pitchFamily="17" charset="-128"/>
                <a:cs typeface="Times New Roman" pitchFamily="18" charset="0"/>
              </a:rPr>
              <a:t>Distributed generation and Why?</a:t>
            </a:r>
          </a:p>
        </p:txBody>
      </p:sp>
      <p:pic>
        <p:nvPicPr>
          <p:cNvPr id="4" name="Picture 2" descr="http://images.books24x7.com/bookimages/id_21509/fig28-1.jpg"/>
          <p:cNvPicPr>
            <a:picLocks noChangeAspect="1" noChangeArrowheads="1"/>
          </p:cNvPicPr>
          <p:nvPr/>
        </p:nvPicPr>
        <p:blipFill>
          <a:blip r:embed="rId2" cstate="print"/>
          <a:srcRect/>
          <a:stretch>
            <a:fillRect/>
          </a:stretch>
        </p:blipFill>
        <p:spPr bwMode="auto">
          <a:xfrm>
            <a:off x="2133600" y="2209800"/>
            <a:ext cx="4683976" cy="3733800"/>
          </a:xfrm>
          <a:prstGeom prst="rect">
            <a:avLst/>
          </a:prstGeom>
          <a:noFill/>
        </p:spPr>
      </p:pic>
      <p:sp>
        <p:nvSpPr>
          <p:cNvPr id="5" name="正方形/長方形 4"/>
          <p:cNvSpPr/>
          <p:nvPr/>
        </p:nvSpPr>
        <p:spPr>
          <a:xfrm>
            <a:off x="2159000" y="5943600"/>
            <a:ext cx="4572000" cy="430887"/>
          </a:xfrm>
          <a:prstGeom prst="rect">
            <a:avLst/>
          </a:prstGeom>
        </p:spPr>
        <p:txBody>
          <a:bodyPr>
            <a:spAutoFit/>
          </a:bodyPr>
          <a:lstStyle/>
          <a:p>
            <a:pPr algn="ctr"/>
            <a:r>
              <a:rPr lang="en-US" altLang="ja-JP" sz="1100" dirty="0" smtClean="0"/>
              <a:t>http://www.globalspec.com/reference/24574/203279/chapter-28-fuel-cell-power-electronics-for-distributed-generation</a:t>
            </a:r>
            <a:endParaRPr lang="ja-JP" altLang="en-US" sz="1100" dirty="0"/>
          </a:p>
        </p:txBody>
      </p:sp>
      <p:sp>
        <p:nvSpPr>
          <p:cNvPr id="10" name="テキスト ボックス 9"/>
          <p:cNvSpPr txBox="1"/>
          <p:nvPr/>
        </p:nvSpPr>
        <p:spPr>
          <a:xfrm>
            <a:off x="152400" y="1066800"/>
            <a:ext cx="6477000" cy="1754326"/>
          </a:xfrm>
          <a:prstGeom prst="rect">
            <a:avLst/>
          </a:prstGeom>
          <a:noFill/>
        </p:spPr>
        <p:txBody>
          <a:bodyPr wrap="square" rtlCol="0">
            <a:spAutoFit/>
          </a:bodyPr>
          <a:lstStyle/>
          <a:p>
            <a:pPr>
              <a:buFont typeface="Arial" pitchFamily="34" charset="0"/>
              <a:buChar char="•"/>
            </a:pPr>
            <a:r>
              <a:rPr kumimoji="1" lang="en-US" altLang="ja-JP" dirty="0" smtClean="0"/>
              <a:t>Close to the user (no transmission losses and less grid cost)</a:t>
            </a:r>
          </a:p>
          <a:p>
            <a:pPr>
              <a:buFont typeface="Arial" pitchFamily="34" charset="0"/>
              <a:buChar char="•"/>
            </a:pPr>
            <a:r>
              <a:rPr kumimoji="1" lang="en-US" altLang="ja-JP" dirty="0" smtClean="0"/>
              <a:t>Using other available energy (CHP and RE)</a:t>
            </a:r>
          </a:p>
          <a:p>
            <a:pPr>
              <a:buFont typeface="Arial" pitchFamily="34" charset="0"/>
              <a:buChar char="•"/>
            </a:pPr>
            <a:r>
              <a:rPr kumimoji="1" lang="en-US" altLang="ja-JP" dirty="0" smtClean="0"/>
              <a:t>Using waste heat for power generation</a:t>
            </a:r>
          </a:p>
          <a:p>
            <a:pPr>
              <a:buFont typeface="Arial" pitchFamily="34" charset="0"/>
              <a:buChar char="•"/>
            </a:pPr>
            <a:r>
              <a:rPr kumimoji="1" lang="en-US" altLang="ja-JP" dirty="0" smtClean="0"/>
              <a:t>Can be connected to grid (Can receive and sell electricity)</a:t>
            </a:r>
          </a:p>
          <a:p>
            <a:endParaRPr kumimoji="1" lang="en-US" altLang="ja-JP" dirty="0" smtClean="0"/>
          </a:p>
          <a:p>
            <a:endParaRPr kumimoji="1" lang="ja-JP" altLang="en-US" dirty="0"/>
          </a:p>
        </p:txBody>
      </p:sp>
      <p:sp>
        <p:nvSpPr>
          <p:cNvPr id="6" name="テキスト ボックス 5"/>
          <p:cNvSpPr txBox="1"/>
          <p:nvPr/>
        </p:nvSpPr>
        <p:spPr>
          <a:xfrm>
            <a:off x="0" y="6477000"/>
            <a:ext cx="685800" cy="369332"/>
          </a:xfrm>
          <a:prstGeom prst="rect">
            <a:avLst/>
          </a:prstGeom>
          <a:noFill/>
        </p:spPr>
        <p:txBody>
          <a:bodyPr wrap="square" rtlCol="0">
            <a:spAutoFit/>
          </a:bodyPr>
          <a:lstStyle/>
          <a:p>
            <a:r>
              <a:rPr lang="en-US" dirty="0" smtClean="0">
                <a:solidFill>
                  <a:srgbClr val="FF0000"/>
                </a:solidFill>
              </a:rPr>
              <a:t>Vid1</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Fuel Cell</a:t>
            </a:r>
            <a:endParaRPr kumimoji="1" lang="en-US" altLang="ja-JP" dirty="0" smtClean="0">
              <a:ea typeface="ＭＳ 明朝" pitchFamily="17" charset="-128"/>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597619318"/>
              </p:ext>
            </p:extLst>
          </p:nvPr>
        </p:nvGraphicFramePr>
        <p:xfrm>
          <a:off x="869485" y="2094132"/>
          <a:ext cx="7497150" cy="3544668"/>
        </p:xfrm>
        <a:graphic>
          <a:graphicData uri="http://schemas.openxmlformats.org/drawingml/2006/table">
            <a:tbl>
              <a:tblPr firstRow="1" firstCol="1" bandRow="1"/>
              <a:tblGrid>
                <a:gridCol w="1248971"/>
                <a:gridCol w="1248971"/>
                <a:gridCol w="1249802"/>
                <a:gridCol w="1249802"/>
                <a:gridCol w="1249802"/>
                <a:gridCol w="1249802"/>
              </a:tblGrid>
              <a:tr h="190435">
                <a:tc>
                  <a:txBody>
                    <a:bodyPr/>
                    <a:lstStyle/>
                    <a:p>
                      <a:pPr algn="ctr">
                        <a:lnSpc>
                          <a:spcPct val="107000"/>
                        </a:lnSpc>
                        <a:spcAft>
                          <a:spcPts val="0"/>
                        </a:spcAft>
                      </a:pPr>
                      <a:r>
                        <a:rPr lang="en-MY" sz="1000" dirty="0">
                          <a:effectLst/>
                          <a:latin typeface="Calibri" panose="020F0502020204030204" pitchFamily="34" charset="0"/>
                          <a:ea typeface="Calibri" panose="020F0502020204030204" pitchFamily="34" charset="0"/>
                          <a:cs typeface="Times New Roman" panose="02020603050405020304" pitchFamily="18" charset="0"/>
                        </a:rPr>
                        <a:t> </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PEMFC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AFC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PAFC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MCFC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SOFC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233">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Type of Electrolyte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H</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a:t>
                      </a:r>
                      <a:r>
                        <a:rPr lang="en-MY" sz="1000">
                          <a:effectLst/>
                          <a:latin typeface="Calibri" panose="020F0502020204030204" pitchFamily="34" charset="0"/>
                          <a:ea typeface="Calibri" panose="020F0502020204030204" pitchFamily="34" charset="0"/>
                          <a:cs typeface="Times New Roman" panose="02020603050405020304" pitchFamily="18" charset="0"/>
                        </a:rPr>
                        <a:t> ions(with anions bound in polymer membrane)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OH</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a:t>
                      </a:r>
                      <a:r>
                        <a:rPr lang="en-MY" sz="1000">
                          <a:effectLst/>
                          <a:latin typeface="Calibri" panose="020F0502020204030204" pitchFamily="34" charset="0"/>
                          <a:ea typeface="Calibri" panose="020F0502020204030204" pitchFamily="34" charset="0"/>
                          <a:cs typeface="Times New Roman" panose="02020603050405020304" pitchFamily="18" charset="0"/>
                        </a:rPr>
                        <a:t> ions (typically aqueous KOH solution)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H</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a:t>
                      </a:r>
                      <a:r>
                        <a:rPr lang="en-MY" sz="1000">
                          <a:effectLst/>
                          <a:latin typeface="Calibri" panose="020F0502020204030204" pitchFamily="34" charset="0"/>
                          <a:ea typeface="Calibri" panose="020F0502020204030204" pitchFamily="34" charset="0"/>
                          <a:cs typeface="Times New Roman" panose="02020603050405020304" pitchFamily="18" charset="0"/>
                        </a:rPr>
                        <a:t> ions (H</a:t>
                      </a:r>
                      <a:r>
                        <a:rPr lang="en-MY" sz="1000" baseline="-25000">
                          <a:effectLst/>
                          <a:latin typeface="Calibri" panose="020F0502020204030204" pitchFamily="34" charset="0"/>
                          <a:ea typeface="Calibri" panose="020F0502020204030204" pitchFamily="34" charset="0"/>
                          <a:cs typeface="Times New Roman" panose="02020603050405020304" pitchFamily="18" charset="0"/>
                        </a:rPr>
                        <a:t>3</a:t>
                      </a:r>
                      <a:r>
                        <a:rPr lang="en-MY" sz="1000">
                          <a:effectLst/>
                          <a:latin typeface="Calibri" panose="020F0502020204030204" pitchFamily="34" charset="0"/>
                          <a:ea typeface="Calibri" panose="020F0502020204030204" pitchFamily="34" charset="0"/>
                          <a:cs typeface="Times New Roman" panose="02020603050405020304" pitchFamily="18" charset="0"/>
                        </a:rPr>
                        <a:t>PO</a:t>
                      </a:r>
                      <a:r>
                        <a:rPr lang="en-MY" sz="1000" baseline="-25000">
                          <a:effectLst/>
                          <a:latin typeface="Calibri" panose="020F0502020204030204" pitchFamily="34" charset="0"/>
                          <a:ea typeface="Calibri" panose="020F0502020204030204" pitchFamily="34" charset="0"/>
                          <a:cs typeface="Times New Roman" panose="02020603050405020304" pitchFamily="18" charset="0"/>
                        </a:rPr>
                        <a:t>4</a:t>
                      </a:r>
                      <a:r>
                        <a:rPr lang="en-MY" sz="1000">
                          <a:effectLst/>
                          <a:latin typeface="Calibri" panose="020F0502020204030204" pitchFamily="34" charset="0"/>
                          <a:ea typeface="Calibri" panose="020F0502020204030204" pitchFamily="34" charset="0"/>
                          <a:cs typeface="Times New Roman" panose="02020603050405020304" pitchFamily="18" charset="0"/>
                        </a:rPr>
                        <a:t> solutions)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CO</a:t>
                      </a:r>
                      <a:r>
                        <a:rPr lang="en-MY" sz="1000" baseline="-25000">
                          <a:effectLst/>
                          <a:latin typeface="Calibri" panose="020F0502020204030204" pitchFamily="34" charset="0"/>
                          <a:ea typeface="Calibri" panose="020F0502020204030204" pitchFamily="34" charset="0"/>
                          <a:cs typeface="Times New Roman" panose="02020603050405020304" pitchFamily="18" charset="0"/>
                        </a:rPr>
                        <a:t>3</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2-</a:t>
                      </a:r>
                      <a:r>
                        <a:rPr lang="en-MY" sz="1000">
                          <a:effectLst/>
                          <a:latin typeface="Calibri" panose="020F0502020204030204" pitchFamily="34" charset="0"/>
                          <a:ea typeface="Calibri" panose="020F0502020204030204" pitchFamily="34" charset="0"/>
                          <a:cs typeface="Times New Roman" panose="02020603050405020304" pitchFamily="18" charset="0"/>
                        </a:rPr>
                        <a:t> ions (typically , molten LiKaCO</a:t>
                      </a:r>
                      <a:r>
                        <a:rPr lang="en-MY" sz="1000" baseline="-25000">
                          <a:effectLst/>
                          <a:latin typeface="Calibri" panose="020F0502020204030204" pitchFamily="34" charset="0"/>
                          <a:ea typeface="Calibri" panose="020F0502020204030204" pitchFamily="34" charset="0"/>
                          <a:cs typeface="Times New Roman" panose="02020603050405020304" pitchFamily="18" charset="0"/>
                        </a:rPr>
                        <a:t>3</a:t>
                      </a:r>
                      <a:r>
                        <a:rPr lang="en-MY" sz="1000">
                          <a:effectLst/>
                          <a:latin typeface="Calibri" panose="020F0502020204030204" pitchFamily="34" charset="0"/>
                          <a:ea typeface="Calibri" panose="020F0502020204030204" pitchFamily="34" charset="0"/>
                          <a:cs typeface="Times New Roman" panose="02020603050405020304" pitchFamily="18" charset="0"/>
                        </a:rPr>
                        <a:t> eutectics)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dirty="0">
                          <a:effectLst/>
                          <a:latin typeface="Calibri" panose="020F0502020204030204" pitchFamily="34" charset="0"/>
                          <a:ea typeface="Calibri" panose="020F0502020204030204" pitchFamily="34" charset="0"/>
                          <a:cs typeface="Times New Roman" panose="02020603050405020304" pitchFamily="18" charset="0"/>
                        </a:rPr>
                        <a:t>O</a:t>
                      </a:r>
                      <a:r>
                        <a:rPr lang="en-MY" sz="1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MY" sz="1000" dirty="0">
                          <a:effectLst/>
                          <a:latin typeface="Calibri" panose="020F0502020204030204" pitchFamily="34" charset="0"/>
                          <a:ea typeface="Calibri" panose="020F0502020204030204" pitchFamily="34" charset="0"/>
                          <a:cs typeface="Times New Roman" panose="02020603050405020304" pitchFamily="18" charset="0"/>
                        </a:rPr>
                        <a:t> ions( stabilized ceramic matrix with free oxide ions)</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304">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Typical construction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Plastic, metal or carbon</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Plastic, metal</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Carbon, porous ceramics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High temp metals, porous ceramic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Ceramic, high temp metal</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 </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69">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Internal reforming</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No</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No</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No</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Yes, Good Temp Match</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Yes, Good Temp Match</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69">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Oxidant</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Air to O</a:t>
                      </a:r>
                      <a:r>
                        <a:rPr lang="en-MY" sz="10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Purified Air to O</a:t>
                      </a:r>
                      <a:r>
                        <a:rPr lang="en-MY" sz="10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Air to Enriched Air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Air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Air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869">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Operational temperature</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150-180</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F (65-85</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190-500</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F (90-260</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370-410</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F (190-210</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1200-1300</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F (650-700</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1350-1850</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F (750-1000</a:t>
                      </a:r>
                      <a:r>
                        <a:rPr lang="en-MY" sz="1000" baseline="30000">
                          <a:effectLst/>
                          <a:latin typeface="Calibri" panose="020F0502020204030204" pitchFamily="34" charset="0"/>
                          <a:ea typeface="Calibri" panose="020F0502020204030204" pitchFamily="34" charset="0"/>
                          <a:cs typeface="Times New Roman" panose="02020603050405020304" pitchFamily="18" charset="0"/>
                        </a:rPr>
                        <a:t>o</a:t>
                      </a:r>
                      <a:r>
                        <a:rPr lang="en-MY" sz="1000">
                          <a:effectLst/>
                          <a:latin typeface="Calibri" panose="020F0502020204030204" pitchFamily="34" charset="0"/>
                          <a:ea typeface="Calibri" panose="020F0502020204030204" pitchFamily="34" charset="0"/>
                          <a:cs typeface="Times New Roman" panose="02020603050405020304" pitchFamily="18" charset="0"/>
                        </a:rPr>
                        <a:t>C)</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304">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DG System level Efficiency, %HHV</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25 to 35%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32 to 40%</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35 to 45%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40 to 50%</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45 to 55%</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785">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Primary contaminate sensitivities</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CO, Sulfur, and NH3</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CO,CO</a:t>
                      </a:r>
                      <a:r>
                        <a:rPr lang="en-MY" sz="1000" baseline="-25000">
                          <a:effectLst/>
                          <a:latin typeface="Calibri" panose="020F0502020204030204" pitchFamily="34" charset="0"/>
                          <a:ea typeface="Calibri" panose="020F0502020204030204" pitchFamily="34" charset="0"/>
                          <a:cs typeface="Times New Roman" panose="02020603050405020304" pitchFamily="18" charset="0"/>
                        </a:rPr>
                        <a:t>2</a:t>
                      </a:r>
                      <a:r>
                        <a:rPr lang="en-MY" sz="1000">
                          <a:effectLst/>
                          <a:latin typeface="Calibri" panose="020F0502020204030204" pitchFamily="34" charset="0"/>
                          <a:ea typeface="Calibri" panose="020F0502020204030204" pitchFamily="34" charset="0"/>
                          <a:cs typeface="Times New Roman" panose="02020603050405020304" pitchFamily="18" charset="0"/>
                        </a:rPr>
                        <a:t> and Sulphur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dirty="0">
                          <a:effectLst/>
                          <a:latin typeface="Calibri" panose="020F0502020204030204" pitchFamily="34" charset="0"/>
                          <a:ea typeface="Calibri" panose="020F0502020204030204" pitchFamily="34" charset="0"/>
                          <a:cs typeface="Times New Roman" panose="02020603050405020304" pitchFamily="18" charset="0"/>
                        </a:rPr>
                        <a:t>CO&lt;1%, </a:t>
                      </a:r>
                      <a:r>
                        <a:rPr lang="en-MY" sz="1000" dirty="0" err="1">
                          <a:effectLst/>
                          <a:latin typeface="Calibri" panose="020F0502020204030204" pitchFamily="34" charset="0"/>
                          <a:ea typeface="Calibri" panose="020F0502020204030204" pitchFamily="34" charset="0"/>
                          <a:cs typeface="Times New Roman" panose="02020603050405020304" pitchFamily="18" charset="0"/>
                        </a:rPr>
                        <a:t>Sulfur</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a:effectLst/>
                          <a:latin typeface="Calibri" panose="020F0502020204030204" pitchFamily="34" charset="0"/>
                          <a:ea typeface="Calibri" panose="020F0502020204030204" pitchFamily="34" charset="0"/>
                          <a:cs typeface="Times New Roman" panose="02020603050405020304" pitchFamily="18" charset="0"/>
                        </a:rPr>
                        <a:t>sulfur</a:t>
                      </a:r>
                      <a:endParaRPr lang="en-MY"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MY" sz="1000" dirty="0" err="1">
                          <a:effectLst/>
                          <a:latin typeface="Calibri" panose="020F0502020204030204" pitchFamily="34" charset="0"/>
                          <a:ea typeface="Calibri" panose="020F0502020204030204" pitchFamily="34" charset="0"/>
                          <a:cs typeface="Times New Roman" panose="02020603050405020304" pitchFamily="18" charset="0"/>
                        </a:rPr>
                        <a:t>sulfur</a:t>
                      </a:r>
                      <a:endParaRPr lang="en-MY"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838200" y="1752600"/>
            <a:ext cx="4572000" cy="369332"/>
          </a:xfrm>
          <a:prstGeom prst="rect">
            <a:avLst/>
          </a:prstGeom>
          <a:noFill/>
        </p:spPr>
        <p:txBody>
          <a:bodyPr wrap="square" rtlCol="0">
            <a:spAutoFit/>
          </a:bodyPr>
          <a:lstStyle/>
          <a:p>
            <a:r>
              <a:rPr lang="en-MY" dirty="0" smtClean="0"/>
              <a:t>Characteristic of major fuel cell types</a:t>
            </a:r>
            <a:endParaRPr lang="en-MY" dirty="0"/>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cstate="print"/>
          <a:srcRect/>
          <a:stretch>
            <a:fillRect/>
          </a:stretch>
        </p:blipFill>
        <p:spPr bwMode="auto">
          <a:xfrm>
            <a:off x="594091" y="1224522"/>
            <a:ext cx="8047938" cy="5186674"/>
          </a:xfrm>
          <a:prstGeom prst="rect">
            <a:avLst/>
          </a:prstGeom>
          <a:noFill/>
          <a:ln w="9525">
            <a:noFill/>
            <a:miter lim="800000"/>
            <a:headEnd/>
            <a:tailEnd/>
          </a:ln>
        </p:spPr>
      </p:pic>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Fuel Cell</a:t>
            </a:r>
            <a:endParaRPr kumimoji="1" lang="en-US" altLang="ja-JP" dirty="0" smtClean="0">
              <a:ea typeface="ＭＳ 明朝" pitchFamily="17" charset="-128"/>
              <a:cs typeface="Times New Roman" pitchFamily="18" charset="0"/>
            </a:endParaRPr>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2" cstate="print"/>
          <a:srcRect/>
          <a:stretch>
            <a:fillRect/>
          </a:stretch>
        </p:blipFill>
        <p:spPr bwMode="auto">
          <a:xfrm>
            <a:off x="579995" y="1156788"/>
            <a:ext cx="8076129" cy="5257800"/>
          </a:xfrm>
          <a:prstGeom prst="rect">
            <a:avLst/>
          </a:prstGeom>
          <a:noFill/>
          <a:ln w="9525">
            <a:noFill/>
            <a:miter lim="800000"/>
            <a:headEnd/>
            <a:tailEnd/>
          </a:ln>
        </p:spPr>
      </p:pic>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Fuel Cell</a:t>
            </a:r>
            <a:endParaRPr kumimoji="1" lang="en-US" altLang="ja-JP" dirty="0" smtClean="0">
              <a:ea typeface="ＭＳ 明朝" pitchFamily="17" charset="-128"/>
              <a:cs typeface="Times New Roman" pitchFamily="18" charset="0"/>
            </a:endParaRPr>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cstate="print"/>
          <a:srcRect/>
          <a:stretch>
            <a:fillRect/>
          </a:stretch>
        </p:blipFill>
        <p:spPr bwMode="auto">
          <a:xfrm>
            <a:off x="381000" y="1295400"/>
            <a:ext cx="8763000" cy="5154152"/>
          </a:xfrm>
          <a:prstGeom prst="rect">
            <a:avLst/>
          </a:prstGeom>
          <a:noFill/>
          <a:ln w="9525">
            <a:noFill/>
            <a:miter lim="800000"/>
            <a:headEnd/>
            <a:tailEnd/>
          </a:ln>
        </p:spPr>
      </p:pic>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a:t>
            </a:r>
            <a:endParaRPr kumimoji="1" lang="en-US" altLang="ja-JP" sz="2400" dirty="0" smtClean="0">
              <a:ea typeface="ＭＳ 明朝" pitchFamily="17" charset="-128"/>
              <a:cs typeface="Times New Roman" pitchFamily="18" charset="0"/>
            </a:endParaRPr>
          </a:p>
        </p:txBody>
      </p:sp>
      <p:sp>
        <p:nvSpPr>
          <p:cNvPr id="7" name="Rectangle 2"/>
          <p:cNvSpPr>
            <a:spLocks noChangeArrowheads="1"/>
          </p:cNvSpPr>
          <p:nvPr/>
        </p:nvSpPr>
        <p:spPr bwMode="auto">
          <a:xfrm>
            <a:off x="-68240" y="990600"/>
            <a:ext cx="9372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dirty="0" smtClean="0">
                <a:latin typeface="Calibri" pitchFamily="34" charset="0"/>
                <a:ea typeface="ＭＳ 明朝" pitchFamily="17" charset="-128"/>
                <a:cs typeface="Times New Roman" pitchFamily="18" charset="0"/>
              </a:rPr>
              <a:t>Fuel Cell</a:t>
            </a:r>
            <a:endParaRPr kumimoji="1" lang="en-US" altLang="ja-JP" dirty="0" smtClean="0">
              <a:ea typeface="ＭＳ 明朝" pitchFamily="17" charset="-128"/>
              <a:cs typeface="Times New Roman" pitchFamily="18" charset="0"/>
            </a:endParaRPr>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533400"/>
            <a:ext cx="867963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Characteristics of various power plants</a:t>
            </a:r>
            <a:endParaRPr kumimoji="1" lang="en-US" altLang="ja-JP" sz="2400" dirty="0" smtClean="0">
              <a:ea typeface="ＭＳ 明朝" pitchFamily="17" charset="-128"/>
              <a:cs typeface="Times New Roman" pitchFamily="18" charset="0"/>
            </a:endParaRPr>
          </a:p>
        </p:txBody>
      </p:sp>
      <p:sp>
        <p:nvSpPr>
          <p:cNvPr id="6" name="Rectangle 5"/>
          <p:cNvSpPr>
            <a:spLocks noChangeArrowheads="1"/>
          </p:cNvSpPr>
          <p:nvPr/>
        </p:nvSpPr>
        <p:spPr bwMode="auto">
          <a:xfrm>
            <a:off x="248930" y="1838121"/>
            <a:ext cx="9888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Times New Roman" pitchFamily="18" charset="0"/>
                <a:cs typeface="Times New Roman" pitchFamily="18" charset="0"/>
              </a:rPr>
              <a:t>A</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a:spLocks noChangeArrowheads="1"/>
          </p:cNvSpPr>
          <p:nvPr/>
        </p:nvSpPr>
        <p:spPr bwMode="auto">
          <a:xfrm>
            <a:off x="2545633" y="1426550"/>
            <a:ext cx="142231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altLang="ja-JP" sz="1200" b="1" dirty="0" smtClean="0">
                <a:latin typeface="Times New Roman" pitchFamily="18" charset="0"/>
                <a:cs typeface="Times New Roman" pitchFamily="18" charset="0"/>
              </a:rPr>
              <a:t>Reciprocating Engine</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7"/>
          <p:cNvSpPr>
            <a:spLocks noChangeArrowheads="1"/>
          </p:cNvSpPr>
          <p:nvPr/>
        </p:nvSpPr>
        <p:spPr bwMode="auto">
          <a:xfrm>
            <a:off x="4511066" y="1426551"/>
            <a:ext cx="36869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cs typeface="Times New Roman" pitchFamily="18" charset="0"/>
              </a:rPr>
              <a:t>MGT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a:spLocks noChangeArrowheads="1"/>
          </p:cNvSpPr>
          <p:nvPr/>
        </p:nvSpPr>
        <p:spPr bwMode="auto">
          <a:xfrm>
            <a:off x="5242622" y="1426553"/>
            <a:ext cx="561444"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Times New Roman" pitchFamily="18" charset="0"/>
                <a:cs typeface="Times New Roman" pitchFamily="18" charset="0"/>
              </a:rPr>
              <a:t>Fuel cell</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9"/>
          <p:cNvSpPr>
            <a:spLocks noChangeArrowheads="1"/>
          </p:cNvSpPr>
          <p:nvPr/>
        </p:nvSpPr>
        <p:spPr bwMode="auto">
          <a:xfrm>
            <a:off x="6800751" y="1426550"/>
            <a:ext cx="78226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Times New Roman" pitchFamily="18" charset="0"/>
                <a:cs typeface="Times New Roman" pitchFamily="18" charset="0"/>
              </a:rPr>
              <a:t>Gas turbine</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10"/>
          <p:cNvSpPr>
            <a:spLocks noChangeArrowheads="1"/>
          </p:cNvSpPr>
          <p:nvPr/>
        </p:nvSpPr>
        <p:spPr bwMode="auto">
          <a:xfrm>
            <a:off x="7734340" y="1426550"/>
            <a:ext cx="97058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1" dirty="0">
                <a:solidFill>
                  <a:srgbClr val="000000"/>
                </a:solidFill>
                <a:latin typeface="Times New Roman" pitchFamily="18" charset="0"/>
                <a:cs typeface="Times New Roman" pitchFamily="18" charset="0"/>
              </a:rPr>
              <a:t>S</a:t>
            </a:r>
            <a:r>
              <a:rPr kumimoji="0" lang="en-US" altLang="ja-JP" sz="1200" b="1" i="0" u="none" strike="noStrike" cap="none" normalizeH="0" baseline="0" dirty="0" smtClean="0">
                <a:ln>
                  <a:noFill/>
                </a:ln>
                <a:solidFill>
                  <a:srgbClr val="000000"/>
                </a:solidFill>
                <a:effectLst/>
                <a:latin typeface="Times New Roman" pitchFamily="18" charset="0"/>
                <a:cs typeface="Times New Roman" pitchFamily="18" charset="0"/>
              </a:rPr>
              <a:t>team</a:t>
            </a:r>
            <a:r>
              <a:rPr kumimoji="0" lang="en-US" altLang="ja-JP" sz="1200" b="1" i="0" u="none" strike="noStrike" cap="none" normalizeH="0" dirty="0" smtClean="0">
                <a:ln>
                  <a:noFill/>
                </a:ln>
                <a:solidFill>
                  <a:srgbClr val="000000"/>
                </a:solidFill>
                <a:effectLst/>
                <a:latin typeface="Times New Roman" pitchFamily="18" charset="0"/>
                <a:cs typeface="Times New Roman" pitchFamily="18" charset="0"/>
              </a:rPr>
              <a:t> Turbine</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18"/>
          <p:cNvSpPr>
            <a:spLocks noChangeArrowheads="1"/>
          </p:cNvSpPr>
          <p:nvPr/>
        </p:nvSpPr>
        <p:spPr bwMode="auto">
          <a:xfrm>
            <a:off x="251444" y="2035304"/>
            <a:ext cx="100392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rgbClr val="00B050"/>
                </a:solidFill>
                <a:effectLst/>
                <a:latin typeface="Times New Roman" pitchFamily="18" charset="0"/>
                <a:cs typeface="Times New Roman" pitchFamily="18" charset="0"/>
              </a:rPr>
              <a:t>Power capacity</a:t>
            </a:r>
            <a:endParaRPr kumimoji="0" lang="en-US" sz="2000" b="1" i="0" u="none" strike="noStrike" cap="none" normalizeH="0" baseline="0" dirty="0" smtClean="0">
              <a:ln>
                <a:noFill/>
              </a:ln>
              <a:solidFill>
                <a:srgbClr val="00B050"/>
              </a:solidFill>
              <a:effectLst/>
              <a:latin typeface="Times New Roman" pitchFamily="18" charset="0"/>
              <a:cs typeface="Times New Roman" pitchFamily="18" charset="0"/>
            </a:endParaRPr>
          </a:p>
        </p:txBody>
      </p:sp>
      <p:sp>
        <p:nvSpPr>
          <p:cNvPr id="13" name="Rectangle 19"/>
          <p:cNvSpPr>
            <a:spLocks noChangeArrowheads="1"/>
          </p:cNvSpPr>
          <p:nvPr/>
        </p:nvSpPr>
        <p:spPr bwMode="auto">
          <a:xfrm>
            <a:off x="2193773" y="2062779"/>
            <a:ext cx="29976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MW</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14" name="Rectangle 20"/>
          <p:cNvSpPr>
            <a:spLocks noChangeArrowheads="1"/>
          </p:cNvSpPr>
          <p:nvPr/>
        </p:nvSpPr>
        <p:spPr bwMode="auto">
          <a:xfrm>
            <a:off x="3312681" y="2035304"/>
            <a:ext cx="51296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B050"/>
                </a:solidFill>
                <a:effectLst/>
                <a:latin typeface="Times New Roman" pitchFamily="18" charset="0"/>
                <a:cs typeface="Times New Roman" pitchFamily="18" charset="0"/>
              </a:rPr>
              <a:t>0.01-5.0</a:t>
            </a:r>
            <a:endParaRPr kumimoji="0" lang="en-US" sz="2000" b="1" i="0" u="none" strike="noStrike" cap="none" normalizeH="0" baseline="0" dirty="0" smtClean="0">
              <a:ln>
                <a:noFill/>
              </a:ln>
              <a:solidFill>
                <a:srgbClr val="00B050"/>
              </a:solidFill>
              <a:effectLst/>
              <a:latin typeface="Times New Roman" pitchFamily="18" charset="0"/>
              <a:cs typeface="Times New Roman" pitchFamily="18" charset="0"/>
            </a:endParaRPr>
          </a:p>
        </p:txBody>
      </p:sp>
      <p:sp>
        <p:nvSpPr>
          <p:cNvPr id="15" name="Rectangle 21"/>
          <p:cNvSpPr>
            <a:spLocks noChangeArrowheads="1"/>
          </p:cNvSpPr>
          <p:nvPr/>
        </p:nvSpPr>
        <p:spPr bwMode="auto">
          <a:xfrm>
            <a:off x="4271417" y="2035304"/>
            <a:ext cx="5899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0.03-0.25</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16" name="Rectangle 22"/>
          <p:cNvSpPr>
            <a:spLocks noChangeArrowheads="1"/>
          </p:cNvSpPr>
          <p:nvPr/>
        </p:nvSpPr>
        <p:spPr bwMode="auto">
          <a:xfrm>
            <a:off x="5203271" y="2035304"/>
            <a:ext cx="5899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0.005-2.0</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17" name="Rectangle 23"/>
          <p:cNvSpPr>
            <a:spLocks noChangeArrowheads="1"/>
          </p:cNvSpPr>
          <p:nvPr/>
        </p:nvSpPr>
        <p:spPr bwMode="auto">
          <a:xfrm>
            <a:off x="7108526" y="2035303"/>
            <a:ext cx="47448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0.50-50</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18" name="Rectangle 24"/>
          <p:cNvSpPr>
            <a:spLocks noChangeArrowheads="1"/>
          </p:cNvSpPr>
          <p:nvPr/>
        </p:nvSpPr>
        <p:spPr bwMode="auto">
          <a:xfrm>
            <a:off x="8230440" y="2035303"/>
            <a:ext cx="47448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0.05-50</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19" name="Rectangle 25"/>
          <p:cNvSpPr>
            <a:spLocks noChangeArrowheads="1"/>
          </p:cNvSpPr>
          <p:nvPr/>
        </p:nvSpPr>
        <p:spPr bwMode="auto">
          <a:xfrm>
            <a:off x="216249" y="2245508"/>
            <a:ext cx="148162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FF0000"/>
                </a:solidFill>
                <a:effectLst/>
                <a:latin typeface="Times New Roman" pitchFamily="18" charset="0"/>
                <a:cs typeface="Times New Roman" pitchFamily="18" charset="0"/>
              </a:rPr>
              <a:t>Power </a:t>
            </a:r>
            <a:r>
              <a:rPr kumimoji="0" lang="en-US" altLang="ja-JP" sz="1200" b="0" i="0" u="none" strike="noStrike" cap="none" normalizeH="0" dirty="0" smtClean="0">
                <a:ln>
                  <a:noFill/>
                </a:ln>
                <a:solidFill>
                  <a:srgbClr val="FF0000"/>
                </a:solidFill>
                <a:effectLst/>
                <a:latin typeface="Times New Roman" pitchFamily="18" charset="0"/>
                <a:cs typeface="Times New Roman" pitchFamily="18" charset="0"/>
              </a:rPr>
              <a:t>efficiency</a:t>
            </a:r>
            <a:r>
              <a:rPr kumimoji="0" lang="en-US" sz="1200" b="0" i="0" u="none" strike="noStrike" cap="none" normalizeH="0" baseline="0" dirty="0" smtClean="0">
                <a:ln>
                  <a:noFill/>
                </a:ln>
                <a:solidFill>
                  <a:srgbClr val="FF0000"/>
                </a:solidFill>
                <a:effectLst/>
                <a:latin typeface="Times New Roman" pitchFamily="18" charset="0"/>
                <a:cs typeface="Times New Roman" pitchFamily="18" charset="0"/>
              </a:rPr>
              <a:t>(HHV)</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0" name="Rectangle 26"/>
          <p:cNvSpPr>
            <a:spLocks noChangeArrowheads="1"/>
          </p:cNvSpPr>
          <p:nvPr/>
        </p:nvSpPr>
        <p:spPr bwMode="auto">
          <a:xfrm>
            <a:off x="2187847" y="2272983"/>
            <a:ext cx="12824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21" name="Rectangle 27"/>
          <p:cNvSpPr>
            <a:spLocks noChangeArrowheads="1"/>
          </p:cNvSpPr>
          <p:nvPr/>
        </p:nvSpPr>
        <p:spPr bwMode="auto">
          <a:xfrm>
            <a:off x="3466570" y="2245508"/>
            <a:ext cx="35907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cs typeface="Times New Roman" pitchFamily="18" charset="0"/>
              </a:rPr>
              <a:t>30-37</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2" name="Rectangle 28"/>
          <p:cNvSpPr>
            <a:spLocks noChangeArrowheads="1"/>
          </p:cNvSpPr>
          <p:nvPr/>
        </p:nvSpPr>
        <p:spPr bwMode="auto">
          <a:xfrm>
            <a:off x="4502249" y="2245508"/>
            <a:ext cx="35907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23-26</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23" name="Rectangle 29"/>
          <p:cNvSpPr>
            <a:spLocks noChangeArrowheads="1"/>
          </p:cNvSpPr>
          <p:nvPr/>
        </p:nvSpPr>
        <p:spPr bwMode="auto">
          <a:xfrm>
            <a:off x="5434102" y="2245508"/>
            <a:ext cx="35907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30-46</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24" name="Rectangle 30"/>
          <p:cNvSpPr>
            <a:spLocks noChangeArrowheads="1"/>
          </p:cNvSpPr>
          <p:nvPr/>
        </p:nvSpPr>
        <p:spPr bwMode="auto">
          <a:xfrm>
            <a:off x="7223942" y="2245507"/>
            <a:ext cx="35907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22-37</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25" name="Rectangle 31"/>
          <p:cNvSpPr>
            <a:spLocks noChangeArrowheads="1"/>
          </p:cNvSpPr>
          <p:nvPr/>
        </p:nvSpPr>
        <p:spPr bwMode="auto">
          <a:xfrm>
            <a:off x="8422800" y="2245507"/>
            <a:ext cx="28212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15-5</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26" name="Rectangle 32"/>
          <p:cNvSpPr>
            <a:spLocks noChangeArrowheads="1"/>
          </p:cNvSpPr>
          <p:nvPr/>
        </p:nvSpPr>
        <p:spPr bwMode="auto">
          <a:xfrm>
            <a:off x="222953" y="2455710"/>
            <a:ext cx="162279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Overall</a:t>
            </a:r>
            <a:r>
              <a:rPr kumimoji="0" lang="en-US" altLang="ja-JP" sz="1200" b="0" i="0" u="none" strike="noStrike" cap="none" normalizeH="0" dirty="0" smtClean="0">
                <a:ln>
                  <a:noFill/>
                </a:ln>
                <a:solidFill>
                  <a:srgbClr val="000000"/>
                </a:solidFill>
                <a:effectLst/>
                <a:latin typeface="Times New Roman" pitchFamily="18" charset="0"/>
                <a:cs typeface="Times New Roman" pitchFamily="18" charset="0"/>
              </a:rPr>
              <a:t> efficiency</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(HHV)</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Rectangle 33"/>
          <p:cNvSpPr>
            <a:spLocks noChangeArrowheads="1"/>
          </p:cNvSpPr>
          <p:nvPr/>
        </p:nvSpPr>
        <p:spPr bwMode="auto">
          <a:xfrm>
            <a:off x="2187846" y="2483185"/>
            <a:ext cx="134076"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8" name="Rectangle 34"/>
          <p:cNvSpPr>
            <a:spLocks noChangeArrowheads="1"/>
          </p:cNvSpPr>
          <p:nvPr/>
        </p:nvSpPr>
        <p:spPr bwMode="auto">
          <a:xfrm>
            <a:off x="3450229" y="2455711"/>
            <a:ext cx="375414"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69-78</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9" name="Rectangle 35"/>
          <p:cNvSpPr>
            <a:spLocks noChangeArrowheads="1"/>
          </p:cNvSpPr>
          <p:nvPr/>
        </p:nvSpPr>
        <p:spPr bwMode="auto">
          <a:xfrm>
            <a:off x="4485909" y="2455711"/>
            <a:ext cx="375414"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61-67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0" name="Rectangle 36"/>
          <p:cNvSpPr>
            <a:spLocks noChangeArrowheads="1"/>
          </p:cNvSpPr>
          <p:nvPr/>
        </p:nvSpPr>
        <p:spPr bwMode="auto">
          <a:xfrm>
            <a:off x="5417762" y="2455711"/>
            <a:ext cx="375414"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65-72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1" name="Rectangle 37"/>
          <p:cNvSpPr>
            <a:spLocks noChangeArrowheads="1"/>
          </p:cNvSpPr>
          <p:nvPr/>
        </p:nvSpPr>
        <p:spPr bwMode="auto">
          <a:xfrm>
            <a:off x="7207603" y="2455709"/>
            <a:ext cx="375414"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65-72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2" name="Rectangle 38"/>
          <p:cNvSpPr>
            <a:spLocks noChangeArrowheads="1"/>
          </p:cNvSpPr>
          <p:nvPr/>
        </p:nvSpPr>
        <p:spPr bwMode="auto">
          <a:xfrm>
            <a:off x="8544039" y="2455709"/>
            <a:ext cx="16089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80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3" name="Rectangle 39"/>
          <p:cNvSpPr>
            <a:spLocks noChangeArrowheads="1"/>
          </p:cNvSpPr>
          <p:nvPr/>
        </p:nvSpPr>
        <p:spPr bwMode="auto">
          <a:xfrm>
            <a:off x="251444" y="2665913"/>
            <a:ext cx="183075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dirty="0" smtClean="0">
                <a:solidFill>
                  <a:schemeClr val="tx2"/>
                </a:solidFill>
                <a:latin typeface="Times New Roman" pitchFamily="18" charset="0"/>
                <a:cs typeface="Times New Roman" pitchFamily="18" charset="0"/>
              </a:rPr>
              <a:t>Installation cost (power-only)</a:t>
            </a:r>
            <a:endParaRPr kumimoji="0" lang="en-US" sz="2000" b="0" i="0" u="none" strike="noStrike" cap="none" normalizeH="0" baseline="0" dirty="0" smtClean="0">
              <a:ln>
                <a:noFill/>
              </a:ln>
              <a:solidFill>
                <a:schemeClr val="tx2"/>
              </a:solidFill>
              <a:effectLst/>
              <a:latin typeface="Times New Roman" pitchFamily="18" charset="0"/>
              <a:cs typeface="Times New Roman" pitchFamily="18" charset="0"/>
            </a:endParaRPr>
          </a:p>
        </p:txBody>
      </p:sp>
      <p:sp>
        <p:nvSpPr>
          <p:cNvPr id="34" name="Rectangle 40"/>
          <p:cNvSpPr>
            <a:spLocks noChangeArrowheads="1"/>
          </p:cNvSpPr>
          <p:nvPr/>
        </p:nvSpPr>
        <p:spPr bwMode="auto">
          <a:xfrm>
            <a:off x="2203441" y="2693387"/>
            <a:ext cx="3430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$/kW</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35" name="Rectangle 41"/>
          <p:cNvSpPr>
            <a:spLocks noChangeArrowheads="1"/>
          </p:cNvSpPr>
          <p:nvPr/>
        </p:nvSpPr>
        <p:spPr bwMode="auto">
          <a:xfrm>
            <a:off x="3235738" y="2665912"/>
            <a:ext cx="5899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700-1000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36" name="Rectangle 42"/>
          <p:cNvSpPr>
            <a:spLocks noChangeArrowheads="1"/>
          </p:cNvSpPr>
          <p:nvPr/>
        </p:nvSpPr>
        <p:spPr bwMode="auto">
          <a:xfrm>
            <a:off x="4194473" y="2665914"/>
            <a:ext cx="66684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1500-2300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37" name="Rectangle 43"/>
          <p:cNvSpPr>
            <a:spLocks noChangeArrowheads="1"/>
          </p:cNvSpPr>
          <p:nvPr/>
        </p:nvSpPr>
        <p:spPr bwMode="auto">
          <a:xfrm>
            <a:off x="5126326" y="2665914"/>
            <a:ext cx="66684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2800-4700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38" name="Rectangle 44"/>
          <p:cNvSpPr>
            <a:spLocks noChangeArrowheads="1"/>
          </p:cNvSpPr>
          <p:nvPr/>
        </p:nvSpPr>
        <p:spPr bwMode="auto">
          <a:xfrm>
            <a:off x="6993111" y="2665912"/>
            <a:ext cx="5899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600-1400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39" name="Rectangle 45"/>
          <p:cNvSpPr>
            <a:spLocks noChangeArrowheads="1"/>
          </p:cNvSpPr>
          <p:nvPr/>
        </p:nvSpPr>
        <p:spPr bwMode="auto">
          <a:xfrm>
            <a:off x="8191968" y="2665913"/>
            <a:ext cx="51296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300-900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40" name="Rectangle 46"/>
          <p:cNvSpPr>
            <a:spLocks noChangeArrowheads="1"/>
          </p:cNvSpPr>
          <p:nvPr/>
        </p:nvSpPr>
        <p:spPr bwMode="auto">
          <a:xfrm>
            <a:off x="227144" y="2876116"/>
            <a:ext cx="148657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Installation cost (CGS)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1" name="Rectangle 47"/>
          <p:cNvSpPr>
            <a:spLocks noChangeArrowheads="1"/>
          </p:cNvSpPr>
          <p:nvPr/>
        </p:nvSpPr>
        <p:spPr bwMode="auto">
          <a:xfrm>
            <a:off x="2203442" y="2903590"/>
            <a:ext cx="358654"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$/kW</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2" name="Rectangle 48"/>
          <p:cNvSpPr>
            <a:spLocks noChangeArrowheads="1"/>
          </p:cNvSpPr>
          <p:nvPr/>
        </p:nvSpPr>
        <p:spPr bwMode="auto">
          <a:xfrm>
            <a:off x="3208892" y="2876114"/>
            <a:ext cx="61675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900-1400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3" name="Rectangle 49"/>
          <p:cNvSpPr>
            <a:spLocks noChangeArrowheads="1"/>
          </p:cNvSpPr>
          <p:nvPr/>
        </p:nvSpPr>
        <p:spPr bwMode="auto">
          <a:xfrm>
            <a:off x="4164128" y="2876117"/>
            <a:ext cx="697196"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1700-2600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4" name="Rectangle 50"/>
          <p:cNvSpPr>
            <a:spLocks noChangeArrowheads="1"/>
          </p:cNvSpPr>
          <p:nvPr/>
        </p:nvSpPr>
        <p:spPr bwMode="auto">
          <a:xfrm>
            <a:off x="5095979" y="2876117"/>
            <a:ext cx="697196"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3200-5500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5" name="Rectangle 51"/>
          <p:cNvSpPr>
            <a:spLocks noChangeArrowheads="1"/>
          </p:cNvSpPr>
          <p:nvPr/>
        </p:nvSpPr>
        <p:spPr bwMode="auto">
          <a:xfrm>
            <a:off x="6966265" y="2876115"/>
            <a:ext cx="61675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700-1900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6" name="Rectangle 52"/>
          <p:cNvSpPr>
            <a:spLocks noChangeArrowheads="1"/>
          </p:cNvSpPr>
          <p:nvPr/>
        </p:nvSpPr>
        <p:spPr bwMode="auto">
          <a:xfrm>
            <a:off x="8168624" y="2876116"/>
            <a:ext cx="536305"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300-900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7" name="Rectangle 53"/>
          <p:cNvSpPr>
            <a:spLocks noChangeArrowheads="1"/>
          </p:cNvSpPr>
          <p:nvPr/>
        </p:nvSpPr>
        <p:spPr bwMode="auto">
          <a:xfrm>
            <a:off x="251445" y="3086319"/>
            <a:ext cx="1134620"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dirty="0" smtClean="0">
                <a:solidFill>
                  <a:srgbClr val="000000"/>
                </a:solidFill>
                <a:latin typeface="Times New Roman" pitchFamily="18" charset="0"/>
                <a:cs typeface="Times New Roman" pitchFamily="18" charset="0"/>
              </a:rPr>
              <a:t>Maintenance cost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8" name="Rectangle 54"/>
          <p:cNvSpPr>
            <a:spLocks noChangeArrowheads="1"/>
          </p:cNvSpPr>
          <p:nvPr/>
        </p:nvSpPr>
        <p:spPr bwMode="auto">
          <a:xfrm>
            <a:off x="2204729" y="3113792"/>
            <a:ext cx="439100"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$/kWh</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9" name="Rectangle 55"/>
          <p:cNvSpPr>
            <a:spLocks noChangeArrowheads="1"/>
          </p:cNvSpPr>
          <p:nvPr/>
        </p:nvSpPr>
        <p:spPr bwMode="auto">
          <a:xfrm>
            <a:off x="3048000" y="3086320"/>
            <a:ext cx="77764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0.008-0.018</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0" name="Rectangle 56"/>
          <p:cNvSpPr>
            <a:spLocks noChangeArrowheads="1"/>
          </p:cNvSpPr>
          <p:nvPr/>
        </p:nvSpPr>
        <p:spPr bwMode="auto">
          <a:xfrm>
            <a:off x="4083681" y="3086320"/>
            <a:ext cx="77764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0.013-0.02</a:t>
            </a: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 name="Rectangle 57"/>
          <p:cNvSpPr>
            <a:spLocks noChangeArrowheads="1"/>
          </p:cNvSpPr>
          <p:nvPr/>
        </p:nvSpPr>
        <p:spPr bwMode="auto">
          <a:xfrm>
            <a:off x="5095978" y="3086320"/>
            <a:ext cx="697196"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0.02-0.04</a:t>
            </a: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2" name="Rectangle 58"/>
          <p:cNvSpPr>
            <a:spLocks noChangeArrowheads="1"/>
          </p:cNvSpPr>
          <p:nvPr/>
        </p:nvSpPr>
        <p:spPr bwMode="auto">
          <a:xfrm>
            <a:off x="6805373" y="3086319"/>
            <a:ext cx="77764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0.004-0.01</a:t>
            </a: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3" name="Rectangle 59"/>
          <p:cNvSpPr>
            <a:spLocks noChangeArrowheads="1"/>
          </p:cNvSpPr>
          <p:nvPr/>
        </p:nvSpPr>
        <p:spPr bwMode="auto">
          <a:xfrm>
            <a:off x="8252422" y="3086317"/>
            <a:ext cx="452508"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&lt;0.004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4" name="Rectangle 60"/>
          <p:cNvSpPr>
            <a:spLocks noChangeArrowheads="1"/>
          </p:cNvSpPr>
          <p:nvPr/>
        </p:nvSpPr>
        <p:spPr bwMode="auto">
          <a:xfrm>
            <a:off x="222954" y="3296520"/>
            <a:ext cx="100348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rPr>
              <a:t>N</a:t>
            </a:r>
            <a:r>
              <a:rPr kumimoji="0" lang="en-US" altLang="ja-JP" sz="1200" b="1" dirty="0">
                <a:solidFill>
                  <a:schemeClr val="accent6">
                    <a:lumMod val="75000"/>
                  </a:schemeClr>
                </a:solidFill>
                <a:latin typeface="Times New Roman" pitchFamily="18" charset="0"/>
                <a:cs typeface="Times New Roman" pitchFamily="18" charset="0"/>
              </a:rPr>
              <a:t>O</a:t>
            </a:r>
            <a:r>
              <a:rPr kumimoji="0" lang="en-US" sz="12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rPr>
              <a:t>x Emissions</a:t>
            </a:r>
            <a:endParaRPr kumimoji="0" lang="en-US" sz="20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sp>
        <p:nvSpPr>
          <p:cNvPr id="55" name="Rectangle 61"/>
          <p:cNvSpPr>
            <a:spLocks noChangeArrowheads="1"/>
          </p:cNvSpPr>
          <p:nvPr/>
        </p:nvSpPr>
        <p:spPr bwMode="auto">
          <a:xfrm>
            <a:off x="2207593" y="3323994"/>
            <a:ext cx="5562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6">
                    <a:lumMod val="75000"/>
                  </a:schemeClr>
                </a:solidFill>
                <a:effectLst/>
                <a:latin typeface="Times New Roman" pitchFamily="18" charset="0"/>
                <a:cs typeface="Times New Roman" pitchFamily="18" charset="0"/>
              </a:rPr>
              <a:t>lb/MWh</a:t>
            </a:r>
            <a:endParaRPr kumimoji="0" lang="en-US" sz="2000" b="1" i="0" u="none" strike="noStrike" cap="none" normalizeH="0" baseline="0" smtClean="0">
              <a:ln>
                <a:noFill/>
              </a:ln>
              <a:solidFill>
                <a:schemeClr val="accent6">
                  <a:lumMod val="75000"/>
                </a:schemeClr>
              </a:solidFill>
              <a:effectLst/>
              <a:latin typeface="Times New Roman" pitchFamily="18" charset="0"/>
              <a:cs typeface="Times New Roman" pitchFamily="18" charset="0"/>
            </a:endParaRPr>
          </a:p>
        </p:txBody>
      </p:sp>
      <p:sp>
        <p:nvSpPr>
          <p:cNvPr id="56" name="Rectangle 62"/>
          <p:cNvSpPr>
            <a:spLocks noChangeArrowheads="1"/>
          </p:cNvSpPr>
          <p:nvPr/>
        </p:nvSpPr>
        <p:spPr bwMode="auto">
          <a:xfrm>
            <a:off x="3389626" y="3296520"/>
            <a:ext cx="4360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6">
                    <a:lumMod val="75000"/>
                  </a:schemeClr>
                </a:solidFill>
                <a:effectLst/>
                <a:latin typeface="Times New Roman" pitchFamily="18" charset="0"/>
                <a:cs typeface="Times New Roman" pitchFamily="18" charset="0"/>
              </a:rPr>
              <a:t>0.2-6.0</a:t>
            </a:r>
            <a:endParaRPr kumimoji="0" lang="en-US" sz="2000" b="1" i="0" u="none" strike="noStrike" cap="none" normalizeH="0" baseline="0" smtClean="0">
              <a:ln>
                <a:noFill/>
              </a:ln>
              <a:solidFill>
                <a:schemeClr val="accent6">
                  <a:lumMod val="75000"/>
                </a:schemeClr>
              </a:solidFill>
              <a:effectLst/>
              <a:latin typeface="Times New Roman" pitchFamily="18" charset="0"/>
              <a:cs typeface="Times New Roman" pitchFamily="18" charset="0"/>
            </a:endParaRPr>
          </a:p>
        </p:txBody>
      </p:sp>
      <p:sp>
        <p:nvSpPr>
          <p:cNvPr id="57" name="Rectangle 63"/>
          <p:cNvSpPr>
            <a:spLocks noChangeArrowheads="1"/>
          </p:cNvSpPr>
          <p:nvPr/>
        </p:nvSpPr>
        <p:spPr bwMode="auto">
          <a:xfrm>
            <a:off x="4348362" y="3296521"/>
            <a:ext cx="51296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rPr>
              <a:t>0.5-1.25</a:t>
            </a:r>
            <a:endParaRPr kumimoji="0" lang="en-US" sz="20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sp>
        <p:nvSpPr>
          <p:cNvPr id="58" name="Rectangle 64"/>
          <p:cNvSpPr>
            <a:spLocks noChangeArrowheads="1"/>
          </p:cNvSpPr>
          <p:nvPr/>
        </p:nvSpPr>
        <p:spPr bwMode="auto">
          <a:xfrm>
            <a:off x="5439822" y="3296520"/>
            <a:ext cx="3558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6">
                    <a:lumMod val="75000"/>
                  </a:schemeClr>
                </a:solidFill>
                <a:effectLst/>
                <a:latin typeface="Times New Roman" pitchFamily="18" charset="0"/>
                <a:cs typeface="Times New Roman" pitchFamily="18" charset="0"/>
              </a:rPr>
              <a:t>&lt;0.10</a:t>
            </a:r>
            <a:endParaRPr kumimoji="0" lang="en-US" sz="2000" b="1" i="0" u="none" strike="noStrike" cap="none" normalizeH="0" baseline="0" smtClean="0">
              <a:ln>
                <a:noFill/>
              </a:ln>
              <a:solidFill>
                <a:schemeClr val="accent6">
                  <a:lumMod val="75000"/>
                </a:schemeClr>
              </a:solidFill>
              <a:effectLst/>
              <a:latin typeface="Times New Roman" pitchFamily="18" charset="0"/>
              <a:cs typeface="Times New Roman" pitchFamily="18" charset="0"/>
            </a:endParaRPr>
          </a:p>
        </p:txBody>
      </p:sp>
      <p:sp>
        <p:nvSpPr>
          <p:cNvPr id="59" name="Rectangle 65"/>
          <p:cNvSpPr>
            <a:spLocks noChangeArrowheads="1"/>
          </p:cNvSpPr>
          <p:nvPr/>
        </p:nvSpPr>
        <p:spPr bwMode="auto">
          <a:xfrm>
            <a:off x="7146999" y="3296520"/>
            <a:ext cx="4360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6">
                    <a:lumMod val="75000"/>
                  </a:schemeClr>
                </a:solidFill>
                <a:effectLst/>
                <a:latin typeface="Times New Roman" pitchFamily="18" charset="0"/>
                <a:cs typeface="Times New Roman" pitchFamily="18" charset="0"/>
              </a:rPr>
              <a:t>0.8-2.4</a:t>
            </a:r>
            <a:endParaRPr kumimoji="0" lang="en-US" sz="2000" b="1" i="0" u="none" strike="noStrike" cap="none" normalizeH="0" baseline="0" smtClean="0">
              <a:ln>
                <a:noFill/>
              </a:ln>
              <a:solidFill>
                <a:schemeClr val="accent6">
                  <a:lumMod val="75000"/>
                </a:schemeClr>
              </a:solidFill>
              <a:effectLst/>
              <a:latin typeface="Times New Roman" pitchFamily="18" charset="0"/>
              <a:cs typeface="Times New Roman" pitchFamily="18" charset="0"/>
            </a:endParaRPr>
          </a:p>
        </p:txBody>
      </p:sp>
      <p:sp>
        <p:nvSpPr>
          <p:cNvPr id="60" name="Rectangle 67"/>
          <p:cNvSpPr>
            <a:spLocks noChangeArrowheads="1"/>
          </p:cNvSpPr>
          <p:nvPr/>
        </p:nvSpPr>
        <p:spPr bwMode="auto">
          <a:xfrm>
            <a:off x="246416" y="3538351"/>
            <a:ext cx="9888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Times New Roman" pitchFamily="18" charset="0"/>
                <a:cs typeface="Times New Roman" pitchFamily="18" charset="0"/>
              </a:rPr>
              <a:t>B</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 name="Rectangle 68"/>
          <p:cNvSpPr>
            <a:spLocks noChangeArrowheads="1"/>
          </p:cNvSpPr>
          <p:nvPr/>
        </p:nvSpPr>
        <p:spPr bwMode="auto">
          <a:xfrm>
            <a:off x="2994788" y="1605710"/>
            <a:ext cx="99706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Times New Roman" pitchFamily="18" charset="0"/>
                <a:cs typeface="Times New Roman" pitchFamily="18" charset="0"/>
              </a:rPr>
              <a:t>(Diesel Engine)</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2" name="Rectangle 82"/>
          <p:cNvSpPr>
            <a:spLocks noChangeArrowheads="1"/>
          </p:cNvSpPr>
          <p:nvPr/>
        </p:nvSpPr>
        <p:spPr bwMode="auto">
          <a:xfrm>
            <a:off x="251444" y="4972021"/>
            <a:ext cx="100392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altLang="ja-JP" sz="1200" b="1" dirty="0">
                <a:solidFill>
                  <a:srgbClr val="00B050"/>
                </a:solidFill>
                <a:latin typeface="Times New Roman" pitchFamily="18" charset="0"/>
                <a:cs typeface="Times New Roman" pitchFamily="18" charset="0"/>
              </a:rPr>
              <a:t>Power capacity</a:t>
            </a:r>
            <a:endParaRPr kumimoji="0" lang="en-US" sz="1200" b="1" dirty="0">
              <a:solidFill>
                <a:srgbClr val="00B050"/>
              </a:solidFill>
              <a:latin typeface="Times New Roman" pitchFamily="18" charset="0"/>
              <a:cs typeface="Times New Roman" pitchFamily="18" charset="0"/>
            </a:endParaRPr>
          </a:p>
        </p:txBody>
      </p:sp>
      <p:sp>
        <p:nvSpPr>
          <p:cNvPr id="63" name="Rectangle 83"/>
          <p:cNvSpPr>
            <a:spLocks noChangeArrowheads="1"/>
          </p:cNvSpPr>
          <p:nvPr/>
        </p:nvSpPr>
        <p:spPr bwMode="auto">
          <a:xfrm>
            <a:off x="2193775" y="4999496"/>
            <a:ext cx="29976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MW</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64" name="Rectangle 84"/>
          <p:cNvSpPr>
            <a:spLocks noChangeArrowheads="1"/>
          </p:cNvSpPr>
          <p:nvPr/>
        </p:nvSpPr>
        <p:spPr bwMode="auto">
          <a:xfrm>
            <a:off x="3235738" y="4972021"/>
            <a:ext cx="5899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0.02-10.0</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65" name="Rectangle 86"/>
          <p:cNvSpPr>
            <a:spLocks noChangeArrowheads="1"/>
          </p:cNvSpPr>
          <p:nvPr/>
        </p:nvSpPr>
        <p:spPr bwMode="auto">
          <a:xfrm>
            <a:off x="4271420" y="4972023"/>
            <a:ext cx="5899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0.03-0.20</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66" name="Rectangle 87"/>
          <p:cNvSpPr>
            <a:spLocks noChangeArrowheads="1"/>
          </p:cNvSpPr>
          <p:nvPr/>
        </p:nvSpPr>
        <p:spPr bwMode="auto">
          <a:xfrm>
            <a:off x="5280214" y="4972024"/>
            <a:ext cx="51296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0.05-1.0</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67" name="Rectangle 88"/>
          <p:cNvSpPr>
            <a:spLocks noChangeArrowheads="1"/>
          </p:cNvSpPr>
          <p:nvPr/>
        </p:nvSpPr>
        <p:spPr bwMode="auto">
          <a:xfrm>
            <a:off x="6382930" y="4972024"/>
            <a:ext cx="27892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&gt;1.0</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68" name="Rectangle 89"/>
          <p:cNvSpPr>
            <a:spLocks noChangeArrowheads="1"/>
          </p:cNvSpPr>
          <p:nvPr/>
        </p:nvSpPr>
        <p:spPr bwMode="auto">
          <a:xfrm>
            <a:off x="7307445" y="4972022"/>
            <a:ext cx="27892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B050"/>
                </a:solidFill>
                <a:effectLst/>
                <a:latin typeface="Times New Roman" pitchFamily="18" charset="0"/>
                <a:cs typeface="Times New Roman" pitchFamily="18" charset="0"/>
              </a:rPr>
              <a:t>&gt;1.0</a:t>
            </a:r>
            <a:endParaRPr kumimoji="0" lang="en-US" sz="2000" b="1" i="0" u="none" strike="noStrike" cap="none" normalizeH="0" baseline="0" smtClean="0">
              <a:ln>
                <a:noFill/>
              </a:ln>
              <a:solidFill>
                <a:srgbClr val="00B050"/>
              </a:solidFill>
              <a:effectLst/>
              <a:latin typeface="Times New Roman" pitchFamily="18" charset="0"/>
              <a:cs typeface="Times New Roman" pitchFamily="18" charset="0"/>
            </a:endParaRPr>
          </a:p>
        </p:txBody>
      </p:sp>
      <p:sp>
        <p:nvSpPr>
          <p:cNvPr id="69" name="Rectangle 90"/>
          <p:cNvSpPr>
            <a:spLocks noChangeArrowheads="1"/>
          </p:cNvSpPr>
          <p:nvPr/>
        </p:nvSpPr>
        <p:spPr bwMode="auto">
          <a:xfrm>
            <a:off x="216249" y="5182226"/>
            <a:ext cx="148162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altLang="ja-JP" sz="1200" dirty="0">
                <a:solidFill>
                  <a:srgbClr val="FF0000"/>
                </a:solidFill>
                <a:latin typeface="Times New Roman" pitchFamily="18" charset="0"/>
                <a:cs typeface="Times New Roman" pitchFamily="18" charset="0"/>
              </a:rPr>
              <a:t>Power efficiency</a:t>
            </a:r>
            <a:r>
              <a:rPr kumimoji="0" lang="en-US" sz="1200" dirty="0">
                <a:solidFill>
                  <a:srgbClr val="FF0000"/>
                </a:solidFill>
                <a:latin typeface="Times New Roman" pitchFamily="18" charset="0"/>
                <a:cs typeface="Times New Roman" pitchFamily="18" charset="0"/>
              </a:rPr>
              <a:t>(HHV)</a:t>
            </a:r>
          </a:p>
        </p:txBody>
      </p:sp>
      <p:sp>
        <p:nvSpPr>
          <p:cNvPr id="70" name="Rectangle 91"/>
          <p:cNvSpPr>
            <a:spLocks noChangeArrowheads="1"/>
          </p:cNvSpPr>
          <p:nvPr/>
        </p:nvSpPr>
        <p:spPr bwMode="auto">
          <a:xfrm>
            <a:off x="2187849" y="5209700"/>
            <a:ext cx="12824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71" name="Rectangle 92"/>
          <p:cNvSpPr>
            <a:spLocks noChangeArrowheads="1"/>
          </p:cNvSpPr>
          <p:nvPr/>
        </p:nvSpPr>
        <p:spPr bwMode="auto">
          <a:xfrm>
            <a:off x="3466570" y="5182225"/>
            <a:ext cx="35907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cs typeface="Times New Roman" pitchFamily="18" charset="0"/>
              </a:rPr>
              <a:t>36-43</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72" name="Rectangle 94"/>
          <p:cNvSpPr>
            <a:spLocks noChangeArrowheads="1"/>
          </p:cNvSpPr>
          <p:nvPr/>
        </p:nvSpPr>
        <p:spPr bwMode="auto">
          <a:xfrm>
            <a:off x="4502250" y="5182227"/>
            <a:ext cx="35907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25-30</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73" name="Rectangle 95"/>
          <p:cNvSpPr>
            <a:spLocks noChangeArrowheads="1"/>
          </p:cNvSpPr>
          <p:nvPr/>
        </p:nvSpPr>
        <p:spPr bwMode="auto">
          <a:xfrm>
            <a:off x="5434102" y="5182227"/>
            <a:ext cx="35907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35-54</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74" name="Rectangle 96"/>
          <p:cNvSpPr>
            <a:spLocks noChangeArrowheads="1"/>
          </p:cNvSpPr>
          <p:nvPr/>
        </p:nvSpPr>
        <p:spPr bwMode="auto">
          <a:xfrm>
            <a:off x="6435684" y="5182226"/>
            <a:ext cx="2228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n.a.</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75" name="Rectangle 97"/>
          <p:cNvSpPr>
            <a:spLocks noChangeArrowheads="1"/>
          </p:cNvSpPr>
          <p:nvPr/>
        </p:nvSpPr>
        <p:spPr bwMode="auto">
          <a:xfrm>
            <a:off x="7223942" y="5182226"/>
            <a:ext cx="35907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21-40</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76" name="Rectangle 98"/>
          <p:cNvSpPr>
            <a:spLocks noChangeArrowheads="1"/>
          </p:cNvSpPr>
          <p:nvPr/>
        </p:nvSpPr>
        <p:spPr bwMode="auto">
          <a:xfrm>
            <a:off x="239402" y="5392427"/>
            <a:ext cx="171450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Package cost (power only)</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7" name="Rectangle 99"/>
          <p:cNvSpPr>
            <a:spLocks noChangeArrowheads="1"/>
          </p:cNvSpPr>
          <p:nvPr/>
        </p:nvSpPr>
        <p:spPr bwMode="auto">
          <a:xfrm>
            <a:off x="2203442" y="5419903"/>
            <a:ext cx="358654"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$/kW</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8" name="Rectangle 100"/>
          <p:cNvSpPr>
            <a:spLocks noChangeArrowheads="1"/>
          </p:cNvSpPr>
          <p:nvPr/>
        </p:nvSpPr>
        <p:spPr bwMode="auto">
          <a:xfrm>
            <a:off x="3289337" y="5392427"/>
            <a:ext cx="536305"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125-300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9" name="Rectangle 102"/>
          <p:cNvSpPr>
            <a:spLocks noChangeArrowheads="1"/>
          </p:cNvSpPr>
          <p:nvPr/>
        </p:nvSpPr>
        <p:spPr bwMode="auto">
          <a:xfrm>
            <a:off x="4325018" y="5392429"/>
            <a:ext cx="536305"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350-750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0" name="Rectangle 103"/>
          <p:cNvSpPr>
            <a:spLocks noChangeArrowheads="1"/>
          </p:cNvSpPr>
          <p:nvPr/>
        </p:nvSpPr>
        <p:spPr bwMode="auto">
          <a:xfrm>
            <a:off x="5095979" y="5392430"/>
            <a:ext cx="697196"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1500-3000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1" name="Rectangle 104"/>
          <p:cNvSpPr>
            <a:spLocks noChangeArrowheads="1"/>
          </p:cNvSpPr>
          <p:nvPr/>
        </p:nvSpPr>
        <p:spPr bwMode="auto">
          <a:xfrm>
            <a:off x="6425543" y="5392429"/>
            <a:ext cx="232958"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n.a.</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2" name="Rectangle 105"/>
          <p:cNvSpPr>
            <a:spLocks noChangeArrowheads="1"/>
          </p:cNvSpPr>
          <p:nvPr/>
        </p:nvSpPr>
        <p:spPr bwMode="auto">
          <a:xfrm>
            <a:off x="7046710" y="5392427"/>
            <a:ext cx="536305"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300-600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3" name="Rectangle 106"/>
          <p:cNvSpPr>
            <a:spLocks noChangeArrowheads="1"/>
          </p:cNvSpPr>
          <p:nvPr/>
        </p:nvSpPr>
        <p:spPr bwMode="auto">
          <a:xfrm>
            <a:off x="251445" y="5602631"/>
            <a:ext cx="183075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altLang="ja-JP" sz="1200" dirty="0">
                <a:solidFill>
                  <a:schemeClr val="tx2"/>
                </a:solidFill>
                <a:latin typeface="Times New Roman" pitchFamily="18" charset="0"/>
                <a:cs typeface="Times New Roman" pitchFamily="18" charset="0"/>
              </a:rPr>
              <a:t>Installation cost (power-only)</a:t>
            </a:r>
            <a:endParaRPr kumimoji="0" lang="en-US" sz="1200" dirty="0">
              <a:solidFill>
                <a:schemeClr val="tx2"/>
              </a:solidFill>
              <a:latin typeface="Times New Roman" pitchFamily="18" charset="0"/>
              <a:cs typeface="Times New Roman" pitchFamily="18" charset="0"/>
            </a:endParaRPr>
          </a:p>
        </p:txBody>
      </p:sp>
      <p:sp>
        <p:nvSpPr>
          <p:cNvPr id="84" name="Rectangle 107"/>
          <p:cNvSpPr>
            <a:spLocks noChangeArrowheads="1"/>
          </p:cNvSpPr>
          <p:nvPr/>
        </p:nvSpPr>
        <p:spPr bwMode="auto">
          <a:xfrm>
            <a:off x="2203442" y="5630105"/>
            <a:ext cx="34304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$/kW</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85" name="Rectangle 108"/>
          <p:cNvSpPr>
            <a:spLocks noChangeArrowheads="1"/>
          </p:cNvSpPr>
          <p:nvPr/>
        </p:nvSpPr>
        <p:spPr bwMode="auto">
          <a:xfrm>
            <a:off x="3312681" y="5602630"/>
            <a:ext cx="51296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350-500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86" name="Rectangle 110"/>
          <p:cNvSpPr>
            <a:spLocks noChangeArrowheads="1"/>
          </p:cNvSpPr>
          <p:nvPr/>
        </p:nvSpPr>
        <p:spPr bwMode="auto">
          <a:xfrm>
            <a:off x="4277125" y="5602631"/>
            <a:ext cx="58419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600-1100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87" name="Rectangle 111"/>
          <p:cNvSpPr>
            <a:spLocks noChangeArrowheads="1"/>
          </p:cNvSpPr>
          <p:nvPr/>
        </p:nvSpPr>
        <p:spPr bwMode="auto">
          <a:xfrm>
            <a:off x="5126326" y="5602632"/>
            <a:ext cx="66684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1900-3500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88" name="Rectangle 112"/>
          <p:cNvSpPr>
            <a:spLocks noChangeArrowheads="1"/>
          </p:cNvSpPr>
          <p:nvPr/>
        </p:nvSpPr>
        <p:spPr bwMode="auto">
          <a:xfrm>
            <a:off x="5914707" y="5602631"/>
            <a:ext cx="74379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5000-10000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89" name="Rectangle 113"/>
          <p:cNvSpPr>
            <a:spLocks noChangeArrowheads="1"/>
          </p:cNvSpPr>
          <p:nvPr/>
        </p:nvSpPr>
        <p:spPr bwMode="auto">
          <a:xfrm>
            <a:off x="7070054" y="5602630"/>
            <a:ext cx="51296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New Roman" pitchFamily="18" charset="0"/>
                <a:cs typeface="Times New Roman" pitchFamily="18" charset="0"/>
              </a:rPr>
              <a:t>650-900</a:t>
            </a:r>
            <a:endParaRPr kumimoji="0" lang="en-US" sz="2000" b="0" i="0" u="none" strike="noStrike" cap="none" normalizeH="0" baseline="0" smtClean="0">
              <a:ln>
                <a:noFill/>
              </a:ln>
              <a:solidFill>
                <a:schemeClr val="tx2"/>
              </a:solidFill>
              <a:effectLst/>
              <a:latin typeface="Times New Roman" pitchFamily="18" charset="0"/>
              <a:cs typeface="Times New Roman" pitchFamily="18" charset="0"/>
            </a:endParaRPr>
          </a:p>
        </p:txBody>
      </p:sp>
      <p:sp>
        <p:nvSpPr>
          <p:cNvPr id="90" name="Rectangle 114"/>
          <p:cNvSpPr>
            <a:spLocks noChangeArrowheads="1"/>
          </p:cNvSpPr>
          <p:nvPr/>
        </p:nvSpPr>
        <p:spPr bwMode="auto">
          <a:xfrm>
            <a:off x="251445" y="5812834"/>
            <a:ext cx="1833493"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Exhaust heat exchanger cost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1" name="Rectangle 115"/>
          <p:cNvSpPr>
            <a:spLocks noChangeArrowheads="1"/>
          </p:cNvSpPr>
          <p:nvPr/>
        </p:nvSpPr>
        <p:spPr bwMode="auto">
          <a:xfrm>
            <a:off x="2203442" y="5840308"/>
            <a:ext cx="358654"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$/kW</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92" name="Rectangle 116"/>
          <p:cNvSpPr>
            <a:spLocks noChangeArrowheads="1"/>
          </p:cNvSpPr>
          <p:nvPr/>
        </p:nvSpPr>
        <p:spPr bwMode="auto">
          <a:xfrm>
            <a:off x="3592684" y="5812834"/>
            <a:ext cx="232958"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n.a.</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93" name="Rectangle 118"/>
          <p:cNvSpPr>
            <a:spLocks noChangeArrowheads="1"/>
          </p:cNvSpPr>
          <p:nvPr/>
        </p:nvSpPr>
        <p:spPr bwMode="auto">
          <a:xfrm>
            <a:off x="4405464" y="5812834"/>
            <a:ext cx="455860"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75-350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94" name="Rectangle 119"/>
          <p:cNvSpPr>
            <a:spLocks noChangeArrowheads="1"/>
          </p:cNvSpPr>
          <p:nvPr/>
        </p:nvSpPr>
        <p:spPr bwMode="auto">
          <a:xfrm>
            <a:off x="5516642" y="5812835"/>
            <a:ext cx="283237"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incl.</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5" name="Rectangle 120"/>
          <p:cNvSpPr>
            <a:spLocks noChangeArrowheads="1"/>
          </p:cNvSpPr>
          <p:nvPr/>
        </p:nvSpPr>
        <p:spPr bwMode="auto">
          <a:xfrm>
            <a:off x="6425543" y="5812834"/>
            <a:ext cx="232958"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n.a.</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96" name="Rectangle 121"/>
          <p:cNvSpPr>
            <a:spLocks noChangeArrowheads="1"/>
          </p:cNvSpPr>
          <p:nvPr/>
        </p:nvSpPr>
        <p:spPr bwMode="auto">
          <a:xfrm>
            <a:off x="7046710" y="5812833"/>
            <a:ext cx="536305"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100-200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97" name="Rectangle 122"/>
          <p:cNvSpPr>
            <a:spLocks noChangeArrowheads="1"/>
          </p:cNvSpPr>
          <p:nvPr/>
        </p:nvSpPr>
        <p:spPr bwMode="auto">
          <a:xfrm>
            <a:off x="251446" y="6023036"/>
            <a:ext cx="1134620"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altLang="ja-JP" sz="1200" dirty="0">
                <a:solidFill>
                  <a:srgbClr val="000000"/>
                </a:solidFill>
                <a:latin typeface="Times New Roman" pitchFamily="18" charset="0"/>
                <a:cs typeface="Times New Roman" pitchFamily="18" charset="0"/>
              </a:rPr>
              <a:t>Maintenance cost</a:t>
            </a:r>
            <a:endParaRPr kumimoji="0" lang="en-US" sz="1200" dirty="0">
              <a:latin typeface="Times New Roman" pitchFamily="18" charset="0"/>
              <a:cs typeface="Times New Roman" pitchFamily="18" charset="0"/>
            </a:endParaRPr>
          </a:p>
        </p:txBody>
      </p:sp>
      <p:sp>
        <p:nvSpPr>
          <p:cNvPr id="98" name="Rectangle 123"/>
          <p:cNvSpPr>
            <a:spLocks noChangeArrowheads="1"/>
          </p:cNvSpPr>
          <p:nvPr/>
        </p:nvSpPr>
        <p:spPr bwMode="auto">
          <a:xfrm>
            <a:off x="2204729" y="6050511"/>
            <a:ext cx="439100"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$/kWh</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99" name="Rectangle 124"/>
          <p:cNvSpPr>
            <a:spLocks noChangeArrowheads="1"/>
          </p:cNvSpPr>
          <p:nvPr/>
        </p:nvSpPr>
        <p:spPr bwMode="auto">
          <a:xfrm>
            <a:off x="3048000" y="6023039"/>
            <a:ext cx="77764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0.005-0.010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0" name="Rectangle 126"/>
          <p:cNvSpPr>
            <a:spLocks noChangeArrowheads="1"/>
          </p:cNvSpPr>
          <p:nvPr/>
        </p:nvSpPr>
        <p:spPr bwMode="auto">
          <a:xfrm>
            <a:off x="4083682" y="6023039"/>
            <a:ext cx="77764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0.005-0.010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1" name="Rectangle 127"/>
          <p:cNvSpPr>
            <a:spLocks noChangeArrowheads="1"/>
          </p:cNvSpPr>
          <p:nvPr/>
        </p:nvSpPr>
        <p:spPr bwMode="auto">
          <a:xfrm>
            <a:off x="5015534" y="6023039"/>
            <a:ext cx="77764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0.005-0.010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2" name="Rectangle 128"/>
          <p:cNvSpPr>
            <a:spLocks noChangeArrowheads="1"/>
          </p:cNvSpPr>
          <p:nvPr/>
        </p:nvSpPr>
        <p:spPr bwMode="auto">
          <a:xfrm>
            <a:off x="5880859" y="6023039"/>
            <a:ext cx="77764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0.001-0.004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3" name="Rectangle 129"/>
          <p:cNvSpPr>
            <a:spLocks noChangeArrowheads="1"/>
          </p:cNvSpPr>
          <p:nvPr/>
        </p:nvSpPr>
        <p:spPr bwMode="auto">
          <a:xfrm>
            <a:off x="6805374" y="6023037"/>
            <a:ext cx="777642"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0.003-0.008</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 name="Rectangle 130"/>
          <p:cNvSpPr>
            <a:spLocks noChangeArrowheads="1"/>
          </p:cNvSpPr>
          <p:nvPr/>
        </p:nvSpPr>
        <p:spPr bwMode="auto">
          <a:xfrm>
            <a:off x="240549" y="4750773"/>
            <a:ext cx="10726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Times New Roman" pitchFamily="18" charset="0"/>
                <a:cs typeface="Times New Roman" pitchFamily="18" charset="0"/>
              </a:rPr>
              <a:t>C</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5" name="Rectangle 134"/>
          <p:cNvSpPr>
            <a:spLocks noChangeArrowheads="1"/>
          </p:cNvSpPr>
          <p:nvPr/>
        </p:nvSpPr>
        <p:spPr bwMode="auto">
          <a:xfrm>
            <a:off x="6453315" y="1426551"/>
            <a:ext cx="2051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1" i="0" u="none" strike="noStrike" cap="none" normalizeH="0" baseline="0" dirty="0" smtClean="0">
                <a:ln>
                  <a:noFill/>
                </a:ln>
                <a:solidFill>
                  <a:srgbClr val="000000"/>
                </a:solidFill>
                <a:effectLst/>
                <a:latin typeface="Times New Roman" pitchFamily="18" charset="0"/>
                <a:cs typeface="Times New Roman" pitchFamily="18" charset="0"/>
              </a:rPr>
              <a:t>PV</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06" name="直線コネクタ 105"/>
          <p:cNvCxnSpPr/>
          <p:nvPr/>
        </p:nvCxnSpPr>
        <p:spPr>
          <a:xfrm>
            <a:off x="226485" y="1336148"/>
            <a:ext cx="8694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209248" y="1831821"/>
            <a:ext cx="86944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209249" y="3531953"/>
            <a:ext cx="86944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209249" y="6231858"/>
            <a:ext cx="86944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5"/>
          <p:cNvSpPr>
            <a:spLocks noChangeArrowheads="1"/>
          </p:cNvSpPr>
          <p:nvPr/>
        </p:nvSpPr>
        <p:spPr bwMode="auto">
          <a:xfrm>
            <a:off x="367597" y="6252039"/>
            <a:ext cx="8256887"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sz="1200" b="0" i="1" u="none" strike="noStrike" cap="none" normalizeH="0" baseline="30000" dirty="0" err="1" smtClean="0">
                <a:ln>
                  <a:noFill/>
                </a:ln>
                <a:solidFill>
                  <a:srgbClr val="000000"/>
                </a:solidFill>
                <a:effectLst/>
                <a:latin typeface="Times New Roman" pitchFamily="18" charset="0"/>
                <a:cs typeface="Times New Roman" pitchFamily="18" charset="0"/>
              </a:rPr>
              <a:t>A</a:t>
            </a:r>
            <a:r>
              <a:rPr kumimoji="0" lang="en-US" sz="1200" i="1" dirty="0" err="1" smtClean="0">
                <a:solidFill>
                  <a:srgbClr val="000000"/>
                </a:solidFill>
                <a:latin typeface="Times New Roman" pitchFamily="18" charset="0"/>
                <a:cs typeface="Times New Roman" pitchFamily="18" charset="0"/>
              </a:rPr>
              <a:t>National</a:t>
            </a:r>
            <a:r>
              <a:rPr kumimoji="0" lang="en-US" sz="1200" i="1" dirty="0" smtClean="0">
                <a:solidFill>
                  <a:srgbClr val="000000"/>
                </a:solidFill>
                <a:latin typeface="Times New Roman" pitchFamily="18" charset="0"/>
                <a:cs typeface="Times New Roman" pitchFamily="18" charset="0"/>
              </a:rPr>
              <a:t> </a:t>
            </a:r>
            <a:r>
              <a:rPr kumimoji="0" lang="en-US" sz="1200" i="1" dirty="0">
                <a:solidFill>
                  <a:srgbClr val="000000"/>
                </a:solidFill>
                <a:latin typeface="Times New Roman" pitchFamily="18" charset="0"/>
                <a:cs typeface="Times New Roman" pitchFamily="18" charset="0"/>
              </a:rPr>
              <a:t>Renewable Energy Laboratory, Gas-Fired Distributed Energy Resource Technology Characterizations, 2003, pg. 1-8.</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1" name="Rectangle 67"/>
          <p:cNvSpPr>
            <a:spLocks noChangeArrowheads="1"/>
          </p:cNvSpPr>
          <p:nvPr/>
        </p:nvSpPr>
        <p:spPr bwMode="auto">
          <a:xfrm>
            <a:off x="395067" y="6482690"/>
            <a:ext cx="4390059"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sz="1200" b="0" i="1" u="none" strike="noStrike" cap="none" normalizeH="0" baseline="30000" dirty="0" smtClean="0">
                <a:ln>
                  <a:noFill/>
                </a:ln>
                <a:solidFill>
                  <a:srgbClr val="000000"/>
                </a:solidFill>
                <a:effectLst/>
                <a:latin typeface="Times New Roman" pitchFamily="18" charset="0"/>
                <a:cs typeface="Times New Roman" pitchFamily="18" charset="0"/>
              </a:rPr>
              <a:t>B</a:t>
            </a:r>
            <a:r>
              <a:rPr kumimoji="0" lang="en-US" altLang="ja-JP" sz="1200" i="1" dirty="0" smtClean="0">
                <a:solidFill>
                  <a:srgbClr val="000000"/>
                </a:solidFill>
                <a:latin typeface="Times New Roman" pitchFamily="18" charset="0"/>
                <a:cs typeface="Times New Roman" pitchFamily="18" charset="0"/>
              </a:rPr>
              <a:t>K. Ishii, Micro Gas turbine system, Ohm Co., 2002</a:t>
            </a:r>
            <a:r>
              <a:rPr kumimoji="0" lang="ja-JP" altLang="en-US" sz="1200" i="1" dirty="0" err="1">
                <a:solidFill>
                  <a:srgbClr val="000000"/>
                </a:solidFill>
                <a:latin typeface="Times New Roman" pitchFamily="18" charset="0"/>
                <a:cs typeface="Times New Roman" pitchFamily="18" charset="0"/>
              </a:rPr>
              <a:t>，</a:t>
            </a:r>
            <a:r>
              <a:rPr kumimoji="0" lang="en-US" altLang="ja-JP" sz="1200" i="1" dirty="0" smtClean="0">
                <a:solidFill>
                  <a:srgbClr val="000000"/>
                </a:solidFill>
                <a:latin typeface="Times New Roman" pitchFamily="18" charset="0"/>
                <a:cs typeface="Times New Roman" pitchFamily="18" charset="0"/>
              </a:rPr>
              <a:t>pp. 146</a:t>
            </a:r>
            <a:r>
              <a:rPr kumimoji="0" lang="ja-JP" altLang="en-US" sz="1200" i="1" dirty="0" err="1">
                <a:solidFill>
                  <a:srgbClr val="000000"/>
                </a:solidFill>
                <a:latin typeface="Times New Roman" pitchFamily="18" charset="0"/>
                <a:cs typeface="Times New Roman" pitchFamily="18" charset="0"/>
              </a:rPr>
              <a:t>，</a:t>
            </a:r>
            <a:r>
              <a:rPr kumimoji="0" lang="en-US" altLang="ja-JP" sz="1200" i="1" dirty="0" smtClean="0">
                <a:solidFill>
                  <a:srgbClr val="000000"/>
                </a:solidFill>
                <a:latin typeface="Times New Roman" pitchFamily="18" charset="0"/>
                <a:cs typeface="Times New Roman" pitchFamily="18" charset="0"/>
              </a:rPr>
              <a:t>169</a:t>
            </a:r>
            <a:r>
              <a:rPr kumimoji="0" lang="ja-JP" altLang="en-US" sz="1200" i="1" dirty="0" smtClean="0">
                <a:solidFill>
                  <a:srgbClr val="000000"/>
                </a:solidFill>
                <a:latin typeface="Times New Roman" pitchFamily="18" charset="0"/>
                <a:cs typeface="Times New Roman" pitchFamily="18" charset="0"/>
              </a:rPr>
              <a:t>．</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2" name="Rectangle 7"/>
          <p:cNvSpPr>
            <a:spLocks noChangeArrowheads="1"/>
          </p:cNvSpPr>
          <p:nvPr/>
        </p:nvSpPr>
        <p:spPr bwMode="auto">
          <a:xfrm>
            <a:off x="1057040" y="1067900"/>
            <a:ext cx="6717355" cy="253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Table 1.3</a:t>
            </a:r>
            <a:r>
              <a:rPr kumimoji="0" lang="ja-JP" altLang="en-US"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　</a:t>
            </a:r>
            <a:r>
              <a:rPr kumimoji="0" lang="en-US" altLang="ja-JP"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rPr>
              <a:t>Comparison of</a:t>
            </a:r>
            <a:r>
              <a:rPr kumimoji="0" lang="en-US" altLang="ja-JP" sz="1600" b="0" i="0" u="none" strike="noStrike" cap="none" normalizeH="0" dirty="0" smtClean="0">
                <a:ln>
                  <a:noFill/>
                </a:ln>
                <a:solidFill>
                  <a:schemeClr val="tx1"/>
                </a:solidFill>
                <a:effectLst/>
                <a:latin typeface="Times New Roman" pitchFamily="18" charset="0"/>
                <a:ea typeface="ＭＳ 明朝" pitchFamily="17" charset="-128"/>
                <a:cs typeface="Times New Roman" pitchFamily="18" charset="0"/>
              </a:rPr>
              <a:t> cost and basic specifications of every prime mover</a:t>
            </a:r>
            <a:endParaRPr kumimoji="0" lang="en-US" sz="1600" b="0" i="0" u="none" strike="noStrike" cap="none" normalizeH="0" baseline="0" dirty="0" smtClean="0">
              <a:ln>
                <a:noFill/>
              </a:ln>
              <a:solidFill>
                <a:schemeClr val="tx1"/>
              </a:solidFill>
              <a:effectLst/>
              <a:latin typeface="Times New Roman" pitchFamily="18" charset="0"/>
              <a:ea typeface="ＭＳ 明朝" pitchFamily="17" charset="-128"/>
              <a:cs typeface="Times New Roman" pitchFamily="18" charset="0"/>
            </a:endParaRPr>
          </a:p>
        </p:txBody>
      </p:sp>
      <p:cxnSp>
        <p:nvCxnSpPr>
          <p:cNvPr id="113" name="直線コネクタ 112"/>
          <p:cNvCxnSpPr/>
          <p:nvPr/>
        </p:nvCxnSpPr>
        <p:spPr>
          <a:xfrm>
            <a:off x="209248" y="4764944"/>
            <a:ext cx="86944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25"/>
          <p:cNvSpPr>
            <a:spLocks noChangeArrowheads="1"/>
          </p:cNvSpPr>
          <p:nvPr/>
        </p:nvSpPr>
        <p:spPr bwMode="auto">
          <a:xfrm>
            <a:off x="216249" y="3719260"/>
            <a:ext cx="148162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altLang="ja-JP" sz="1200" dirty="0">
                <a:solidFill>
                  <a:srgbClr val="FF0000"/>
                </a:solidFill>
                <a:latin typeface="Times New Roman" pitchFamily="18" charset="0"/>
                <a:cs typeface="Times New Roman" pitchFamily="18" charset="0"/>
              </a:rPr>
              <a:t>Power efficiency</a:t>
            </a:r>
            <a:r>
              <a:rPr kumimoji="0" lang="en-US" sz="1200" dirty="0">
                <a:solidFill>
                  <a:srgbClr val="FF0000"/>
                </a:solidFill>
                <a:latin typeface="Times New Roman" pitchFamily="18" charset="0"/>
                <a:cs typeface="Times New Roman" pitchFamily="18" charset="0"/>
              </a:rPr>
              <a:t>(HHV)</a:t>
            </a:r>
          </a:p>
        </p:txBody>
      </p:sp>
      <p:sp>
        <p:nvSpPr>
          <p:cNvPr id="115" name="Rectangle 26"/>
          <p:cNvSpPr>
            <a:spLocks noChangeArrowheads="1"/>
          </p:cNvSpPr>
          <p:nvPr/>
        </p:nvSpPr>
        <p:spPr bwMode="auto">
          <a:xfrm>
            <a:off x="2187848" y="3746735"/>
            <a:ext cx="12824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0000"/>
                </a:solidFill>
                <a:effectLst/>
                <a:latin typeface="Times New Roman" pitchFamily="18" charset="0"/>
                <a:cs typeface="Times New Roman" pitchFamily="18" charset="0"/>
              </a:rPr>
              <a:t>%</a:t>
            </a:r>
            <a:endParaRPr kumimoji="0" lang="en-US" sz="2000" b="0" i="0" u="none" strike="noStrike" cap="none" normalizeH="0" baseline="0" smtClean="0">
              <a:ln>
                <a:noFill/>
              </a:ln>
              <a:solidFill>
                <a:srgbClr val="FF0000"/>
              </a:solidFill>
              <a:effectLst/>
              <a:latin typeface="Times New Roman" pitchFamily="18" charset="0"/>
              <a:cs typeface="Times New Roman" pitchFamily="18" charset="0"/>
            </a:endParaRPr>
          </a:p>
        </p:txBody>
      </p:sp>
      <p:sp>
        <p:nvSpPr>
          <p:cNvPr id="116" name="Rectangle 28"/>
          <p:cNvSpPr>
            <a:spLocks noChangeArrowheads="1"/>
          </p:cNvSpPr>
          <p:nvPr/>
        </p:nvSpPr>
        <p:spPr bwMode="auto">
          <a:xfrm>
            <a:off x="4707435" y="3746735"/>
            <a:ext cx="15388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cs typeface="Times New Roman" pitchFamily="18" charset="0"/>
              </a:rPr>
              <a:t>24</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17" name="Rectangle 30"/>
          <p:cNvSpPr>
            <a:spLocks noChangeArrowheads="1"/>
          </p:cNvSpPr>
          <p:nvPr/>
        </p:nvSpPr>
        <p:spPr bwMode="auto">
          <a:xfrm>
            <a:off x="7429127" y="3746735"/>
            <a:ext cx="15388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cs typeface="Times New Roman" pitchFamily="18" charset="0"/>
              </a:rPr>
              <a:t>30</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18" name="Rectangle 92"/>
          <p:cNvSpPr>
            <a:spLocks noChangeArrowheads="1"/>
          </p:cNvSpPr>
          <p:nvPr/>
        </p:nvSpPr>
        <p:spPr bwMode="auto">
          <a:xfrm>
            <a:off x="3671754" y="3746735"/>
            <a:ext cx="15388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cs typeface="Times New Roman" pitchFamily="18" charset="0"/>
              </a:rPr>
              <a:t>30</a:t>
            </a:r>
            <a:endParaRPr kumimoji="0" lang="en-US"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19" name="Rectangle 25"/>
          <p:cNvSpPr>
            <a:spLocks noChangeArrowheads="1"/>
          </p:cNvSpPr>
          <p:nvPr/>
        </p:nvSpPr>
        <p:spPr bwMode="auto">
          <a:xfrm>
            <a:off x="251445" y="3920920"/>
            <a:ext cx="1392718"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Power to weight ratio</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0" name="Rectangle 26"/>
          <p:cNvSpPr>
            <a:spLocks noChangeArrowheads="1"/>
          </p:cNvSpPr>
          <p:nvPr/>
        </p:nvSpPr>
        <p:spPr bwMode="auto">
          <a:xfrm>
            <a:off x="2196228" y="3948395"/>
            <a:ext cx="323459"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kW/t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1" name="Rectangle 28"/>
          <p:cNvSpPr>
            <a:spLocks noChangeArrowheads="1"/>
          </p:cNvSpPr>
          <p:nvPr/>
        </p:nvSpPr>
        <p:spPr bwMode="auto">
          <a:xfrm>
            <a:off x="4619986" y="3948395"/>
            <a:ext cx="241337"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280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2" name="Rectangle 30"/>
          <p:cNvSpPr>
            <a:spLocks noChangeArrowheads="1"/>
          </p:cNvSpPr>
          <p:nvPr/>
        </p:nvSpPr>
        <p:spPr bwMode="auto">
          <a:xfrm>
            <a:off x="7341679" y="3948395"/>
            <a:ext cx="241337"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150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3" name="Rectangle 92"/>
          <p:cNvSpPr>
            <a:spLocks noChangeArrowheads="1"/>
          </p:cNvSpPr>
          <p:nvPr/>
        </p:nvSpPr>
        <p:spPr bwMode="auto">
          <a:xfrm>
            <a:off x="3664751" y="3948395"/>
            <a:ext cx="16089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dirty="0">
                <a:solidFill>
                  <a:srgbClr val="000000"/>
                </a:solidFill>
                <a:latin typeface="Times New Roman" pitchFamily="18" charset="0"/>
                <a:cs typeface="Times New Roman" pitchFamily="18" charset="0"/>
              </a:rPr>
              <a:t>3</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4" name="Rectangle 25"/>
          <p:cNvSpPr>
            <a:spLocks noChangeArrowheads="1"/>
          </p:cNvSpPr>
          <p:nvPr/>
        </p:nvSpPr>
        <p:spPr bwMode="auto">
          <a:xfrm>
            <a:off x="282449" y="4137246"/>
            <a:ext cx="1600536"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dirty="0" smtClean="0">
                <a:solidFill>
                  <a:srgbClr val="000000"/>
                </a:solidFill>
                <a:latin typeface="Times New Roman" pitchFamily="18" charset="0"/>
                <a:cs typeface="Times New Roman" pitchFamily="18" charset="0"/>
              </a:rPr>
              <a:t>Combustion temperature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5" name="Rectangle 26"/>
          <p:cNvSpPr>
            <a:spLocks noChangeArrowheads="1"/>
          </p:cNvSpPr>
          <p:nvPr/>
        </p:nvSpPr>
        <p:spPr bwMode="auto">
          <a:xfrm>
            <a:off x="2196228" y="4164722"/>
            <a:ext cx="16089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200" dirty="0" smtClean="0">
                <a:solidFill>
                  <a:srgbClr val="000000"/>
                </a:solidFill>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6" name="Rectangle 28"/>
          <p:cNvSpPr>
            <a:spLocks noChangeArrowheads="1"/>
          </p:cNvSpPr>
          <p:nvPr/>
        </p:nvSpPr>
        <p:spPr bwMode="auto">
          <a:xfrm>
            <a:off x="4619986" y="4164722"/>
            <a:ext cx="241337"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840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7" name="Rectangle 30"/>
          <p:cNvSpPr>
            <a:spLocks noChangeArrowheads="1"/>
          </p:cNvSpPr>
          <p:nvPr/>
        </p:nvSpPr>
        <p:spPr bwMode="auto">
          <a:xfrm>
            <a:off x="7170731" y="4164721"/>
            <a:ext cx="412285"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&lt;1500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8" name="Rectangle 92"/>
          <p:cNvSpPr>
            <a:spLocks noChangeArrowheads="1"/>
          </p:cNvSpPr>
          <p:nvPr/>
        </p:nvSpPr>
        <p:spPr bwMode="auto">
          <a:xfrm>
            <a:off x="3413358" y="4164722"/>
            <a:ext cx="412285"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dirty="0" smtClean="0">
                <a:solidFill>
                  <a:srgbClr val="000000"/>
                </a:solidFill>
                <a:latin typeface="Times New Roman" pitchFamily="18" charset="0"/>
                <a:cs typeface="Times New Roman" pitchFamily="18" charset="0"/>
              </a:rPr>
              <a:t>&gt;2000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9" name="Rectangle 60"/>
          <p:cNvSpPr>
            <a:spLocks noChangeArrowheads="1"/>
          </p:cNvSpPr>
          <p:nvPr/>
        </p:nvSpPr>
        <p:spPr bwMode="auto">
          <a:xfrm>
            <a:off x="222954" y="4333611"/>
            <a:ext cx="1003480"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sz="1200" b="1" dirty="0">
                <a:solidFill>
                  <a:schemeClr val="accent6">
                    <a:lumMod val="75000"/>
                  </a:schemeClr>
                </a:solidFill>
                <a:latin typeface="Times New Roman" pitchFamily="18" charset="0"/>
                <a:cs typeface="Times New Roman" pitchFamily="18" charset="0"/>
              </a:rPr>
              <a:t>N</a:t>
            </a:r>
            <a:r>
              <a:rPr kumimoji="0" lang="en-US" altLang="ja-JP" sz="1200" b="1" dirty="0">
                <a:solidFill>
                  <a:schemeClr val="accent6">
                    <a:lumMod val="75000"/>
                  </a:schemeClr>
                </a:solidFill>
                <a:latin typeface="Times New Roman" pitchFamily="18" charset="0"/>
                <a:cs typeface="Times New Roman" pitchFamily="18" charset="0"/>
              </a:rPr>
              <a:t>O</a:t>
            </a:r>
            <a:r>
              <a:rPr kumimoji="0" lang="en-US" sz="1200" b="1" dirty="0">
                <a:solidFill>
                  <a:schemeClr val="accent6">
                    <a:lumMod val="75000"/>
                  </a:schemeClr>
                </a:solidFill>
                <a:latin typeface="Times New Roman" pitchFamily="18" charset="0"/>
                <a:cs typeface="Times New Roman" pitchFamily="18" charset="0"/>
              </a:rPr>
              <a:t>x Emissions</a:t>
            </a:r>
          </a:p>
        </p:txBody>
      </p:sp>
      <p:sp>
        <p:nvSpPr>
          <p:cNvPr id="130" name="Rectangle 61"/>
          <p:cNvSpPr>
            <a:spLocks noChangeArrowheads="1"/>
          </p:cNvSpPr>
          <p:nvPr/>
        </p:nvSpPr>
        <p:spPr bwMode="auto">
          <a:xfrm>
            <a:off x="2207593" y="4361084"/>
            <a:ext cx="29815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rPr>
              <a:t>ppm</a:t>
            </a:r>
            <a:endParaRPr kumimoji="0" lang="en-US" sz="20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sp>
        <p:nvSpPr>
          <p:cNvPr id="131" name="Rectangle 63"/>
          <p:cNvSpPr>
            <a:spLocks noChangeArrowheads="1"/>
          </p:cNvSpPr>
          <p:nvPr/>
        </p:nvSpPr>
        <p:spPr bwMode="auto">
          <a:xfrm>
            <a:off x="4784380" y="4333612"/>
            <a:ext cx="7694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rPr>
              <a:t>9</a:t>
            </a:r>
            <a:endParaRPr kumimoji="0" lang="en-US" sz="20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sp>
        <p:nvSpPr>
          <p:cNvPr id="132" name="Rectangle 65"/>
          <p:cNvSpPr>
            <a:spLocks noChangeArrowheads="1"/>
          </p:cNvSpPr>
          <p:nvPr/>
        </p:nvSpPr>
        <p:spPr bwMode="auto">
          <a:xfrm>
            <a:off x="7429127" y="4333612"/>
            <a:ext cx="153888"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rPr>
              <a:t>50</a:t>
            </a:r>
            <a:endParaRPr kumimoji="0" lang="en-US" sz="20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sp>
        <p:nvSpPr>
          <p:cNvPr id="133" name="Rectangle 92"/>
          <p:cNvSpPr>
            <a:spLocks noChangeArrowheads="1"/>
          </p:cNvSpPr>
          <p:nvPr/>
        </p:nvSpPr>
        <p:spPr bwMode="auto">
          <a:xfrm>
            <a:off x="3594811" y="4366417"/>
            <a:ext cx="2308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1" dirty="0" smtClean="0">
                <a:solidFill>
                  <a:schemeClr val="accent6">
                    <a:lumMod val="75000"/>
                  </a:schemeClr>
                </a:solidFill>
                <a:latin typeface="Times New Roman" pitchFamily="18" charset="0"/>
                <a:cs typeface="Times New Roman" pitchFamily="18" charset="0"/>
              </a:rPr>
              <a:t>900</a:t>
            </a:r>
            <a:endParaRPr kumimoji="0" lang="en-US" sz="20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endParaRPr>
          </a:p>
        </p:txBody>
      </p:sp>
      <p:sp>
        <p:nvSpPr>
          <p:cNvPr id="134" name="Rectangle 106"/>
          <p:cNvSpPr>
            <a:spLocks noChangeArrowheads="1"/>
          </p:cNvSpPr>
          <p:nvPr/>
        </p:nvSpPr>
        <p:spPr bwMode="auto">
          <a:xfrm>
            <a:off x="251443" y="4547450"/>
            <a:ext cx="211629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kumimoji="0" lang="en-US" altLang="ja-JP" sz="1200" dirty="0">
                <a:solidFill>
                  <a:srgbClr val="000000"/>
                </a:solidFill>
                <a:latin typeface="Times New Roman" pitchFamily="18" charset="0"/>
                <a:cs typeface="Times New Roman" pitchFamily="18" charset="0"/>
              </a:rPr>
              <a:t>Installation cost (power-only</a:t>
            </a:r>
            <a:r>
              <a:rPr kumimoji="0" lang="en-US" altLang="ja-JP" sz="1200" dirty="0" smtClean="0">
                <a:solidFill>
                  <a:srgbClr val="000000"/>
                </a:solidFill>
                <a:latin typeface="Times New Roman" pitchFamily="18" charset="0"/>
                <a:cs typeface="Times New Roman" pitchFamily="18" charset="0"/>
              </a:rPr>
              <a:t>)</a:t>
            </a: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5" name="Rectangle 107"/>
          <p:cNvSpPr>
            <a:spLocks noChangeArrowheads="1"/>
          </p:cNvSpPr>
          <p:nvPr/>
        </p:nvSpPr>
        <p:spPr bwMode="auto">
          <a:xfrm>
            <a:off x="2221877" y="4574924"/>
            <a:ext cx="886580"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×10</a:t>
            </a:r>
            <a:r>
              <a:rPr kumimoji="0" lang="en-US" altLang="ja-JP" sz="1200" b="0" i="0" u="none" strike="noStrike" cap="none" normalizeH="0" baseline="30000" dirty="0" smtClean="0">
                <a:ln>
                  <a:noFill/>
                </a:ln>
                <a:solidFill>
                  <a:srgbClr val="000000"/>
                </a:solidFill>
                <a:effectLst/>
                <a:latin typeface="Times New Roman" pitchFamily="18" charset="0"/>
                <a:cs typeface="Times New Roman" pitchFamily="18" charset="0"/>
              </a:rPr>
              <a:t>4</a:t>
            </a: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yen</a:t>
            </a:r>
            <a:r>
              <a:rPr kumimoji="0" lang="en-US" sz="1200" b="0" i="0" u="none" strike="noStrike" cap="none" normalizeH="0" baseline="0" dirty="0" smtClean="0">
                <a:ln>
                  <a:noFill/>
                </a:ln>
                <a:solidFill>
                  <a:srgbClr val="000000"/>
                </a:solidFill>
                <a:effectLst/>
                <a:latin typeface="Times New Roman" pitchFamily="18" charset="0"/>
                <a:cs typeface="Times New Roman" pitchFamily="18" charset="0"/>
              </a:rPr>
              <a:t>/kW</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6" name="Rectangle 108"/>
          <p:cNvSpPr>
            <a:spLocks noChangeArrowheads="1"/>
          </p:cNvSpPr>
          <p:nvPr/>
        </p:nvSpPr>
        <p:spPr bwMode="auto">
          <a:xfrm>
            <a:off x="3664751" y="4547449"/>
            <a:ext cx="16089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20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7" name="Rectangle 110"/>
          <p:cNvSpPr>
            <a:spLocks noChangeArrowheads="1"/>
          </p:cNvSpPr>
          <p:nvPr/>
        </p:nvSpPr>
        <p:spPr bwMode="auto">
          <a:xfrm>
            <a:off x="4700432" y="4547450"/>
            <a:ext cx="16089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20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8" name="Rectangle 111"/>
          <p:cNvSpPr>
            <a:spLocks noChangeArrowheads="1"/>
          </p:cNvSpPr>
          <p:nvPr/>
        </p:nvSpPr>
        <p:spPr bwMode="auto">
          <a:xfrm>
            <a:off x="5545135" y="4547452"/>
            <a:ext cx="251393"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&gt;70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9" name="Rectangle 112"/>
          <p:cNvSpPr>
            <a:spLocks noChangeArrowheads="1"/>
          </p:cNvSpPr>
          <p:nvPr/>
        </p:nvSpPr>
        <p:spPr bwMode="auto">
          <a:xfrm>
            <a:off x="6497609" y="4547450"/>
            <a:ext cx="160891"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rgbClr val="000000"/>
                </a:solidFill>
                <a:effectLst/>
                <a:latin typeface="Times New Roman" pitchFamily="18" charset="0"/>
                <a:cs typeface="Times New Roman" pitchFamily="18" charset="0"/>
              </a:rPr>
              <a:t>90</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0" name="Rectangle 67"/>
          <p:cNvSpPr>
            <a:spLocks noChangeArrowheads="1"/>
          </p:cNvSpPr>
          <p:nvPr/>
        </p:nvSpPr>
        <p:spPr bwMode="auto">
          <a:xfrm>
            <a:off x="402609" y="6667980"/>
            <a:ext cx="7288520" cy="190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altLang="ja-JP" sz="1200" b="0" i="1" u="none" strike="noStrike" cap="none" normalizeH="0" baseline="30000" dirty="0" err="1" smtClean="0">
                <a:ln>
                  <a:noFill/>
                </a:ln>
                <a:solidFill>
                  <a:srgbClr val="000000"/>
                </a:solidFill>
                <a:effectLst/>
                <a:latin typeface="Times New Roman" pitchFamily="18" charset="0"/>
                <a:cs typeface="Times New Roman" pitchFamily="18" charset="0"/>
              </a:rPr>
              <a:t>C</a:t>
            </a:r>
            <a:r>
              <a:rPr kumimoji="0" lang="en-US" sz="1200" i="1" dirty="0" err="1" smtClean="0">
                <a:solidFill>
                  <a:srgbClr val="000000"/>
                </a:solidFill>
                <a:latin typeface="Times New Roman" pitchFamily="18" charset="0"/>
                <a:cs typeface="Times New Roman" pitchFamily="18" charset="0"/>
              </a:rPr>
              <a:t>Distributed</a:t>
            </a:r>
            <a:r>
              <a:rPr kumimoji="0" lang="en-US" sz="1200" i="1" dirty="0" smtClean="0">
                <a:solidFill>
                  <a:srgbClr val="000000"/>
                </a:solidFill>
                <a:latin typeface="Times New Roman" pitchFamily="18" charset="0"/>
                <a:cs typeface="Times New Roman" pitchFamily="18" charset="0"/>
              </a:rPr>
              <a:t> </a:t>
            </a:r>
            <a:r>
              <a:rPr kumimoji="0" lang="en-US" sz="1200" i="1" dirty="0">
                <a:solidFill>
                  <a:srgbClr val="000000"/>
                </a:solidFill>
                <a:latin typeface="Times New Roman" pitchFamily="18" charset="0"/>
                <a:cs typeface="Times New Roman" pitchFamily="18" charset="0"/>
              </a:rPr>
              <a:t>Generation Forum, The role of Distributed Generation in Competitive Energy Markets, 1999, pp. 4.</a:t>
            </a:r>
            <a:endParaRPr kumimoji="0" lang="en-US" sz="20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533400"/>
            <a:ext cx="867963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Prime Mover Indices</a:t>
            </a:r>
            <a:endParaRPr kumimoji="1" lang="en-US" altLang="ja-JP" sz="2400" dirty="0" smtClean="0">
              <a:ea typeface="ＭＳ 明朝" pitchFamily="17" charset="-128"/>
              <a:cs typeface="Times New Roman" pitchFamily="18" charset="0"/>
            </a:endParaRPr>
          </a:p>
        </p:txBody>
      </p:sp>
      <p:pic>
        <p:nvPicPr>
          <p:cNvPr id="130050" name="Picture 2"/>
          <p:cNvPicPr>
            <a:picLocks noChangeAspect="1" noChangeArrowheads="1"/>
          </p:cNvPicPr>
          <p:nvPr/>
        </p:nvPicPr>
        <p:blipFill>
          <a:blip r:embed="rId2" cstate="print"/>
          <a:srcRect/>
          <a:stretch>
            <a:fillRect/>
          </a:stretch>
        </p:blipFill>
        <p:spPr bwMode="auto">
          <a:xfrm>
            <a:off x="1055377" y="990600"/>
            <a:ext cx="6568881"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Waste heat utilization concept</a:t>
            </a:r>
            <a:endParaRPr kumimoji="1" lang="en-US" altLang="ja-JP" sz="2400" dirty="0" smtClean="0">
              <a:ea typeface="ＭＳ 明朝" pitchFamily="17" charset="-128"/>
              <a:cs typeface="Times New Roman" pitchFamily="18" charset="0"/>
            </a:endParaRPr>
          </a:p>
        </p:txBody>
      </p:sp>
      <p:sp>
        <p:nvSpPr>
          <p:cNvPr id="4" name="正方形/長方形 3"/>
          <p:cNvSpPr/>
          <p:nvPr/>
        </p:nvSpPr>
        <p:spPr>
          <a:xfrm>
            <a:off x="1219200" y="5638800"/>
            <a:ext cx="6858000" cy="400110"/>
          </a:xfrm>
          <a:prstGeom prst="rect">
            <a:avLst/>
          </a:prstGeom>
        </p:spPr>
        <p:txBody>
          <a:bodyPr wrap="square">
            <a:spAutoFit/>
          </a:bodyPr>
          <a:lstStyle/>
          <a:p>
            <a:r>
              <a:rPr lang="en-US" sz="1000" dirty="0" smtClean="0"/>
              <a:t>Foley G, DeVault R, Sweetser R. Future of absorption technology in America:a critical look at the impact of BCHP and innovation. In: Advanced building systems e 2000 conference, USA; 2000.</a:t>
            </a:r>
            <a:endParaRPr lang="en-US" sz="1000" dirty="0"/>
          </a:p>
        </p:txBody>
      </p:sp>
      <p:pic>
        <p:nvPicPr>
          <p:cNvPr id="6" name="Picture 2"/>
          <p:cNvPicPr>
            <a:picLocks noChangeAspect="1" noChangeArrowheads="1"/>
          </p:cNvPicPr>
          <p:nvPr/>
        </p:nvPicPr>
        <p:blipFill>
          <a:blip r:embed="rId2" cstate="print"/>
          <a:srcRect/>
          <a:stretch>
            <a:fillRect/>
          </a:stretch>
        </p:blipFill>
        <p:spPr bwMode="auto">
          <a:xfrm>
            <a:off x="533400" y="1066800"/>
            <a:ext cx="8093576" cy="4648200"/>
          </a:xfrm>
          <a:prstGeom prst="rect">
            <a:avLst/>
          </a:prstGeom>
          <a:noFill/>
          <a:ln w="9525">
            <a:noFill/>
            <a:miter lim="800000"/>
            <a:headEnd/>
            <a:tailEnd/>
          </a:ln>
        </p:spPr>
      </p:pic>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240" y="5334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Operation Mode</a:t>
            </a:r>
            <a:endParaRPr kumimoji="1" lang="en-US" altLang="ja-JP" sz="2400" dirty="0" smtClean="0">
              <a:ea typeface="ＭＳ 明朝" pitchFamily="17" charset="-128"/>
              <a:cs typeface="Times New Roman" pitchFamily="18" charset="0"/>
            </a:endParaRPr>
          </a:p>
        </p:txBody>
      </p:sp>
      <p:sp>
        <p:nvSpPr>
          <p:cNvPr id="7" name="正方形/長方形 6"/>
          <p:cNvSpPr/>
          <p:nvPr/>
        </p:nvSpPr>
        <p:spPr>
          <a:xfrm>
            <a:off x="84160" y="1056620"/>
            <a:ext cx="9067800" cy="4031873"/>
          </a:xfrm>
          <a:prstGeom prst="rect">
            <a:avLst/>
          </a:prstGeom>
        </p:spPr>
        <p:txBody>
          <a:bodyPr wrap="square">
            <a:spAutoFit/>
          </a:bodyPr>
          <a:lstStyle/>
          <a:p>
            <a:r>
              <a:rPr lang="en-US" sz="1600" b="1" dirty="0" smtClean="0"/>
              <a:t>Main operation modes of a co/trigeneration system are as below:</a:t>
            </a:r>
          </a:p>
          <a:p>
            <a:endParaRPr lang="en-US" sz="1600" b="1" dirty="0" smtClean="0"/>
          </a:p>
          <a:p>
            <a:r>
              <a:rPr lang="en-US" sz="1600" b="1" dirty="0" smtClean="0"/>
              <a:t>Heat-match mode</a:t>
            </a:r>
            <a:r>
              <a:rPr lang="en-US" sz="1600" dirty="0" smtClean="0"/>
              <a:t>: It matches  the thermal output of a co/trigeneration system to the thermal load. Excess power is sold to the grid when it is higher than power load; power is purchased from the grid when it is lower. </a:t>
            </a:r>
          </a:p>
          <a:p>
            <a:endParaRPr lang="en-US" sz="1600" dirty="0" smtClean="0"/>
          </a:p>
          <a:p>
            <a:r>
              <a:rPr lang="en-US" sz="1600" b="1" dirty="0" smtClean="0"/>
              <a:t>Electricity-match mode</a:t>
            </a:r>
            <a:r>
              <a:rPr lang="en-US" sz="1600" dirty="0" smtClean="0"/>
              <a:t>: It matches  the power output of a co/trigeneration system to the powerload. Excess heat is released to environment when it is higher than power load; heat is produced by auxiliary boiler when it is lower. </a:t>
            </a:r>
          </a:p>
          <a:p>
            <a:endParaRPr lang="en-US" sz="1600" dirty="0" smtClean="0"/>
          </a:p>
          <a:p>
            <a:r>
              <a:rPr lang="en-US" sz="1600" b="1" dirty="0" smtClean="0"/>
              <a:t>Mixed-match mode</a:t>
            </a:r>
            <a:r>
              <a:rPr lang="en-US" sz="1600" dirty="0" smtClean="0"/>
              <a:t>: It matches to  thermal load or power load depends on considerations of load levels, tariff of fuel and electricity at the particular time.</a:t>
            </a:r>
          </a:p>
          <a:p>
            <a:endParaRPr lang="en-US" sz="1600" dirty="0" smtClean="0"/>
          </a:p>
          <a:p>
            <a:r>
              <a:rPr lang="en-US" sz="1600" b="1" dirty="0" smtClean="0"/>
              <a:t>Stand-alone mode</a:t>
            </a:r>
            <a:r>
              <a:rPr lang="en-US" sz="1600" dirty="0" smtClean="0"/>
              <a:t>: It matches both load and therefore it usually needs battery and thermal storage to store when there is excess and to use them back when there is shortage. Thus, it needs more equipment and more expensive. </a:t>
            </a:r>
            <a:endParaRPr lang="en-US" sz="1600" dirty="0"/>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564177"/>
            <a:ext cx="93043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dirty="0" smtClean="0">
                <a:ea typeface="ＭＳ 明朝" pitchFamily="17" charset="-128"/>
                <a:cs typeface="Times New Roman" pitchFamily="18" charset="0"/>
              </a:rPr>
              <a:t>CL5B</a:t>
            </a:r>
          </a:p>
        </p:txBody>
      </p:sp>
      <p:sp>
        <p:nvSpPr>
          <p:cNvPr id="4" name="Rectangle 2"/>
          <p:cNvSpPr>
            <a:spLocks noChangeArrowheads="1"/>
          </p:cNvSpPr>
          <p:nvPr/>
        </p:nvSpPr>
        <p:spPr bwMode="auto">
          <a:xfrm>
            <a:off x="0" y="83820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b="1" dirty="0" smtClean="0">
                <a:ea typeface="ＭＳ 明朝" pitchFamily="17" charset="-128"/>
                <a:cs typeface="Times New Roman" pitchFamily="18" charset="0"/>
              </a:rPr>
              <a:t>Calculate life-time profit (Net Profit) for all distributed generation types under Feed-in Tariff scheme. Use dollar currency for the calculation. Important parameters are shown below;</a:t>
            </a:r>
          </a:p>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dirty="0" smtClean="0">
                <a:ea typeface="ＭＳ 明朝" pitchFamily="17" charset="-128"/>
                <a:cs typeface="Times New Roman" pitchFamily="18" charset="0"/>
              </a:rPr>
              <a:t>Maximum capacity: 300kW			Biogas price: 0.50 RM/m</a:t>
            </a:r>
            <a:r>
              <a:rPr kumimoji="1" lang="en-US" altLang="ja-JP" baseline="30000" dirty="0" smtClean="0">
                <a:ea typeface="ＭＳ 明朝" pitchFamily="17" charset="-128"/>
                <a:cs typeface="Times New Roman" pitchFamily="18" charset="0"/>
              </a:rPr>
              <a:t>3</a:t>
            </a:r>
          </a:p>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dirty="0" smtClean="0">
                <a:ea typeface="ＭＳ 明朝" pitchFamily="17" charset="-128"/>
                <a:cs typeface="Times New Roman" pitchFamily="18" charset="0"/>
              </a:rPr>
              <a:t>Biogas heating value: 21.5 MJ/m</a:t>
            </a:r>
            <a:r>
              <a:rPr kumimoji="1" lang="en-US" altLang="ja-JP" baseline="30000" dirty="0" smtClean="0">
                <a:ea typeface="ＭＳ 明朝" pitchFamily="17" charset="-128"/>
                <a:cs typeface="Times New Roman" pitchFamily="18" charset="0"/>
              </a:rPr>
              <a:t>3</a:t>
            </a:r>
            <a:r>
              <a:rPr kumimoji="1" lang="en-US" altLang="ja-JP" dirty="0" smtClean="0">
                <a:ea typeface="ＭＳ 明朝" pitchFamily="17" charset="-128"/>
                <a:cs typeface="Times New Roman" pitchFamily="18" charset="0"/>
              </a:rPr>
              <a:t>		Interest rate: 3.5%</a:t>
            </a:r>
          </a:p>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dirty="0" smtClean="0">
                <a:ea typeface="ＭＳ 明朝" pitchFamily="17" charset="-128"/>
                <a:cs typeface="Times New Roman" pitchFamily="18" charset="0"/>
              </a:rPr>
              <a:t>Period: 21 years</a:t>
            </a:r>
          </a:p>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dirty="0" smtClean="0">
                <a:ea typeface="ＭＳ 明朝" pitchFamily="17" charset="-128"/>
                <a:cs typeface="Times New Roman" pitchFamily="18" charset="0"/>
              </a:rPr>
              <a:t>Max demand: 300 kW (Load factor of 1.0, all are sold to grid)</a:t>
            </a:r>
          </a:p>
          <a:p>
            <a:pPr fontAlgn="base">
              <a:lnSpc>
                <a:spcPts val="1800"/>
              </a:lnSpc>
              <a:spcBef>
                <a:spcPct val="0"/>
              </a:spcBef>
              <a:spcAft>
                <a:spcPct val="0"/>
              </a:spcAft>
            </a:pPr>
            <a:r>
              <a:rPr kumimoji="1" lang="en-US" altLang="ja-JP" dirty="0" smtClean="0">
                <a:ea typeface="ＭＳ 明朝" pitchFamily="17" charset="-128"/>
                <a:cs typeface="Times New Roman" pitchFamily="18" charset="0"/>
              </a:rPr>
              <a:t>Average solar availability: 0.18 (PV can only generate 30% of its maximum capacity)</a:t>
            </a:r>
          </a:p>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dirty="0" smtClean="0">
                <a:ea typeface="ＭＳ 明朝" pitchFamily="17" charset="-128"/>
                <a:cs typeface="Times New Roman" pitchFamily="18" charset="0"/>
              </a:rPr>
              <a:t>Currency: 1$ = RM3.10</a:t>
            </a:r>
          </a:p>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sz="1600" dirty="0" smtClean="0">
                <a:ea typeface="ＭＳ 明朝" pitchFamily="17" charset="-128"/>
                <a:cs typeface="Times New Roman" pitchFamily="18" charset="0"/>
              </a:rPr>
              <a:t>*Assume that the distributed generation running non-stop for 21years.</a:t>
            </a:r>
          </a:p>
          <a:p>
            <a:pPr marL="0" marR="0" lvl="0" indent="0" algn="l" defTabSz="914400" rtl="0" eaLnBrk="1" fontAlgn="base" latinLnBrk="0" hangingPunct="1">
              <a:lnSpc>
                <a:spcPts val="1800"/>
              </a:lnSpc>
              <a:spcBef>
                <a:spcPct val="0"/>
              </a:spcBef>
              <a:spcAft>
                <a:spcPct val="0"/>
              </a:spcAft>
              <a:buClrTx/>
              <a:buSzTx/>
              <a:buFontTx/>
              <a:buNone/>
              <a:tabLst/>
            </a:pPr>
            <a:r>
              <a:rPr kumimoji="1" lang="en-US" altLang="ja-JP" b="1" dirty="0" smtClean="0">
                <a:solidFill>
                  <a:srgbClr val="0070C0"/>
                </a:solidFill>
                <a:ea typeface="ＭＳ 明朝" pitchFamily="17" charset="-128"/>
                <a:cs typeface="Times New Roman" pitchFamily="18" charset="0"/>
              </a:rPr>
              <a:t>Net Present Value= </a:t>
            </a:r>
            <a:r>
              <a:rPr kumimoji="1" lang="en-US" altLang="ja-JP" b="1" dirty="0" smtClean="0">
                <a:solidFill>
                  <a:srgbClr val="00B050"/>
                </a:solidFill>
                <a:ea typeface="ＭＳ 明朝" pitchFamily="17" charset="-128"/>
                <a:cs typeface="Times New Roman" pitchFamily="18" charset="0"/>
              </a:rPr>
              <a:t>Electricity sold</a:t>
            </a:r>
            <a:r>
              <a:rPr kumimoji="1" lang="en-US" altLang="ja-JP" b="1" dirty="0" smtClean="0">
                <a:solidFill>
                  <a:srgbClr val="FF0000"/>
                </a:solidFill>
                <a:ea typeface="ＭＳ 明朝" pitchFamily="17" charset="-128"/>
                <a:cs typeface="Times New Roman" pitchFamily="18" charset="0"/>
              </a:rPr>
              <a:t>- capital cost-fuel cost- O&amp;M cost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dirty="0" smtClean="0">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dirty="0" smtClean="0">
              <a:ea typeface="ＭＳ 明朝" pitchFamily="17" charset="-128"/>
              <a:cs typeface="Times New Roman" pitchFamily="18" charset="0"/>
            </a:endParaRPr>
          </a:p>
        </p:txBody>
      </p:sp>
      <p:graphicFrame>
        <p:nvGraphicFramePr>
          <p:cNvPr id="6" name="表 5"/>
          <p:cNvGraphicFramePr>
            <a:graphicFrameLocks noGrp="1"/>
          </p:cNvGraphicFramePr>
          <p:nvPr>
            <p:extLst>
              <p:ext uri="{D42A27DB-BD31-4B8C-83A1-F6EECF244321}">
                <p14:modId xmlns:p14="http://schemas.microsoft.com/office/powerpoint/2010/main" xmlns="" val="1483695745"/>
              </p:ext>
            </p:extLst>
          </p:nvPr>
        </p:nvGraphicFramePr>
        <p:xfrm>
          <a:off x="0" y="3429000"/>
          <a:ext cx="9144000" cy="2727960"/>
        </p:xfrm>
        <a:graphic>
          <a:graphicData uri="http://schemas.openxmlformats.org/drawingml/2006/table">
            <a:tbl>
              <a:tblPr firstRow="1" bandRow="1">
                <a:tableStyleId>{5C22544A-7EE6-4342-B048-85BDC9FD1C3A}</a:tableStyleId>
              </a:tblPr>
              <a:tblGrid>
                <a:gridCol w="3352800"/>
                <a:gridCol w="990600"/>
                <a:gridCol w="1524000"/>
                <a:gridCol w="1600200"/>
                <a:gridCol w="1676400"/>
              </a:tblGrid>
              <a:tr h="370840">
                <a:tc>
                  <a:txBody>
                    <a:bodyPr/>
                    <a:lstStyle/>
                    <a:p>
                      <a:r>
                        <a:rPr kumimoji="1" lang="en-US" altLang="ja-JP" sz="1400" dirty="0" smtClean="0"/>
                        <a:t>DG types</a:t>
                      </a:r>
                      <a:endParaRPr kumimoji="1" lang="ja-JP" altLang="en-US" sz="1400" dirty="0"/>
                    </a:p>
                  </a:txBody>
                  <a:tcPr/>
                </a:tc>
                <a:tc>
                  <a:txBody>
                    <a:bodyPr/>
                    <a:lstStyle/>
                    <a:p>
                      <a:r>
                        <a:rPr kumimoji="1" lang="en-US" altLang="ja-JP" sz="1400" dirty="0" smtClean="0"/>
                        <a:t>Capital cost [$/kW]</a:t>
                      </a:r>
                      <a:endParaRPr kumimoji="1" lang="ja-JP" altLang="en-US" sz="1400" dirty="0"/>
                    </a:p>
                  </a:txBody>
                  <a:tcPr/>
                </a:tc>
                <a:tc>
                  <a:txBody>
                    <a:bodyPr/>
                    <a:lstStyle/>
                    <a:p>
                      <a:r>
                        <a:rPr kumimoji="1" lang="en-US" altLang="ja-JP" sz="1400" dirty="0" smtClean="0"/>
                        <a:t>Power generation efficiency [-]</a:t>
                      </a:r>
                      <a:endParaRPr kumimoji="1" lang="ja-JP" altLang="en-US" sz="1400" dirty="0"/>
                    </a:p>
                  </a:txBody>
                  <a:tcPr/>
                </a:tc>
                <a:tc>
                  <a:txBody>
                    <a:bodyPr/>
                    <a:lstStyle/>
                    <a:p>
                      <a:r>
                        <a:rPr kumimoji="1" lang="en-US" altLang="ja-JP" sz="1400" dirty="0" smtClean="0"/>
                        <a:t>Operation &amp; Maintenance Cost</a:t>
                      </a:r>
                      <a:r>
                        <a:rPr kumimoji="1" lang="en-US" altLang="ja-JP" sz="1400" baseline="0" dirty="0" smtClean="0"/>
                        <a:t> ($/kWh)</a:t>
                      </a:r>
                      <a:endParaRPr kumimoji="1" lang="ja-JP" altLang="en-US" sz="1400" dirty="0"/>
                    </a:p>
                  </a:txBody>
                  <a:tcPr/>
                </a:tc>
                <a:tc>
                  <a:txBody>
                    <a:bodyPr/>
                    <a:lstStyle/>
                    <a:p>
                      <a:r>
                        <a:rPr kumimoji="1" lang="en-US" altLang="ja-JP" sz="1400" dirty="0" smtClean="0"/>
                        <a:t>FIT</a:t>
                      </a:r>
                      <a:r>
                        <a:rPr kumimoji="1" lang="en-US" altLang="ja-JP" sz="1400" baseline="0" dirty="0" smtClean="0"/>
                        <a:t> electricity price (RM/kWh)</a:t>
                      </a:r>
                      <a:endParaRPr kumimoji="1" lang="ja-JP" altLang="en-US" sz="1400" dirty="0"/>
                    </a:p>
                  </a:txBody>
                  <a:tcPr/>
                </a:tc>
              </a:tr>
              <a:tr h="45720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dirty="0" smtClean="0">
                          <a:ea typeface="ＭＳ 明朝" pitchFamily="17" charset="-128"/>
                          <a:cs typeface="Times New Roman" pitchFamily="18" charset="0"/>
                        </a:rPr>
                        <a:t>Biogas-fuelled Diesel Engine</a:t>
                      </a:r>
                    </a:p>
                  </a:txBody>
                  <a:tcPr/>
                </a:tc>
                <a:tc>
                  <a:txBody>
                    <a:bodyPr/>
                    <a:lstStyle/>
                    <a:p>
                      <a:pPr>
                        <a:lnSpc>
                          <a:spcPts val="1600"/>
                        </a:lnSpc>
                      </a:pPr>
                      <a:r>
                        <a:rPr kumimoji="1" lang="en-US" altLang="ja-JP" sz="1400" dirty="0" smtClean="0"/>
                        <a:t>125</a:t>
                      </a:r>
                      <a:endParaRPr kumimoji="1" lang="ja-JP" altLang="en-US" sz="1400" dirty="0"/>
                    </a:p>
                  </a:txBody>
                  <a:tcPr/>
                </a:tc>
                <a:tc>
                  <a:txBody>
                    <a:bodyPr/>
                    <a:lstStyle/>
                    <a:p>
                      <a:pPr>
                        <a:lnSpc>
                          <a:spcPts val="1600"/>
                        </a:lnSpc>
                      </a:pPr>
                      <a:r>
                        <a:rPr kumimoji="1" lang="en-US" altLang="ja-JP" sz="1400" dirty="0" smtClean="0"/>
                        <a:t>0.43</a:t>
                      </a:r>
                      <a:endParaRPr kumimoji="1" lang="ja-JP" altLang="en-US" sz="1400" dirty="0"/>
                    </a:p>
                  </a:txBody>
                  <a:tcPr/>
                </a:tc>
                <a:tc>
                  <a:txBody>
                    <a:bodyPr/>
                    <a:lstStyle/>
                    <a:p>
                      <a:pPr>
                        <a:lnSpc>
                          <a:spcPts val="1600"/>
                        </a:lnSpc>
                      </a:pPr>
                      <a:r>
                        <a:rPr kumimoji="1" lang="en-US" altLang="ja-JP" sz="1400" dirty="0" smtClean="0"/>
                        <a:t>0.005</a:t>
                      </a:r>
                      <a:endParaRPr kumimoji="1" lang="ja-JP" altLang="en-US" sz="1400" dirty="0"/>
                    </a:p>
                  </a:txBody>
                  <a:tcPr/>
                </a:tc>
                <a:tc>
                  <a:txBody>
                    <a:bodyPr/>
                    <a:lstStyle/>
                    <a:p>
                      <a:pPr>
                        <a:lnSpc>
                          <a:spcPts val="1600"/>
                        </a:lnSpc>
                      </a:pPr>
                      <a:r>
                        <a:rPr kumimoji="1" lang="en-US" altLang="ja-JP" sz="1400" dirty="0" smtClean="0"/>
                        <a:t>0.32</a:t>
                      </a:r>
                      <a:endParaRPr kumimoji="1" lang="ja-JP" altLang="en-US" sz="1400" dirty="0"/>
                    </a:p>
                  </a:txBody>
                  <a:tcPr/>
                </a:tc>
              </a:tr>
              <a:tr h="42672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dirty="0" smtClean="0">
                          <a:ea typeface="ＭＳ 明朝" pitchFamily="17" charset="-128"/>
                          <a:cs typeface="Times New Roman" pitchFamily="18" charset="0"/>
                        </a:rPr>
                        <a:t>Biogas-fuelled</a:t>
                      </a:r>
                      <a:r>
                        <a:rPr kumimoji="1" lang="en-US" altLang="ja-JP" sz="1400" baseline="0" dirty="0" smtClean="0">
                          <a:ea typeface="ＭＳ 明朝" pitchFamily="17" charset="-128"/>
                          <a:cs typeface="Times New Roman" pitchFamily="18" charset="0"/>
                        </a:rPr>
                        <a:t> </a:t>
                      </a:r>
                      <a:r>
                        <a:rPr kumimoji="1" lang="en-US" altLang="ja-JP" sz="1400" dirty="0" smtClean="0">
                          <a:ea typeface="ＭＳ 明朝" pitchFamily="17" charset="-128"/>
                          <a:cs typeface="Times New Roman" pitchFamily="18" charset="0"/>
                        </a:rPr>
                        <a:t>Gas Engine</a:t>
                      </a:r>
                    </a:p>
                  </a:txBody>
                  <a:tcPr/>
                </a:tc>
                <a:tc>
                  <a:txBody>
                    <a:bodyPr/>
                    <a:lstStyle/>
                    <a:p>
                      <a:pPr>
                        <a:lnSpc>
                          <a:spcPts val="1600"/>
                        </a:lnSpc>
                      </a:pPr>
                      <a:r>
                        <a:rPr kumimoji="1" lang="en-US" altLang="ja-JP" sz="1400" dirty="0" smtClean="0"/>
                        <a:t>250</a:t>
                      </a:r>
                      <a:endParaRPr kumimoji="1" lang="ja-JP" altLang="en-US" sz="1400" dirty="0"/>
                    </a:p>
                  </a:txBody>
                  <a:tcPr/>
                </a:tc>
                <a:tc>
                  <a:txBody>
                    <a:bodyPr/>
                    <a:lstStyle/>
                    <a:p>
                      <a:pPr>
                        <a:lnSpc>
                          <a:spcPts val="1600"/>
                        </a:lnSpc>
                      </a:pPr>
                      <a:r>
                        <a:rPr kumimoji="1" lang="en-US" altLang="ja-JP" sz="1400" dirty="0" smtClean="0"/>
                        <a:t>0.42</a:t>
                      </a:r>
                      <a:endParaRPr kumimoji="1" lang="ja-JP" altLang="en-US" sz="1400" dirty="0"/>
                    </a:p>
                  </a:txBody>
                  <a:tcPr/>
                </a:tc>
                <a:tc>
                  <a:txBody>
                    <a:bodyPr/>
                    <a:lstStyle/>
                    <a:p>
                      <a:pPr>
                        <a:lnSpc>
                          <a:spcPts val="1600"/>
                        </a:lnSpc>
                      </a:pPr>
                      <a:r>
                        <a:rPr kumimoji="1" lang="en-US" altLang="ja-JP" sz="1400" dirty="0" smtClean="0"/>
                        <a:t>0.007</a:t>
                      </a:r>
                      <a:endParaRPr kumimoji="1" lang="ja-JP" altLang="en-US" sz="1400" dirty="0"/>
                    </a:p>
                  </a:txBody>
                  <a:tcPr/>
                </a:tc>
                <a:tc>
                  <a:txBody>
                    <a:bodyPr/>
                    <a:lstStyle/>
                    <a:p>
                      <a:pPr>
                        <a:lnSpc>
                          <a:spcPts val="1600"/>
                        </a:lnSpc>
                      </a:pPr>
                      <a:r>
                        <a:rPr kumimoji="1" lang="en-US" altLang="ja-JP" sz="1400" dirty="0" smtClean="0"/>
                        <a:t>0.32</a:t>
                      </a:r>
                      <a:endParaRPr kumimoji="1" lang="ja-JP" altLang="en-US" sz="1400" dirty="0"/>
                    </a:p>
                  </a:txBody>
                  <a:tcPr/>
                </a:tc>
              </a:tr>
              <a:tr h="37084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dirty="0" smtClean="0">
                          <a:ea typeface="ＭＳ 明朝" pitchFamily="17" charset="-128"/>
                          <a:cs typeface="Times New Roman" pitchFamily="18" charset="0"/>
                        </a:rPr>
                        <a:t>Biogas-fuelled</a:t>
                      </a:r>
                      <a:r>
                        <a:rPr kumimoji="1" lang="en-US" altLang="ja-JP" sz="1400" baseline="0" dirty="0" smtClean="0">
                          <a:ea typeface="ＭＳ 明朝" pitchFamily="17" charset="-128"/>
                          <a:cs typeface="Times New Roman" pitchFamily="18" charset="0"/>
                        </a:rPr>
                        <a:t> </a:t>
                      </a:r>
                      <a:r>
                        <a:rPr kumimoji="1" lang="en-US" altLang="ja-JP" sz="1400" dirty="0" smtClean="0">
                          <a:ea typeface="ＭＳ 明朝" pitchFamily="17" charset="-128"/>
                          <a:cs typeface="Times New Roman" pitchFamily="18" charset="0"/>
                        </a:rPr>
                        <a:t>Micro Gas Turbine</a:t>
                      </a:r>
                    </a:p>
                  </a:txBody>
                  <a:tcPr/>
                </a:tc>
                <a:tc>
                  <a:txBody>
                    <a:bodyPr/>
                    <a:lstStyle/>
                    <a:p>
                      <a:pPr>
                        <a:lnSpc>
                          <a:spcPts val="1600"/>
                        </a:lnSpc>
                      </a:pPr>
                      <a:r>
                        <a:rPr kumimoji="1" lang="en-US" altLang="ja-JP" sz="1400" dirty="0" smtClean="0"/>
                        <a:t>350</a:t>
                      </a:r>
                      <a:endParaRPr kumimoji="1" lang="ja-JP" altLang="en-US" sz="1400" dirty="0"/>
                    </a:p>
                  </a:txBody>
                  <a:tcPr/>
                </a:tc>
                <a:tc>
                  <a:txBody>
                    <a:bodyPr/>
                    <a:lstStyle/>
                    <a:p>
                      <a:pPr>
                        <a:lnSpc>
                          <a:spcPts val="1600"/>
                        </a:lnSpc>
                      </a:pPr>
                      <a:r>
                        <a:rPr kumimoji="1" lang="en-US" altLang="ja-JP" sz="1400" dirty="0" smtClean="0"/>
                        <a:t>0.30</a:t>
                      </a:r>
                      <a:endParaRPr kumimoji="1" lang="ja-JP" altLang="en-US" sz="1400" dirty="0"/>
                    </a:p>
                  </a:txBody>
                  <a:tcPr/>
                </a:tc>
                <a:tc>
                  <a:txBody>
                    <a:bodyPr/>
                    <a:lstStyle/>
                    <a:p>
                      <a:pPr>
                        <a:lnSpc>
                          <a:spcPts val="1600"/>
                        </a:lnSpc>
                      </a:pPr>
                      <a:r>
                        <a:rPr kumimoji="1" lang="en-US" altLang="ja-JP" sz="1400" dirty="0" smtClean="0"/>
                        <a:t>0.005</a:t>
                      </a:r>
                      <a:endParaRPr kumimoji="1" lang="ja-JP" altLang="en-US" sz="1400" dirty="0"/>
                    </a:p>
                  </a:txBody>
                  <a:tcPr/>
                </a:tc>
                <a:tc>
                  <a:txBody>
                    <a:bodyPr/>
                    <a:lstStyle/>
                    <a:p>
                      <a:pPr>
                        <a:lnSpc>
                          <a:spcPts val="1600"/>
                        </a:lnSpc>
                      </a:pPr>
                      <a:r>
                        <a:rPr kumimoji="1" lang="en-US" altLang="ja-JP" sz="1400" dirty="0" smtClean="0"/>
                        <a:t>0.32</a:t>
                      </a:r>
                      <a:endParaRPr kumimoji="1" lang="ja-JP" altLang="en-US" sz="1400" dirty="0"/>
                    </a:p>
                  </a:txBody>
                  <a:tcPr/>
                </a:tc>
              </a:tr>
              <a:tr h="37084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dirty="0" smtClean="0">
                          <a:ea typeface="ＭＳ 明朝" pitchFamily="17" charset="-128"/>
                          <a:cs typeface="Times New Roman" pitchFamily="18" charset="0"/>
                        </a:rPr>
                        <a:t>Biogas-fuelled</a:t>
                      </a:r>
                      <a:r>
                        <a:rPr kumimoji="1" lang="en-US" altLang="ja-JP" sz="1400" baseline="0" dirty="0" smtClean="0">
                          <a:ea typeface="ＭＳ 明朝" pitchFamily="17" charset="-128"/>
                          <a:cs typeface="Times New Roman" pitchFamily="18" charset="0"/>
                        </a:rPr>
                        <a:t> </a:t>
                      </a:r>
                      <a:r>
                        <a:rPr kumimoji="1" lang="en-US" altLang="ja-JP" sz="1400" dirty="0" smtClean="0">
                          <a:ea typeface="ＭＳ 明朝" pitchFamily="17" charset="-128"/>
                          <a:cs typeface="Times New Roman" pitchFamily="18" charset="0"/>
                        </a:rPr>
                        <a:t>Fuel Cell</a:t>
                      </a:r>
                    </a:p>
                  </a:txBody>
                  <a:tcPr/>
                </a:tc>
                <a:tc>
                  <a:txBody>
                    <a:bodyPr/>
                    <a:lstStyle/>
                    <a:p>
                      <a:pPr>
                        <a:lnSpc>
                          <a:spcPts val="1600"/>
                        </a:lnSpc>
                      </a:pPr>
                      <a:r>
                        <a:rPr kumimoji="1" lang="en-US" altLang="ja-JP" sz="1400" dirty="0" smtClean="0"/>
                        <a:t>1900</a:t>
                      </a:r>
                      <a:endParaRPr kumimoji="1" lang="ja-JP" altLang="en-US" sz="1400" dirty="0"/>
                    </a:p>
                  </a:txBody>
                  <a:tcPr/>
                </a:tc>
                <a:tc>
                  <a:txBody>
                    <a:bodyPr/>
                    <a:lstStyle/>
                    <a:p>
                      <a:pPr>
                        <a:lnSpc>
                          <a:spcPts val="1600"/>
                        </a:lnSpc>
                      </a:pPr>
                      <a:r>
                        <a:rPr kumimoji="1" lang="en-US" altLang="ja-JP" sz="1400" dirty="0" smtClean="0"/>
                        <a:t>0.54</a:t>
                      </a:r>
                      <a:endParaRPr kumimoji="1" lang="ja-JP" altLang="en-US" sz="1400" dirty="0"/>
                    </a:p>
                  </a:txBody>
                  <a:tcPr/>
                </a:tc>
                <a:tc>
                  <a:txBody>
                    <a:bodyPr/>
                    <a:lstStyle/>
                    <a:p>
                      <a:pPr>
                        <a:lnSpc>
                          <a:spcPts val="1600"/>
                        </a:lnSpc>
                      </a:pPr>
                      <a:r>
                        <a:rPr kumimoji="1" lang="en-US" altLang="ja-JP" sz="1400" dirty="0" smtClean="0"/>
                        <a:t>0.005</a:t>
                      </a:r>
                      <a:endParaRPr kumimoji="1" lang="ja-JP" altLang="en-US" sz="1400" dirty="0"/>
                    </a:p>
                  </a:txBody>
                  <a:tcPr/>
                </a:tc>
                <a:tc>
                  <a:txBody>
                    <a:bodyPr/>
                    <a:lstStyle/>
                    <a:p>
                      <a:pPr>
                        <a:lnSpc>
                          <a:spcPts val="1600"/>
                        </a:lnSpc>
                      </a:pPr>
                      <a:r>
                        <a:rPr kumimoji="1" lang="en-US" altLang="ja-JP" sz="1400" dirty="0" smtClean="0"/>
                        <a:t>0.32</a:t>
                      </a:r>
                      <a:endParaRPr kumimoji="1" lang="ja-JP" altLang="en-US" sz="1400" dirty="0"/>
                    </a:p>
                  </a:txBody>
                  <a:tcPr/>
                </a:tc>
              </a:tr>
              <a:tr h="37084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dirty="0" smtClean="0">
                          <a:ea typeface="ＭＳ 明朝" pitchFamily="17" charset="-128"/>
                          <a:cs typeface="Times New Roman" pitchFamily="18" charset="0"/>
                        </a:rPr>
                        <a:t>Photovoltaic </a:t>
                      </a:r>
                    </a:p>
                  </a:txBody>
                  <a:tcPr/>
                </a:tc>
                <a:tc>
                  <a:txBody>
                    <a:bodyPr/>
                    <a:lstStyle/>
                    <a:p>
                      <a:pPr>
                        <a:lnSpc>
                          <a:spcPts val="1600"/>
                        </a:lnSpc>
                      </a:pPr>
                      <a:r>
                        <a:rPr kumimoji="1" lang="en-US" altLang="ja-JP" sz="1400" dirty="0" smtClean="0"/>
                        <a:t>3000</a:t>
                      </a:r>
                      <a:endParaRPr kumimoji="1" lang="ja-JP" altLang="en-US" sz="1400" dirty="0"/>
                    </a:p>
                  </a:txBody>
                  <a:tcPr/>
                </a:tc>
                <a:tc>
                  <a:txBody>
                    <a:bodyPr/>
                    <a:lstStyle/>
                    <a:p>
                      <a:pPr>
                        <a:lnSpc>
                          <a:spcPts val="1600"/>
                        </a:lnSpc>
                      </a:pPr>
                      <a:endParaRPr kumimoji="1" lang="ja-JP" altLang="en-US" sz="1400" dirty="0"/>
                    </a:p>
                  </a:txBody>
                  <a:tcPr/>
                </a:tc>
                <a:tc>
                  <a:txBody>
                    <a:bodyPr/>
                    <a:lstStyle/>
                    <a:p>
                      <a:pPr>
                        <a:lnSpc>
                          <a:spcPts val="1600"/>
                        </a:lnSpc>
                      </a:pPr>
                      <a:r>
                        <a:rPr kumimoji="1" lang="en-US" altLang="ja-JP" sz="1400" dirty="0" smtClean="0"/>
                        <a:t>0.001</a:t>
                      </a:r>
                      <a:endParaRPr kumimoji="1" lang="ja-JP" altLang="en-US" sz="1400" dirty="0"/>
                    </a:p>
                  </a:txBody>
                  <a:tcPr/>
                </a:tc>
                <a:tc>
                  <a:txBody>
                    <a:bodyPr/>
                    <a:lstStyle/>
                    <a:p>
                      <a:pPr>
                        <a:lnSpc>
                          <a:spcPts val="1600"/>
                        </a:lnSpc>
                      </a:pPr>
                      <a:r>
                        <a:rPr kumimoji="1" lang="en-US" altLang="ja-JP" sz="1400" dirty="0" smtClean="0"/>
                        <a:t>1.23</a:t>
                      </a:r>
                      <a:endParaRPr kumimoji="1" lang="ja-JP" altLang="en-US" sz="1400" dirty="0"/>
                    </a:p>
                  </a:txBody>
                  <a:tcPr/>
                </a:tc>
              </a:tr>
            </a:tbl>
          </a:graphicData>
        </a:graphic>
      </p:graphicFrame>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143000"/>
            <a:ext cx="8991600" cy="1477328"/>
          </a:xfrm>
          <a:prstGeom prst="rect">
            <a:avLst/>
          </a:prstGeom>
        </p:spPr>
        <p:txBody>
          <a:bodyPr wrap="square">
            <a:spAutoFit/>
          </a:bodyPr>
          <a:lstStyle/>
          <a:p>
            <a:pPr>
              <a:buFont typeface="Arial" pitchFamily="34" charset="0"/>
              <a:buChar char="•"/>
            </a:pPr>
            <a:r>
              <a:rPr kumimoji="1" lang="en-US" altLang="ja-JP" dirty="0" smtClean="0"/>
              <a:t>In a conventional grid, utility supply according to historical data from meter.</a:t>
            </a:r>
          </a:p>
          <a:p>
            <a:pPr>
              <a:buFont typeface="Arial" pitchFamily="34" charset="0"/>
              <a:buChar char="•"/>
            </a:pPr>
            <a:r>
              <a:rPr kumimoji="1" lang="en-US" altLang="ja-JP" dirty="0" smtClean="0"/>
              <a:t>Spinning reserve unit is needed to avoid grid failure.</a:t>
            </a:r>
          </a:p>
          <a:p>
            <a:pPr>
              <a:buFont typeface="Arial" pitchFamily="34" charset="0"/>
              <a:buChar char="•"/>
            </a:pPr>
            <a:r>
              <a:rPr lang="en-US" dirty="0" smtClean="0"/>
              <a:t>A </a:t>
            </a:r>
            <a:r>
              <a:rPr lang="en-US" b="1" dirty="0" smtClean="0"/>
              <a:t>smart grid</a:t>
            </a:r>
            <a:r>
              <a:rPr lang="en-US" dirty="0" smtClean="0"/>
              <a:t> includes ICT to enable two-way communication between supplier and consumer automatically to improve the techno-economics, reliability, and sustainability of the generation and distribution of power.</a:t>
            </a:r>
            <a:endParaRPr lang="en-US" dirty="0"/>
          </a:p>
        </p:txBody>
      </p:sp>
      <p:sp>
        <p:nvSpPr>
          <p:cNvPr id="5" name="Rectangle 2"/>
          <p:cNvSpPr>
            <a:spLocks noChangeArrowheads="1"/>
          </p:cNvSpPr>
          <p:nvPr/>
        </p:nvSpPr>
        <p:spPr bwMode="auto">
          <a:xfrm>
            <a:off x="0" y="609600"/>
            <a:ext cx="867963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dirty="0" smtClean="0">
                <a:ea typeface="ＭＳ 明朝" pitchFamily="17" charset="-128"/>
                <a:cs typeface="Times New Roman" pitchFamily="18" charset="0"/>
              </a:rPr>
              <a:t>Distributed generation is better with Smart Grid</a:t>
            </a:r>
          </a:p>
        </p:txBody>
      </p:sp>
      <p:pic>
        <p:nvPicPr>
          <p:cNvPr id="40962" name="Picture 2" descr="Smart Grid"/>
          <p:cNvPicPr>
            <a:picLocks noChangeAspect="1" noChangeArrowheads="1"/>
          </p:cNvPicPr>
          <p:nvPr/>
        </p:nvPicPr>
        <p:blipFill>
          <a:blip r:embed="rId2" cstate="print"/>
          <a:srcRect/>
          <a:stretch>
            <a:fillRect/>
          </a:stretch>
        </p:blipFill>
        <p:spPr bwMode="auto">
          <a:xfrm>
            <a:off x="4953000" y="3581400"/>
            <a:ext cx="4191000" cy="1738820"/>
          </a:xfrm>
          <a:prstGeom prst="rect">
            <a:avLst/>
          </a:prstGeom>
          <a:noFill/>
        </p:spPr>
      </p:pic>
      <p:sp>
        <p:nvSpPr>
          <p:cNvPr id="9" name="正方形/長方形 8"/>
          <p:cNvSpPr/>
          <p:nvPr/>
        </p:nvSpPr>
        <p:spPr>
          <a:xfrm>
            <a:off x="4876800" y="5334000"/>
            <a:ext cx="4572000" cy="261610"/>
          </a:xfrm>
          <a:prstGeom prst="rect">
            <a:avLst/>
          </a:prstGeom>
        </p:spPr>
        <p:txBody>
          <a:bodyPr>
            <a:spAutoFit/>
          </a:bodyPr>
          <a:lstStyle/>
          <a:p>
            <a:r>
              <a:rPr lang="en-US" sz="1050" dirty="0" smtClean="0"/>
              <a:t>http://solutions.3m.com/wps/portal/3M/en_EU/SmartGrid/EU-Smart-Grid/</a:t>
            </a:r>
            <a:endParaRPr lang="en-US" sz="1050" dirty="0"/>
          </a:p>
        </p:txBody>
      </p:sp>
      <p:sp>
        <p:nvSpPr>
          <p:cNvPr id="7" name="テキスト ボックス 6"/>
          <p:cNvSpPr txBox="1"/>
          <p:nvPr/>
        </p:nvSpPr>
        <p:spPr>
          <a:xfrm>
            <a:off x="0" y="6477000"/>
            <a:ext cx="838200" cy="369332"/>
          </a:xfrm>
          <a:prstGeom prst="rect">
            <a:avLst/>
          </a:prstGeom>
          <a:noFill/>
        </p:spPr>
        <p:txBody>
          <a:bodyPr wrap="square" rtlCol="0">
            <a:spAutoFit/>
          </a:bodyPr>
          <a:lstStyle/>
          <a:p>
            <a:r>
              <a:rPr lang="en-US" dirty="0" smtClean="0">
                <a:solidFill>
                  <a:srgbClr val="FF0000"/>
                </a:solidFill>
              </a:rPr>
              <a:t>Vid2, 3</a:t>
            </a:r>
            <a:endParaRPr lang="en-US" dirty="0">
              <a:solidFill>
                <a:srgbClr val="FF0000"/>
              </a:solidFill>
            </a:endParaRPr>
          </a:p>
        </p:txBody>
      </p:sp>
      <p:graphicFrame>
        <p:nvGraphicFramePr>
          <p:cNvPr id="8" name="表 7"/>
          <p:cNvGraphicFramePr>
            <a:graphicFrameLocks noGrp="1"/>
          </p:cNvGraphicFramePr>
          <p:nvPr>
            <p:extLst>
              <p:ext uri="{D42A27DB-BD31-4B8C-83A1-F6EECF244321}">
                <p14:modId xmlns:p14="http://schemas.microsoft.com/office/powerpoint/2010/main" xmlns="" val="2496310664"/>
              </p:ext>
            </p:extLst>
          </p:nvPr>
        </p:nvGraphicFramePr>
        <p:xfrm>
          <a:off x="63064" y="2908917"/>
          <a:ext cx="4889936" cy="3491883"/>
        </p:xfrm>
        <a:graphic>
          <a:graphicData uri="http://schemas.openxmlformats.org/drawingml/2006/table">
            <a:tbl>
              <a:tblPr firstRow="1" bandRow="1">
                <a:tableStyleId>{5C22544A-7EE6-4342-B048-85BDC9FD1C3A}</a:tableStyleId>
              </a:tblPr>
              <a:tblGrid>
                <a:gridCol w="2444968"/>
                <a:gridCol w="2444968"/>
              </a:tblGrid>
              <a:tr h="312282">
                <a:tc>
                  <a:txBody>
                    <a:bodyPr/>
                    <a:lstStyle/>
                    <a:p>
                      <a:r>
                        <a:rPr lang="en-US" sz="1400" dirty="0" smtClean="0"/>
                        <a:t>Traditional Grid</a:t>
                      </a:r>
                      <a:endParaRPr lang="en-US" sz="1400" dirty="0"/>
                    </a:p>
                  </a:txBody>
                  <a:tcPr/>
                </a:tc>
                <a:tc>
                  <a:txBody>
                    <a:bodyPr/>
                    <a:lstStyle/>
                    <a:p>
                      <a:r>
                        <a:rPr lang="en-US" sz="1400" dirty="0" smtClean="0"/>
                        <a:t>Smart Grid</a:t>
                      </a:r>
                      <a:endParaRPr lang="en-US" sz="1400" dirty="0"/>
                    </a:p>
                  </a:txBody>
                  <a:tcPr/>
                </a:tc>
              </a:tr>
              <a:tr h="312282">
                <a:tc>
                  <a:txBody>
                    <a:bodyPr/>
                    <a:lstStyle/>
                    <a:p>
                      <a:r>
                        <a:rPr lang="en-US" sz="1400" dirty="0" smtClean="0"/>
                        <a:t>Electric Machinery</a:t>
                      </a:r>
                    </a:p>
                  </a:txBody>
                  <a:tcPr/>
                </a:tc>
                <a:tc>
                  <a:txBody>
                    <a:bodyPr/>
                    <a:lstStyle/>
                    <a:p>
                      <a:r>
                        <a:rPr lang="en-US" sz="1400" dirty="0" smtClean="0"/>
                        <a:t>Digital</a:t>
                      </a:r>
                      <a:endParaRPr lang="en-US" sz="1400" dirty="0"/>
                    </a:p>
                  </a:txBody>
                  <a:tcPr/>
                </a:tc>
              </a:tr>
              <a:tr h="312282">
                <a:tc>
                  <a:txBody>
                    <a:bodyPr/>
                    <a:lstStyle/>
                    <a:p>
                      <a:r>
                        <a:rPr lang="en-US" sz="1400" dirty="0" smtClean="0"/>
                        <a:t>One-way communication</a:t>
                      </a:r>
                      <a:endParaRPr lang="en-US" sz="1400" dirty="0"/>
                    </a:p>
                  </a:txBody>
                  <a:tcPr/>
                </a:tc>
                <a:tc>
                  <a:txBody>
                    <a:bodyPr/>
                    <a:lstStyle/>
                    <a:p>
                      <a:r>
                        <a:rPr lang="en-US" sz="1400" dirty="0" smtClean="0"/>
                        <a:t>Two-way</a:t>
                      </a:r>
                      <a:r>
                        <a:rPr lang="en-US" sz="1400" baseline="0" dirty="0" smtClean="0"/>
                        <a:t> communication</a:t>
                      </a:r>
                      <a:endParaRPr lang="en-US" sz="1400" dirty="0"/>
                    </a:p>
                  </a:txBody>
                  <a:tcPr/>
                </a:tc>
              </a:tr>
              <a:tr h="539397">
                <a:tc>
                  <a:txBody>
                    <a:bodyPr/>
                    <a:lstStyle/>
                    <a:p>
                      <a:r>
                        <a:rPr lang="en-US" sz="1400" dirty="0" smtClean="0"/>
                        <a:t>Centralized power generation</a:t>
                      </a:r>
                      <a:endParaRPr lang="en-US" sz="1400" dirty="0"/>
                    </a:p>
                  </a:txBody>
                  <a:tcPr/>
                </a:tc>
                <a:tc>
                  <a:txBody>
                    <a:bodyPr/>
                    <a:lstStyle/>
                    <a:p>
                      <a:r>
                        <a:rPr lang="en-US" sz="1400" dirty="0" smtClean="0"/>
                        <a:t>Distributed power generation</a:t>
                      </a:r>
                      <a:endParaRPr lang="en-US" sz="1400" dirty="0"/>
                    </a:p>
                  </a:txBody>
                  <a:tcPr/>
                </a:tc>
              </a:tr>
              <a:tr h="539397">
                <a:tc>
                  <a:txBody>
                    <a:bodyPr/>
                    <a:lstStyle/>
                    <a:p>
                      <a:r>
                        <a:rPr lang="en-US" sz="1400" dirty="0" smtClean="0"/>
                        <a:t>A small number of sensors</a:t>
                      </a:r>
                      <a:endParaRPr lang="en-US" sz="1400" dirty="0"/>
                    </a:p>
                  </a:txBody>
                  <a:tcPr/>
                </a:tc>
                <a:tc>
                  <a:txBody>
                    <a:bodyPr/>
                    <a:lstStyle/>
                    <a:p>
                      <a:r>
                        <a:rPr lang="en-US" sz="1400" dirty="0" smtClean="0"/>
                        <a:t>Full grid sensor layout</a:t>
                      </a:r>
                      <a:endParaRPr lang="en-US" sz="1400" dirty="0"/>
                    </a:p>
                  </a:txBody>
                  <a:tcPr/>
                </a:tc>
              </a:tr>
              <a:tr h="312282">
                <a:tc>
                  <a:txBody>
                    <a:bodyPr/>
                    <a:lstStyle/>
                    <a:p>
                      <a:r>
                        <a:rPr lang="en-US" sz="1400" dirty="0" smtClean="0"/>
                        <a:t>Manual Monitoring</a:t>
                      </a:r>
                      <a:endParaRPr lang="en-US" sz="1400" dirty="0"/>
                    </a:p>
                  </a:txBody>
                  <a:tcPr/>
                </a:tc>
                <a:tc>
                  <a:txBody>
                    <a:bodyPr/>
                    <a:lstStyle/>
                    <a:p>
                      <a:r>
                        <a:rPr lang="en-US" sz="1400" dirty="0" smtClean="0"/>
                        <a:t>Automatic monitoring</a:t>
                      </a:r>
                      <a:endParaRPr lang="en-US" sz="1400" dirty="0"/>
                    </a:p>
                  </a:txBody>
                  <a:tcPr/>
                </a:tc>
              </a:tr>
              <a:tr h="312282">
                <a:tc>
                  <a:txBody>
                    <a:bodyPr/>
                    <a:lstStyle/>
                    <a:p>
                      <a:r>
                        <a:rPr lang="en-US" sz="1400" dirty="0" smtClean="0"/>
                        <a:t>Manual recovery</a:t>
                      </a:r>
                      <a:endParaRPr lang="en-US" sz="1400" dirty="0"/>
                    </a:p>
                  </a:txBody>
                  <a:tcPr/>
                </a:tc>
                <a:tc>
                  <a:txBody>
                    <a:bodyPr/>
                    <a:lstStyle/>
                    <a:p>
                      <a:r>
                        <a:rPr lang="en-US" sz="1400" dirty="0" smtClean="0"/>
                        <a:t>Automatic recovery</a:t>
                      </a:r>
                      <a:endParaRPr lang="en-US" sz="1400" dirty="0"/>
                    </a:p>
                  </a:txBody>
                  <a:tcPr/>
                </a:tc>
              </a:tr>
              <a:tr h="539397">
                <a:tc>
                  <a:txBody>
                    <a:bodyPr/>
                    <a:lstStyle/>
                    <a:p>
                      <a:r>
                        <a:rPr lang="en-US" sz="1400" dirty="0" smtClean="0"/>
                        <a:t>Failures and power outages</a:t>
                      </a:r>
                      <a:endParaRPr lang="en-US" sz="1400" dirty="0"/>
                    </a:p>
                  </a:txBody>
                  <a:tcPr/>
                </a:tc>
                <a:tc>
                  <a:txBody>
                    <a:bodyPr/>
                    <a:lstStyle/>
                    <a:p>
                      <a:r>
                        <a:rPr lang="en-US" sz="1400" dirty="0" smtClean="0"/>
                        <a:t>Adaptive and islanded</a:t>
                      </a:r>
                      <a:endParaRPr lang="en-US" sz="1400" dirty="0"/>
                    </a:p>
                  </a:txBody>
                  <a:tcPr/>
                </a:tc>
              </a:tr>
              <a:tr h="312282">
                <a:tc>
                  <a:txBody>
                    <a:bodyPr/>
                    <a:lstStyle/>
                    <a:p>
                      <a:r>
                        <a:rPr lang="en-US" sz="1400" dirty="0" smtClean="0"/>
                        <a:t>Few user options</a:t>
                      </a:r>
                      <a:endParaRPr lang="en-US" sz="1400" dirty="0"/>
                    </a:p>
                  </a:txBody>
                  <a:tcPr/>
                </a:tc>
                <a:tc>
                  <a:txBody>
                    <a:bodyPr/>
                    <a:lstStyle/>
                    <a:p>
                      <a:r>
                        <a:rPr lang="en-US" sz="1400" dirty="0" smtClean="0"/>
                        <a:t>More user options</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564177"/>
            <a:ext cx="867963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1" dirty="0" smtClean="0">
                <a:ea typeface="ＭＳ 明朝" pitchFamily="17" charset="-128"/>
                <a:cs typeface="Times New Roman" pitchFamily="18" charset="0"/>
              </a:rPr>
              <a:t>In the real world situation?</a:t>
            </a:r>
          </a:p>
        </p:txBody>
      </p:sp>
      <p:sp>
        <p:nvSpPr>
          <p:cNvPr id="10" name="テキスト ボックス 9"/>
          <p:cNvSpPr txBox="1"/>
          <p:nvPr/>
        </p:nvSpPr>
        <p:spPr>
          <a:xfrm>
            <a:off x="228600" y="1371600"/>
            <a:ext cx="8610600" cy="5355312"/>
          </a:xfrm>
          <a:prstGeom prst="rect">
            <a:avLst/>
          </a:prstGeom>
          <a:noFill/>
        </p:spPr>
        <p:txBody>
          <a:bodyPr wrap="square" rtlCol="0">
            <a:spAutoFit/>
          </a:bodyPr>
          <a:lstStyle/>
          <a:p>
            <a:pPr algn="just">
              <a:buFont typeface="Arial" pitchFamily="34" charset="0"/>
              <a:buChar char="•"/>
            </a:pPr>
            <a:r>
              <a:rPr lang="en-US" dirty="0" smtClean="0"/>
              <a:t>Excluding remote area, distrubuted generation is not that attractive due to the penetration of grid to various places and low electricity tariff. But government are promoting it by various policies to reduce energy cost.</a:t>
            </a:r>
          </a:p>
          <a:p>
            <a:pPr algn="just">
              <a:buFont typeface="Arial" pitchFamily="34" charset="0"/>
              <a:buChar char="•"/>
            </a:pPr>
            <a:endParaRPr lang="en-US" dirty="0" smtClean="0"/>
          </a:p>
          <a:p>
            <a:pPr algn="just">
              <a:buFont typeface="Arial" pitchFamily="34" charset="0"/>
              <a:buChar char="•"/>
            </a:pPr>
            <a:r>
              <a:rPr lang="en-US" dirty="0" smtClean="0"/>
              <a:t>The government policy of subsidized gas prices and electricity tariffs as well as standby charges for grid connection are deterring cogeneration development in Malaysia (Danish Environmental Cooperation (DANIDA), 2005a, 2005b). </a:t>
            </a:r>
          </a:p>
          <a:p>
            <a:pPr algn="just">
              <a:buFont typeface="Arial" pitchFamily="34" charset="0"/>
              <a:buChar char="•"/>
            </a:pPr>
            <a:endParaRPr lang="en-US" dirty="0" smtClean="0"/>
          </a:p>
          <a:p>
            <a:pPr algn="just">
              <a:buFont typeface="Arial" pitchFamily="34" charset="0"/>
              <a:buChar char="•"/>
            </a:pPr>
            <a:r>
              <a:rPr lang="en-US" dirty="0" smtClean="0"/>
              <a:t>In pursuance with the Malaysian government drive to promote cogeneration, several financial incentive measures were put in place such as the exemption of up to 70% tax on statutory income for 5 years, exemption of import duty and sales taxes for equipment used in cogeneration projects (including energy conservation equipment) that are not produced indigenously as well as a sales tax exemption for equipment purchased from local manufacturers, and writing off accelerated capital allowance on cogeneration-related equipment within a period of 1 year. In addition other regulatory and logistical incentives were advocated to facilitate faster growth of cogeneration systems in the country (Azit and Nor, 2009)</a:t>
            </a:r>
          </a:p>
          <a:p>
            <a:pPr algn="just">
              <a:buFont typeface="Arial" pitchFamily="34" charset="0"/>
              <a:buChar char="•"/>
            </a:pPr>
            <a:endParaRPr lang="en-US" dirty="0" smtClean="0"/>
          </a:p>
          <a:p>
            <a:pPr algn="just">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a:stretch>
            <a:fillRect/>
          </a:stretch>
        </p:blipFill>
        <p:spPr bwMode="auto">
          <a:xfrm>
            <a:off x="823913" y="981075"/>
            <a:ext cx="7496175" cy="4895850"/>
          </a:xfrm>
          <a:prstGeom prst="rect">
            <a:avLst/>
          </a:prstGeom>
          <a:noFill/>
          <a:ln w="9525">
            <a:noFill/>
            <a:miter lim="800000"/>
            <a:headEnd/>
            <a:tailEnd/>
          </a:ln>
        </p:spPr>
      </p:pic>
      <p:sp>
        <p:nvSpPr>
          <p:cNvPr id="25" name="正方形/長方形 24"/>
          <p:cNvSpPr/>
          <p:nvPr/>
        </p:nvSpPr>
        <p:spPr>
          <a:xfrm>
            <a:off x="1219200" y="5715000"/>
            <a:ext cx="6477000" cy="261610"/>
          </a:xfrm>
          <a:prstGeom prst="rect">
            <a:avLst/>
          </a:prstGeom>
        </p:spPr>
        <p:txBody>
          <a:bodyPr wrap="square">
            <a:spAutoFit/>
          </a:bodyPr>
          <a:lstStyle/>
          <a:p>
            <a:pPr algn="ctr"/>
            <a:r>
              <a:rPr lang="en-US" altLang="ja-JP" sz="1100" dirty="0" smtClean="0"/>
              <a:t>Catalog of CHP Technologies, US Environmental Protection Agency Combined and Power Partnership</a:t>
            </a:r>
            <a:endParaRPr lang="ja-JP" altLang="en-US" sz="1100" dirty="0"/>
          </a:p>
        </p:txBody>
      </p:sp>
      <p:sp>
        <p:nvSpPr>
          <p:cNvPr id="26" name="Rectangle 2"/>
          <p:cNvSpPr>
            <a:spLocks noChangeArrowheads="1"/>
          </p:cNvSpPr>
          <p:nvPr/>
        </p:nvSpPr>
        <p:spPr bwMode="auto">
          <a:xfrm>
            <a:off x="0" y="533400"/>
            <a:ext cx="867963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Cogeneration system or Combined Heat Power (CHP)</a:t>
            </a:r>
            <a:endParaRPr kumimoji="1" lang="en-US" altLang="ja-JP" sz="2400" dirty="0" smtClean="0">
              <a:ea typeface="ＭＳ 明朝" pitchFamily="17" charset="-128"/>
              <a:cs typeface="Times New Roman" pitchFamily="18" charset="0"/>
            </a:endParaRPr>
          </a:p>
        </p:txBody>
      </p:sp>
      <p:sp>
        <p:nvSpPr>
          <p:cNvPr id="2" name="TextBox 1"/>
          <p:cNvSpPr txBox="1"/>
          <p:nvPr/>
        </p:nvSpPr>
        <p:spPr>
          <a:xfrm>
            <a:off x="7696200" y="1828800"/>
            <a:ext cx="1219200" cy="369332"/>
          </a:xfrm>
          <a:prstGeom prst="rect">
            <a:avLst/>
          </a:prstGeom>
          <a:solidFill>
            <a:srgbClr val="FF0000"/>
          </a:solidFill>
        </p:spPr>
        <p:txBody>
          <a:bodyPr wrap="square" rtlCol="0">
            <a:spAutoFit/>
          </a:bodyPr>
          <a:lstStyle/>
          <a:p>
            <a:r>
              <a:rPr lang="en-MY" dirty="0" smtClean="0"/>
              <a:t>Not found</a:t>
            </a:r>
            <a:endParaRPr lang="en-MY" dirty="0"/>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838200" y="1066800"/>
            <a:ext cx="7191375" cy="4696782"/>
          </a:xfrm>
          <a:prstGeom prst="rect">
            <a:avLst/>
          </a:prstGeom>
          <a:noFill/>
          <a:ln w="9525">
            <a:noFill/>
            <a:miter lim="800000"/>
            <a:headEnd/>
            <a:tailEnd/>
          </a:ln>
        </p:spPr>
      </p:pic>
      <p:sp>
        <p:nvSpPr>
          <p:cNvPr id="25" name="正方形/長方形 24"/>
          <p:cNvSpPr/>
          <p:nvPr/>
        </p:nvSpPr>
        <p:spPr>
          <a:xfrm>
            <a:off x="1143000" y="5181600"/>
            <a:ext cx="6477000" cy="261610"/>
          </a:xfrm>
          <a:prstGeom prst="rect">
            <a:avLst/>
          </a:prstGeom>
        </p:spPr>
        <p:txBody>
          <a:bodyPr wrap="square">
            <a:spAutoFit/>
          </a:bodyPr>
          <a:lstStyle/>
          <a:p>
            <a:pPr algn="ctr"/>
            <a:r>
              <a:rPr lang="en-US" altLang="ja-JP" sz="1100" dirty="0" smtClean="0"/>
              <a:t>Catalog of CHP Technologies, US Environmental Protection Agency Combined and Power Partnership</a:t>
            </a:r>
            <a:endParaRPr lang="ja-JP" altLang="en-US" sz="1100" dirty="0"/>
          </a:p>
        </p:txBody>
      </p:sp>
      <p:sp>
        <p:nvSpPr>
          <p:cNvPr id="26" name="Rectangle 2"/>
          <p:cNvSpPr>
            <a:spLocks noChangeArrowheads="1"/>
          </p:cNvSpPr>
          <p:nvPr/>
        </p:nvSpPr>
        <p:spPr bwMode="auto">
          <a:xfrm>
            <a:off x="0" y="679903"/>
            <a:ext cx="867963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Cogeneration system or Combined Heat Power (CHP)</a:t>
            </a:r>
            <a:endParaRPr kumimoji="1" lang="en-US" altLang="ja-JP" sz="2400" dirty="0" smtClean="0">
              <a:ea typeface="ＭＳ 明朝" pitchFamily="17" charset="-128"/>
              <a:cs typeface="Times New Roman" pitchFamily="18" charset="0"/>
            </a:endParaRPr>
          </a:p>
        </p:txBody>
      </p:sp>
      <p:graphicFrame>
        <p:nvGraphicFramePr>
          <p:cNvPr id="122882" name="Object 2"/>
          <p:cNvGraphicFramePr>
            <a:graphicFrameLocks noChangeAspect="1"/>
          </p:cNvGraphicFramePr>
          <p:nvPr>
            <p:extLst>
              <p:ext uri="{D42A27DB-BD31-4B8C-83A1-F6EECF244321}">
                <p14:modId xmlns:p14="http://schemas.microsoft.com/office/powerpoint/2010/main" xmlns="" val="248770182"/>
              </p:ext>
            </p:extLst>
          </p:nvPr>
        </p:nvGraphicFramePr>
        <p:xfrm>
          <a:off x="1295400" y="5591312"/>
          <a:ext cx="1374775" cy="883471"/>
        </p:xfrm>
        <a:graphic>
          <a:graphicData uri="http://schemas.openxmlformats.org/presentationml/2006/ole">
            <p:oleObj spid="_x0000_s56334" name="Equation" r:id="rId4" imgW="685502" imgH="444307" progId="Equation.DSMT4">
              <p:embed/>
            </p:oleObj>
          </a:graphicData>
        </a:graphic>
      </p:graphicFrame>
      <p:graphicFrame>
        <p:nvGraphicFramePr>
          <p:cNvPr id="122883" name="Object 3"/>
          <p:cNvGraphicFramePr>
            <a:graphicFrameLocks noChangeAspect="1"/>
          </p:cNvGraphicFramePr>
          <p:nvPr>
            <p:extLst>
              <p:ext uri="{D42A27DB-BD31-4B8C-83A1-F6EECF244321}">
                <p14:modId xmlns:p14="http://schemas.microsoft.com/office/powerpoint/2010/main" xmlns="" val="2362158448"/>
              </p:ext>
            </p:extLst>
          </p:nvPr>
        </p:nvGraphicFramePr>
        <p:xfrm>
          <a:off x="3276600" y="5567140"/>
          <a:ext cx="1463675" cy="908436"/>
        </p:xfrm>
        <a:graphic>
          <a:graphicData uri="http://schemas.openxmlformats.org/presentationml/2006/ole">
            <p:oleObj spid="_x0000_s56335" name="Equation" r:id="rId5" imgW="710891" imgH="444307" progId="Equation.DSMT4">
              <p:embed/>
            </p:oleObj>
          </a:graphicData>
        </a:graphic>
      </p:graphicFrame>
      <p:graphicFrame>
        <p:nvGraphicFramePr>
          <p:cNvPr id="122884" name="Object 4"/>
          <p:cNvGraphicFramePr>
            <a:graphicFrameLocks noChangeAspect="1"/>
          </p:cNvGraphicFramePr>
          <p:nvPr>
            <p:extLst>
              <p:ext uri="{D42A27DB-BD31-4B8C-83A1-F6EECF244321}">
                <p14:modId xmlns:p14="http://schemas.microsoft.com/office/powerpoint/2010/main" xmlns="" val="3159381616"/>
              </p:ext>
            </p:extLst>
          </p:nvPr>
        </p:nvGraphicFramePr>
        <p:xfrm>
          <a:off x="5257799" y="5538730"/>
          <a:ext cx="2370667" cy="936845"/>
        </p:xfrm>
        <a:graphic>
          <a:graphicData uri="http://schemas.openxmlformats.org/presentationml/2006/ole">
            <p:oleObj spid="_x0000_s56336" name="Equation" r:id="rId6" imgW="1117115" imgH="444307" progId="Equation.DSMT4">
              <p:embed/>
            </p:oleObj>
          </a:graphicData>
        </a:graphic>
      </p:graphicFrame>
      <p:sp>
        <p:nvSpPr>
          <p:cNvPr id="8" name="TextBox 7"/>
          <p:cNvSpPr txBox="1"/>
          <p:nvPr/>
        </p:nvSpPr>
        <p:spPr>
          <a:xfrm>
            <a:off x="7696200" y="1828800"/>
            <a:ext cx="1219200" cy="369332"/>
          </a:xfrm>
          <a:prstGeom prst="rect">
            <a:avLst/>
          </a:prstGeom>
          <a:solidFill>
            <a:srgbClr val="FF0000"/>
          </a:solidFill>
        </p:spPr>
        <p:txBody>
          <a:bodyPr wrap="square" rtlCol="0">
            <a:spAutoFit/>
          </a:bodyPr>
          <a:lstStyle/>
          <a:p>
            <a:r>
              <a:rPr lang="en-MY" dirty="0" smtClean="0"/>
              <a:t>Not found</a:t>
            </a:r>
            <a:endParaRPr lang="en-MY" dirty="0"/>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200" y="762000"/>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Trigeneration system or Combined Cooling Heat Power (CCHP)</a:t>
            </a:r>
            <a:endParaRPr kumimoji="1" lang="en-US" altLang="ja-JP" sz="2400" dirty="0" smtClean="0">
              <a:ea typeface="ＭＳ 明朝" pitchFamily="17" charset="-128"/>
              <a:cs typeface="Times New Roman" pitchFamily="18" charset="0"/>
            </a:endParaRPr>
          </a:p>
        </p:txBody>
      </p:sp>
      <p:grpSp>
        <p:nvGrpSpPr>
          <p:cNvPr id="2" name="グループ化 6"/>
          <p:cNvGrpSpPr/>
          <p:nvPr/>
        </p:nvGrpSpPr>
        <p:grpSpPr>
          <a:xfrm>
            <a:off x="304800" y="1600200"/>
            <a:ext cx="8435340" cy="3514725"/>
            <a:chOff x="304800" y="1600200"/>
            <a:chExt cx="8435340" cy="3514725"/>
          </a:xfrm>
        </p:grpSpPr>
        <p:pic>
          <p:nvPicPr>
            <p:cNvPr id="36866" name="Picture 2" descr="http://4.bp.blogspot.com/-1b0IH1_CnRY/T-nIbjrpy_I/AAAAAAAAAQE/UAeEvW-Z6V8/s640/Chart_TriG.jpg"/>
            <p:cNvPicPr>
              <a:picLocks noChangeAspect="1" noChangeArrowheads="1"/>
            </p:cNvPicPr>
            <p:nvPr/>
          </p:nvPicPr>
          <p:blipFill>
            <a:blip r:embed="rId2" cstate="print"/>
            <a:srcRect/>
            <a:stretch>
              <a:fillRect/>
            </a:stretch>
          </p:blipFill>
          <p:spPr bwMode="auto">
            <a:xfrm>
              <a:off x="304800" y="1600200"/>
              <a:ext cx="8435340" cy="3514725"/>
            </a:xfrm>
            <a:prstGeom prst="rect">
              <a:avLst/>
            </a:prstGeom>
            <a:noFill/>
          </p:spPr>
        </p:pic>
        <p:sp>
          <p:nvSpPr>
            <p:cNvPr id="6" name="正方形/長方形 5"/>
            <p:cNvSpPr/>
            <p:nvPr/>
          </p:nvSpPr>
          <p:spPr>
            <a:xfrm>
              <a:off x="1447800" y="4851484"/>
              <a:ext cx="5410200" cy="253916"/>
            </a:xfrm>
            <a:prstGeom prst="rect">
              <a:avLst/>
            </a:prstGeom>
          </p:spPr>
          <p:txBody>
            <a:bodyPr wrap="square">
              <a:spAutoFit/>
            </a:bodyPr>
            <a:lstStyle/>
            <a:p>
              <a:pPr algn="ctr"/>
              <a:r>
                <a:rPr lang="en-US" sz="1050" dirty="0" smtClean="0"/>
                <a:t>http://oneclimateonechallenge.blogspot.com/2012/06/sydney-provoking-2030.html</a:t>
              </a:r>
              <a:endParaRPr lang="en-US" sz="1050" dirty="0"/>
            </a:p>
          </p:txBody>
        </p:sp>
      </p:gr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6"/>
          <p:cNvGrpSpPr/>
          <p:nvPr/>
        </p:nvGrpSpPr>
        <p:grpSpPr>
          <a:xfrm>
            <a:off x="304800" y="914400"/>
            <a:ext cx="8435340" cy="3514725"/>
            <a:chOff x="304800" y="1600200"/>
            <a:chExt cx="8435340" cy="3514725"/>
          </a:xfrm>
        </p:grpSpPr>
        <p:pic>
          <p:nvPicPr>
            <p:cNvPr id="18" name="Picture 2" descr="http://4.bp.blogspot.com/-1b0IH1_CnRY/T-nIbjrpy_I/AAAAAAAAAQE/UAeEvW-Z6V8/s640/Chart_TriG.jpg"/>
            <p:cNvPicPr>
              <a:picLocks noChangeAspect="1" noChangeArrowheads="1"/>
            </p:cNvPicPr>
            <p:nvPr/>
          </p:nvPicPr>
          <p:blipFill>
            <a:blip r:embed="rId3" cstate="print"/>
            <a:srcRect/>
            <a:stretch>
              <a:fillRect/>
            </a:stretch>
          </p:blipFill>
          <p:spPr bwMode="auto">
            <a:xfrm>
              <a:off x="304800" y="1600200"/>
              <a:ext cx="8435340" cy="3514725"/>
            </a:xfrm>
            <a:prstGeom prst="rect">
              <a:avLst/>
            </a:prstGeom>
            <a:noFill/>
          </p:spPr>
        </p:pic>
        <p:sp>
          <p:nvSpPr>
            <p:cNvPr id="19" name="正方形/長方形 18"/>
            <p:cNvSpPr/>
            <p:nvPr/>
          </p:nvSpPr>
          <p:spPr>
            <a:xfrm>
              <a:off x="1447800" y="4851484"/>
              <a:ext cx="5410200" cy="253916"/>
            </a:xfrm>
            <a:prstGeom prst="rect">
              <a:avLst/>
            </a:prstGeom>
          </p:spPr>
          <p:txBody>
            <a:bodyPr wrap="square">
              <a:spAutoFit/>
            </a:bodyPr>
            <a:lstStyle/>
            <a:p>
              <a:pPr algn="ctr"/>
              <a:r>
                <a:rPr lang="en-US" sz="1050" dirty="0" smtClean="0"/>
                <a:t>http://oneclimateonechallenge.blogspot.com/2012/06/sydney-provoking-2030.html</a:t>
              </a:r>
              <a:endParaRPr lang="en-US" sz="1050" dirty="0"/>
            </a:p>
          </p:txBody>
        </p:sp>
      </p:grpSp>
      <p:sp>
        <p:nvSpPr>
          <p:cNvPr id="4" name="Rectangle 2"/>
          <p:cNvSpPr>
            <a:spLocks noChangeArrowheads="1"/>
          </p:cNvSpPr>
          <p:nvPr/>
        </p:nvSpPr>
        <p:spPr bwMode="auto">
          <a:xfrm>
            <a:off x="-228600" y="700713"/>
            <a:ext cx="9372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dirty="0" smtClean="0">
                <a:latin typeface="Calibri" pitchFamily="34" charset="0"/>
                <a:ea typeface="ＭＳ 明朝" pitchFamily="17" charset="-128"/>
                <a:cs typeface="Times New Roman" pitchFamily="18" charset="0"/>
              </a:rPr>
              <a:t>Trigeneration system or Combined Cooling Heat Power (CCHP)</a:t>
            </a:r>
            <a:endParaRPr kumimoji="1" lang="en-US" altLang="ja-JP" sz="2400" dirty="0" smtClean="0">
              <a:ea typeface="ＭＳ 明朝" pitchFamily="17" charset="-128"/>
              <a:cs typeface="Times New Roman" pitchFamily="18" charset="0"/>
            </a:endParaRPr>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35843" name="Rectangle 3"/>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35846" name="Picture 6"/>
          <p:cNvPicPr>
            <a:picLocks noChangeAspect="1" noChangeArrowheads="1"/>
          </p:cNvPicPr>
          <p:nvPr/>
        </p:nvPicPr>
        <p:blipFill>
          <a:blip r:embed="rId4" cstate="print"/>
          <a:srcRect/>
          <a:stretch>
            <a:fillRect/>
          </a:stretch>
        </p:blipFill>
        <p:spPr bwMode="auto">
          <a:xfrm>
            <a:off x="2833688" y="5105400"/>
            <a:ext cx="2271712" cy="990600"/>
          </a:xfrm>
          <a:prstGeom prst="rect">
            <a:avLst/>
          </a:prstGeom>
          <a:noFill/>
        </p:spPr>
      </p:pic>
      <p:graphicFrame>
        <p:nvGraphicFramePr>
          <p:cNvPr id="35847" name="Object 7"/>
          <p:cNvGraphicFramePr>
            <a:graphicFrameLocks noChangeAspect="1"/>
          </p:cNvGraphicFramePr>
          <p:nvPr/>
        </p:nvGraphicFramePr>
        <p:xfrm>
          <a:off x="5313363" y="5029200"/>
          <a:ext cx="3629025" cy="990600"/>
        </p:xfrm>
        <a:graphic>
          <a:graphicData uri="http://schemas.openxmlformats.org/presentationml/2006/ole">
            <p:oleObj spid="_x0000_s57349" name="Equation" r:id="rId5" imgW="1663700" imgH="457200" progId="Equation.DSMT4">
              <p:embed/>
            </p:oleObj>
          </a:graphicData>
        </a:graphic>
      </p:graphicFrame>
      <p:pic>
        <p:nvPicPr>
          <p:cNvPr id="35848" name="Picture 8"/>
          <p:cNvPicPr>
            <a:picLocks noChangeAspect="1" noChangeArrowheads="1"/>
          </p:cNvPicPr>
          <p:nvPr/>
        </p:nvPicPr>
        <p:blipFill>
          <a:blip r:embed="rId6" cstate="print"/>
          <a:srcRect/>
          <a:stretch>
            <a:fillRect/>
          </a:stretch>
        </p:blipFill>
        <p:spPr bwMode="auto">
          <a:xfrm>
            <a:off x="28575" y="5181600"/>
            <a:ext cx="2714625" cy="990600"/>
          </a:xfrm>
          <a:prstGeom prst="rect">
            <a:avLst/>
          </a:prstGeom>
          <a:noFill/>
        </p:spPr>
      </p:pic>
      <p:sp>
        <p:nvSpPr>
          <p:cNvPr id="13" name="テキスト ボックス 12"/>
          <p:cNvSpPr txBox="1"/>
          <p:nvPr/>
        </p:nvSpPr>
        <p:spPr>
          <a:xfrm>
            <a:off x="8534400" y="3657600"/>
            <a:ext cx="533400" cy="400110"/>
          </a:xfrm>
          <a:prstGeom prst="rect">
            <a:avLst/>
          </a:prstGeom>
          <a:noFill/>
        </p:spPr>
        <p:txBody>
          <a:bodyPr wrap="square" rtlCol="0">
            <a:spAutoFit/>
          </a:bodyPr>
          <a:lstStyle/>
          <a:p>
            <a:r>
              <a:rPr kumimoji="1" lang="en-US" altLang="ja-JP" sz="2000" b="1" i="1" dirty="0" smtClean="0">
                <a:solidFill>
                  <a:srgbClr val="FF0000"/>
                </a:solidFill>
              </a:rPr>
              <a:t>Pe</a:t>
            </a:r>
            <a:endParaRPr kumimoji="1" lang="ja-JP" altLang="en-US" sz="2000" b="1" i="1" dirty="0">
              <a:solidFill>
                <a:srgbClr val="FF0000"/>
              </a:solidFill>
            </a:endParaRPr>
          </a:p>
        </p:txBody>
      </p:sp>
      <p:sp>
        <p:nvSpPr>
          <p:cNvPr id="14" name="テキスト ボックス 13"/>
          <p:cNvSpPr txBox="1"/>
          <p:nvPr/>
        </p:nvSpPr>
        <p:spPr>
          <a:xfrm>
            <a:off x="0" y="2133600"/>
            <a:ext cx="685800" cy="400110"/>
          </a:xfrm>
          <a:prstGeom prst="rect">
            <a:avLst/>
          </a:prstGeom>
          <a:noFill/>
        </p:spPr>
        <p:txBody>
          <a:bodyPr wrap="square" rtlCol="0">
            <a:spAutoFit/>
          </a:bodyPr>
          <a:lstStyle/>
          <a:p>
            <a:r>
              <a:rPr kumimoji="1" lang="en-US" altLang="ja-JP" sz="2000" b="1" i="1" dirty="0" smtClean="0">
                <a:solidFill>
                  <a:srgbClr val="FF0000"/>
                </a:solidFill>
              </a:rPr>
              <a:t>Q</a:t>
            </a:r>
            <a:r>
              <a:rPr kumimoji="1" lang="en-US" altLang="ja-JP" sz="2000" b="1" i="1" baseline="-25000" dirty="0" smtClean="0">
                <a:solidFill>
                  <a:srgbClr val="FF0000"/>
                </a:solidFill>
              </a:rPr>
              <a:t>fuel</a:t>
            </a:r>
            <a:endParaRPr kumimoji="1" lang="ja-JP" altLang="en-US" sz="2000" b="1" i="1" baseline="-25000" dirty="0">
              <a:solidFill>
                <a:srgbClr val="FF0000"/>
              </a:solidFill>
            </a:endParaRPr>
          </a:p>
        </p:txBody>
      </p:sp>
      <p:sp>
        <p:nvSpPr>
          <p:cNvPr id="15" name="テキスト ボックス 14"/>
          <p:cNvSpPr txBox="1"/>
          <p:nvPr/>
        </p:nvSpPr>
        <p:spPr>
          <a:xfrm>
            <a:off x="8382000" y="1905000"/>
            <a:ext cx="685800" cy="400110"/>
          </a:xfrm>
          <a:prstGeom prst="rect">
            <a:avLst/>
          </a:prstGeom>
          <a:noFill/>
        </p:spPr>
        <p:txBody>
          <a:bodyPr wrap="square" rtlCol="0">
            <a:spAutoFit/>
          </a:bodyPr>
          <a:lstStyle/>
          <a:p>
            <a:r>
              <a:rPr kumimoji="1" lang="en-US" altLang="ja-JP" sz="2000" b="1" i="1" dirty="0" smtClean="0">
                <a:solidFill>
                  <a:srgbClr val="FF0000"/>
                </a:solidFill>
              </a:rPr>
              <a:t>Q</a:t>
            </a:r>
            <a:r>
              <a:rPr kumimoji="1" lang="en-US" altLang="ja-JP" sz="2000" b="1" i="1" baseline="-25000" dirty="0" smtClean="0">
                <a:solidFill>
                  <a:srgbClr val="FF0000"/>
                </a:solidFill>
              </a:rPr>
              <a:t>ehe</a:t>
            </a:r>
            <a:endParaRPr kumimoji="1" lang="ja-JP" altLang="en-US" sz="2000" b="1" i="1" baseline="-25000" dirty="0">
              <a:solidFill>
                <a:srgbClr val="FF0000"/>
              </a:solidFill>
            </a:endParaRPr>
          </a:p>
        </p:txBody>
      </p:sp>
      <p:sp>
        <p:nvSpPr>
          <p:cNvPr id="16" name="テキスト ボックス 15"/>
          <p:cNvSpPr txBox="1"/>
          <p:nvPr/>
        </p:nvSpPr>
        <p:spPr>
          <a:xfrm>
            <a:off x="7924800" y="2514600"/>
            <a:ext cx="990600" cy="400110"/>
          </a:xfrm>
          <a:prstGeom prst="rect">
            <a:avLst/>
          </a:prstGeom>
          <a:noFill/>
        </p:spPr>
        <p:txBody>
          <a:bodyPr wrap="square" rtlCol="0">
            <a:spAutoFit/>
          </a:bodyPr>
          <a:lstStyle/>
          <a:p>
            <a:r>
              <a:rPr kumimoji="1" lang="en-US" altLang="ja-JP" sz="2000" b="1" i="1" dirty="0" smtClean="0">
                <a:solidFill>
                  <a:srgbClr val="FF0000"/>
                </a:solidFill>
              </a:rPr>
              <a:t>Q</a:t>
            </a:r>
            <a:r>
              <a:rPr kumimoji="1" lang="en-US" altLang="ja-JP" sz="2000" b="1" i="1" baseline="-25000" dirty="0" smtClean="0">
                <a:solidFill>
                  <a:srgbClr val="FF0000"/>
                </a:solidFill>
              </a:rPr>
              <a:t>ehe,cool</a:t>
            </a:r>
            <a:endParaRPr kumimoji="1" lang="ja-JP" altLang="en-US" sz="2000" b="1" i="1" baseline="-25000" dirty="0">
              <a:solidFill>
                <a:srgbClr val="FF0000"/>
              </a:solidFill>
            </a:endParaRPr>
          </a:p>
        </p:txBody>
      </p:sp>
    </p:spTree>
    <p:extLst>
      <p:ext uri="{BB962C8B-B14F-4D97-AF65-F5344CB8AC3E}">
        <p14:creationId xmlns:p14="http://schemas.microsoft.com/office/powerpoint/2010/main" xmlns="" val="2247340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C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OCW Template</Template>
  <TotalTime>41746</TotalTime>
  <Words>1363</Words>
  <Application>Microsoft Office PowerPoint</Application>
  <PresentationFormat>画面に合わせる (4:3)</PresentationFormat>
  <Paragraphs>357</Paragraphs>
  <Slides>38</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0" baseType="lpstr">
      <vt:lpstr>OCW Template</vt:lpstr>
      <vt:lpstr>Equation</vt:lpstr>
      <vt:lpstr>Power Plant Technology  Energy Conservation in Power Plants (Lecture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5AVE</cp:lastModifiedBy>
  <cp:revision>2195</cp:revision>
  <dcterms:created xsi:type="dcterms:W3CDTF">2010-07-05T07:50:24Z</dcterms:created>
  <dcterms:modified xsi:type="dcterms:W3CDTF">2017-08-27T02:45:35Z</dcterms:modified>
</cp:coreProperties>
</file>