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1" r:id="rId2"/>
    <p:sldId id="415" r:id="rId3"/>
    <p:sldId id="416" r:id="rId4"/>
    <p:sldId id="366" r:id="rId5"/>
    <p:sldId id="361" r:id="rId6"/>
    <p:sldId id="363" r:id="rId7"/>
    <p:sldId id="364" r:id="rId8"/>
    <p:sldId id="365" r:id="rId9"/>
    <p:sldId id="414" r:id="rId10"/>
    <p:sldId id="375" r:id="rId11"/>
    <p:sldId id="41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2" r:id="rId26"/>
    <p:sldId id="419" r:id="rId27"/>
    <p:sldId id="420" r:id="rId28"/>
  </p:sldIdLst>
  <p:sldSz cx="9144000" cy="6858000" type="screen4x3"/>
  <p:notesSz cx="6797675" cy="9926638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7431"/>
  </p:normalViewPr>
  <p:slideViewPr>
    <p:cSldViewPr snapToObjects="1">
      <p:cViewPr varScale="1">
        <p:scale>
          <a:sx n="58" d="100"/>
          <a:sy n="58" d="100"/>
        </p:scale>
        <p:origin x="7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A8630-DB7B-4440-872B-B3FA94E64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6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D95A1-8705-4056-9125-B22BC10B7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22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202524" y="5891546"/>
            <a:ext cx="1249796" cy="4374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52320" y="5891546"/>
            <a:ext cx="132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Logic Gate &amp; Boolean Algebra </a:t>
            </a:r>
            <a:r>
              <a:rPr lang="en-US" sz="1000" baseline="0" dirty="0" smtClean="0"/>
              <a:t>by </a:t>
            </a:r>
            <a:r>
              <a:rPr lang="en-US" sz="1000" baseline="0" dirty="0" err="1" smtClean="0"/>
              <a:t>Azian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fkee.ump.edu.my/index.php/en/staff-menu/articles-staff/1622-norazian-subari-main-profil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Electronics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Gates and Boolean Algebra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Norazian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Subari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Kejuruteraan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Elektrik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aziansubari@ump.edu.my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4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3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7197CD-1E69-4675-9A96-9D49E19CFB75}" type="slidenum">
              <a:rPr lang="en-US" altLang="en-US"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Basic gates and operation</a:t>
            </a:r>
            <a:br>
              <a:rPr lang="en-US" altLang="en-US" dirty="0"/>
            </a:br>
            <a:r>
              <a:rPr lang="en-US" altLang="en-US" dirty="0" smtClean="0"/>
              <a:t>Exclusive-OR Gate (XOR)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22226" y="3003551"/>
            <a:ext cx="43308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Can have two or more inputs and single output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Expression :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Operation : Outputs are HIGH when input are opposites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34" y="1537590"/>
            <a:ext cx="2694666" cy="12985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899" y="3717032"/>
            <a:ext cx="1800136" cy="72519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167754" y="5219493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Truth table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698" y="2615654"/>
            <a:ext cx="271905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3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3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7197CD-1E69-4675-9A96-9D49E19CFB75}" type="slidenum">
              <a:rPr lang="en-US" altLang="en-US"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Basic gates and operation</a:t>
            </a:r>
            <a:br>
              <a:rPr lang="en-US" altLang="en-US" dirty="0"/>
            </a:br>
            <a:r>
              <a:rPr lang="en-US" altLang="en-US" dirty="0"/>
              <a:t>Exclusive-NOR Gate (XNOR)</a:t>
            </a:r>
            <a:endParaRPr lang="en-US" altLang="en-US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22226" y="3003551"/>
            <a:ext cx="43308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Can have two or more inputs and single output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Expression :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Operation : Outputs are HIGH when input are the same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73366" y="5197140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Truth 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8" y="1579342"/>
            <a:ext cx="2371550" cy="1298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104" y="2628061"/>
            <a:ext cx="2871465" cy="2517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7" y="3789040"/>
            <a:ext cx="1676056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8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Boolean Operations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3BB0E6-2DA2-4D3B-ADA8-99DEB28BD507}" type="slidenum">
              <a:rPr lang="en-US" altLang="en-US"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4011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Boolean Algebra is the mathematics of digital systems</a:t>
            </a:r>
          </a:p>
          <a:p>
            <a:pPr eaLnBrk="1" hangingPunct="1"/>
            <a:r>
              <a:rPr lang="en-US" altLang="en-US" dirty="0" smtClean="0"/>
              <a:t>Terms in Boolean Algebra:</a:t>
            </a:r>
          </a:p>
          <a:p>
            <a:pPr lvl="1" eaLnBrk="1" hangingPunct="1"/>
            <a:r>
              <a:rPr lang="en-US" altLang="en-US" dirty="0" smtClean="0"/>
              <a:t>Variable: symbol to represent an action, a condition, or data</a:t>
            </a:r>
          </a:p>
          <a:p>
            <a:pPr lvl="1" eaLnBrk="1" hangingPunct="1"/>
            <a:r>
              <a:rPr lang="en-US" altLang="en-US" dirty="0" smtClean="0"/>
              <a:t>Complement: inverse of a variable</a:t>
            </a:r>
          </a:p>
          <a:p>
            <a:pPr lvl="2" eaLnBrk="1" hangingPunct="1"/>
            <a:r>
              <a:rPr lang="en-US" altLang="en-US" dirty="0" smtClean="0"/>
              <a:t>Ex: complement of variable A is </a:t>
            </a:r>
            <a:r>
              <a:rPr lang="en-US" altLang="en-US" dirty="0" smtClean="0">
                <a:cs typeface="Arial" panose="020B0604020202020204" pitchFamily="34" charset="0"/>
              </a:rPr>
              <a:t>Ā</a:t>
            </a:r>
          </a:p>
          <a:p>
            <a:pPr lvl="1" eaLnBrk="1" hangingPunct="1"/>
            <a:r>
              <a:rPr lang="en-US" altLang="en-US" dirty="0" smtClean="0">
                <a:cs typeface="Arial" panose="020B0604020202020204" pitchFamily="34" charset="0"/>
              </a:rPr>
              <a:t>Literal: variable or complement of variable</a:t>
            </a:r>
          </a:p>
        </p:txBody>
      </p:sp>
    </p:spTree>
    <p:extLst>
      <p:ext uri="{BB962C8B-B14F-4D97-AF65-F5344CB8AC3E}">
        <p14:creationId xmlns:p14="http://schemas.microsoft.com/office/powerpoint/2010/main" val="255595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D60677-241D-4CA2-A824-020E94302193}" type="slidenum">
              <a:rPr lang="en-US" altLang="en-US"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Boolean Addition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Equivalent to the OR operation</a:t>
            </a:r>
          </a:p>
          <a:p>
            <a:pPr eaLnBrk="1" hangingPunct="1"/>
            <a:r>
              <a:rPr lang="en-US" altLang="en-US" sz="2600" smtClean="0"/>
              <a:t>In logic circuits, a sum term (sum of literals) is produced by an OR operation with no AND operations involved</a:t>
            </a:r>
          </a:p>
          <a:p>
            <a:pPr eaLnBrk="1" hangingPunct="1"/>
            <a:r>
              <a:rPr lang="en-US" altLang="en-US" sz="2600" smtClean="0"/>
              <a:t>Sum term = 1 : when at least one of the literals is 1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95800" y="1905000"/>
          <a:ext cx="437356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VISIO" r:id="rId3" imgW="2574720" imgH="608040" progId="Visio.Drawing.6">
                  <p:embed/>
                </p:oleObj>
              </mc:Choice>
              <mc:Fallback>
                <p:oleObj name="VISIO" r:id="rId3" imgW="2574720" imgH="608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90"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4373563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5029200" y="3200400"/>
            <a:ext cx="3367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Figure 8: Basic rules of Boolean addition</a:t>
            </a:r>
          </a:p>
        </p:txBody>
      </p:sp>
      <p:graphicFrame>
        <p:nvGraphicFramePr>
          <p:cNvPr id="8195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76800" y="4117975"/>
          <a:ext cx="3657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1625400" imgH="228600" progId="Equation.3">
                  <p:embed/>
                </p:oleObj>
              </mc:Choice>
              <mc:Fallback>
                <p:oleObj name="Equation" r:id="rId5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17975"/>
                        <a:ext cx="36576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791200" y="4648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Examples of sum terms</a:t>
            </a:r>
          </a:p>
        </p:txBody>
      </p:sp>
    </p:spTree>
    <p:extLst>
      <p:ext uri="{BB962C8B-B14F-4D97-AF65-F5344CB8AC3E}">
        <p14:creationId xmlns:p14="http://schemas.microsoft.com/office/powerpoint/2010/main" val="46002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C3FD05-4C0B-4E0E-A871-C83D837E14F3}" type="slidenum">
              <a:rPr lang="en-US" altLang="en-US"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Boolean Multiplication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Equivalent to AND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In logic circuits, a product term (product of literals) is produced by an AND operation with no OR operations involved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Product term = 1: only if all literals in the term is 1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0" y="1676400"/>
          <a:ext cx="4449763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VISIO" r:id="rId3" imgW="2574720" imgH="608040" progId="Visio.Drawing.6">
                  <p:embed/>
                </p:oleObj>
              </mc:Choice>
              <mc:Fallback>
                <p:oleObj name="VISIO" r:id="rId3" imgW="2574720" imgH="608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285"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4449763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5029200" y="3048000"/>
            <a:ext cx="377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Figure 8: Basic rules of Boolean multiplication</a:t>
            </a:r>
          </a:p>
        </p:txBody>
      </p:sp>
      <p:graphicFrame>
        <p:nvGraphicFramePr>
          <p:cNvPr id="921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53000" y="3965575"/>
          <a:ext cx="37338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1650960" imgH="228600" progId="Equation.3">
                  <p:embed/>
                </p:oleObj>
              </mc:Choice>
              <mc:Fallback>
                <p:oleObj name="Equation" r:id="rId5" imgW="1650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65575"/>
                        <a:ext cx="37338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791200" y="45720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Examples of product terms</a:t>
            </a:r>
          </a:p>
        </p:txBody>
      </p:sp>
    </p:spTree>
    <p:extLst>
      <p:ext uri="{BB962C8B-B14F-4D97-AF65-F5344CB8AC3E}">
        <p14:creationId xmlns:p14="http://schemas.microsoft.com/office/powerpoint/2010/main" val="425276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DA296F-C6A3-4134-A4A7-671BEB34BC59}" type="slidenum">
              <a:rPr lang="en-US" altLang="en-US"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Boolean Theorems</a:t>
            </a:r>
          </a:p>
        </p:txBody>
      </p:sp>
      <p:pic>
        <p:nvPicPr>
          <p:cNvPr id="17413" name="Picture 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3473450" cy="4724400"/>
          </a:xfrm>
          <a:noFill/>
        </p:spPr>
      </p:pic>
      <p:sp>
        <p:nvSpPr>
          <p:cNvPr id="17414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marL="533400" indent="-533400" eaLnBrk="1" hangingPunct="1"/>
            <a:r>
              <a:rPr lang="en-US" altLang="en-US" sz="2200" smtClean="0"/>
              <a:t>Single variable</a:t>
            </a:r>
            <a:r>
              <a:rPr lang="en-US" altLang="en-US" sz="2600" smtClean="0"/>
              <a:t> </a:t>
            </a:r>
            <a:r>
              <a:rPr lang="en-US" altLang="en-US" sz="1700" smtClean="0"/>
              <a:t>*x=0 or 1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600" smtClean="0"/>
              <a:t>x . 0 = 0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600" smtClean="0"/>
              <a:t>x . 1 = x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600" smtClean="0"/>
              <a:t>x . x = x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600" smtClean="0"/>
              <a:t>x . x = 0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600" smtClean="0"/>
              <a:t>x + 0 = x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600" smtClean="0"/>
              <a:t>x + 1 = 1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600" smtClean="0"/>
              <a:t>x + x = x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600" smtClean="0"/>
              <a:t>x + x = 1	</a:t>
            </a:r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>
            <a:off x="5715000" y="3352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>
            <a:off x="5791200" y="5257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0175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Boolean Theorems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0AC1B0-A644-4F38-904F-BA315E4FB4B6}" type="slidenum">
              <a:rPr lang="en-US" altLang="en-US"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600" dirty="0" smtClean="0"/>
              <a:t>Multivariable Theorems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dirty="0" smtClean="0"/>
              <a:t>x + y = y + x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dirty="0" smtClean="0"/>
              <a:t>x . y = y . x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dirty="0" smtClean="0"/>
              <a:t>x + (y + z) = (x + y) + z = x + y + z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dirty="0" smtClean="0"/>
              <a:t>x(</a:t>
            </a:r>
            <a:r>
              <a:rPr lang="en-US" altLang="en-US" sz="2600" dirty="0" err="1" smtClean="0"/>
              <a:t>yz</a:t>
            </a:r>
            <a:r>
              <a:rPr lang="en-US" altLang="en-US" sz="2600" dirty="0" smtClean="0"/>
              <a:t>) = (</a:t>
            </a:r>
            <a:r>
              <a:rPr lang="en-US" altLang="en-US" sz="2600" dirty="0" err="1" smtClean="0"/>
              <a:t>xy</a:t>
            </a:r>
            <a:r>
              <a:rPr lang="en-US" altLang="en-US" sz="2600" dirty="0" smtClean="0"/>
              <a:t>)z = xyz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dirty="0" smtClean="0"/>
              <a:t>a) x(</a:t>
            </a:r>
            <a:r>
              <a:rPr lang="en-US" altLang="en-US" sz="2600" dirty="0" err="1" smtClean="0"/>
              <a:t>y+z</a:t>
            </a:r>
            <a:r>
              <a:rPr lang="en-US" altLang="en-US" sz="2600" dirty="0" smtClean="0"/>
              <a:t>) = </a:t>
            </a:r>
            <a:r>
              <a:rPr lang="en-US" altLang="en-US" sz="2600" dirty="0" err="1" smtClean="0"/>
              <a:t>xy</a:t>
            </a:r>
            <a:r>
              <a:rPr lang="en-US" altLang="en-US" sz="2600" dirty="0" smtClean="0"/>
              <a:t> + </a:t>
            </a:r>
            <a:r>
              <a:rPr lang="en-US" altLang="en-US" sz="2600" dirty="0" err="1" smtClean="0"/>
              <a:t>xz</a:t>
            </a:r>
            <a:endParaRPr lang="en-US" altLang="en-US" sz="2600" dirty="0" smtClean="0"/>
          </a:p>
          <a:p>
            <a:pPr marL="990600" lvl="1" indent="-646113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200" dirty="0" smtClean="0"/>
              <a:t>    b) </a:t>
            </a:r>
            <a:r>
              <a:rPr lang="en-US" altLang="en-US" sz="2600" dirty="0" smtClean="0"/>
              <a:t>(</a:t>
            </a:r>
            <a:r>
              <a:rPr lang="en-US" altLang="en-US" sz="2600" dirty="0" err="1" smtClean="0"/>
              <a:t>w+x</a:t>
            </a:r>
            <a:r>
              <a:rPr lang="en-US" altLang="en-US" sz="2600" dirty="0" smtClean="0"/>
              <a:t>)(</a:t>
            </a:r>
            <a:r>
              <a:rPr lang="en-US" altLang="en-US" sz="2600" dirty="0" err="1" smtClean="0"/>
              <a:t>y+z</a:t>
            </a:r>
            <a:r>
              <a:rPr lang="en-US" altLang="en-US" sz="2600" dirty="0" smtClean="0"/>
              <a:t>) = </a:t>
            </a:r>
            <a:r>
              <a:rPr lang="en-US" altLang="en-US" sz="2600" dirty="0" err="1" smtClean="0"/>
              <a:t>wy</a:t>
            </a:r>
            <a:r>
              <a:rPr lang="en-US" altLang="en-US" sz="2600" dirty="0" smtClean="0"/>
              <a:t> + </a:t>
            </a:r>
            <a:r>
              <a:rPr lang="en-US" altLang="en-US" sz="2600" dirty="0" err="1" smtClean="0"/>
              <a:t>xy</a:t>
            </a:r>
            <a:r>
              <a:rPr lang="en-US" altLang="en-US" sz="2600" dirty="0" smtClean="0"/>
              <a:t> + </a:t>
            </a:r>
            <a:r>
              <a:rPr lang="en-US" altLang="en-US" sz="2600" dirty="0" err="1" smtClean="0"/>
              <a:t>wz</a:t>
            </a:r>
            <a:r>
              <a:rPr lang="en-US" altLang="en-US" sz="2600" dirty="0" smtClean="0"/>
              <a:t> + </a:t>
            </a:r>
            <a:r>
              <a:rPr lang="en-US" altLang="en-US" sz="2600" dirty="0" err="1" smtClean="0"/>
              <a:t>xz</a:t>
            </a:r>
            <a:endParaRPr lang="en-US" altLang="en-US" sz="26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dirty="0" smtClean="0"/>
              <a:t>x + </a:t>
            </a:r>
            <a:r>
              <a:rPr lang="en-US" altLang="en-US" sz="2600" dirty="0" err="1" smtClean="0"/>
              <a:t>xy</a:t>
            </a:r>
            <a:r>
              <a:rPr lang="en-US" altLang="en-US" sz="2600" dirty="0" smtClean="0"/>
              <a:t> = x</a:t>
            </a:r>
          </a:p>
          <a:p>
            <a:pPr marL="990600" lvl="1" indent="-646113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altLang="en-US" sz="2200" dirty="0" smtClean="0"/>
              <a:t>x + </a:t>
            </a:r>
            <a:r>
              <a:rPr lang="en-US" altLang="en-US" sz="2200" dirty="0" err="1" smtClean="0"/>
              <a:t>xy</a:t>
            </a:r>
            <a:r>
              <a:rPr lang="en-US" altLang="en-US" sz="2200" dirty="0" smtClean="0"/>
              <a:t> = x + y</a:t>
            </a:r>
          </a:p>
          <a:p>
            <a:pPr marL="990600" lvl="1" indent="-646113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n-US" altLang="en-US" sz="2200" dirty="0" smtClean="0"/>
              <a:t>x + </a:t>
            </a:r>
            <a:r>
              <a:rPr lang="en-US" altLang="en-US" sz="2200" dirty="0" err="1" smtClean="0"/>
              <a:t>xy</a:t>
            </a:r>
            <a:r>
              <a:rPr lang="en-US" altLang="en-US" sz="2200" dirty="0" smtClean="0"/>
              <a:t> = x + 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6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600" dirty="0" smtClean="0"/>
          </a:p>
          <a:p>
            <a:pPr marL="990600" lvl="1" indent="-646113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altLang="en-US" sz="2200" i="1" dirty="0" smtClean="0">
              <a:solidFill>
                <a:srgbClr val="0000FF"/>
              </a:solidFill>
            </a:endParaRPr>
          </a:p>
          <a:p>
            <a:pPr marL="990600" lvl="1" indent="-646113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en-US" sz="2200" i="1" dirty="0" smtClean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600" dirty="0" smtClean="0"/>
          </a:p>
        </p:txBody>
      </p:sp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1971328" y="5157192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>
            <a:off x="2339752" y="5499279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8440" name="AutoShape 6"/>
          <p:cNvSpPr>
            <a:spLocks/>
          </p:cNvSpPr>
          <p:nvPr/>
        </p:nvSpPr>
        <p:spPr bwMode="auto">
          <a:xfrm>
            <a:off x="3276600" y="220980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3429000" y="2376488"/>
            <a:ext cx="212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Commutative Laws</a:t>
            </a:r>
          </a:p>
        </p:txBody>
      </p:sp>
      <p:sp>
        <p:nvSpPr>
          <p:cNvPr id="18442" name="AutoShape 8"/>
          <p:cNvSpPr>
            <a:spLocks/>
          </p:cNvSpPr>
          <p:nvPr/>
        </p:nvSpPr>
        <p:spPr bwMode="auto">
          <a:xfrm>
            <a:off x="6553200" y="3200400"/>
            <a:ext cx="381000" cy="609600"/>
          </a:xfrm>
          <a:prstGeom prst="rightBrace">
            <a:avLst>
              <a:gd name="adj1" fmla="val 1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7010400" y="3200400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Associative</a:t>
            </a:r>
          </a:p>
          <a:p>
            <a:pPr eaLnBrk="1" hangingPunct="1"/>
            <a:r>
              <a:rPr lang="en-US" altLang="en-US"/>
              <a:t>Laws</a:t>
            </a:r>
          </a:p>
        </p:txBody>
      </p:sp>
      <p:sp>
        <p:nvSpPr>
          <p:cNvPr id="18444" name="AutoShape 12"/>
          <p:cNvSpPr>
            <a:spLocks/>
          </p:cNvSpPr>
          <p:nvPr/>
        </p:nvSpPr>
        <p:spPr bwMode="auto">
          <a:xfrm>
            <a:off x="5556250" y="3841750"/>
            <a:ext cx="615950" cy="882650"/>
          </a:xfrm>
          <a:prstGeom prst="rightBrace">
            <a:avLst>
              <a:gd name="adj1" fmla="val 1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172200" y="4191000"/>
            <a:ext cx="179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Distributive Law</a:t>
            </a:r>
          </a:p>
        </p:txBody>
      </p:sp>
    </p:spTree>
    <p:extLst>
      <p:ext uri="{BB962C8B-B14F-4D97-AF65-F5344CB8AC3E}">
        <p14:creationId xmlns:p14="http://schemas.microsoft.com/office/powerpoint/2010/main" val="265790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Commutative Laws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7D5063-93F5-448B-8FF0-33293554F63B}" type="slidenum">
              <a:rPr lang="en-US" altLang="en-US"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946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925" y="4194175"/>
            <a:ext cx="7623175" cy="1089025"/>
          </a:xfrm>
          <a:noFill/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7018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1371600" y="3200400"/>
            <a:ext cx="659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order in which the variables are ORed makes no difference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447800" y="5410200"/>
            <a:ext cx="673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order in which the variables are ANDed makes no difference</a:t>
            </a:r>
          </a:p>
        </p:txBody>
      </p:sp>
    </p:spTree>
    <p:extLst>
      <p:ext uri="{BB962C8B-B14F-4D97-AF65-F5344CB8AC3E}">
        <p14:creationId xmlns:p14="http://schemas.microsoft.com/office/powerpoint/2010/main" val="159010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Associative Laws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8D3068-789B-4D75-9AB4-4804ECECE022}" type="slidenum">
              <a:rPr lang="en-US" altLang="en-US"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048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27187"/>
            <a:ext cx="7550150" cy="1208088"/>
          </a:xfrm>
          <a:noFill/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69461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When ORing more than 2 variables, the result is the same regardless</a:t>
            </a:r>
          </a:p>
          <a:p>
            <a:pPr eaLnBrk="1" hangingPunct="1"/>
            <a:r>
              <a:rPr lang="en-US" altLang="en-US"/>
              <a:t>of the grouping of the variables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990600" y="5334000"/>
            <a:ext cx="714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It makes no difference in what order the variables are grouped when </a:t>
            </a:r>
          </a:p>
          <a:p>
            <a:pPr eaLnBrk="1" hangingPunct="1"/>
            <a:r>
              <a:rPr lang="en-US" altLang="en-US"/>
              <a:t>ANDing more than 2 variables</a:t>
            </a:r>
          </a:p>
        </p:txBody>
      </p:sp>
    </p:spTree>
    <p:extLst>
      <p:ext uri="{BB962C8B-B14F-4D97-AF65-F5344CB8AC3E}">
        <p14:creationId xmlns:p14="http://schemas.microsoft.com/office/powerpoint/2010/main" val="1893815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Distributive Law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3535BA-F84A-4807-B21D-1384510805C0}" type="slidenum">
              <a:rPr lang="en-US" altLang="en-US"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150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42056"/>
            <a:ext cx="7262813" cy="1198563"/>
          </a:xfrm>
          <a:noFill/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1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4766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  <a:p>
            <a:r>
              <a:rPr lang="en-GB" dirty="0" smtClean="0">
                <a:latin typeface="Helvetica LT Std Light"/>
              </a:rPr>
              <a:t>Expected Outcomes</a:t>
            </a:r>
            <a:endParaRPr lang="en-GB" dirty="0">
              <a:latin typeface="Helvetica LT Std Light"/>
            </a:endParaRPr>
          </a:p>
          <a:p>
            <a:pPr marL="0" indent="0">
              <a:buNone/>
            </a:pPr>
            <a:r>
              <a:rPr lang="en-GB" sz="2800" dirty="0" smtClean="0">
                <a:latin typeface="Helvetica LT Std Light"/>
              </a:rPr>
              <a:t>    </a:t>
            </a:r>
            <a:r>
              <a:rPr lang="en-GB" sz="2600" dirty="0" smtClean="0">
                <a:latin typeface="Helvetica LT Std Light"/>
              </a:rPr>
              <a:t>At the end of this topic, students should be able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600" dirty="0">
                <a:latin typeface="Helvetica LT Std Light"/>
              </a:rPr>
              <a:t> Perform the basic logic </a:t>
            </a:r>
            <a:r>
              <a:rPr lang="en-MY" sz="2600" dirty="0" smtClean="0">
                <a:latin typeface="Helvetica LT Std Light"/>
              </a:rPr>
              <a:t>operations.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600" dirty="0" smtClean="0">
                <a:latin typeface="Helvetica LT Std Light"/>
              </a:rPr>
              <a:t>Describe </a:t>
            </a:r>
            <a:r>
              <a:rPr lang="en-MY" sz="2600" dirty="0">
                <a:latin typeface="Helvetica LT Std Light"/>
              </a:rPr>
              <a:t>the operation and construct the truth tables for each logic </a:t>
            </a:r>
            <a:r>
              <a:rPr lang="en-MY" sz="2600" dirty="0" smtClean="0">
                <a:latin typeface="Helvetica LT Std Light"/>
              </a:rPr>
              <a:t>circuit.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600" dirty="0" smtClean="0">
                <a:latin typeface="Helvetica LT Std Light"/>
              </a:rPr>
              <a:t>Write </a:t>
            </a:r>
            <a:r>
              <a:rPr lang="en-MY" sz="2600" dirty="0">
                <a:latin typeface="Helvetica LT Std Light"/>
              </a:rPr>
              <a:t>the Boolean expression for the logic gates and their </a:t>
            </a:r>
            <a:r>
              <a:rPr lang="en-MY" sz="2600" dirty="0" smtClean="0">
                <a:latin typeface="Helvetica LT Std Light"/>
              </a:rPr>
              <a:t>combinations.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600" dirty="0" smtClean="0">
                <a:latin typeface="Helvetica LT Std Light"/>
              </a:rPr>
              <a:t>Use </a:t>
            </a:r>
            <a:r>
              <a:rPr lang="en-MY" sz="2600" dirty="0">
                <a:latin typeface="Helvetica LT Std Light"/>
              </a:rPr>
              <a:t>the Boolean algebra to simplify complex logic circuits.</a:t>
            </a:r>
            <a:endParaRPr lang="en-GB" sz="26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36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of Boolean Algebra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E0B83E-0313-4BB7-9C48-02C09C58B294}" type="slidenum">
              <a:rPr lang="en-US" altLang="en-US"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3236" y="1616299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Rule1: Anything </a:t>
            </a:r>
            <a:r>
              <a:rPr lang="en-US" altLang="en-US" dirty="0" err="1" smtClean="0"/>
              <a:t>ANDed</a:t>
            </a:r>
            <a:r>
              <a:rPr lang="en-US" altLang="en-US" dirty="0" smtClean="0"/>
              <a:t> with 0 is equal to 0</a:t>
            </a:r>
          </a:p>
          <a:p>
            <a:pPr eaLnBrk="1" hangingPunct="1"/>
            <a:r>
              <a:rPr lang="en-US" altLang="en-US" dirty="0" smtClean="0"/>
              <a:t>Rule2: Anything </a:t>
            </a:r>
            <a:r>
              <a:rPr lang="en-US" altLang="en-US" dirty="0" err="1" smtClean="0"/>
              <a:t>ANDed</a:t>
            </a:r>
            <a:r>
              <a:rPr lang="en-US" altLang="en-US" dirty="0" smtClean="0"/>
              <a:t> with 1 is equal to itself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800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90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of Boolean Algebra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A4062F-5B22-4E46-8DDA-9B3A735E212E}" type="slidenum">
              <a:rPr lang="en-US" altLang="en-US"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62723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Rule3: Anything </a:t>
            </a:r>
            <a:r>
              <a:rPr lang="en-US" altLang="en-US" dirty="0" err="1" smtClean="0"/>
              <a:t>ANDed</a:t>
            </a:r>
            <a:r>
              <a:rPr lang="en-US" altLang="en-US" dirty="0" smtClean="0"/>
              <a:t> with itself is equal to itself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Rule4: Anything </a:t>
            </a:r>
            <a:r>
              <a:rPr lang="en-US" altLang="en-US" dirty="0" err="1" smtClean="0"/>
              <a:t>ANDed</a:t>
            </a:r>
            <a:r>
              <a:rPr lang="en-US" altLang="en-US" dirty="0" smtClean="0"/>
              <a:t> with its own complement is equal to 0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6596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5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of Boolean Algebra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76B3BE-6286-4E44-B3FF-BA94475934EC}" type="slidenum">
              <a:rPr lang="en-US" altLang="en-US"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7439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Rule5: Anything </a:t>
            </a:r>
            <a:r>
              <a:rPr lang="en-US" altLang="en-US" dirty="0" err="1" smtClean="0"/>
              <a:t>ORed</a:t>
            </a:r>
            <a:r>
              <a:rPr lang="en-US" altLang="en-US" dirty="0" smtClean="0"/>
              <a:t> with 0 is equal to itself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Rule6: Anything </a:t>
            </a:r>
            <a:r>
              <a:rPr lang="en-US" altLang="en-US" dirty="0" err="1" smtClean="0"/>
              <a:t>ORed</a:t>
            </a:r>
            <a:r>
              <a:rPr lang="en-US" altLang="en-US" dirty="0" smtClean="0"/>
              <a:t> with a 1 is equal to 1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800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334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of Boolean Algebra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FDB356-6518-4789-BD8B-CC000EDE449C}" type="slidenum">
              <a:rPr lang="en-US" altLang="en-US"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884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Rule7: Anything </a:t>
            </a:r>
            <a:r>
              <a:rPr lang="en-US" altLang="en-US" dirty="0" err="1" smtClean="0"/>
              <a:t>ORed</a:t>
            </a:r>
            <a:r>
              <a:rPr lang="en-US" altLang="en-US" dirty="0" smtClean="0"/>
              <a:t> with itself is equal to itself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Rule8: Anything </a:t>
            </a:r>
            <a:r>
              <a:rPr lang="en-US" altLang="en-US" dirty="0" err="1" smtClean="0"/>
              <a:t>ORed</a:t>
            </a:r>
            <a:r>
              <a:rPr lang="en-US" altLang="en-US" dirty="0" smtClean="0"/>
              <a:t> with its own complement is equal to 1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762000" y="2514600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36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of Boolean Algebra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FKEE Universiti Malaysia Pahang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AD57AA-6F36-4FE7-A01A-5D4DA0963D55}" type="slidenum">
              <a:rPr lang="en-US" altLang="en-US"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Rule 9: Anything complemented twice will return to its original logic level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779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Proof of logic circuit simplification</a:t>
            </a:r>
            <a:endParaRPr lang="en-MY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A230F2-C572-4E40-A719-6625BE440730}" type="slidenum">
              <a:rPr lang="en-US" altLang="en-US"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911725"/>
          </a:xfrm>
        </p:spPr>
        <p:txBody>
          <a:bodyPr/>
          <a:lstStyle/>
          <a:p>
            <a:r>
              <a:rPr lang="en-US" altLang="en-US" dirty="0" smtClean="0"/>
              <a:t>Example: Proof the following expression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 smtClean="0"/>
              <a:t>Solution: construct a truth table</a:t>
            </a:r>
          </a:p>
          <a:p>
            <a:pPr lvl="1">
              <a:buFont typeface="Wingdings" panose="05000000000000000000" pitchFamily="2" charset="2"/>
              <a:buNone/>
            </a:pPr>
            <a:endParaRPr lang="en-MY" alt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7800" y="2743200"/>
          <a:ext cx="55626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533400"/>
                <a:gridCol w="762000"/>
                <a:gridCol w="914400"/>
                <a:gridCol w="1524000"/>
                <a:gridCol w="762000"/>
              </a:tblGrid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AB’D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AB’D’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AB’D+AB’D’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AB’</a:t>
                      </a:r>
                      <a:endParaRPr lang="en-MY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MY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91" y="1678048"/>
            <a:ext cx="3718882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61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248472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T. Floyd</a:t>
            </a:r>
            <a:r>
              <a:rPr lang="en-GB" sz="2400" dirty="0">
                <a:latin typeface="Helvetica LT Std Light"/>
              </a:rPr>
              <a:t>, “Digital Fundamental”, </a:t>
            </a:r>
            <a:r>
              <a:rPr lang="en-GB" sz="2400" dirty="0" smtClean="0">
                <a:latin typeface="Helvetica LT Std Light"/>
              </a:rPr>
              <a:t>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</a:t>
            </a:r>
            <a:r>
              <a:rPr lang="en-GB" sz="2400" dirty="0">
                <a:latin typeface="Helvetica LT Std Light"/>
              </a:rPr>
              <a:t>Ed., USA : Prentice-Hall, </a:t>
            </a:r>
            <a:r>
              <a:rPr lang="en-GB" sz="2400" dirty="0" smtClean="0">
                <a:latin typeface="Helvetica LT Std Light"/>
              </a:rPr>
              <a:t>2008.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R.J. </a:t>
            </a:r>
            <a:r>
              <a:rPr lang="en-GB" sz="2400" dirty="0" err="1" smtClean="0">
                <a:latin typeface="Helvetica LT Std Light"/>
              </a:rPr>
              <a:t>Tocci</a:t>
            </a:r>
            <a:r>
              <a:rPr lang="en-GB" sz="2400" dirty="0" smtClean="0">
                <a:latin typeface="Helvetica LT Std Light"/>
              </a:rPr>
              <a:t>, “Digital Systems: Principles and Applications”, 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Ed., USA : Prentice-Hall, 2006.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 smtClean="0">
              <a:latin typeface="Helvetica LT Std Light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1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448" y="2154326"/>
            <a:ext cx="5976664" cy="266439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err="1" smtClean="0"/>
              <a:t>Norazian</a:t>
            </a:r>
            <a:r>
              <a:rPr lang="en-GB" dirty="0" smtClean="0"/>
              <a:t> </a:t>
            </a:r>
            <a:r>
              <a:rPr lang="en-GB" dirty="0" err="1" smtClean="0"/>
              <a:t>Subari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 err="1" smtClean="0"/>
              <a:t>Fakulti</a:t>
            </a:r>
            <a:r>
              <a:rPr lang="en-GB" sz="2700" dirty="0" smtClean="0"/>
              <a:t> </a:t>
            </a:r>
            <a:r>
              <a:rPr lang="en-GB" sz="2700" dirty="0" err="1" smtClean="0"/>
              <a:t>Kejuruteraan</a:t>
            </a:r>
            <a:r>
              <a:rPr lang="en-GB" sz="2700" dirty="0" smtClean="0"/>
              <a:t> </a:t>
            </a:r>
            <a:r>
              <a:rPr lang="en-GB" sz="2700" dirty="0" err="1" smtClean="0"/>
              <a:t>Elektrik</a:t>
            </a:r>
            <a:r>
              <a:rPr lang="en-GB" sz="2700" dirty="0" smtClean="0"/>
              <a:t> &amp; </a:t>
            </a:r>
            <a:r>
              <a:rPr lang="en-GB" sz="2700" dirty="0" err="1" smtClean="0"/>
              <a:t>Elektronik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Universiti</a:t>
            </a:r>
            <a:r>
              <a:rPr lang="en-GB" sz="2700" dirty="0" smtClean="0"/>
              <a:t> Malaysia Pahang</a:t>
            </a:r>
            <a:br>
              <a:rPr lang="en-GB" sz="2700" dirty="0" smtClean="0"/>
            </a:br>
            <a:r>
              <a:rPr lang="en-GB" sz="2700" dirty="0" smtClean="0"/>
              <a:t>26600 </a:t>
            </a:r>
            <a:r>
              <a:rPr lang="en-GB" sz="2700" dirty="0" err="1" smtClean="0"/>
              <a:t>Pekan</a:t>
            </a:r>
            <a:r>
              <a:rPr lang="en-GB" sz="2700" dirty="0" smtClean="0"/>
              <a:t>, Pahang, Malaysia</a:t>
            </a:r>
            <a:br>
              <a:rPr lang="en-GB" sz="2700" dirty="0" smtClean="0"/>
            </a:br>
            <a:r>
              <a:rPr lang="en-GB" sz="2200" dirty="0" smtClean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http://fkee.ump.edu.my/index.php/en/staff-menu/articles-staff/1622-norazian-subari-main-profile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0425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MY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Truth table</a:t>
            </a:r>
          </a:p>
          <a:p>
            <a:r>
              <a:rPr lang="en-MY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Basic gates and operation</a:t>
            </a:r>
          </a:p>
          <a:p>
            <a:r>
              <a:rPr lang="en-MY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Boolean constant, variables, and theorems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MY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Implementing circuit from Boolean expression</a:t>
            </a:r>
          </a:p>
        </p:txBody>
      </p:sp>
    </p:spTree>
    <p:extLst>
      <p:ext uri="{BB962C8B-B14F-4D97-AF65-F5344CB8AC3E}">
        <p14:creationId xmlns:p14="http://schemas.microsoft.com/office/powerpoint/2010/main" val="18030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Truth Table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MY" dirty="0" smtClean="0"/>
                  <a:t>Describe the outputs for any possible inputs of a system or circuit</a:t>
                </a:r>
              </a:p>
              <a:p>
                <a:r>
                  <a:rPr lang="en-MY" dirty="0" smtClean="0"/>
                  <a:t>Truth Table also shows the operation or function of a system</a:t>
                </a:r>
              </a:p>
              <a:p>
                <a:r>
                  <a:rPr lang="en-MY" dirty="0" smtClean="0"/>
                  <a:t>Number of entries correspond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MY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M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MY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MY" dirty="0" smtClean="0"/>
                  <a:t> where </a:t>
                </a:r>
                <a:r>
                  <a:rPr lang="en-MY" i="1" dirty="0" smtClean="0"/>
                  <a:t>n</a:t>
                </a:r>
                <a:r>
                  <a:rPr lang="en-MY" dirty="0" smtClean="0"/>
                  <a:t> is the number of inputs.</a:t>
                </a:r>
                <a:endParaRPr lang="en-MY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715" t="-2291" r="-4223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8104" y="2276872"/>
            <a:ext cx="2560542" cy="25178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07113" y="4795115"/>
            <a:ext cx="328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 smtClean="0"/>
              <a:t>2 inputs truth table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49294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Basic gates and </a:t>
            </a:r>
            <a:r>
              <a:rPr lang="en-US" altLang="en-US" dirty="0" smtClean="0"/>
              <a:t>operation</a:t>
            </a:r>
            <a:br>
              <a:rPr lang="en-US" altLang="en-US" dirty="0" smtClean="0"/>
            </a:br>
            <a:r>
              <a:rPr lang="en-US" altLang="en-US" dirty="0" smtClean="0"/>
              <a:t>Inverter (NOT)</a:t>
            </a:r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68960"/>
            <a:ext cx="397078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Single input and single output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Expression :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Operation : inversion or complement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Also call NOT gate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438" y="3283153"/>
            <a:ext cx="2566638" cy="1737511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979613" y="1630363"/>
            <a:ext cx="4464050" cy="1836737"/>
            <a:chOff x="1247" y="1027"/>
            <a:chExt cx="2812" cy="115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7" y="1027"/>
              <a:ext cx="2812" cy="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2306" y="1147"/>
              <a:ext cx="678" cy="589"/>
            </a:xfrm>
            <a:custGeom>
              <a:avLst/>
              <a:gdLst>
                <a:gd name="T0" fmla="*/ 589 w 678"/>
                <a:gd name="T1" fmla="*/ 292 h 589"/>
                <a:gd name="T2" fmla="*/ 599 w 678"/>
                <a:gd name="T3" fmla="*/ 318 h 589"/>
                <a:gd name="T4" fmla="*/ 620 w 678"/>
                <a:gd name="T5" fmla="*/ 334 h 589"/>
                <a:gd name="T6" fmla="*/ 646 w 678"/>
                <a:gd name="T7" fmla="*/ 334 h 589"/>
                <a:gd name="T8" fmla="*/ 667 w 678"/>
                <a:gd name="T9" fmla="*/ 318 h 589"/>
                <a:gd name="T10" fmla="*/ 678 w 678"/>
                <a:gd name="T11" fmla="*/ 292 h 589"/>
                <a:gd name="T12" fmla="*/ 667 w 678"/>
                <a:gd name="T13" fmla="*/ 266 h 589"/>
                <a:gd name="T14" fmla="*/ 646 w 678"/>
                <a:gd name="T15" fmla="*/ 250 h 589"/>
                <a:gd name="T16" fmla="*/ 620 w 678"/>
                <a:gd name="T17" fmla="*/ 250 h 589"/>
                <a:gd name="T18" fmla="*/ 599 w 678"/>
                <a:gd name="T19" fmla="*/ 266 h 589"/>
                <a:gd name="T20" fmla="*/ 589 w 678"/>
                <a:gd name="T21" fmla="*/ 292 h 589"/>
                <a:gd name="T22" fmla="*/ 0 w 678"/>
                <a:gd name="T23" fmla="*/ 0 h 589"/>
                <a:gd name="T24" fmla="*/ 589 w 678"/>
                <a:gd name="T25" fmla="*/ 292 h 589"/>
                <a:gd name="T26" fmla="*/ 0 w 678"/>
                <a:gd name="T27" fmla="*/ 589 h 589"/>
                <a:gd name="T28" fmla="*/ 0 w 678"/>
                <a:gd name="T2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8" h="589">
                  <a:moveTo>
                    <a:pt x="589" y="292"/>
                  </a:moveTo>
                  <a:lnTo>
                    <a:pt x="599" y="318"/>
                  </a:lnTo>
                  <a:lnTo>
                    <a:pt x="620" y="334"/>
                  </a:lnTo>
                  <a:lnTo>
                    <a:pt x="646" y="334"/>
                  </a:lnTo>
                  <a:lnTo>
                    <a:pt x="667" y="318"/>
                  </a:lnTo>
                  <a:lnTo>
                    <a:pt x="678" y="292"/>
                  </a:lnTo>
                  <a:lnTo>
                    <a:pt x="667" y="266"/>
                  </a:lnTo>
                  <a:lnTo>
                    <a:pt x="646" y="250"/>
                  </a:lnTo>
                  <a:lnTo>
                    <a:pt x="620" y="250"/>
                  </a:lnTo>
                  <a:lnTo>
                    <a:pt x="599" y="266"/>
                  </a:lnTo>
                  <a:lnTo>
                    <a:pt x="589" y="292"/>
                  </a:lnTo>
                  <a:close/>
                  <a:moveTo>
                    <a:pt x="0" y="0"/>
                  </a:moveTo>
                  <a:lnTo>
                    <a:pt x="589" y="292"/>
                  </a:lnTo>
                  <a:lnTo>
                    <a:pt x="0" y="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>
              <a:off x="1915" y="1439"/>
              <a:ext cx="39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937" y="1439"/>
              <a:ext cx="44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539" y="1225"/>
              <a:ext cx="391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583" y="1272"/>
              <a:ext cx="23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X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467" y="3794056"/>
            <a:ext cx="1217188" cy="71570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43287" y="4960324"/>
            <a:ext cx="1278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Truth table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Basic gates and </a:t>
            </a:r>
            <a:r>
              <a:rPr lang="en-US" altLang="en-US" dirty="0" smtClean="0"/>
              <a:t>operation</a:t>
            </a:r>
            <a:br>
              <a:rPr lang="en-US" altLang="en-US" dirty="0" smtClean="0"/>
            </a:br>
            <a:r>
              <a:rPr lang="en-US" altLang="en-US" dirty="0" smtClean="0"/>
              <a:t>OR Gate</a:t>
            </a:r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68960"/>
            <a:ext cx="43308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Can have two or more inputs and single output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Expression :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Operation : Logical addition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Outputs are LOW when all inputs are LOW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505" y="3782346"/>
            <a:ext cx="1737511" cy="755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67" y="2901398"/>
            <a:ext cx="2560542" cy="251786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91136" y="5419264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Truth table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487" y="1743024"/>
            <a:ext cx="259102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Basic gates and </a:t>
            </a:r>
            <a:r>
              <a:rPr lang="en-US" altLang="en-US" dirty="0" smtClean="0"/>
              <a:t>operation</a:t>
            </a:r>
            <a:br>
              <a:rPr lang="en-US" altLang="en-US" dirty="0" smtClean="0"/>
            </a:br>
            <a:r>
              <a:rPr lang="en-US" altLang="en-US" dirty="0" smtClean="0"/>
              <a:t>AND Gate</a:t>
            </a:r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68960"/>
            <a:ext cx="43308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Can have two or more inputs and single output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Expression :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Operation : Logical multiplication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Outputs are HIGH when at All inputs are HIGH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95392" y="5383818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Truth table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774025" y="3920653"/>
            <a:ext cx="1173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 = A.B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995" y="2890320"/>
            <a:ext cx="2639797" cy="25178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163" y="1640561"/>
            <a:ext cx="2505673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Basic gates and </a:t>
            </a:r>
            <a:r>
              <a:rPr lang="en-US" altLang="en-US" dirty="0" smtClean="0"/>
              <a:t>operation</a:t>
            </a:r>
            <a:br>
              <a:rPr lang="en-US" altLang="en-US" dirty="0" smtClean="0"/>
            </a:br>
            <a:r>
              <a:rPr lang="en-US" altLang="en-US" dirty="0" smtClean="0"/>
              <a:t>NOR Gate</a:t>
            </a:r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68960"/>
            <a:ext cx="43308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Can have two or more inputs and single output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Expression :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Operation : Inverted OR Gate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Outputs are HIGH when at all inputs are LOW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95392" y="5460246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Truth table</a:t>
            </a: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3163168" y="3933056"/>
            <a:ext cx="616744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 sz="360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443" y="3875678"/>
            <a:ext cx="1481456" cy="64623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110" y="1741773"/>
            <a:ext cx="2170364" cy="10790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416" y="2918523"/>
            <a:ext cx="271295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Basic gates and </a:t>
            </a:r>
            <a:r>
              <a:rPr lang="en-US" altLang="en-US" dirty="0" smtClean="0"/>
              <a:t>operation</a:t>
            </a:r>
            <a:br>
              <a:rPr lang="en-US" altLang="en-US" dirty="0" smtClean="0"/>
            </a:br>
            <a:r>
              <a:rPr lang="en-US" altLang="en-US" dirty="0" smtClean="0"/>
              <a:t>NAND Gate</a:t>
            </a:r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68960"/>
            <a:ext cx="433082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Can have two or more inputs and single output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Expression : 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Operation : Inverted AND Gate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Outputs are LOW when at least one inputs are HIGH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67968" y="5460246"/>
            <a:ext cx="1278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Truth table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467" y="3828724"/>
            <a:ext cx="1371719" cy="6706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501" y="1612516"/>
            <a:ext cx="2462997" cy="124209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612" y="3049492"/>
            <a:ext cx="324036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1351</TotalTime>
  <Words>1012</Words>
  <Application>Microsoft Office PowerPoint</Application>
  <PresentationFormat>On-screen Show (4:3)</PresentationFormat>
  <Paragraphs>246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Helvetica LT Std Light</vt:lpstr>
      <vt:lpstr>Arial</vt:lpstr>
      <vt:lpstr>Calibri</vt:lpstr>
      <vt:lpstr>Cambria Math</vt:lpstr>
      <vt:lpstr>Garamond</vt:lpstr>
      <vt:lpstr>Helvetica</vt:lpstr>
      <vt:lpstr>Wingdings</vt:lpstr>
      <vt:lpstr>Office Theme</vt:lpstr>
      <vt:lpstr>VISIO</vt:lpstr>
      <vt:lpstr>Equation</vt:lpstr>
      <vt:lpstr>Digital Electronics  Logic Gates and Boolean Algebra</vt:lpstr>
      <vt:lpstr>Chapter Description</vt:lpstr>
      <vt:lpstr>Topics</vt:lpstr>
      <vt:lpstr>Truth Table</vt:lpstr>
      <vt:lpstr>Basic gates and operation Inverter (NOT)</vt:lpstr>
      <vt:lpstr>Basic gates and operation OR Gate</vt:lpstr>
      <vt:lpstr>Basic gates and operation AND Gate</vt:lpstr>
      <vt:lpstr>Basic gates and operation NOR Gate</vt:lpstr>
      <vt:lpstr>Basic gates and operation NAND Gate</vt:lpstr>
      <vt:lpstr>Basic gates and operation Exclusive-OR Gate (XOR)</vt:lpstr>
      <vt:lpstr>Basic gates and operation Exclusive-NOR Gate (XNOR)</vt:lpstr>
      <vt:lpstr>Boolean Operations</vt:lpstr>
      <vt:lpstr>Boolean Addition</vt:lpstr>
      <vt:lpstr>Boolean Multiplication</vt:lpstr>
      <vt:lpstr>Boolean Theorems</vt:lpstr>
      <vt:lpstr>Boolean Theorems</vt:lpstr>
      <vt:lpstr>Commutative Laws</vt:lpstr>
      <vt:lpstr>Associative Laws</vt:lpstr>
      <vt:lpstr>Distributive Law</vt:lpstr>
      <vt:lpstr>Rules of Boolean Algebra</vt:lpstr>
      <vt:lpstr>Rules of Boolean Algebra</vt:lpstr>
      <vt:lpstr>Rules of Boolean Algebra</vt:lpstr>
      <vt:lpstr>Rules of Boolean Algebra</vt:lpstr>
      <vt:lpstr>Rules of Boolean Algebra</vt:lpstr>
      <vt:lpstr>Proof of logic circuit simplification</vt:lpstr>
      <vt:lpstr>References</vt:lpstr>
      <vt:lpstr>   Norazian Subari Fakulti Kejuruteraan Elektrik &amp; Elektronik Universiti Malaysia Pahang 26600 Pekan, Pahang, Malaysia   http://fkee.ump.edu.my/index.php/en/staff-menu/articles-staff/1622-norazian-subari-main-profile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user</cp:lastModifiedBy>
  <cp:revision>213</cp:revision>
  <cp:lastPrinted>2017-07-24T03:54:17Z</cp:lastPrinted>
  <dcterms:created xsi:type="dcterms:W3CDTF">2016-03-03T08:04:10Z</dcterms:created>
  <dcterms:modified xsi:type="dcterms:W3CDTF">2017-09-14T07:33:29Z</dcterms:modified>
</cp:coreProperties>
</file>