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35"/>
  </p:notesMasterIdLst>
  <p:sldIdLst>
    <p:sldId id="415" r:id="rId2"/>
    <p:sldId id="322" r:id="rId3"/>
    <p:sldId id="311" r:id="rId4"/>
    <p:sldId id="413" r:id="rId5"/>
    <p:sldId id="360" r:id="rId6"/>
    <p:sldId id="291" r:id="rId7"/>
    <p:sldId id="292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7" r:id="rId17"/>
    <p:sldId id="338" r:id="rId18"/>
    <p:sldId id="339" r:id="rId19"/>
    <p:sldId id="340" r:id="rId20"/>
    <p:sldId id="345" r:id="rId21"/>
    <p:sldId id="342" r:id="rId22"/>
    <p:sldId id="341" r:id="rId23"/>
    <p:sldId id="344" r:id="rId24"/>
    <p:sldId id="347" r:id="rId25"/>
    <p:sldId id="365" r:id="rId26"/>
    <p:sldId id="366" r:id="rId27"/>
    <p:sldId id="373" r:id="rId28"/>
    <p:sldId id="374" r:id="rId29"/>
    <p:sldId id="318" r:id="rId30"/>
    <p:sldId id="319" r:id="rId31"/>
    <p:sldId id="320" r:id="rId32"/>
    <p:sldId id="405" r:id="rId33"/>
    <p:sldId id="40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55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49" autoAdjust="0"/>
    <p:restoredTop sz="89462" autoAdjust="0"/>
  </p:normalViewPr>
  <p:slideViewPr>
    <p:cSldViewPr>
      <p:cViewPr varScale="1">
        <p:scale>
          <a:sx n="106" d="100"/>
          <a:sy n="106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31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7D3C-3E2F-4CC9-B5A6-0EC7E1CC4DB6}" type="datetimeFigureOut">
              <a:rPr lang="en-MY" smtClean="0"/>
              <a:t>02/10/2017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8EF26-2579-42B9-BC7C-8342B13E26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079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126FE644-101B-4DD8-B0F1-964CA95E1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5C19B82A-134A-4DC3-B27B-FDBA40AC880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79219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3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0ADF31ED-B406-4797-9576-0182D08EF02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79219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4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79219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1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79219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79219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6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79219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79219"/>
            <a:ext cx="1893983" cy="6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4AF3-5AFF-461D-AC42-7E9EAF9491E6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27257-4A42-4801-84CB-53888988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stributor_(business)" TargetMode="External"/><Relationship Id="rId4" Type="http://schemas.openxmlformats.org/officeDocument/2006/relationships/hyperlink" Target="https://en.wikipedia.org/wiki/Product_(business)" TargetMode="External"/><Relationship Id="rId5" Type="http://schemas.openxmlformats.org/officeDocument/2006/relationships/hyperlink" Target="https://en.wikipedia.org/wiki/Service_(economics)" TargetMode="External"/><Relationship Id="rId6" Type="http://schemas.openxmlformats.org/officeDocument/2006/relationships/hyperlink" Target="https://en.wikipedia.org/wiki/Contract" TargetMode="External"/><Relationship Id="rId7" Type="http://schemas.openxmlformats.org/officeDocument/2006/relationships/hyperlink" Target="https://en.wikipedia.org/wiki/Sales_quot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Busines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pecificatio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BSB3503 - Biomanufacturing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Plant Design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III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Nurul Azyyati Sabri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Co-Author / Editor: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 Yusvana 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Industrial Sciences &amp; Technology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yusvana@ump.edu.my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3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dirty="0"/>
              <a:t>Process Unit Symbology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Symbol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429000" y="2209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Name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429000" y="2895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Stripper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429000" y="4814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Absorber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181600" y="2819400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Convert liquid mixture into gas phase</a:t>
            </a: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5181600" y="2209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Description</a:t>
            </a:r>
          </a:p>
        </p:txBody>
      </p:sp>
      <p:sp>
        <p:nvSpPr>
          <p:cNvPr id="98337" name="Text Box 33"/>
          <p:cNvSpPr txBox="1">
            <a:spLocks noChangeArrowheads="1"/>
          </p:cNvSpPr>
          <p:nvPr/>
        </p:nvSpPr>
        <p:spPr bwMode="auto">
          <a:xfrm>
            <a:off x="5181600" y="4800600"/>
            <a:ext cx="304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/>
              <a:t>Convert mixture gas into liquid phase</a:t>
            </a:r>
          </a:p>
        </p:txBody>
      </p:sp>
      <p:sp>
        <p:nvSpPr>
          <p:cNvPr id="98339" name="Rectangle 35"/>
          <p:cNvSpPr>
            <a:spLocks noChangeArrowheads="1"/>
          </p:cNvSpPr>
          <p:nvPr/>
        </p:nvSpPr>
        <p:spPr bwMode="auto">
          <a:xfrm>
            <a:off x="1524000" y="12689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“Process Flow Diagram” (PFD)</a:t>
            </a:r>
          </a:p>
          <a:p>
            <a:endParaRPr lang="en-US" sz="1400"/>
          </a:p>
        </p:txBody>
      </p:sp>
      <p:grpSp>
        <p:nvGrpSpPr>
          <p:cNvPr id="98348" name="Group 44"/>
          <p:cNvGrpSpPr>
            <a:grpSpLocks/>
          </p:cNvGrpSpPr>
          <p:nvPr/>
        </p:nvGrpSpPr>
        <p:grpSpPr bwMode="auto">
          <a:xfrm>
            <a:off x="762000" y="4495800"/>
            <a:ext cx="1143000" cy="1371600"/>
            <a:chOff x="480" y="2832"/>
            <a:chExt cx="720" cy="864"/>
          </a:xfrm>
        </p:grpSpPr>
        <p:sp>
          <p:nvSpPr>
            <p:cNvPr id="98326" name="Rectangle 22"/>
            <p:cNvSpPr>
              <a:spLocks noChangeArrowheads="1"/>
            </p:cNvSpPr>
            <p:nvPr/>
          </p:nvSpPr>
          <p:spPr bwMode="auto">
            <a:xfrm>
              <a:off x="720" y="2880"/>
              <a:ext cx="288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grpSp>
          <p:nvGrpSpPr>
            <p:cNvPr id="98327" name="Group 23"/>
            <p:cNvGrpSpPr>
              <a:grpSpLocks/>
            </p:cNvGrpSpPr>
            <p:nvPr/>
          </p:nvGrpSpPr>
          <p:grpSpPr bwMode="auto">
            <a:xfrm>
              <a:off x="768" y="3072"/>
              <a:ext cx="192" cy="48"/>
              <a:chOff x="768" y="2064"/>
              <a:chExt cx="192" cy="48"/>
            </a:xfrm>
          </p:grpSpPr>
          <p:sp>
            <p:nvSpPr>
              <p:cNvPr id="98328" name="Line 24"/>
              <p:cNvSpPr>
                <a:spLocks noChangeShapeType="1"/>
              </p:cNvSpPr>
              <p:nvPr/>
            </p:nvSpPr>
            <p:spPr bwMode="auto">
              <a:xfrm flipH="1">
                <a:off x="768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98329" name="Line 25"/>
              <p:cNvSpPr>
                <a:spLocks noChangeShapeType="1"/>
              </p:cNvSpPr>
              <p:nvPr/>
            </p:nvSpPr>
            <p:spPr bwMode="auto">
              <a:xfrm flipH="1">
                <a:off x="816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98330" name="Line 26"/>
              <p:cNvSpPr>
                <a:spLocks noChangeShapeType="1"/>
              </p:cNvSpPr>
              <p:nvPr/>
            </p:nvSpPr>
            <p:spPr bwMode="auto">
              <a:xfrm flipH="1">
                <a:off x="864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98331" name="Line 27"/>
              <p:cNvSpPr>
                <a:spLocks noChangeShapeType="1"/>
              </p:cNvSpPr>
              <p:nvPr/>
            </p:nvSpPr>
            <p:spPr bwMode="auto">
              <a:xfrm flipH="1">
                <a:off x="912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sp>
          <p:nvSpPr>
            <p:cNvPr id="98332" name="Line 28"/>
            <p:cNvSpPr>
              <a:spLocks noChangeShapeType="1"/>
            </p:cNvSpPr>
            <p:nvPr/>
          </p:nvSpPr>
          <p:spPr bwMode="auto">
            <a:xfrm>
              <a:off x="480" y="297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8333" name="Line 29"/>
            <p:cNvSpPr>
              <a:spLocks noChangeShapeType="1"/>
            </p:cNvSpPr>
            <p:nvPr/>
          </p:nvSpPr>
          <p:spPr bwMode="auto">
            <a:xfrm flipV="1">
              <a:off x="864" y="2976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8334" name="Line 30"/>
            <p:cNvSpPr>
              <a:spLocks noChangeShapeType="1"/>
            </p:cNvSpPr>
            <p:nvPr/>
          </p:nvSpPr>
          <p:spPr bwMode="auto">
            <a:xfrm>
              <a:off x="480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cxnSp>
          <p:nvCxnSpPr>
            <p:cNvPr id="98343" name="AutoShape 39"/>
            <p:cNvCxnSpPr>
              <a:cxnSpLocks noChangeShapeType="1"/>
              <a:stCxn id="98326" idx="2"/>
            </p:cNvCxnSpPr>
            <p:nvPr/>
          </p:nvCxnSpPr>
          <p:spPr bwMode="auto">
            <a:xfrm rot="16200000" flipH="1">
              <a:off x="987" y="3483"/>
              <a:ext cx="90" cy="3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44" name="AutoShape 40"/>
            <p:cNvCxnSpPr>
              <a:cxnSpLocks noChangeShapeType="1"/>
              <a:stCxn id="98326" idx="0"/>
            </p:cNvCxnSpPr>
            <p:nvPr/>
          </p:nvCxnSpPr>
          <p:spPr bwMode="auto">
            <a:xfrm rot="16200000">
              <a:off x="1011" y="2685"/>
              <a:ext cx="42" cy="3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347" name="Group 43"/>
          <p:cNvGrpSpPr>
            <a:grpSpLocks/>
          </p:cNvGrpSpPr>
          <p:nvPr/>
        </p:nvGrpSpPr>
        <p:grpSpPr bwMode="auto">
          <a:xfrm>
            <a:off x="762000" y="2819400"/>
            <a:ext cx="1143000" cy="1295400"/>
            <a:chOff x="480" y="1776"/>
            <a:chExt cx="720" cy="816"/>
          </a:xfrm>
        </p:grpSpPr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720" y="1824"/>
              <a:ext cx="288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grpSp>
          <p:nvGrpSpPr>
            <p:cNvPr id="98315" name="Group 11"/>
            <p:cNvGrpSpPr>
              <a:grpSpLocks/>
            </p:cNvGrpSpPr>
            <p:nvPr/>
          </p:nvGrpSpPr>
          <p:grpSpPr bwMode="auto">
            <a:xfrm>
              <a:off x="768" y="2352"/>
              <a:ext cx="192" cy="48"/>
              <a:chOff x="768" y="2064"/>
              <a:chExt cx="192" cy="48"/>
            </a:xfrm>
          </p:grpSpPr>
          <p:sp>
            <p:nvSpPr>
              <p:cNvPr id="98316" name="Line 12"/>
              <p:cNvSpPr>
                <a:spLocks noChangeShapeType="1"/>
              </p:cNvSpPr>
              <p:nvPr/>
            </p:nvSpPr>
            <p:spPr bwMode="auto">
              <a:xfrm flipH="1">
                <a:off x="768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98317" name="Line 13"/>
              <p:cNvSpPr>
                <a:spLocks noChangeShapeType="1"/>
              </p:cNvSpPr>
              <p:nvPr/>
            </p:nvSpPr>
            <p:spPr bwMode="auto">
              <a:xfrm flipH="1">
                <a:off x="816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98318" name="Line 14"/>
              <p:cNvSpPr>
                <a:spLocks noChangeShapeType="1"/>
              </p:cNvSpPr>
              <p:nvPr/>
            </p:nvSpPr>
            <p:spPr bwMode="auto">
              <a:xfrm flipH="1">
                <a:off x="864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98319" name="Line 15"/>
              <p:cNvSpPr>
                <a:spLocks noChangeShapeType="1"/>
              </p:cNvSpPr>
              <p:nvPr/>
            </p:nvSpPr>
            <p:spPr bwMode="auto">
              <a:xfrm flipH="1">
                <a:off x="912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480" y="249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 flipV="1">
              <a:off x="864" y="2448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480" y="192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cxnSp>
          <p:nvCxnSpPr>
            <p:cNvPr id="98345" name="AutoShape 41"/>
            <p:cNvCxnSpPr>
              <a:cxnSpLocks noChangeShapeType="1"/>
              <a:stCxn id="98314" idx="2"/>
            </p:cNvCxnSpPr>
            <p:nvPr/>
          </p:nvCxnSpPr>
          <p:spPr bwMode="auto">
            <a:xfrm rot="16200000" flipH="1">
              <a:off x="1011" y="2403"/>
              <a:ext cx="42" cy="3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346" name="AutoShape 42"/>
            <p:cNvCxnSpPr>
              <a:cxnSpLocks noChangeShapeType="1"/>
              <a:stCxn id="98314" idx="0"/>
            </p:cNvCxnSpPr>
            <p:nvPr/>
          </p:nvCxnSpPr>
          <p:spPr bwMode="auto">
            <a:xfrm rot="16200000">
              <a:off x="1011" y="1629"/>
              <a:ext cx="42" cy="3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248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914400" y="1295400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dirty="0"/>
              <a:t>Process Unit Symbology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Symbol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429000" y="2133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Name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429000" y="2819400"/>
            <a:ext cx="2438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Distillation</a:t>
            </a:r>
          </a:p>
          <a:p>
            <a:pPr>
              <a:spcBef>
                <a:spcPct val="50000"/>
              </a:spcBef>
            </a:pPr>
            <a:r>
              <a:rPr lang="en-US" sz="1800"/>
              <a:t>column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429000" y="54244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Liquid mixer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181600" y="2743200"/>
            <a:ext cx="312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Separate liquid into miscellaneous component fractions.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181600" y="2133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Description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181600" y="5408613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/>
              <a:t>Mix liquid components.</a:t>
            </a:r>
          </a:p>
        </p:txBody>
      </p:sp>
      <p:grpSp>
        <p:nvGrpSpPr>
          <p:cNvPr id="99339" name="Group 11"/>
          <p:cNvGrpSpPr>
            <a:grpSpLocks/>
          </p:cNvGrpSpPr>
          <p:nvPr/>
        </p:nvGrpSpPr>
        <p:grpSpPr bwMode="auto">
          <a:xfrm>
            <a:off x="609600" y="2590800"/>
            <a:ext cx="1524000" cy="2057400"/>
            <a:chOff x="384" y="1392"/>
            <a:chExt cx="960" cy="1296"/>
          </a:xfrm>
        </p:grpSpPr>
        <p:sp>
          <p:nvSpPr>
            <p:cNvPr id="99340" name="AutoShape 12"/>
            <p:cNvSpPr>
              <a:spLocks noChangeArrowheads="1"/>
            </p:cNvSpPr>
            <p:nvPr/>
          </p:nvSpPr>
          <p:spPr bwMode="auto">
            <a:xfrm rot="16200000">
              <a:off x="792" y="1416"/>
              <a:ext cx="144" cy="288"/>
            </a:xfrm>
            <a:prstGeom prst="flowChartDelay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9341" name="AutoShape 13"/>
            <p:cNvSpPr>
              <a:spLocks noChangeArrowheads="1"/>
            </p:cNvSpPr>
            <p:nvPr/>
          </p:nvSpPr>
          <p:spPr bwMode="auto">
            <a:xfrm rot="5400000">
              <a:off x="792" y="2376"/>
              <a:ext cx="144" cy="288"/>
            </a:xfrm>
            <a:prstGeom prst="flowChartDelay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>
              <a:off x="1008" y="1632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720" y="1632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>
              <a:off x="720" y="23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>
              <a:off x="720" y="206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>
              <a:off x="720" y="182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>
              <a:off x="384" y="220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48" name="Line 20"/>
            <p:cNvSpPr>
              <a:spLocks noChangeShapeType="1"/>
            </p:cNvSpPr>
            <p:nvPr/>
          </p:nvSpPr>
          <p:spPr bwMode="auto">
            <a:xfrm>
              <a:off x="1008" y="225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>
              <a:off x="1008" y="20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50" name="Line 22"/>
            <p:cNvSpPr>
              <a:spLocks noChangeShapeType="1"/>
            </p:cNvSpPr>
            <p:nvPr/>
          </p:nvSpPr>
          <p:spPr bwMode="auto">
            <a:xfrm>
              <a:off x="1008" y="177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 flipV="1">
              <a:off x="864" y="13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52" name="Line 24"/>
            <p:cNvSpPr>
              <a:spLocks noChangeShapeType="1"/>
            </p:cNvSpPr>
            <p:nvPr/>
          </p:nvSpPr>
          <p:spPr bwMode="auto">
            <a:xfrm>
              <a:off x="864" y="139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53" name="Line 25"/>
            <p:cNvSpPr>
              <a:spLocks noChangeShapeType="1"/>
            </p:cNvSpPr>
            <p:nvPr/>
          </p:nvSpPr>
          <p:spPr bwMode="auto">
            <a:xfrm>
              <a:off x="864" y="259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54" name="Line 26"/>
            <p:cNvSpPr>
              <a:spLocks noChangeShapeType="1"/>
            </p:cNvSpPr>
            <p:nvPr/>
          </p:nvSpPr>
          <p:spPr bwMode="auto">
            <a:xfrm>
              <a:off x="864" y="268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99355" name="Group 27"/>
          <p:cNvGrpSpPr>
            <a:grpSpLocks/>
          </p:cNvGrpSpPr>
          <p:nvPr/>
        </p:nvGrpSpPr>
        <p:grpSpPr bwMode="auto">
          <a:xfrm>
            <a:off x="609600" y="5105400"/>
            <a:ext cx="2209800" cy="1143000"/>
            <a:chOff x="384" y="2976"/>
            <a:chExt cx="1392" cy="720"/>
          </a:xfrm>
        </p:grpSpPr>
        <p:sp>
          <p:nvSpPr>
            <p:cNvPr id="99356" name="Line 28"/>
            <p:cNvSpPr>
              <a:spLocks noChangeShapeType="1"/>
            </p:cNvSpPr>
            <p:nvPr/>
          </p:nvSpPr>
          <p:spPr bwMode="auto">
            <a:xfrm>
              <a:off x="384" y="316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57" name="Line 29"/>
            <p:cNvSpPr>
              <a:spLocks noChangeShapeType="1"/>
            </p:cNvSpPr>
            <p:nvPr/>
          </p:nvSpPr>
          <p:spPr bwMode="auto">
            <a:xfrm>
              <a:off x="384" y="369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58" name="Line 30"/>
            <p:cNvSpPr>
              <a:spLocks noChangeShapeType="1"/>
            </p:cNvSpPr>
            <p:nvPr/>
          </p:nvSpPr>
          <p:spPr bwMode="auto">
            <a:xfrm>
              <a:off x="816" y="316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59" name="Line 31"/>
            <p:cNvSpPr>
              <a:spLocks noChangeShapeType="1"/>
            </p:cNvSpPr>
            <p:nvPr/>
          </p:nvSpPr>
          <p:spPr bwMode="auto">
            <a:xfrm>
              <a:off x="576" y="297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60" name="Line 32"/>
            <p:cNvSpPr>
              <a:spLocks noChangeShapeType="1"/>
            </p:cNvSpPr>
            <p:nvPr/>
          </p:nvSpPr>
          <p:spPr bwMode="auto">
            <a:xfrm>
              <a:off x="528" y="3360"/>
              <a:ext cx="9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61" name="Line 33"/>
            <p:cNvSpPr>
              <a:spLocks noChangeShapeType="1"/>
            </p:cNvSpPr>
            <p:nvPr/>
          </p:nvSpPr>
          <p:spPr bwMode="auto">
            <a:xfrm flipH="1">
              <a:off x="528" y="3456"/>
              <a:ext cx="9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62" name="Line 34"/>
            <p:cNvSpPr>
              <a:spLocks noChangeShapeType="1"/>
            </p:cNvSpPr>
            <p:nvPr/>
          </p:nvSpPr>
          <p:spPr bwMode="auto">
            <a:xfrm>
              <a:off x="1344" y="316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63" name="Line 35"/>
            <p:cNvSpPr>
              <a:spLocks noChangeShapeType="1"/>
            </p:cNvSpPr>
            <p:nvPr/>
          </p:nvSpPr>
          <p:spPr bwMode="auto">
            <a:xfrm>
              <a:off x="1344" y="369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64" name="Line 36"/>
            <p:cNvSpPr>
              <a:spLocks noChangeShapeType="1"/>
            </p:cNvSpPr>
            <p:nvPr/>
          </p:nvSpPr>
          <p:spPr bwMode="auto">
            <a:xfrm>
              <a:off x="1776" y="316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>
              <a:off x="1536" y="297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9366" name="AutoShape 38"/>
            <p:cNvSpPr>
              <a:spLocks noChangeArrowheads="1"/>
            </p:cNvSpPr>
            <p:nvPr/>
          </p:nvSpPr>
          <p:spPr bwMode="auto">
            <a:xfrm rot="5400000">
              <a:off x="1488" y="3408"/>
              <a:ext cx="96" cy="192"/>
            </a:xfrm>
            <a:prstGeom prst="flowChartCollate">
              <a:avLst/>
            </a:prstGeom>
            <a:solidFill>
              <a:srgbClr val="CC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>
              <a:off x="1008" y="326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or</a:t>
              </a:r>
            </a:p>
          </p:txBody>
        </p:sp>
      </p:grpSp>
      <p:sp>
        <p:nvSpPr>
          <p:cNvPr id="99369" name="Rectangle 41"/>
          <p:cNvSpPr>
            <a:spLocks noChangeArrowheads="1"/>
          </p:cNvSpPr>
          <p:nvPr/>
        </p:nvSpPr>
        <p:spPr bwMode="auto">
          <a:xfrm>
            <a:off x="1524000" y="12689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“Process Flow Diagram” (PFD)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985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762000" y="1295400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dirty="0"/>
              <a:t>Process Unit Symbology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914400" y="210185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Symbol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276600" y="210185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Name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276600" y="2787650"/>
            <a:ext cx="1219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Reaction</a:t>
            </a:r>
          </a:p>
          <a:p>
            <a:pPr>
              <a:spcBef>
                <a:spcPct val="50000"/>
              </a:spcBef>
            </a:pPr>
            <a:r>
              <a:rPr lang="en-US" sz="1800"/>
              <a:t>chamber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276600" y="5392738"/>
            <a:ext cx="17526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Horizontal tank</a:t>
            </a:r>
          </a:p>
          <a:p>
            <a:pPr>
              <a:spcBef>
                <a:spcPct val="50000"/>
              </a:spcBef>
            </a:pPr>
            <a:r>
              <a:rPr lang="en-US" sz="1800"/>
              <a:t>or cylinder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334000" y="2711450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Location of chemical process or reaction occurs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334000" y="210185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Description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334000" y="5376863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/>
              <a:t>Store liquid or gas.</a:t>
            </a:r>
          </a:p>
        </p:txBody>
      </p: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685800" y="2667000"/>
            <a:ext cx="609600" cy="1828800"/>
            <a:chOff x="624" y="1392"/>
            <a:chExt cx="384" cy="1152"/>
          </a:xfrm>
        </p:grpSpPr>
        <p:grpSp>
          <p:nvGrpSpPr>
            <p:cNvPr id="100364" name="Group 12"/>
            <p:cNvGrpSpPr>
              <a:grpSpLocks/>
            </p:cNvGrpSpPr>
            <p:nvPr/>
          </p:nvGrpSpPr>
          <p:grpSpPr bwMode="auto">
            <a:xfrm>
              <a:off x="624" y="2352"/>
              <a:ext cx="384" cy="192"/>
              <a:chOff x="624" y="2352"/>
              <a:chExt cx="384" cy="192"/>
            </a:xfrm>
          </p:grpSpPr>
          <p:sp>
            <p:nvSpPr>
              <p:cNvPr id="100365" name="AutoShape 13"/>
              <p:cNvSpPr>
                <a:spLocks noChangeArrowheads="1"/>
              </p:cNvSpPr>
              <p:nvPr/>
            </p:nvSpPr>
            <p:spPr bwMode="auto">
              <a:xfrm>
                <a:off x="624" y="2352"/>
                <a:ext cx="384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FF33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100366" name="Rectangle 14"/>
              <p:cNvSpPr>
                <a:spLocks noChangeArrowheads="1"/>
              </p:cNvSpPr>
              <p:nvPr/>
            </p:nvSpPr>
            <p:spPr bwMode="auto">
              <a:xfrm>
                <a:off x="720" y="2496"/>
                <a:ext cx="192" cy="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FF33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100367" name="Group 15"/>
            <p:cNvGrpSpPr>
              <a:grpSpLocks/>
            </p:cNvGrpSpPr>
            <p:nvPr/>
          </p:nvGrpSpPr>
          <p:grpSpPr bwMode="auto">
            <a:xfrm rot="-10800000">
              <a:off x="624" y="1392"/>
              <a:ext cx="384" cy="192"/>
              <a:chOff x="624" y="2352"/>
              <a:chExt cx="384" cy="192"/>
            </a:xfrm>
          </p:grpSpPr>
          <p:sp>
            <p:nvSpPr>
              <p:cNvPr id="100368" name="AutoShape 16"/>
              <p:cNvSpPr>
                <a:spLocks noChangeArrowheads="1"/>
              </p:cNvSpPr>
              <p:nvPr/>
            </p:nvSpPr>
            <p:spPr bwMode="auto">
              <a:xfrm>
                <a:off x="624" y="2352"/>
                <a:ext cx="384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FF33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100369" name="Rectangle 17"/>
              <p:cNvSpPr>
                <a:spLocks noChangeArrowheads="1"/>
              </p:cNvSpPr>
              <p:nvPr/>
            </p:nvSpPr>
            <p:spPr bwMode="auto">
              <a:xfrm>
                <a:off x="720" y="2496"/>
                <a:ext cx="192" cy="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FF33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624" y="1584"/>
              <a:ext cx="384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</p:grpSp>
      <p:grpSp>
        <p:nvGrpSpPr>
          <p:cNvPr id="100371" name="Group 19"/>
          <p:cNvGrpSpPr>
            <a:grpSpLocks/>
          </p:cNvGrpSpPr>
          <p:nvPr/>
        </p:nvGrpSpPr>
        <p:grpSpPr bwMode="auto">
          <a:xfrm>
            <a:off x="609600" y="5454650"/>
            <a:ext cx="2057400" cy="533400"/>
            <a:chOff x="240" y="3216"/>
            <a:chExt cx="1296" cy="336"/>
          </a:xfrm>
        </p:grpSpPr>
        <p:sp>
          <p:nvSpPr>
            <p:cNvPr id="100372" name="AutoShape 20"/>
            <p:cNvSpPr>
              <a:spLocks noChangeArrowheads="1"/>
            </p:cNvSpPr>
            <p:nvPr/>
          </p:nvSpPr>
          <p:spPr bwMode="auto">
            <a:xfrm>
              <a:off x="1296" y="3216"/>
              <a:ext cx="240" cy="336"/>
            </a:xfrm>
            <a:prstGeom prst="flowChartDelay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0373" name="AutoShape 21"/>
            <p:cNvSpPr>
              <a:spLocks noChangeArrowheads="1"/>
            </p:cNvSpPr>
            <p:nvPr/>
          </p:nvSpPr>
          <p:spPr bwMode="auto">
            <a:xfrm rot="-10800000">
              <a:off x="240" y="3216"/>
              <a:ext cx="240" cy="336"/>
            </a:xfrm>
            <a:prstGeom prst="flowChartDelay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0374" name="Line 22"/>
            <p:cNvSpPr>
              <a:spLocks noChangeShapeType="1"/>
            </p:cNvSpPr>
            <p:nvPr/>
          </p:nvSpPr>
          <p:spPr bwMode="auto">
            <a:xfrm>
              <a:off x="480" y="3216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0375" name="Line 23"/>
            <p:cNvSpPr>
              <a:spLocks noChangeShapeType="1"/>
            </p:cNvSpPr>
            <p:nvPr/>
          </p:nvSpPr>
          <p:spPr bwMode="auto">
            <a:xfrm>
              <a:off x="480" y="3552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1524000" y="12689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”Process Flow Diagram” (PFD)</a:t>
            </a:r>
          </a:p>
          <a:p>
            <a:endParaRPr lang="en-US" sz="1400"/>
          </a:p>
        </p:txBody>
      </p:sp>
      <p:grpSp>
        <p:nvGrpSpPr>
          <p:cNvPr id="100379" name="Group 27"/>
          <p:cNvGrpSpPr>
            <a:grpSpLocks/>
          </p:cNvGrpSpPr>
          <p:nvPr/>
        </p:nvGrpSpPr>
        <p:grpSpPr bwMode="auto">
          <a:xfrm>
            <a:off x="1771650" y="2743200"/>
            <a:ext cx="971550" cy="1371600"/>
            <a:chOff x="1008" y="2640"/>
            <a:chExt cx="468" cy="481"/>
          </a:xfrm>
        </p:grpSpPr>
        <p:sp>
          <p:nvSpPr>
            <p:cNvPr id="100380" name="AutoShape 28"/>
            <p:cNvSpPr>
              <a:spLocks noChangeArrowheads="1"/>
            </p:cNvSpPr>
            <p:nvPr/>
          </p:nvSpPr>
          <p:spPr bwMode="auto">
            <a:xfrm rot="5400000">
              <a:off x="1030" y="2714"/>
              <a:ext cx="432" cy="380"/>
            </a:xfrm>
            <a:prstGeom prst="flowChartTerminator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0381" name="Line 29"/>
            <p:cNvSpPr>
              <a:spLocks noChangeShapeType="1"/>
            </p:cNvSpPr>
            <p:nvPr/>
          </p:nvSpPr>
          <p:spPr bwMode="auto">
            <a:xfrm>
              <a:off x="1008" y="278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0382" name="Line 30"/>
            <p:cNvSpPr>
              <a:spLocks noChangeShapeType="1"/>
            </p:cNvSpPr>
            <p:nvPr/>
          </p:nvSpPr>
          <p:spPr bwMode="auto">
            <a:xfrm>
              <a:off x="1476" y="278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cxnSp>
          <p:nvCxnSpPr>
            <p:cNvPr id="100383" name="AutoShape 31"/>
            <p:cNvCxnSpPr>
              <a:cxnSpLocks noChangeShapeType="1"/>
              <a:stCxn id="100381" idx="1"/>
              <a:endCxn id="100382" idx="1"/>
            </p:cNvCxnSpPr>
            <p:nvPr/>
          </p:nvCxnSpPr>
          <p:spPr bwMode="auto">
            <a:xfrm rot="16200000" flipH="1">
              <a:off x="1241" y="2887"/>
              <a:ext cx="1" cy="468"/>
            </a:xfrm>
            <a:prstGeom prst="curvedConnector3">
              <a:avLst>
                <a:gd name="adj1" fmla="val 96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384" name="Group 32"/>
            <p:cNvGrpSpPr>
              <a:grpSpLocks/>
            </p:cNvGrpSpPr>
            <p:nvPr/>
          </p:nvGrpSpPr>
          <p:grpSpPr bwMode="auto">
            <a:xfrm>
              <a:off x="1143" y="2640"/>
              <a:ext cx="192" cy="363"/>
              <a:chOff x="576" y="2640"/>
              <a:chExt cx="192" cy="363"/>
            </a:xfrm>
          </p:grpSpPr>
          <p:sp>
            <p:nvSpPr>
              <p:cNvPr id="100385" name="Rectangle 33"/>
              <p:cNvSpPr>
                <a:spLocks noChangeArrowheads="1"/>
              </p:cNvSpPr>
              <p:nvPr/>
            </p:nvSpPr>
            <p:spPr bwMode="auto">
              <a:xfrm>
                <a:off x="624" y="2640"/>
                <a:ext cx="96" cy="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100386" name="Line 34"/>
              <p:cNvSpPr>
                <a:spLocks noChangeShapeType="1"/>
              </p:cNvSpPr>
              <p:nvPr/>
            </p:nvSpPr>
            <p:spPr bwMode="auto">
              <a:xfrm>
                <a:off x="576" y="26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00387" name="Line 35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00388" name="AutoShape 36"/>
              <p:cNvSpPr>
                <a:spLocks noChangeArrowheads="1"/>
              </p:cNvSpPr>
              <p:nvPr/>
            </p:nvSpPr>
            <p:spPr bwMode="auto">
              <a:xfrm rot="5400000" flipH="1">
                <a:off x="648" y="2931"/>
                <a:ext cx="48" cy="96"/>
              </a:xfrm>
              <a:prstGeom prst="flowChartCollat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MY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96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838200" y="1066800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dirty="0"/>
              <a:t>Process Unit Symbology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Symbol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124200" y="1676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Name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124200" y="2362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Boiler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124200" y="4495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Centrifuge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/>
              <a:t>Heating purposes.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181600" y="1676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Description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181600" y="4495800"/>
            <a:ext cx="304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Physically separated liquid mixture (exp: oil-liquid)</a:t>
            </a:r>
          </a:p>
        </p:txBody>
      </p:sp>
      <p:grpSp>
        <p:nvGrpSpPr>
          <p:cNvPr id="101402" name="Group 26"/>
          <p:cNvGrpSpPr>
            <a:grpSpLocks/>
          </p:cNvGrpSpPr>
          <p:nvPr/>
        </p:nvGrpSpPr>
        <p:grpSpPr bwMode="auto">
          <a:xfrm>
            <a:off x="533400" y="2143125"/>
            <a:ext cx="1066800" cy="1447800"/>
            <a:chOff x="528" y="1584"/>
            <a:chExt cx="672" cy="912"/>
          </a:xfrm>
        </p:grpSpPr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576" y="1680"/>
              <a:ext cx="624" cy="6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672" y="2010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912" y="2010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cxnSp>
          <p:nvCxnSpPr>
            <p:cNvPr id="101390" name="AutoShape 14"/>
            <p:cNvCxnSpPr>
              <a:cxnSpLocks noChangeShapeType="1"/>
              <a:endCxn id="101387" idx="4"/>
            </p:cNvCxnSpPr>
            <p:nvPr/>
          </p:nvCxnSpPr>
          <p:spPr bwMode="auto">
            <a:xfrm flipV="1">
              <a:off x="528" y="2304"/>
              <a:ext cx="360" cy="19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391" name="AutoShape 15"/>
            <p:cNvCxnSpPr>
              <a:cxnSpLocks noChangeShapeType="1"/>
              <a:stCxn id="101387" idx="0"/>
            </p:cNvCxnSpPr>
            <p:nvPr/>
          </p:nvCxnSpPr>
          <p:spPr bwMode="auto">
            <a:xfrm rot="16200000">
              <a:off x="996" y="1476"/>
              <a:ext cx="96" cy="31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392" name="Group 16"/>
          <p:cNvGrpSpPr>
            <a:grpSpLocks/>
          </p:cNvGrpSpPr>
          <p:nvPr/>
        </p:nvGrpSpPr>
        <p:grpSpPr bwMode="auto">
          <a:xfrm>
            <a:off x="533400" y="4200525"/>
            <a:ext cx="1524000" cy="1990725"/>
            <a:chOff x="432" y="2736"/>
            <a:chExt cx="960" cy="1254"/>
          </a:xfrm>
        </p:grpSpPr>
        <p:sp>
          <p:nvSpPr>
            <p:cNvPr id="101393" name="Rectangle 17"/>
            <p:cNvSpPr>
              <a:spLocks noChangeArrowheads="1"/>
            </p:cNvSpPr>
            <p:nvPr/>
          </p:nvSpPr>
          <p:spPr bwMode="auto">
            <a:xfrm>
              <a:off x="672" y="2736"/>
              <a:ext cx="480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672" y="2880"/>
              <a:ext cx="480" cy="1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1395" name="AutoShape 19"/>
            <p:cNvSpPr>
              <a:spLocks noChangeArrowheads="1"/>
            </p:cNvSpPr>
            <p:nvPr/>
          </p:nvSpPr>
          <p:spPr bwMode="auto">
            <a:xfrm>
              <a:off x="672" y="3024"/>
              <a:ext cx="480" cy="720"/>
            </a:xfrm>
            <a:prstGeom prst="flowChartMerg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3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cxnSp>
          <p:nvCxnSpPr>
            <p:cNvPr id="101396" name="AutoShape 20"/>
            <p:cNvCxnSpPr>
              <a:cxnSpLocks noChangeShapeType="1"/>
              <a:endCxn id="101395" idx="2"/>
            </p:cNvCxnSpPr>
            <p:nvPr/>
          </p:nvCxnSpPr>
          <p:spPr bwMode="auto">
            <a:xfrm flipV="1">
              <a:off x="432" y="3750"/>
              <a:ext cx="480" cy="2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397" name="Line 21"/>
            <p:cNvSpPr>
              <a:spLocks noChangeShapeType="1"/>
            </p:cNvSpPr>
            <p:nvPr/>
          </p:nvSpPr>
          <p:spPr bwMode="auto">
            <a:xfrm>
              <a:off x="1152" y="278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1398" name="Line 22"/>
            <p:cNvSpPr>
              <a:spLocks noChangeShapeType="1"/>
            </p:cNvSpPr>
            <p:nvPr/>
          </p:nvSpPr>
          <p:spPr bwMode="auto">
            <a:xfrm>
              <a:off x="1152" y="292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1524000" y="12689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“Process Flow Diagram” (PFD)</a:t>
            </a:r>
          </a:p>
          <a:p>
            <a:endParaRPr lang="en-US" sz="1400"/>
          </a:p>
        </p:txBody>
      </p:sp>
      <p:grpSp>
        <p:nvGrpSpPr>
          <p:cNvPr id="101410" name="Group 34"/>
          <p:cNvGrpSpPr>
            <a:grpSpLocks/>
          </p:cNvGrpSpPr>
          <p:nvPr/>
        </p:nvGrpSpPr>
        <p:grpSpPr bwMode="auto">
          <a:xfrm>
            <a:off x="1905000" y="2295525"/>
            <a:ext cx="1066800" cy="1295400"/>
            <a:chOff x="1248" y="1632"/>
            <a:chExt cx="528" cy="672"/>
          </a:xfrm>
        </p:grpSpPr>
        <p:sp>
          <p:nvSpPr>
            <p:cNvPr id="101403" name="Line 27"/>
            <p:cNvSpPr>
              <a:spLocks noChangeShapeType="1"/>
            </p:cNvSpPr>
            <p:nvPr/>
          </p:nvSpPr>
          <p:spPr bwMode="auto">
            <a:xfrm>
              <a:off x="1440" y="16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1404" name="Line 28"/>
            <p:cNvSpPr>
              <a:spLocks noChangeShapeType="1"/>
            </p:cNvSpPr>
            <p:nvPr/>
          </p:nvSpPr>
          <p:spPr bwMode="auto">
            <a:xfrm>
              <a:off x="1584" y="16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1405" name="Line 29"/>
            <p:cNvSpPr>
              <a:spLocks noChangeShapeType="1"/>
            </p:cNvSpPr>
            <p:nvPr/>
          </p:nvSpPr>
          <p:spPr bwMode="auto">
            <a:xfrm flipH="1">
              <a:off x="1248" y="1776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1406" name="Line 30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1407" name="Line 31"/>
            <p:cNvSpPr>
              <a:spLocks noChangeShapeType="1"/>
            </p:cNvSpPr>
            <p:nvPr/>
          </p:nvSpPr>
          <p:spPr bwMode="auto">
            <a:xfrm>
              <a:off x="1248" y="192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1408" name="Line 32"/>
            <p:cNvSpPr>
              <a:spLocks noChangeShapeType="1"/>
            </p:cNvSpPr>
            <p:nvPr/>
          </p:nvSpPr>
          <p:spPr bwMode="auto">
            <a:xfrm>
              <a:off x="1776" y="192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1409" name="Line 33"/>
            <p:cNvSpPr>
              <a:spLocks noChangeShapeType="1"/>
            </p:cNvSpPr>
            <p:nvPr/>
          </p:nvSpPr>
          <p:spPr bwMode="auto">
            <a:xfrm>
              <a:off x="1248" y="2304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5223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auto">
          <a:xfrm rot="1315695">
            <a:off x="838200" y="595312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62000" y="1143000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dirty="0"/>
              <a:t>Valve Symbology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Symbol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048000" y="1752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Name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048000" y="2438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Gate Valve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048000" y="512921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Check Valve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1524000" y="12689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“Process Flow Diagram” (PFD)</a:t>
            </a:r>
          </a:p>
          <a:p>
            <a:endParaRPr lang="en-US" sz="1400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1524000" y="26003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390525" y="26003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1524000" y="33813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400050" y="33813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3048000" y="322421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Globe Valve</a:t>
            </a:r>
          </a:p>
        </p:txBody>
      </p:sp>
      <p:sp>
        <p:nvSpPr>
          <p:cNvPr id="116752" name="AutoShape 16"/>
          <p:cNvSpPr>
            <a:spLocks noChangeArrowheads="1"/>
          </p:cNvSpPr>
          <p:nvPr/>
        </p:nvSpPr>
        <p:spPr bwMode="auto">
          <a:xfrm rot="5400000">
            <a:off x="1033463" y="2262187"/>
            <a:ext cx="304800" cy="676275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pSp>
        <p:nvGrpSpPr>
          <p:cNvPr id="116776" name="Group 40"/>
          <p:cNvGrpSpPr>
            <a:grpSpLocks/>
          </p:cNvGrpSpPr>
          <p:nvPr/>
        </p:nvGrpSpPr>
        <p:grpSpPr bwMode="auto">
          <a:xfrm>
            <a:off x="838200" y="3209925"/>
            <a:ext cx="676275" cy="304800"/>
            <a:chOff x="672" y="2208"/>
            <a:chExt cx="426" cy="192"/>
          </a:xfrm>
        </p:grpSpPr>
        <p:sp>
          <p:nvSpPr>
            <p:cNvPr id="116753" name="AutoShape 17"/>
            <p:cNvSpPr>
              <a:spLocks noChangeArrowheads="1"/>
            </p:cNvSpPr>
            <p:nvPr/>
          </p:nvSpPr>
          <p:spPr bwMode="auto">
            <a:xfrm rot="5400000">
              <a:off x="789" y="2091"/>
              <a:ext cx="192" cy="426"/>
            </a:xfrm>
            <a:prstGeom prst="flowChartCollat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16754" name="AutoShape 18"/>
            <p:cNvSpPr>
              <a:spLocks noChangeArrowheads="1"/>
            </p:cNvSpPr>
            <p:nvPr/>
          </p:nvSpPr>
          <p:spPr bwMode="auto">
            <a:xfrm>
              <a:off x="846" y="2256"/>
              <a:ext cx="96" cy="96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</p:grpSp>
      <p:sp>
        <p:nvSpPr>
          <p:cNvPr id="116755" name="AutoShape 19"/>
          <p:cNvSpPr>
            <a:spLocks noChangeArrowheads="1"/>
          </p:cNvSpPr>
          <p:nvPr/>
        </p:nvSpPr>
        <p:spPr bwMode="auto">
          <a:xfrm rot="5400000">
            <a:off x="1023938" y="3862387"/>
            <a:ext cx="304800" cy="676275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6756" name="AutoShape 20"/>
          <p:cNvSpPr>
            <a:spLocks noChangeArrowheads="1"/>
          </p:cNvSpPr>
          <p:nvPr/>
        </p:nvSpPr>
        <p:spPr bwMode="auto">
          <a:xfrm>
            <a:off x="990600" y="4010025"/>
            <a:ext cx="371475" cy="381000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1504950" y="42005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381000" y="42005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3048000" y="42052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Ball Valve</a:t>
            </a:r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>
            <a:off x="1371600" y="450532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61" name="AutoShape 25"/>
          <p:cNvSpPr>
            <a:spLocks noChangeArrowheads="1"/>
          </p:cNvSpPr>
          <p:nvPr/>
        </p:nvSpPr>
        <p:spPr bwMode="auto">
          <a:xfrm>
            <a:off x="990600" y="4505325"/>
            <a:ext cx="371475" cy="381000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990600" y="450532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1371600" y="46958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>
            <a:off x="533400" y="46958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65" name="Line 29"/>
          <p:cNvSpPr>
            <a:spLocks noChangeShapeType="1"/>
          </p:cNvSpPr>
          <p:nvPr/>
        </p:nvSpPr>
        <p:spPr bwMode="auto">
          <a:xfrm>
            <a:off x="838200" y="51911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66" name="Line 30"/>
          <p:cNvSpPr>
            <a:spLocks noChangeShapeType="1"/>
          </p:cNvSpPr>
          <p:nvPr/>
        </p:nvSpPr>
        <p:spPr bwMode="auto">
          <a:xfrm>
            <a:off x="1524000" y="51911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67" name="Line 31"/>
          <p:cNvSpPr>
            <a:spLocks noChangeShapeType="1"/>
          </p:cNvSpPr>
          <p:nvPr/>
        </p:nvSpPr>
        <p:spPr bwMode="auto">
          <a:xfrm>
            <a:off x="838200" y="5191125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68" name="Line 32"/>
          <p:cNvSpPr>
            <a:spLocks noChangeShapeType="1"/>
          </p:cNvSpPr>
          <p:nvPr/>
        </p:nvSpPr>
        <p:spPr bwMode="auto">
          <a:xfrm>
            <a:off x="1514475" y="53435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69" name="Line 33"/>
          <p:cNvSpPr>
            <a:spLocks noChangeShapeType="1"/>
          </p:cNvSpPr>
          <p:nvPr/>
        </p:nvSpPr>
        <p:spPr bwMode="auto">
          <a:xfrm>
            <a:off x="381000" y="53435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70" name="Line 34"/>
          <p:cNvSpPr>
            <a:spLocks noChangeShapeType="1"/>
          </p:cNvSpPr>
          <p:nvPr/>
        </p:nvSpPr>
        <p:spPr bwMode="auto">
          <a:xfrm>
            <a:off x="838200" y="58007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71" name="Line 35"/>
          <p:cNvSpPr>
            <a:spLocks noChangeShapeType="1"/>
          </p:cNvSpPr>
          <p:nvPr/>
        </p:nvSpPr>
        <p:spPr bwMode="auto">
          <a:xfrm>
            <a:off x="1524000" y="58007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72" name="Line 36"/>
          <p:cNvSpPr>
            <a:spLocks noChangeShapeType="1"/>
          </p:cNvSpPr>
          <p:nvPr/>
        </p:nvSpPr>
        <p:spPr bwMode="auto">
          <a:xfrm>
            <a:off x="1514475" y="59531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73" name="Line 37"/>
          <p:cNvSpPr>
            <a:spLocks noChangeShapeType="1"/>
          </p:cNvSpPr>
          <p:nvPr/>
        </p:nvSpPr>
        <p:spPr bwMode="auto">
          <a:xfrm>
            <a:off x="381000" y="59531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6774" name="AutoShape 38"/>
          <p:cNvSpPr>
            <a:spLocks noChangeArrowheads="1"/>
          </p:cNvSpPr>
          <p:nvPr/>
        </p:nvSpPr>
        <p:spPr bwMode="auto">
          <a:xfrm>
            <a:off x="1143000" y="5910263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3048000" y="573881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Butterfly Valve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00"/>
          <a:stretch/>
        </p:blipFill>
        <p:spPr>
          <a:xfrm>
            <a:off x="4953000" y="1066800"/>
            <a:ext cx="1828800" cy="275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038600"/>
            <a:ext cx="36830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634" y="2133600"/>
            <a:ext cx="1824966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03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age result for 3-way val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05722"/>
            <a:ext cx="2362200" cy="16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15" name="AutoShape 95"/>
          <p:cNvSpPr>
            <a:spLocks noChangeArrowheads="1"/>
          </p:cNvSpPr>
          <p:nvPr/>
        </p:nvSpPr>
        <p:spPr bwMode="auto">
          <a:xfrm>
            <a:off x="1252538" y="4276725"/>
            <a:ext cx="304800" cy="3048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 rot="1315695">
            <a:off x="1066800" y="602932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990600" y="1143000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dirty="0"/>
              <a:t>Valve Symbology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Symbol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362200" y="1828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Name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362199" y="2514600"/>
            <a:ext cx="19043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Relief </a:t>
            </a:r>
            <a:r>
              <a:rPr lang="en-US" sz="1800" smtClean="0"/>
              <a:t>Valve (d)</a:t>
            </a:r>
            <a:endParaRPr lang="en-US" sz="1800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362200" y="497681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Angle </a:t>
            </a:r>
            <a:r>
              <a:rPr lang="en-US" sz="1800" dirty="0" smtClean="0"/>
              <a:t>Valve (e)</a:t>
            </a:r>
            <a:endParaRPr lang="en-US" sz="1800" dirty="0"/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1524000" y="12689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“Process Flow Diagram” (PFD)</a:t>
            </a:r>
          </a:p>
          <a:p>
            <a:endParaRPr lang="en-US" sz="1400"/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>
            <a:off x="1752600" y="34575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>
            <a:off x="628650" y="34575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7561" name="Text Box 41"/>
          <p:cNvSpPr txBox="1">
            <a:spLocks noChangeArrowheads="1"/>
          </p:cNvSpPr>
          <p:nvPr/>
        </p:nvSpPr>
        <p:spPr bwMode="auto">
          <a:xfrm>
            <a:off x="2362200" y="3300413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Needle </a:t>
            </a:r>
            <a:r>
              <a:rPr lang="en-US" sz="1800" dirty="0" smtClean="0"/>
              <a:t>Valve (a)</a:t>
            </a:r>
            <a:endParaRPr lang="en-US" sz="1800" dirty="0"/>
          </a:p>
        </p:txBody>
      </p:sp>
      <p:sp>
        <p:nvSpPr>
          <p:cNvPr id="107577" name="AutoShape 57"/>
          <p:cNvSpPr>
            <a:spLocks noChangeArrowheads="1"/>
          </p:cNvSpPr>
          <p:nvPr/>
        </p:nvSpPr>
        <p:spPr bwMode="auto">
          <a:xfrm rot="5400000">
            <a:off x="1252538" y="3100387"/>
            <a:ext cx="304800" cy="676275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07580" name="AutoShape 60"/>
          <p:cNvSpPr>
            <a:spLocks noChangeArrowheads="1"/>
          </p:cNvSpPr>
          <p:nvPr/>
        </p:nvSpPr>
        <p:spPr bwMode="auto">
          <a:xfrm rot="5400000">
            <a:off x="1252538" y="3938587"/>
            <a:ext cx="304800" cy="676275"/>
          </a:xfrm>
          <a:prstGeom prst="flowChartCollat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2362200" y="4062413"/>
            <a:ext cx="19043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3-Way </a:t>
            </a:r>
            <a:r>
              <a:rPr lang="en-US" sz="1800" dirty="0" smtClean="0"/>
              <a:t>Valve (c)</a:t>
            </a:r>
            <a:endParaRPr lang="en-US" sz="1800" dirty="0"/>
          </a:p>
        </p:txBody>
      </p:sp>
      <p:sp>
        <p:nvSpPr>
          <p:cNvPr id="107599" name="Line 79"/>
          <p:cNvSpPr>
            <a:spLocks noChangeShapeType="1"/>
          </p:cNvSpPr>
          <p:nvPr/>
        </p:nvSpPr>
        <p:spPr bwMode="auto">
          <a:xfrm>
            <a:off x="1066800" y="58769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7600" name="Line 80"/>
          <p:cNvSpPr>
            <a:spLocks noChangeShapeType="1"/>
          </p:cNvSpPr>
          <p:nvPr/>
        </p:nvSpPr>
        <p:spPr bwMode="auto">
          <a:xfrm>
            <a:off x="1752600" y="58769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7602" name="Line 82"/>
          <p:cNvSpPr>
            <a:spLocks noChangeShapeType="1"/>
          </p:cNvSpPr>
          <p:nvPr/>
        </p:nvSpPr>
        <p:spPr bwMode="auto">
          <a:xfrm>
            <a:off x="1743075" y="60293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7603" name="Line 83"/>
          <p:cNvSpPr>
            <a:spLocks noChangeShapeType="1"/>
          </p:cNvSpPr>
          <p:nvPr/>
        </p:nvSpPr>
        <p:spPr bwMode="auto">
          <a:xfrm>
            <a:off x="609600" y="60293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7604" name="AutoShape 84"/>
          <p:cNvSpPr>
            <a:spLocks noChangeArrowheads="1"/>
          </p:cNvSpPr>
          <p:nvPr/>
        </p:nvSpPr>
        <p:spPr bwMode="auto">
          <a:xfrm>
            <a:off x="1371600" y="5986463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07608" name="Text Box 88"/>
          <p:cNvSpPr txBox="1">
            <a:spLocks noChangeArrowheads="1"/>
          </p:cNvSpPr>
          <p:nvPr/>
        </p:nvSpPr>
        <p:spPr bwMode="auto">
          <a:xfrm>
            <a:off x="2362199" y="5815013"/>
            <a:ext cx="2260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Butterfly </a:t>
            </a:r>
            <a:r>
              <a:rPr lang="en-US" sz="1800" smtClean="0"/>
              <a:t>Valve (b)</a:t>
            </a:r>
            <a:endParaRPr lang="en-US" sz="1800"/>
          </a:p>
        </p:txBody>
      </p:sp>
      <p:grpSp>
        <p:nvGrpSpPr>
          <p:cNvPr id="107613" name="Group 93"/>
          <p:cNvGrpSpPr>
            <a:grpSpLocks/>
          </p:cNvGrpSpPr>
          <p:nvPr/>
        </p:nvGrpSpPr>
        <p:grpSpPr bwMode="auto">
          <a:xfrm>
            <a:off x="619125" y="2459038"/>
            <a:ext cx="1590675" cy="431800"/>
            <a:chOff x="390" y="1687"/>
            <a:chExt cx="1002" cy="272"/>
          </a:xfrm>
        </p:grpSpPr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>
              <a:off x="1104" y="182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390" y="182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7575" name="AutoShape 55"/>
            <p:cNvSpPr>
              <a:spLocks noChangeArrowheads="1"/>
            </p:cNvSpPr>
            <p:nvPr/>
          </p:nvSpPr>
          <p:spPr bwMode="auto">
            <a:xfrm rot="5400000">
              <a:off x="795" y="1611"/>
              <a:ext cx="192" cy="426"/>
            </a:xfrm>
            <a:prstGeom prst="flowChartCollat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7609" name="Arc 89"/>
            <p:cNvSpPr>
              <a:spLocks/>
            </p:cNvSpPr>
            <p:nvPr/>
          </p:nvSpPr>
          <p:spPr bwMode="auto">
            <a:xfrm rot="41054978">
              <a:off x="852" y="1687"/>
              <a:ext cx="51" cy="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7610" name="Arc 90"/>
            <p:cNvSpPr>
              <a:spLocks/>
            </p:cNvSpPr>
            <p:nvPr/>
          </p:nvSpPr>
          <p:spPr bwMode="auto">
            <a:xfrm rot="51778572">
              <a:off x="874" y="1918"/>
              <a:ext cx="51" cy="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7611" name="Line 91"/>
            <p:cNvSpPr>
              <a:spLocks noChangeShapeType="1"/>
            </p:cNvSpPr>
            <p:nvPr/>
          </p:nvSpPr>
          <p:spPr bwMode="auto">
            <a:xfrm rot="4228286">
              <a:off x="760" y="1822"/>
              <a:ext cx="25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7614" name="AutoShape 94"/>
          <p:cNvSpPr>
            <a:spLocks noChangeArrowheads="1"/>
          </p:cNvSpPr>
          <p:nvPr/>
        </p:nvSpPr>
        <p:spPr bwMode="auto">
          <a:xfrm rot="10800000">
            <a:off x="1366838" y="3209925"/>
            <a:ext cx="76200" cy="2286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07616" name="AutoShape 96"/>
          <p:cNvSpPr>
            <a:spLocks noChangeArrowheads="1"/>
          </p:cNvSpPr>
          <p:nvPr/>
        </p:nvSpPr>
        <p:spPr bwMode="auto">
          <a:xfrm>
            <a:off x="1285875" y="4162425"/>
            <a:ext cx="228600" cy="2286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07617" name="AutoShape 97"/>
          <p:cNvSpPr>
            <a:spLocks noChangeArrowheads="1"/>
          </p:cNvSpPr>
          <p:nvPr/>
        </p:nvSpPr>
        <p:spPr bwMode="auto">
          <a:xfrm>
            <a:off x="1371600" y="5191125"/>
            <a:ext cx="304800" cy="3048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07618" name="AutoShape 98"/>
          <p:cNvSpPr>
            <a:spLocks noChangeArrowheads="1"/>
          </p:cNvSpPr>
          <p:nvPr/>
        </p:nvSpPr>
        <p:spPr bwMode="auto">
          <a:xfrm rot="5400000">
            <a:off x="1214438" y="5033963"/>
            <a:ext cx="304800" cy="3048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28600"/>
            <a:ext cx="2070847" cy="2667000"/>
          </a:xfrm>
          <a:prstGeom prst="rect">
            <a:avLst/>
          </a:prstGeom>
        </p:spPr>
      </p:pic>
      <p:pic>
        <p:nvPicPr>
          <p:cNvPr id="1026" name="Picture 2" descr="mage result for relief val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84" y="3434253"/>
            <a:ext cx="3271535" cy="29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needle val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37" y="614263"/>
            <a:ext cx="2046330" cy="20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0" y="14779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(a)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644022" y="415873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22900" y="28932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44648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  <p:pic>
        <p:nvPicPr>
          <p:cNvPr id="1034" name="Picture 10" descr="mage result for angle valv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r="19033"/>
          <a:stretch/>
        </p:blipFill>
        <p:spPr bwMode="auto">
          <a:xfrm>
            <a:off x="4731654" y="5033963"/>
            <a:ext cx="731562" cy="13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299673" y="528764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85800" y="2266891"/>
            <a:ext cx="520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/>
              <a:t>Line Numbering and Method for Drawing 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725487" y="2756972"/>
            <a:ext cx="5600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/>
              <a:t>- Generally numbers made from left to right. 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725487" y="3198297"/>
            <a:ext cx="54489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/>
              <a:t>- Horizontal lines cuts or break vertical line. 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1371600" y="4724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2286000" y="4114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2286000" y="4800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524000" y="5715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Yes</a:t>
            </a: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505200" y="4724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4724400" y="4724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4572000" y="4114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3810000" y="5715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</a:t>
            </a: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7010400" y="4114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6096000" y="4724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6248400" y="5715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</a:t>
            </a: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1524000" y="12689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“Process Flow Diagram” (PFD)</a:t>
            </a:r>
          </a:p>
          <a:p>
            <a:endParaRPr lang="en-US" sz="1400"/>
          </a:p>
        </p:txBody>
      </p:sp>
      <p:sp>
        <p:nvSpPr>
          <p:cNvPr id="1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09600" y="1066800"/>
            <a:ext cx="7083425" cy="13716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None/>
            </a:pPr>
            <a:r>
              <a:rPr lang="en-US" dirty="0"/>
              <a:t>PFD will contains the following information:-</a:t>
            </a:r>
          </a:p>
          <a:p>
            <a:pPr>
              <a:buFontTx/>
              <a:buChar char="-"/>
            </a:pPr>
            <a:r>
              <a:rPr lang="en-US" dirty="0"/>
              <a:t>All process flow streams: identification by a number, process condition, chemical composition.</a:t>
            </a:r>
          </a:p>
        </p:txBody>
      </p:sp>
    </p:spTree>
    <p:extLst>
      <p:ext uri="{BB962C8B-B14F-4D97-AF65-F5344CB8AC3E}">
        <p14:creationId xmlns:p14="http://schemas.microsoft.com/office/powerpoint/2010/main" val="11590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70562" y="609600"/>
            <a:ext cx="2514600" cy="381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Example</a:t>
            </a:r>
            <a:endParaRPr lang="en-US" sz="3200" dirty="0"/>
          </a:p>
        </p:txBody>
      </p:sp>
      <p:pic>
        <p:nvPicPr>
          <p:cNvPr id="5122" name="Picture 2" descr="C:\Users\Azie\Desktop\ScreenHunter_11 Nov. 17 08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543800" cy="44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4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57527" y="1368086"/>
            <a:ext cx="28578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/>
              <a:t>Stream Description</a:t>
            </a:r>
            <a:endParaRPr lang="en-US" sz="2800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13140" y="304800"/>
            <a:ext cx="5840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 dirty="0"/>
              <a:t>The Process Flow Diagram (PFD</a:t>
            </a:r>
            <a:r>
              <a:rPr lang="en-US" sz="2800" u="sng" dirty="0" smtClean="0"/>
              <a:t>)</a:t>
            </a:r>
            <a:endParaRPr lang="en-US" sz="2800" u="sng" dirty="0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773113" y="2664897"/>
            <a:ext cx="424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/>
              <a:t>- Mainly reactors and towers, etc. 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838200" y="4036497"/>
            <a:ext cx="3577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/>
              <a:t> Use Flags when necessary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838200" y="4798497"/>
            <a:ext cx="4014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/>
              <a:t> Can include full stream data </a:t>
            </a:r>
          </a:p>
        </p:txBody>
      </p:sp>
    </p:spTree>
    <p:extLst>
      <p:ext uri="{BB962C8B-B14F-4D97-AF65-F5344CB8AC3E}">
        <p14:creationId xmlns:p14="http://schemas.microsoft.com/office/powerpoint/2010/main" val="8406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77" name="Rectangle 113"/>
          <p:cNvSpPr>
            <a:spLocks noChangeArrowheads="1"/>
          </p:cNvSpPr>
          <p:nvPr/>
        </p:nvSpPr>
        <p:spPr bwMode="auto">
          <a:xfrm>
            <a:off x="533400" y="304800"/>
            <a:ext cx="5840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 dirty="0"/>
              <a:t>The Process Flow Diagram (PFD</a:t>
            </a:r>
            <a:r>
              <a:rPr lang="en-US" sz="2800" u="sng" dirty="0" smtClean="0"/>
              <a:t>)</a:t>
            </a:r>
            <a:endParaRPr lang="en-US" sz="2800" u="sng" dirty="0"/>
          </a:p>
        </p:txBody>
      </p:sp>
      <p:pic>
        <p:nvPicPr>
          <p:cNvPr id="6146" name="Picture 2" descr="C:\Users\Azie\Desktop\ScreenHunter_12 Nov. 17 08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4" y="1219200"/>
            <a:ext cx="732354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Basic flow diagram</a:t>
            </a:r>
            <a:endParaRPr lang="en-US"/>
          </a:p>
        </p:txBody>
      </p:sp>
      <p:pic>
        <p:nvPicPr>
          <p:cNvPr id="4" name="Picture 2" descr="C:\Users\Azie\Desktop\ScreenHunter_05 Nov. 14 15.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5152" r="3599" b="9085"/>
          <a:stretch/>
        </p:blipFill>
        <p:spPr bwMode="auto">
          <a:xfrm>
            <a:off x="1143000" y="2286001"/>
            <a:ext cx="6705600" cy="33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/>
          <p:cNvSpPr>
            <a:spLocks noGrp="1" noChangeArrowheads="1"/>
          </p:cNvSpPr>
          <p:nvPr>
            <p:ph type="title"/>
          </p:nvPr>
        </p:nvSpPr>
        <p:spPr>
          <a:xfrm>
            <a:off x="218088" y="381000"/>
            <a:ext cx="7924800" cy="5334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Example </a:t>
            </a:r>
          </a:p>
        </p:txBody>
      </p:sp>
      <p:pic>
        <p:nvPicPr>
          <p:cNvPr id="8195" name="Picture 3" descr="C:\Users\Azie\Desktop\ScreenHunter_18 Nov. 17 08.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8" y="1146526"/>
            <a:ext cx="7249512" cy="44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6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237" name="Group 1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18939418"/>
              </p:ext>
            </p:extLst>
          </p:nvPr>
        </p:nvGraphicFramePr>
        <p:xfrm>
          <a:off x="609599" y="1860550"/>
          <a:ext cx="8077201" cy="2021988"/>
        </p:xfrm>
        <a:graphic>
          <a:graphicData uri="http://schemas.openxmlformats.org/drawingml/2006/table">
            <a:tbl>
              <a:tblPr/>
              <a:tblGrid>
                <a:gridCol w="1185644"/>
                <a:gridCol w="518719"/>
                <a:gridCol w="592822"/>
                <a:gridCol w="639136"/>
                <a:gridCol w="734853"/>
                <a:gridCol w="736396"/>
                <a:gridCol w="733308"/>
                <a:gridCol w="734853"/>
                <a:gridCol w="733309"/>
                <a:gridCol w="733308"/>
                <a:gridCol w="734853"/>
              </a:tblGrid>
              <a:tr h="535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Stream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Temperature (oC)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Pressure (psi)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Vapor fraction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238" name="Rectangle 150"/>
          <p:cNvSpPr>
            <a:spLocks noChangeArrowheads="1"/>
          </p:cNvSpPr>
          <p:nvPr/>
        </p:nvSpPr>
        <p:spPr bwMode="auto">
          <a:xfrm>
            <a:off x="607511" y="1219200"/>
            <a:ext cx="4965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Stream Information - Full stream data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0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5334000" cy="381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Example </a:t>
            </a:r>
          </a:p>
        </p:txBody>
      </p:sp>
      <p:pic>
        <p:nvPicPr>
          <p:cNvPr id="7170" name="Picture 2" descr="C:\Users\Azie\Desktop\ScreenHunter_13 Nov. 17 08.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781800" cy="47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4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299"/>
            <a:ext cx="8229600" cy="1143000"/>
          </a:xfrm>
        </p:spPr>
        <p:txBody>
          <a:bodyPr>
            <a:normAutofit/>
          </a:bodyPr>
          <a:lstStyle/>
          <a:p>
            <a:r>
              <a:rPr lang="en-US" u="sng"/>
              <a:t>The Process Flow Diagram (PFD)</a:t>
            </a:r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2066925"/>
            <a:ext cx="8001000" cy="2886075"/>
          </a:xfrm>
        </p:spPr>
        <p:txBody>
          <a:bodyPr/>
          <a:lstStyle/>
          <a:p>
            <a:pPr algn="just"/>
            <a:r>
              <a:rPr lang="en-US" dirty="0"/>
              <a:t>PFD </a:t>
            </a:r>
            <a:r>
              <a:rPr lang="en-US" dirty="0" smtClean="0"/>
              <a:t>usually also contains </a:t>
            </a:r>
            <a:r>
              <a:rPr lang="en-US" dirty="0"/>
              <a:t>the following information:-</a:t>
            </a:r>
          </a:p>
          <a:p>
            <a:pPr algn="just"/>
            <a:r>
              <a:rPr lang="en-US" dirty="0"/>
              <a:t>Basic control loops: showing the control system in place.</a:t>
            </a:r>
          </a:p>
        </p:txBody>
      </p:sp>
    </p:spTree>
    <p:extLst>
      <p:ext uri="{BB962C8B-B14F-4D97-AF65-F5344CB8AC3E}">
        <p14:creationId xmlns:p14="http://schemas.microsoft.com/office/powerpoint/2010/main" val="42154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zie\Desktop\ScreenHunter_15 Nov. 17 08.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7315200" cy="51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Piping and instrumentation diagrams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517775"/>
            <a:ext cx="8153400" cy="2892425"/>
          </a:xfrm>
        </p:spPr>
        <p:txBody>
          <a:bodyPr>
            <a:normAutofit/>
          </a:bodyPr>
          <a:lstStyle/>
          <a:p>
            <a:r>
              <a:rPr lang="en-US" dirty="0" smtClean="0"/>
              <a:t>The drawing is started after the order placement and approximately at the same time to the procurement of the components.</a:t>
            </a:r>
          </a:p>
          <a:p>
            <a:r>
              <a:rPr lang="en-US" dirty="0" smtClean="0"/>
              <a:t>The information given is subdivided into basic information.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575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1" y="593725"/>
            <a:ext cx="8839200" cy="5807075"/>
          </a:xfrm>
        </p:spPr>
        <p:txBody>
          <a:bodyPr>
            <a:normAutofit/>
          </a:bodyPr>
          <a:lstStyle/>
          <a:p>
            <a:r>
              <a:rPr lang="en-US" sz="3600" dirty="0"/>
              <a:t>Information includes:</a:t>
            </a:r>
          </a:p>
          <a:p>
            <a:pPr lvl="1"/>
            <a:r>
              <a:rPr lang="en-MY" sz="3200" dirty="0"/>
              <a:t>A</a:t>
            </a:r>
            <a:r>
              <a:rPr lang="en-MY" sz="3200" dirty="0">
                <a:solidFill>
                  <a:srgbClr val="FF0000"/>
                </a:solidFill>
              </a:rPr>
              <a:t>ppliances and machinery</a:t>
            </a:r>
            <a:endParaRPr lang="en-MY" sz="3200" dirty="0"/>
          </a:p>
          <a:p>
            <a:pPr lvl="1"/>
            <a:r>
              <a:rPr lang="en-MY" sz="3200" dirty="0"/>
              <a:t>P</a:t>
            </a:r>
            <a:r>
              <a:rPr lang="en-MY" sz="3200" dirty="0">
                <a:solidFill>
                  <a:srgbClr val="FF0000"/>
                </a:solidFill>
              </a:rPr>
              <a:t>ipes</a:t>
            </a:r>
            <a:r>
              <a:rPr lang="en-MY" sz="3200" dirty="0"/>
              <a:t> or </a:t>
            </a:r>
            <a:r>
              <a:rPr lang="en-MY" sz="3200" dirty="0">
                <a:solidFill>
                  <a:srgbClr val="FF0000"/>
                </a:solidFill>
              </a:rPr>
              <a:t>means of transport </a:t>
            </a:r>
            <a:r>
              <a:rPr lang="en-MY" sz="3200" dirty="0"/>
              <a:t>(e.g. moving </a:t>
            </a:r>
            <a:r>
              <a:rPr lang="en-MY" sz="3200" dirty="0" smtClean="0"/>
              <a:t>belts)</a:t>
            </a:r>
          </a:p>
          <a:p>
            <a:pPr lvl="1"/>
            <a:r>
              <a:rPr lang="en-MY" sz="3200" dirty="0"/>
              <a:t>Valves and </a:t>
            </a:r>
            <a:r>
              <a:rPr lang="en-MY" sz="3200" dirty="0" smtClean="0"/>
              <a:t>fittings</a:t>
            </a:r>
          </a:p>
          <a:p>
            <a:pPr lvl="1"/>
            <a:r>
              <a:rPr lang="en-MY" sz="3200" dirty="0" smtClean="0"/>
              <a:t>Information on dimension</a:t>
            </a:r>
            <a:r>
              <a:rPr lang="en-MY" sz="3200" dirty="0"/>
              <a:t>, nominal </a:t>
            </a:r>
            <a:r>
              <a:rPr lang="en-MY" sz="3200" dirty="0">
                <a:solidFill>
                  <a:srgbClr val="FF0000"/>
                </a:solidFill>
              </a:rPr>
              <a:t>pressures</a:t>
            </a:r>
            <a:r>
              <a:rPr lang="en-MY" sz="3200" dirty="0"/>
              <a:t> and material </a:t>
            </a:r>
            <a:r>
              <a:rPr lang="en-MY" sz="3200" dirty="0" smtClean="0">
                <a:solidFill>
                  <a:srgbClr val="FF0000"/>
                </a:solidFill>
              </a:rPr>
              <a:t>classification</a:t>
            </a:r>
          </a:p>
          <a:p>
            <a:pPr lvl="1"/>
            <a:r>
              <a:rPr lang="en-MY" sz="3200" dirty="0" smtClean="0"/>
              <a:t>Any</a:t>
            </a:r>
            <a:r>
              <a:rPr lang="en-MY" sz="3200" dirty="0"/>
              <a:t> </a:t>
            </a:r>
            <a:r>
              <a:rPr lang="en-MY" sz="3200" dirty="0">
                <a:solidFill>
                  <a:srgbClr val="FF0000"/>
                </a:solidFill>
              </a:rPr>
              <a:t>insulation</a:t>
            </a:r>
            <a:r>
              <a:rPr lang="en-MY" sz="3200" dirty="0"/>
              <a:t>, electric pipe </a:t>
            </a:r>
            <a:r>
              <a:rPr lang="en-MY" sz="3200" dirty="0">
                <a:solidFill>
                  <a:srgbClr val="FF0000"/>
                </a:solidFill>
              </a:rPr>
              <a:t>heater,</a:t>
            </a:r>
            <a:r>
              <a:rPr lang="en-MY" sz="3200" dirty="0"/>
              <a:t> </a:t>
            </a:r>
            <a:r>
              <a:rPr lang="en-MY" sz="3200" dirty="0" smtClean="0">
                <a:solidFill>
                  <a:srgbClr val="FF0000"/>
                </a:solidFill>
              </a:rPr>
              <a:t>gradients</a:t>
            </a:r>
            <a:r>
              <a:rPr lang="en-MY" sz="3200" dirty="0" smtClean="0"/>
              <a:t> &amp; </a:t>
            </a:r>
            <a:r>
              <a:rPr lang="en-MY" sz="3200" dirty="0" smtClean="0">
                <a:solidFill>
                  <a:srgbClr val="FF0000"/>
                </a:solidFill>
              </a:rPr>
              <a:t>materials</a:t>
            </a:r>
          </a:p>
          <a:p>
            <a:pPr lvl="1"/>
            <a:endParaRPr lang="en-MY" sz="3200" dirty="0"/>
          </a:p>
          <a:p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3808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280400" cy="4873625"/>
          </a:xfrm>
        </p:spPr>
        <p:txBody>
          <a:bodyPr>
            <a:normAutofit/>
          </a:bodyPr>
          <a:lstStyle/>
          <a:p>
            <a:r>
              <a:rPr lang="en-MY" sz="3200" dirty="0" smtClean="0"/>
              <a:t>Example:</a:t>
            </a:r>
          </a:p>
          <a:p>
            <a:pPr lvl="1"/>
            <a:r>
              <a:rPr lang="en-US" sz="2800" dirty="0"/>
              <a:t>Simple pump </a:t>
            </a:r>
            <a:r>
              <a:rPr lang="en-US" sz="2800" dirty="0" smtClean="0"/>
              <a:t>group</a:t>
            </a:r>
          </a:p>
          <a:p>
            <a:pPr lvl="1"/>
            <a:r>
              <a:rPr lang="en-MY" sz="2800" dirty="0"/>
              <a:t>Atmosphere Vessel</a:t>
            </a:r>
          </a:p>
          <a:p>
            <a:pPr lvl="1"/>
            <a:r>
              <a:rPr lang="en-US" sz="2800" dirty="0" smtClean="0"/>
              <a:t>Pump </a:t>
            </a:r>
            <a:r>
              <a:rPr lang="en-US" sz="2800" dirty="0"/>
              <a:t>unit with automatic flushing </a:t>
            </a:r>
            <a:r>
              <a:rPr lang="en-US" sz="2800" dirty="0" smtClean="0"/>
              <a:t>device</a:t>
            </a:r>
          </a:p>
          <a:p>
            <a:pPr lvl="1"/>
            <a:r>
              <a:rPr lang="en-US" sz="2800" dirty="0"/>
              <a:t>Tubular heat </a:t>
            </a:r>
            <a:r>
              <a:rPr lang="en-US" sz="2800" dirty="0" smtClean="0"/>
              <a:t>exchanger</a:t>
            </a:r>
            <a:endParaRPr lang="en-MY" sz="2800" dirty="0" smtClean="0"/>
          </a:p>
          <a:p>
            <a:pPr lvl="1"/>
            <a:r>
              <a:rPr lang="en-US" sz="2800" dirty="0"/>
              <a:t>Hydrochloric acid metering system</a:t>
            </a:r>
          </a:p>
          <a:p>
            <a:endParaRPr lang="en-MY" dirty="0"/>
          </a:p>
          <a:p>
            <a:endParaRPr lang="en-MY" dirty="0"/>
          </a:p>
          <a:p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35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444" y="365575"/>
            <a:ext cx="72009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Simple </a:t>
            </a:r>
            <a:r>
              <a:rPr lang="en-US" dirty="0">
                <a:solidFill>
                  <a:srgbClr val="FF0000"/>
                </a:solidFill>
              </a:rPr>
              <a:t>pump group</a:t>
            </a:r>
            <a:r>
              <a:rPr lang="en-US" dirty="0"/>
              <a:t> 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pic>
        <p:nvPicPr>
          <p:cNvPr id="5123" name="Picture 3" descr="C:\Users\Azie\Desktop\ScreenHunter_47 Nov. 23 02.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0" y="1052736"/>
            <a:ext cx="6420240" cy="49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699792" y="306327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99792" y="494116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27584" y="1268760"/>
            <a:ext cx="4968552" cy="360040"/>
          </a:xfrm>
          <a:prstGeom prst="rect">
            <a:avLst/>
          </a:prstGeom>
          <a:solidFill>
            <a:srgbClr val="FE863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5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apparatus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Steps in procurement of the main apparatus: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1) process-related design</a:t>
            </a:r>
          </a:p>
          <a:p>
            <a:pPr lvl="1"/>
            <a:r>
              <a:rPr lang="en-US" sz="2400" dirty="0" smtClean="0"/>
              <a:t>Applied knowledge of thermal, chemical, mechanical, biological process engineering. </a:t>
            </a:r>
          </a:p>
          <a:p>
            <a:pPr lvl="1"/>
            <a:r>
              <a:rPr lang="en-US" sz="2400" dirty="0" smtClean="0"/>
              <a:t>Hydrodynamic: The reactor diameter and its height, Heat exchangers, Design of compressors: thermodynamic aspect</a:t>
            </a:r>
          </a:p>
          <a:p>
            <a:pPr lvl="1"/>
            <a:r>
              <a:rPr lang="en-US" sz="2400" dirty="0" smtClean="0"/>
              <a:t>All results recorded in technical data sheet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2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306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MY" sz="3200" b="1" dirty="0">
                <a:latin typeface="Arial" pitchFamily="34" charset="0"/>
                <a:cs typeface="Arial" pitchFamily="34" charset="0"/>
              </a:rPr>
              <a:t>Production of Ethane from Ethanol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8307" y="1873685"/>
            <a:ext cx="84582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000" b="1" dirty="0" smtClean="0">
                <a:latin typeface="Arial" pitchFamily="34" charset="0"/>
                <a:cs typeface="Arial" pitchFamily="34" charset="0"/>
              </a:rPr>
              <a:t>Ethanol</a:t>
            </a:r>
            <a:r>
              <a:rPr lang="en-MY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is feed to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continuous reactor 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with presence of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Acid Sulphuric </a:t>
            </a:r>
            <a:r>
              <a:rPr lang="en-MY" sz="2000" b="1" dirty="0" smtClean="0">
                <a:latin typeface="Arial" pitchFamily="34" charset="0"/>
                <a:cs typeface="Arial" pitchFamily="34" charset="0"/>
              </a:rPr>
              <a:t>catalyser</a:t>
            </a:r>
            <a:r>
              <a:rPr lang="en-MY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to produce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ethylene.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 Distillation process then will be applied  to separate ethylene-H</a:t>
            </a:r>
            <a:r>
              <a:rPr lang="en-MY" sz="1100" dirty="0">
                <a:latin typeface="Arial" pitchFamily="34" charset="0"/>
                <a:cs typeface="Arial" pitchFamily="34" charset="0"/>
              </a:rPr>
              <a:t>2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O mixture.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Ethylene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 as a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top product 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is then condensate with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condenser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 to perform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liquid ethylene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Hydrogenation of ethylene 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applies in another reactor with presence of </a:t>
            </a:r>
            <a:r>
              <a:rPr lang="en-MY" sz="2000" b="1" dirty="0">
                <a:latin typeface="Arial" pitchFamily="34" charset="0"/>
                <a:cs typeface="Arial" pitchFamily="34" charset="0"/>
              </a:rPr>
              <a:t>Nickel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MY" sz="2000" dirty="0" err="1">
                <a:latin typeface="Arial" pitchFamily="34" charset="0"/>
                <a:cs typeface="Arial" pitchFamily="34" charset="0"/>
              </a:rPr>
              <a:t>catalyzer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 to produce </a:t>
            </a:r>
            <a:r>
              <a:rPr lang="en-MY" sz="2000" b="1" dirty="0" smtClean="0">
                <a:latin typeface="Arial" pitchFamily="34" charset="0"/>
                <a:cs typeface="Arial" pitchFamily="34" charset="0"/>
              </a:rPr>
              <a:t>ethane </a:t>
            </a:r>
            <a:r>
              <a:rPr lang="en-MY" sz="2000" dirty="0">
                <a:latin typeface="Arial" pitchFamily="34" charset="0"/>
                <a:cs typeface="Arial" pitchFamily="34" charset="0"/>
              </a:rPr>
              <a:t>as a final product</a:t>
            </a:r>
            <a:r>
              <a:rPr lang="en-MY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3464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2) strength related design</a:t>
            </a:r>
          </a:p>
          <a:p>
            <a:pPr lvl="1"/>
            <a:r>
              <a:rPr lang="en-US" sz="2400" dirty="0"/>
              <a:t>Calculation on wall thickness</a:t>
            </a:r>
            <a:endParaRPr lang="en-MY" sz="2400" dirty="0"/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3)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production-related design</a:t>
            </a:r>
          </a:p>
          <a:p>
            <a:pPr lvl="1"/>
            <a:r>
              <a:rPr lang="en-US" sz="2400" dirty="0" smtClean="0"/>
              <a:t>Carried out within detail engineering</a:t>
            </a:r>
          </a:p>
          <a:p>
            <a:pPr lvl="1"/>
            <a:r>
              <a:rPr lang="en-US" sz="2400" dirty="0" smtClean="0"/>
              <a:t>Assigned to subcontractors </a:t>
            </a:r>
          </a:p>
        </p:txBody>
      </p:sp>
    </p:spTree>
    <p:extLst>
      <p:ext uri="{BB962C8B-B14F-4D97-AF65-F5344CB8AC3E}">
        <p14:creationId xmlns:p14="http://schemas.microsoft.com/office/powerpoint/2010/main" val="27133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very complex</a:t>
            </a:r>
          </a:p>
          <a:p>
            <a:r>
              <a:rPr lang="en-US" dirty="0" smtClean="0"/>
              <a:t>Occur only after submission of P&amp;I drawing – within the detail engineering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168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request for quotation</a:t>
            </a:r>
            <a:r>
              <a:rPr lang="en-US" dirty="0"/>
              <a:t> (</a:t>
            </a:r>
            <a:r>
              <a:rPr lang="en-US" b="1" dirty="0"/>
              <a:t>RFQ</a:t>
            </a:r>
            <a:r>
              <a:rPr lang="en-US" dirty="0"/>
              <a:t>) is a standard </a:t>
            </a:r>
            <a:r>
              <a:rPr lang="en-US" dirty="0">
                <a:hlinkClick r:id="rId2" tooltip="Business"/>
              </a:rPr>
              <a:t>business</a:t>
            </a:r>
            <a:r>
              <a:rPr lang="en-US" dirty="0"/>
              <a:t> activity inviting </a:t>
            </a:r>
            <a:r>
              <a:rPr lang="en-US" dirty="0">
                <a:hlinkClick r:id="rId3" tooltip="Distributor (business)"/>
              </a:rPr>
              <a:t>suppliers</a:t>
            </a:r>
            <a:r>
              <a:rPr lang="en-US" dirty="0"/>
              <a:t> to bid specific </a:t>
            </a:r>
            <a:r>
              <a:rPr lang="en-US" dirty="0">
                <a:hlinkClick r:id="rId4" tooltip="Product (business)"/>
              </a:rPr>
              <a:t>products</a:t>
            </a:r>
            <a:r>
              <a:rPr lang="en-US" dirty="0"/>
              <a:t> or </a:t>
            </a:r>
            <a:r>
              <a:rPr lang="en-US" dirty="0">
                <a:hlinkClick r:id="rId5" tooltip="Service (economics)"/>
              </a:rPr>
              <a:t>services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Include </a:t>
            </a:r>
            <a:r>
              <a:rPr lang="en-US" dirty="0"/>
              <a:t>payment terms, quality level per item or </a:t>
            </a:r>
            <a:r>
              <a:rPr lang="en-US" dirty="0">
                <a:hlinkClick r:id="rId6" tooltip="Contract"/>
              </a:rPr>
              <a:t>contract</a:t>
            </a:r>
            <a:r>
              <a:rPr lang="en-US" dirty="0"/>
              <a:t> length etc.</a:t>
            </a:r>
            <a:endParaRPr lang="en-US" dirty="0" smtClean="0"/>
          </a:p>
          <a:p>
            <a:r>
              <a:rPr lang="en-US" dirty="0"/>
              <a:t>To receive accurate </a:t>
            </a:r>
            <a:r>
              <a:rPr lang="en-US" dirty="0" smtClean="0">
                <a:hlinkClick r:id="rId7" tooltip="Sales quote"/>
              </a:rPr>
              <a:t>quot</a:t>
            </a:r>
            <a:r>
              <a:rPr lang="en-US" dirty="0" smtClean="0"/>
              <a:t>ation, </a:t>
            </a:r>
            <a:r>
              <a:rPr lang="en-US" dirty="0"/>
              <a:t>therefore it also includes the full specifications of the items/services. </a:t>
            </a:r>
            <a:endParaRPr lang="en-US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334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more detailed the </a:t>
            </a:r>
            <a:r>
              <a:rPr lang="en-US" dirty="0">
                <a:hlinkClick r:id="rId2" tooltip="Specifications"/>
              </a:rPr>
              <a:t>specifications</a:t>
            </a:r>
            <a:r>
              <a:rPr lang="en-US" dirty="0"/>
              <a:t> should minimize potential problems regarding products or services specification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 smtClean="0"/>
              <a:t>Acting as</a:t>
            </a:r>
            <a:r>
              <a:rPr lang="en-US" dirty="0"/>
              <a:t> legal binding documentation for the suppliers.</a:t>
            </a:r>
          </a:p>
          <a:p>
            <a:r>
              <a:rPr lang="en-US" dirty="0"/>
              <a:t>Best suited for products and services that are as </a:t>
            </a:r>
            <a:r>
              <a:rPr lang="en-US" dirty="0" err="1"/>
              <a:t>standardised</a:t>
            </a:r>
            <a:r>
              <a:rPr lang="en-US" dirty="0"/>
              <a:t> to make each supplier's quote comparable.</a:t>
            </a:r>
          </a:p>
        </p:txBody>
      </p:sp>
    </p:spTree>
    <p:extLst>
      <p:ext uri="{BB962C8B-B14F-4D97-AF65-F5344CB8AC3E}">
        <p14:creationId xmlns:p14="http://schemas.microsoft.com/office/powerpoint/2010/main" val="16455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zie\Desktop\ScreenHunter_07 Nov. 16 21.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22201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MY" sz="3200" b="1" dirty="0">
                <a:latin typeface="Arial" pitchFamily="34" charset="0"/>
                <a:cs typeface="Arial" pitchFamily="34" charset="0"/>
              </a:rPr>
              <a:t>Production of Ethane from Ethanol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585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zie\Desktop\1-s2.0-S0255270109001986-gr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629400" cy="52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flow diagram (PFD)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Showing </a:t>
            </a:r>
            <a:r>
              <a:rPr lang="en-US" dirty="0"/>
              <a:t>the connectivity of  all the streams of materials and the </a:t>
            </a:r>
            <a:r>
              <a:rPr lang="en-US" dirty="0" smtClean="0"/>
              <a:t>equipment</a:t>
            </a:r>
          </a:p>
          <a:p>
            <a:r>
              <a:rPr lang="en-US" dirty="0" smtClean="0"/>
              <a:t>PFD </a:t>
            </a:r>
            <a:r>
              <a:rPr lang="en-US" dirty="0"/>
              <a:t>will contains the following information:-</a:t>
            </a:r>
          </a:p>
          <a:p>
            <a:pPr>
              <a:buFontTx/>
              <a:buChar char="-"/>
            </a:pPr>
            <a:r>
              <a:rPr lang="en-US" dirty="0"/>
              <a:t>All equipments : such as pumps and </a:t>
            </a:r>
            <a:r>
              <a:rPr lang="en-US" dirty="0" smtClean="0"/>
              <a:t>valves, compressors, columns.</a:t>
            </a:r>
            <a:endParaRPr lang="en-US" dirty="0"/>
          </a:p>
          <a:p>
            <a:pPr algn="just">
              <a:buFontTx/>
              <a:buChar char="-"/>
            </a:pPr>
            <a:r>
              <a:rPr lang="en-US" dirty="0"/>
              <a:t>All utility streams such as steam lines, compressed air lines, electricity, etc.</a:t>
            </a:r>
          </a:p>
          <a:p>
            <a:pPr algn="just">
              <a:buFontTx/>
              <a:buChar char="-"/>
            </a:pPr>
            <a:r>
              <a:rPr lang="en-US" dirty="0"/>
              <a:t>All process flow streams: identified by a number, process condition, chemical composition.</a:t>
            </a:r>
          </a:p>
          <a:p>
            <a:pPr algn="just">
              <a:buFontTx/>
              <a:buChar char="-"/>
            </a:pPr>
            <a:r>
              <a:rPr lang="en-US" dirty="0"/>
              <a:t>Basic control loops: showing the control strategy used</a:t>
            </a:r>
            <a:endParaRPr lang="en-US" dirty="0" smtClean="0"/>
          </a:p>
          <a:p>
            <a:pPr marL="365760" lvl="1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964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229600" cy="5026025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smtClean="0"/>
              <a:t>software </a:t>
            </a:r>
            <a:r>
              <a:rPr lang="en-US" dirty="0"/>
              <a:t>– AUTOCAD and </a:t>
            </a:r>
            <a:r>
              <a:rPr lang="en-US" dirty="0" smtClean="0"/>
              <a:t>VISIO</a:t>
            </a:r>
          </a:p>
          <a:p>
            <a:r>
              <a:rPr lang="en-US" dirty="0" smtClean="0"/>
              <a:t>Developed special for process engineering</a:t>
            </a:r>
          </a:p>
          <a:p>
            <a:r>
              <a:rPr lang="en-US" dirty="0" smtClean="0"/>
              <a:t>Typical component data in the software:</a:t>
            </a:r>
          </a:p>
          <a:p>
            <a:pPr lvl="1"/>
            <a:r>
              <a:rPr lang="en-US" dirty="0" smtClean="0"/>
              <a:t>Instrument ID</a:t>
            </a:r>
          </a:p>
          <a:p>
            <a:pPr lvl="1"/>
            <a:r>
              <a:rPr lang="en-US" dirty="0" smtClean="0"/>
              <a:t>Drawing number</a:t>
            </a:r>
          </a:p>
          <a:p>
            <a:pPr lvl="1"/>
            <a:r>
              <a:rPr lang="en-US" dirty="0" smtClean="0"/>
              <a:t>Dimensions </a:t>
            </a:r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489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dirty="0"/>
              <a:t>Process Unit Symbology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Symbol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105400" y="1676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Description</a:t>
            </a:r>
          </a:p>
        </p:txBody>
      </p:sp>
      <p:grpSp>
        <p:nvGrpSpPr>
          <p:cNvPr id="96262" name="Group 6"/>
          <p:cNvGrpSpPr>
            <a:grpSpLocks/>
          </p:cNvGrpSpPr>
          <p:nvPr/>
        </p:nvGrpSpPr>
        <p:grpSpPr bwMode="auto">
          <a:xfrm>
            <a:off x="762000" y="2286000"/>
            <a:ext cx="1371600" cy="762000"/>
            <a:chOff x="480" y="1776"/>
            <a:chExt cx="864" cy="480"/>
          </a:xfrm>
        </p:grpSpPr>
        <p:sp>
          <p:nvSpPr>
            <p:cNvPr id="96263" name="Line 7"/>
            <p:cNvSpPr>
              <a:spLocks noChangeShapeType="1"/>
            </p:cNvSpPr>
            <p:nvPr/>
          </p:nvSpPr>
          <p:spPr bwMode="auto">
            <a:xfrm>
              <a:off x="480" y="20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64" name="Oval 8"/>
            <p:cNvSpPr>
              <a:spLocks noChangeArrowheads="1"/>
            </p:cNvSpPr>
            <p:nvPr/>
          </p:nvSpPr>
          <p:spPr bwMode="auto">
            <a:xfrm>
              <a:off x="672" y="1872"/>
              <a:ext cx="33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6265" name="Line 9"/>
            <p:cNvSpPr>
              <a:spLocks noChangeShapeType="1"/>
            </p:cNvSpPr>
            <p:nvPr/>
          </p:nvSpPr>
          <p:spPr bwMode="auto">
            <a:xfrm>
              <a:off x="1008" y="20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66" name="Line 10"/>
            <p:cNvSpPr>
              <a:spLocks noChangeShapeType="1"/>
            </p:cNvSpPr>
            <p:nvPr/>
          </p:nvSpPr>
          <p:spPr bwMode="auto">
            <a:xfrm flipV="1">
              <a:off x="624" y="2160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67" name="Line 11"/>
            <p:cNvSpPr>
              <a:spLocks noChangeShapeType="1"/>
            </p:cNvSpPr>
            <p:nvPr/>
          </p:nvSpPr>
          <p:spPr bwMode="auto">
            <a:xfrm flipV="1">
              <a:off x="960" y="1776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5105400" y="2286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Heat exchanger</a:t>
            </a:r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762000" y="3352800"/>
            <a:ext cx="1371600" cy="762000"/>
            <a:chOff x="480" y="2496"/>
            <a:chExt cx="864" cy="480"/>
          </a:xfrm>
        </p:grpSpPr>
        <p:sp>
          <p:nvSpPr>
            <p:cNvPr id="96270" name="Line 14"/>
            <p:cNvSpPr>
              <a:spLocks noChangeShapeType="1"/>
            </p:cNvSpPr>
            <p:nvPr/>
          </p:nvSpPr>
          <p:spPr bwMode="auto">
            <a:xfrm>
              <a:off x="480" y="27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/>
                <a:t>H</a:t>
              </a:r>
              <a:r>
                <a:rPr lang="en-US" sz="1600" baseline="-25000" dirty="0"/>
                <a:t>2</a:t>
              </a:r>
              <a:r>
                <a:rPr lang="en-US" sz="1600" dirty="0"/>
                <a:t>O</a:t>
              </a:r>
            </a:p>
          </p:txBody>
        </p:sp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>
              <a:off x="1008" y="273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73" name="Line 17"/>
            <p:cNvSpPr>
              <a:spLocks noChangeShapeType="1"/>
            </p:cNvSpPr>
            <p:nvPr/>
          </p:nvSpPr>
          <p:spPr bwMode="auto">
            <a:xfrm flipV="1">
              <a:off x="624" y="2880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960" y="2496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105400" y="3505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Water cooler</a:t>
            </a:r>
          </a:p>
        </p:txBody>
      </p:sp>
      <p:grpSp>
        <p:nvGrpSpPr>
          <p:cNvPr id="96276" name="Group 20"/>
          <p:cNvGrpSpPr>
            <a:grpSpLocks/>
          </p:cNvGrpSpPr>
          <p:nvPr/>
        </p:nvGrpSpPr>
        <p:grpSpPr bwMode="auto">
          <a:xfrm>
            <a:off x="762000" y="4495800"/>
            <a:ext cx="1371600" cy="762000"/>
            <a:chOff x="480" y="3168"/>
            <a:chExt cx="864" cy="480"/>
          </a:xfrm>
        </p:grpSpPr>
        <p:sp>
          <p:nvSpPr>
            <p:cNvPr id="96277" name="Line 21"/>
            <p:cNvSpPr>
              <a:spLocks noChangeShapeType="1"/>
            </p:cNvSpPr>
            <p:nvPr/>
          </p:nvSpPr>
          <p:spPr bwMode="auto">
            <a:xfrm>
              <a:off x="480" y="340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78" name="Oval 22"/>
            <p:cNvSpPr>
              <a:spLocks noChangeArrowheads="1"/>
            </p:cNvSpPr>
            <p:nvPr/>
          </p:nvSpPr>
          <p:spPr bwMode="auto">
            <a:xfrm>
              <a:off x="672" y="3264"/>
              <a:ext cx="33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S</a:t>
              </a:r>
            </a:p>
          </p:txBody>
        </p:sp>
        <p:sp>
          <p:nvSpPr>
            <p:cNvPr id="96279" name="Line 23"/>
            <p:cNvSpPr>
              <a:spLocks noChangeShapeType="1"/>
            </p:cNvSpPr>
            <p:nvPr/>
          </p:nvSpPr>
          <p:spPr bwMode="auto">
            <a:xfrm>
              <a:off x="1008" y="340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80" name="Line 24"/>
            <p:cNvSpPr>
              <a:spLocks noChangeShapeType="1"/>
            </p:cNvSpPr>
            <p:nvPr/>
          </p:nvSpPr>
          <p:spPr bwMode="auto">
            <a:xfrm flipV="1">
              <a:off x="624" y="3552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6281" name="Line 25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105400" y="4648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Steam heater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>
            <a:off x="838200" y="5715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>
            <a:off x="1447800" y="5715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1143000" y="5867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86" name="Line 30"/>
          <p:cNvSpPr>
            <a:spLocks noChangeShapeType="1"/>
          </p:cNvSpPr>
          <p:nvPr/>
        </p:nvSpPr>
        <p:spPr bwMode="auto">
          <a:xfrm>
            <a:off x="1143000" y="5867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>
            <a:off x="1143000" y="6019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88" name="Line 32"/>
          <p:cNvSpPr>
            <a:spLocks noChangeShapeType="1"/>
          </p:cNvSpPr>
          <p:nvPr/>
        </p:nvSpPr>
        <p:spPr bwMode="auto">
          <a:xfrm>
            <a:off x="1447800" y="6019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89" name="Line 33"/>
          <p:cNvSpPr>
            <a:spLocks noChangeShapeType="1"/>
          </p:cNvSpPr>
          <p:nvPr/>
        </p:nvSpPr>
        <p:spPr bwMode="auto">
          <a:xfrm flipH="1">
            <a:off x="1143000" y="6172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90" name="Line 34"/>
          <p:cNvSpPr>
            <a:spLocks noChangeShapeType="1"/>
          </p:cNvSpPr>
          <p:nvPr/>
        </p:nvSpPr>
        <p:spPr bwMode="auto">
          <a:xfrm>
            <a:off x="1143000" y="6172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91" name="Line 35"/>
          <p:cNvSpPr>
            <a:spLocks noChangeShapeType="1"/>
          </p:cNvSpPr>
          <p:nvPr/>
        </p:nvSpPr>
        <p:spPr bwMode="auto">
          <a:xfrm>
            <a:off x="1143000" y="6324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5105400" y="56530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Cooling coil</a:t>
            </a:r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1524000" y="130175"/>
            <a:ext cx="7239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Process Flow Diagram (PFD)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362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90600" y="854075"/>
            <a:ext cx="777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dirty="0"/>
              <a:t>Process Unit Symbology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Symbol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105400" y="1524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/>
              <a:t>Description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105400" y="2209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Heater coil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05400" y="3429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Centrifugal pump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105400" y="4572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Turbine type compressor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5105400" y="557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Pressure gauge</a:t>
            </a:r>
          </a:p>
        </p:txBody>
      </p:sp>
      <p:grpSp>
        <p:nvGrpSpPr>
          <p:cNvPr id="97290" name="Group 10"/>
          <p:cNvGrpSpPr>
            <a:grpSpLocks/>
          </p:cNvGrpSpPr>
          <p:nvPr/>
        </p:nvGrpSpPr>
        <p:grpSpPr bwMode="auto">
          <a:xfrm>
            <a:off x="914400" y="2286000"/>
            <a:ext cx="1371600" cy="609600"/>
            <a:chOff x="576" y="1584"/>
            <a:chExt cx="864" cy="384"/>
          </a:xfrm>
        </p:grpSpPr>
        <p:sp>
          <p:nvSpPr>
            <p:cNvPr id="97291" name="Line 11"/>
            <p:cNvSpPr>
              <a:spLocks noChangeShapeType="1"/>
            </p:cNvSpPr>
            <p:nvPr/>
          </p:nvSpPr>
          <p:spPr bwMode="auto">
            <a:xfrm>
              <a:off x="576" y="1584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>
              <a:off x="816" y="196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 flipH="1">
              <a:off x="816" y="177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auto">
            <a:xfrm>
              <a:off x="1200" y="1584"/>
              <a:ext cx="56" cy="192"/>
            </a:xfrm>
            <a:custGeom>
              <a:avLst/>
              <a:gdLst>
                <a:gd name="T0" fmla="*/ 0 w 56"/>
                <a:gd name="T1" fmla="*/ 0 h 192"/>
                <a:gd name="T2" fmla="*/ 48 w 56"/>
                <a:gd name="T3" fmla="*/ 48 h 192"/>
                <a:gd name="T4" fmla="*/ 48 w 56"/>
                <a:gd name="T5" fmla="*/ 144 h 192"/>
                <a:gd name="T6" fmla="*/ 0 w 56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92">
                  <a:moveTo>
                    <a:pt x="0" y="0"/>
                  </a:moveTo>
                  <a:cubicBezTo>
                    <a:pt x="20" y="12"/>
                    <a:pt x="40" y="24"/>
                    <a:pt x="48" y="48"/>
                  </a:cubicBezTo>
                  <a:cubicBezTo>
                    <a:pt x="56" y="72"/>
                    <a:pt x="56" y="120"/>
                    <a:pt x="48" y="144"/>
                  </a:cubicBezTo>
                  <a:cubicBezTo>
                    <a:pt x="40" y="168"/>
                    <a:pt x="20" y="180"/>
                    <a:pt x="0" y="19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auto">
            <a:xfrm rot="11060038">
              <a:off x="768" y="1776"/>
              <a:ext cx="56" cy="192"/>
            </a:xfrm>
            <a:custGeom>
              <a:avLst/>
              <a:gdLst>
                <a:gd name="T0" fmla="*/ 0 w 56"/>
                <a:gd name="T1" fmla="*/ 0 h 192"/>
                <a:gd name="T2" fmla="*/ 48 w 56"/>
                <a:gd name="T3" fmla="*/ 48 h 192"/>
                <a:gd name="T4" fmla="*/ 48 w 56"/>
                <a:gd name="T5" fmla="*/ 144 h 192"/>
                <a:gd name="T6" fmla="*/ 0 w 56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92">
                  <a:moveTo>
                    <a:pt x="0" y="0"/>
                  </a:moveTo>
                  <a:cubicBezTo>
                    <a:pt x="20" y="12"/>
                    <a:pt x="40" y="24"/>
                    <a:pt x="48" y="48"/>
                  </a:cubicBezTo>
                  <a:cubicBezTo>
                    <a:pt x="56" y="72"/>
                    <a:pt x="56" y="120"/>
                    <a:pt x="48" y="144"/>
                  </a:cubicBezTo>
                  <a:cubicBezTo>
                    <a:pt x="40" y="168"/>
                    <a:pt x="20" y="180"/>
                    <a:pt x="0" y="19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97317" name="Group 37"/>
          <p:cNvGrpSpPr>
            <a:grpSpLocks/>
          </p:cNvGrpSpPr>
          <p:nvPr/>
        </p:nvGrpSpPr>
        <p:grpSpPr bwMode="auto">
          <a:xfrm>
            <a:off x="609600" y="3352800"/>
            <a:ext cx="1676400" cy="609600"/>
            <a:chOff x="384" y="2400"/>
            <a:chExt cx="1056" cy="384"/>
          </a:xfrm>
        </p:grpSpPr>
        <p:sp>
          <p:nvSpPr>
            <p:cNvPr id="97297" name="AutoShape 17"/>
            <p:cNvSpPr>
              <a:spLocks noChangeArrowheads="1"/>
            </p:cNvSpPr>
            <p:nvPr/>
          </p:nvSpPr>
          <p:spPr bwMode="auto">
            <a:xfrm rot="10800000">
              <a:off x="576" y="2688"/>
              <a:ext cx="528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7298" name="Oval 18"/>
            <p:cNvSpPr>
              <a:spLocks noChangeArrowheads="1"/>
            </p:cNvSpPr>
            <p:nvPr/>
          </p:nvSpPr>
          <p:spPr bwMode="auto">
            <a:xfrm>
              <a:off x="672" y="2400"/>
              <a:ext cx="33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384" y="264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300" name="Line 20"/>
            <p:cNvSpPr>
              <a:spLocks noChangeShapeType="1"/>
            </p:cNvSpPr>
            <p:nvPr/>
          </p:nvSpPr>
          <p:spPr bwMode="auto">
            <a:xfrm>
              <a:off x="960" y="244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97318" name="Group 38"/>
          <p:cNvGrpSpPr>
            <a:grpSpLocks/>
          </p:cNvGrpSpPr>
          <p:nvPr/>
        </p:nvGrpSpPr>
        <p:grpSpPr bwMode="auto">
          <a:xfrm>
            <a:off x="457200" y="4419600"/>
            <a:ext cx="1752600" cy="685800"/>
            <a:chOff x="288" y="3072"/>
            <a:chExt cx="1104" cy="432"/>
          </a:xfrm>
        </p:grpSpPr>
        <p:sp>
          <p:nvSpPr>
            <p:cNvPr id="97302" name="Rectangle 22"/>
            <p:cNvSpPr>
              <a:spLocks noChangeArrowheads="1"/>
            </p:cNvSpPr>
            <p:nvPr/>
          </p:nvSpPr>
          <p:spPr bwMode="auto">
            <a:xfrm>
              <a:off x="528" y="3072"/>
              <a:ext cx="288" cy="4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7303" name="Rectangle 23"/>
            <p:cNvSpPr>
              <a:spLocks noChangeArrowheads="1"/>
            </p:cNvSpPr>
            <p:nvPr/>
          </p:nvSpPr>
          <p:spPr bwMode="auto">
            <a:xfrm>
              <a:off x="816" y="3168"/>
              <a:ext cx="144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7304" name="Rectangle 24"/>
            <p:cNvSpPr>
              <a:spLocks noChangeArrowheads="1"/>
            </p:cNvSpPr>
            <p:nvPr/>
          </p:nvSpPr>
          <p:spPr bwMode="auto">
            <a:xfrm>
              <a:off x="960" y="3216"/>
              <a:ext cx="96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288" y="326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>
              <a:off x="1056" y="326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97319" name="Group 39"/>
          <p:cNvGrpSpPr>
            <a:grpSpLocks/>
          </p:cNvGrpSpPr>
          <p:nvPr/>
        </p:nvGrpSpPr>
        <p:grpSpPr bwMode="auto">
          <a:xfrm>
            <a:off x="685800" y="5486400"/>
            <a:ext cx="1143000" cy="838200"/>
            <a:chOff x="432" y="3744"/>
            <a:chExt cx="720" cy="528"/>
          </a:xfrm>
        </p:grpSpPr>
        <p:sp>
          <p:nvSpPr>
            <p:cNvPr id="97308" name="Oval 28"/>
            <p:cNvSpPr>
              <a:spLocks noChangeArrowheads="1"/>
            </p:cNvSpPr>
            <p:nvPr/>
          </p:nvSpPr>
          <p:spPr bwMode="auto">
            <a:xfrm>
              <a:off x="864" y="374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>
              <a:off x="1008" y="40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310" name="Line 30"/>
            <p:cNvSpPr>
              <a:spLocks noChangeShapeType="1"/>
            </p:cNvSpPr>
            <p:nvPr/>
          </p:nvSpPr>
          <p:spPr bwMode="auto">
            <a:xfrm flipH="1">
              <a:off x="432" y="4224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311" name="Line 31"/>
            <p:cNvSpPr>
              <a:spLocks noChangeShapeType="1"/>
            </p:cNvSpPr>
            <p:nvPr/>
          </p:nvSpPr>
          <p:spPr bwMode="auto">
            <a:xfrm flipH="1">
              <a:off x="960" y="412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312" name="Line 32"/>
            <p:cNvSpPr>
              <a:spLocks noChangeShapeType="1"/>
            </p:cNvSpPr>
            <p:nvPr/>
          </p:nvSpPr>
          <p:spPr bwMode="auto">
            <a:xfrm>
              <a:off x="864" y="41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 flipH="1" flipV="1">
              <a:off x="864" y="388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1524000" y="12689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800" u="sng"/>
              <a:t>The “Process Flow Diagram” (PFD)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817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P OC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P OCW Theme" id="{C93204C6-4DE5-0C4F-9656-23EDA5E2CC0E}" vid="{513574BA-12E6-2A4A-824C-B345994098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UMP OCW Theme</Template>
  <TotalTime>33215</TotalTime>
  <Words>885</Words>
  <Application>Microsoft Macintosh PowerPoint</Application>
  <PresentationFormat>On-screen Show (4:3)</PresentationFormat>
  <Paragraphs>199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Helvetica</vt:lpstr>
      <vt:lpstr>Wingdings</vt:lpstr>
      <vt:lpstr>Arial</vt:lpstr>
      <vt:lpstr>UMP OCW Theme</vt:lpstr>
      <vt:lpstr>BSB3503 - Biomanufacturing CHAPTER 2 Process Plant Design – Part III</vt:lpstr>
      <vt:lpstr>Basic flow diagram</vt:lpstr>
      <vt:lpstr>Production of Ethane from Ethanol</vt:lpstr>
      <vt:lpstr>Production of Ethane from Ethanol</vt:lpstr>
      <vt:lpstr>PowerPoint Presentation</vt:lpstr>
      <vt:lpstr>Process flow diagram (PFD)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Example </vt:lpstr>
      <vt:lpstr>PowerPoint Presentation</vt:lpstr>
      <vt:lpstr>Example </vt:lpstr>
      <vt:lpstr>The Process Flow Diagram (PFD)</vt:lpstr>
      <vt:lpstr>PowerPoint Presentation</vt:lpstr>
      <vt:lpstr>Piping and instrumentation diagrams</vt:lpstr>
      <vt:lpstr>PowerPoint Presentation</vt:lpstr>
      <vt:lpstr>PowerPoint Presentation</vt:lpstr>
      <vt:lpstr>Example: Simple pump group  </vt:lpstr>
      <vt:lpstr>Main apparatus</vt:lpstr>
      <vt:lpstr>PowerPoint Presentation</vt:lpstr>
      <vt:lpstr>Layout</vt:lpstr>
      <vt:lpstr>Quotation</vt:lpstr>
      <vt:lpstr>Quotation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Rama Yusvana</cp:lastModifiedBy>
  <cp:revision>304</cp:revision>
  <dcterms:created xsi:type="dcterms:W3CDTF">2011-11-08T06:04:06Z</dcterms:created>
  <dcterms:modified xsi:type="dcterms:W3CDTF">2017-10-02T07:34:08Z</dcterms:modified>
</cp:coreProperties>
</file>