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9"/>
  </p:notesMasterIdLst>
  <p:sldIdLst>
    <p:sldId id="374" r:id="rId2"/>
    <p:sldId id="280" r:id="rId3"/>
    <p:sldId id="281" r:id="rId4"/>
    <p:sldId id="386" r:id="rId5"/>
    <p:sldId id="387" r:id="rId6"/>
    <p:sldId id="282" r:id="rId7"/>
    <p:sldId id="388" r:id="rId8"/>
    <p:sldId id="286" r:id="rId9"/>
    <p:sldId id="293" r:id="rId10"/>
    <p:sldId id="294" r:id="rId11"/>
    <p:sldId id="380" r:id="rId12"/>
    <p:sldId id="295" r:id="rId13"/>
    <p:sldId id="381" r:id="rId14"/>
    <p:sldId id="296" r:id="rId15"/>
    <p:sldId id="382" r:id="rId16"/>
    <p:sldId id="297" r:id="rId17"/>
    <p:sldId id="383" r:id="rId18"/>
    <p:sldId id="298" r:id="rId19"/>
    <p:sldId id="299" r:id="rId20"/>
    <p:sldId id="384" r:id="rId21"/>
    <p:sldId id="385" r:id="rId22"/>
    <p:sldId id="300" r:id="rId23"/>
    <p:sldId id="301" r:id="rId24"/>
    <p:sldId id="389" r:id="rId25"/>
    <p:sldId id="302" r:id="rId26"/>
    <p:sldId id="390" r:id="rId27"/>
    <p:sldId id="303" r:id="rId28"/>
    <p:sldId id="391" r:id="rId29"/>
    <p:sldId id="304" r:id="rId30"/>
    <p:sldId id="392" r:id="rId31"/>
    <p:sldId id="308" r:id="rId32"/>
    <p:sldId id="309" r:id="rId33"/>
    <p:sldId id="307" r:id="rId34"/>
    <p:sldId id="311" r:id="rId35"/>
    <p:sldId id="312" r:id="rId36"/>
    <p:sldId id="313" r:id="rId37"/>
    <p:sldId id="31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1672"/>
    <p:restoredTop sz="94695"/>
  </p:normalViewPr>
  <p:slideViewPr>
    <p:cSldViewPr>
      <p:cViewPr varScale="1">
        <p:scale>
          <a:sx n="113" d="100"/>
          <a:sy n="113" d="100"/>
        </p:scale>
        <p:origin x="1256" y="1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13672"/>
    </p:cViewPr>
  </p:sorterViewPr>
  <p:notesViewPr>
    <p:cSldViewPr>
      <p:cViewPr varScale="1">
        <p:scale>
          <a:sx n="90" d="100"/>
          <a:sy n="90" d="100"/>
        </p:scale>
        <p:origin x="3840" y="208"/>
      </p:cViewPr>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59FEC7-F0FA-443E-B281-FB907EB6B183}" type="datetimeFigureOut">
              <a:rPr lang="en-US" smtClean="0"/>
              <a:t>10/2/17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DB731A-565A-4B8C-A378-E57BE3BAD496}" type="slidenum">
              <a:rPr lang="en-US" smtClean="0"/>
              <a:t>‹#›</a:t>
            </a:fld>
            <a:endParaRPr lang="en-US"/>
          </a:p>
        </p:txBody>
      </p:sp>
    </p:spTree>
    <p:extLst>
      <p:ext uri="{BB962C8B-B14F-4D97-AF65-F5344CB8AC3E}">
        <p14:creationId xmlns:p14="http://schemas.microsoft.com/office/powerpoint/2010/main" val="3010190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3878C40-77B3-4422-A0AC-EF047F741FE8}" type="slidenum">
              <a:rPr lang="en-US"/>
              <a:pPr/>
              <a:t>3</a:t>
            </a:fld>
            <a:endParaRPr lang="en-US"/>
          </a:p>
        </p:txBody>
      </p:sp>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p:txBody>
          <a:bodyPr/>
          <a:lstStyle/>
          <a:p>
            <a:pPr>
              <a:spcBef>
                <a:spcPct val="0"/>
              </a:spcBef>
            </a:pPr>
            <a:r>
              <a:rPr lang="en-US" smtClean="0"/>
              <a:t>FDA's latest, Non-Penicillin Beta-Lactam Drugs: A CGMP Framework for Preventing Cross-Contamination, is aimed at non-penicillin drugs characterized by a beta-lactam ring, a chemical structure common to many types of antibiotics including caphalosporins, monobactams, penems, carbapenems and penicillin. - See more at: http://www.raps.org/focus-online/news/news-article-view/article/3201/#sthash.2V10N42U.dpuf</a:t>
            </a:r>
          </a:p>
          <a:p>
            <a:pPr rtl="0"/>
            <a:r>
              <a:rPr lang="en-US" sz="1200" b="0" i="0" kern="1200" smtClean="0">
                <a:solidFill>
                  <a:schemeClr val="tx1"/>
                </a:solidFill>
                <a:effectLst/>
                <a:latin typeface="+mn-lt"/>
                <a:ea typeface="+mn-ea"/>
                <a:cs typeface="+mn-cs"/>
              </a:rPr>
              <a:t>ne of the main problems associated with the manufacture of these drugs is their propensity to cross-contaminate one another if not properly separated. While problematic for its own sake, the contamination can create additional problems as well at the user level if not properly controlled, FDA explained. That's because some people are hypersensitive to penicillin and can have an "exaggerated allergic immune response" if exposed to the drug, potentially resulting in death.</a:t>
            </a:r>
          </a:p>
          <a:p>
            <a:pPr rtl="0"/>
            <a:r>
              <a:rPr lang="en-US" sz="1200" b="0" i="0" kern="1200" smtClean="0">
                <a:solidFill>
                  <a:schemeClr val="tx1"/>
                </a:solidFill>
                <a:effectLst/>
                <a:latin typeface="+mn-lt"/>
                <a:ea typeface="+mn-ea"/>
                <a:cs typeface="+mn-cs"/>
              </a:rPr>
              <a:t>As a result, manufacturers need to take extreme care to make sure that the manufacture of penicillin takes place in entirely separate facilities, FDA recommended.</a:t>
            </a:r>
          </a:p>
          <a:p>
            <a:r>
              <a:rPr lang="en-US" sz="1200" b="0" i="0" kern="1200" smtClean="0">
                <a:solidFill>
                  <a:schemeClr val="tx1"/>
                </a:solidFill>
                <a:effectLst/>
                <a:latin typeface="+mn-lt"/>
                <a:ea typeface="+mn-ea"/>
                <a:cs typeface="+mn-cs"/>
              </a:rPr>
              <a:t>- See more at: http://www.raps.org/focus-online/news/news-article-view/article/3201/#sthash.2V10N42U.dpuf</a:t>
            </a:r>
            <a:endParaRPr lang="en-US"/>
          </a:p>
        </p:txBody>
      </p:sp>
      <p:sp>
        <p:nvSpPr>
          <p:cNvPr id="54276"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9E7D98E4-256A-4DAF-817D-799E44955C66}" type="slidenum">
              <a:rPr lang="en-US" sz="1200">
                <a:latin typeface="Calibri" pitchFamily="34" charset="0"/>
              </a:rPr>
              <a:pPr algn="r"/>
              <a:t>3</a:t>
            </a:fld>
            <a:endParaRPr lang="en-US" sz="1200">
              <a:latin typeface="Calibri" pitchFamily="34" charset="0"/>
            </a:endParaRPr>
          </a:p>
        </p:txBody>
      </p:sp>
    </p:spTree>
    <p:extLst>
      <p:ext uri="{BB962C8B-B14F-4D97-AF65-F5344CB8AC3E}">
        <p14:creationId xmlns:p14="http://schemas.microsoft.com/office/powerpoint/2010/main" val="1491023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3878C40-77B3-4422-A0AC-EF047F741FE8}" type="slidenum">
              <a:rPr lang="en-US"/>
              <a:pPr/>
              <a:t>4</a:t>
            </a:fld>
            <a:endParaRPr lang="en-US"/>
          </a:p>
        </p:txBody>
      </p:sp>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p:txBody>
          <a:bodyPr/>
          <a:lstStyle/>
          <a:p>
            <a:pPr>
              <a:spcBef>
                <a:spcPct val="0"/>
              </a:spcBef>
            </a:pPr>
            <a:r>
              <a:rPr lang="en-US" smtClean="0"/>
              <a:t>FDA's latest, Non-Penicillin Beta-Lactam Drugs: A CGMP Framework for Preventing Cross-Contamination, is aimed at non-penicillin drugs characterized by a beta-lactam ring, a chemical structure common to many types of antibiotics including caphalosporins, monobactams, penems, carbapenems and penicillin. - See more at: http://www.raps.org/focus-online/news/news-article-view/article/3201/#sthash.2V10N42U.dpuf</a:t>
            </a:r>
          </a:p>
          <a:p>
            <a:pPr rtl="0"/>
            <a:r>
              <a:rPr lang="en-US" sz="1200" b="0" i="0" kern="1200" smtClean="0">
                <a:solidFill>
                  <a:schemeClr val="tx1"/>
                </a:solidFill>
                <a:effectLst/>
                <a:latin typeface="+mn-lt"/>
                <a:ea typeface="+mn-ea"/>
                <a:cs typeface="+mn-cs"/>
              </a:rPr>
              <a:t>ne of the main problems associated with the manufacture of these drugs is their propensity to cross-contaminate one another if not properly separated. While problematic for its own sake, the contamination can create additional problems as well at the user level if not properly controlled, FDA explained. That's because some people are hypersensitive to penicillin and can have an "exaggerated allergic immune response" if exposed to the drug, potentially resulting in death.</a:t>
            </a:r>
          </a:p>
          <a:p>
            <a:pPr rtl="0"/>
            <a:r>
              <a:rPr lang="en-US" sz="1200" b="0" i="0" kern="1200" smtClean="0">
                <a:solidFill>
                  <a:schemeClr val="tx1"/>
                </a:solidFill>
                <a:effectLst/>
                <a:latin typeface="+mn-lt"/>
                <a:ea typeface="+mn-ea"/>
                <a:cs typeface="+mn-cs"/>
              </a:rPr>
              <a:t>As a result, manufacturers need to take extreme care to make sure that the manufacture of penicillin takes place in entirely separate facilities, FDA recommended.</a:t>
            </a:r>
          </a:p>
          <a:p>
            <a:r>
              <a:rPr lang="en-US" sz="1200" b="0" i="0" kern="1200" smtClean="0">
                <a:solidFill>
                  <a:schemeClr val="tx1"/>
                </a:solidFill>
                <a:effectLst/>
                <a:latin typeface="+mn-lt"/>
                <a:ea typeface="+mn-ea"/>
                <a:cs typeface="+mn-cs"/>
              </a:rPr>
              <a:t>- See more at: http://www.raps.org/focus-online/news/news-article-view/article/3201/#sthash.2V10N42U.dpuf</a:t>
            </a:r>
            <a:endParaRPr lang="en-US"/>
          </a:p>
        </p:txBody>
      </p:sp>
      <p:sp>
        <p:nvSpPr>
          <p:cNvPr id="54276"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9E7D98E4-256A-4DAF-817D-799E44955C66}" type="slidenum">
              <a:rPr lang="en-US" sz="1200">
                <a:latin typeface="Calibri" pitchFamily="34" charset="0"/>
              </a:rPr>
              <a:pPr algn="r"/>
              <a:t>4</a:t>
            </a:fld>
            <a:endParaRPr lang="en-US" sz="1200">
              <a:latin typeface="Calibri" pitchFamily="34" charset="0"/>
            </a:endParaRPr>
          </a:p>
        </p:txBody>
      </p:sp>
    </p:spTree>
    <p:extLst>
      <p:ext uri="{BB962C8B-B14F-4D97-AF65-F5344CB8AC3E}">
        <p14:creationId xmlns:p14="http://schemas.microsoft.com/office/powerpoint/2010/main" val="1946771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3878C40-77B3-4422-A0AC-EF047F741FE8}" type="slidenum">
              <a:rPr lang="en-US"/>
              <a:pPr/>
              <a:t>5</a:t>
            </a:fld>
            <a:endParaRPr lang="en-US"/>
          </a:p>
        </p:txBody>
      </p:sp>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p:txBody>
          <a:bodyPr/>
          <a:lstStyle/>
          <a:p>
            <a:pPr>
              <a:spcBef>
                <a:spcPct val="0"/>
              </a:spcBef>
            </a:pPr>
            <a:r>
              <a:rPr lang="en-US" smtClean="0"/>
              <a:t>FDA's latest, Non-Penicillin Beta-Lactam Drugs: A CGMP Framework for Preventing Cross-Contamination, is aimed at non-penicillin drugs characterized by a beta-lactam ring, a chemical structure common to many types of antibiotics including caphalosporins, monobactams, penems, carbapenems and penicillin. - See more at: http://www.raps.org/focus-online/news/news-article-view/article/3201/#sthash.2V10N42U.dpuf</a:t>
            </a:r>
          </a:p>
          <a:p>
            <a:pPr rtl="0"/>
            <a:r>
              <a:rPr lang="en-US" sz="1200" b="0" i="0" kern="1200" smtClean="0">
                <a:solidFill>
                  <a:schemeClr val="tx1"/>
                </a:solidFill>
                <a:effectLst/>
                <a:latin typeface="+mn-lt"/>
                <a:ea typeface="+mn-ea"/>
                <a:cs typeface="+mn-cs"/>
              </a:rPr>
              <a:t>ne of the main problems associated with the manufacture of these drugs is their propensity to cross-contaminate one another if not properly separated. While problematic for its own sake, the contamination can create additional problems as well at the user level if not properly controlled, FDA explained. That's because some people are hypersensitive to penicillin and can have an "exaggerated allergic immune response" if exposed to the drug, potentially resulting in death.</a:t>
            </a:r>
          </a:p>
          <a:p>
            <a:pPr rtl="0"/>
            <a:r>
              <a:rPr lang="en-US" sz="1200" b="0" i="0" kern="1200" smtClean="0">
                <a:solidFill>
                  <a:schemeClr val="tx1"/>
                </a:solidFill>
                <a:effectLst/>
                <a:latin typeface="+mn-lt"/>
                <a:ea typeface="+mn-ea"/>
                <a:cs typeface="+mn-cs"/>
              </a:rPr>
              <a:t>As a result, manufacturers need to take extreme care to make sure that the manufacture of penicillin takes place in entirely separate facilities, FDA recommended.</a:t>
            </a:r>
          </a:p>
          <a:p>
            <a:r>
              <a:rPr lang="en-US" sz="1200" b="0" i="0" kern="1200" smtClean="0">
                <a:solidFill>
                  <a:schemeClr val="tx1"/>
                </a:solidFill>
                <a:effectLst/>
                <a:latin typeface="+mn-lt"/>
                <a:ea typeface="+mn-ea"/>
                <a:cs typeface="+mn-cs"/>
              </a:rPr>
              <a:t>- See more at: http://www.raps.org/focus-online/news/news-article-view/article/3201/#sthash.2V10N42U.dpuf</a:t>
            </a:r>
            <a:endParaRPr lang="en-US"/>
          </a:p>
        </p:txBody>
      </p:sp>
      <p:sp>
        <p:nvSpPr>
          <p:cNvPr id="54276"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9E7D98E4-256A-4DAF-817D-799E44955C66}" type="slidenum">
              <a:rPr lang="en-US" sz="1200">
                <a:latin typeface="Calibri" pitchFamily="34" charset="0"/>
              </a:rPr>
              <a:pPr algn="r"/>
              <a:t>5</a:t>
            </a:fld>
            <a:endParaRPr lang="en-US" sz="1200">
              <a:latin typeface="Calibri" pitchFamily="34" charset="0"/>
            </a:endParaRPr>
          </a:p>
        </p:txBody>
      </p:sp>
    </p:spTree>
    <p:extLst>
      <p:ext uri="{BB962C8B-B14F-4D97-AF65-F5344CB8AC3E}">
        <p14:creationId xmlns:p14="http://schemas.microsoft.com/office/powerpoint/2010/main" val="1553047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080F15E-C04F-43E2-950E-57A58FBE5CB9}" type="slidenum">
              <a:rPr lang="en-US"/>
              <a:pPr/>
              <a:t>6</a:t>
            </a:fld>
            <a:endParaRPr lang="en-US"/>
          </a:p>
        </p:txBody>
      </p:sp>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p:txBody>
          <a:bodyPr/>
          <a:lstStyle/>
          <a:p>
            <a:pPr>
              <a:spcBef>
                <a:spcPct val="0"/>
              </a:spcBef>
            </a:pPr>
            <a:endParaRPr lang="en-US"/>
          </a:p>
        </p:txBody>
      </p:sp>
      <p:sp>
        <p:nvSpPr>
          <p:cNvPr id="6042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E26BCAB7-C0C0-42A1-9745-6ADCFF965D76}" type="slidenum">
              <a:rPr lang="en-US" sz="1200">
                <a:latin typeface="Calibri" pitchFamily="34" charset="0"/>
              </a:rPr>
              <a:pPr algn="r"/>
              <a:t>6</a:t>
            </a:fld>
            <a:endParaRPr lang="en-US" sz="1200">
              <a:latin typeface="Calibri" pitchFamily="34" charset="0"/>
            </a:endParaRPr>
          </a:p>
        </p:txBody>
      </p:sp>
    </p:spTree>
    <p:extLst>
      <p:ext uri="{BB962C8B-B14F-4D97-AF65-F5344CB8AC3E}">
        <p14:creationId xmlns:p14="http://schemas.microsoft.com/office/powerpoint/2010/main" val="648094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080F15E-C04F-43E2-950E-57A58FBE5CB9}" type="slidenum">
              <a:rPr lang="en-US"/>
              <a:pPr/>
              <a:t>7</a:t>
            </a:fld>
            <a:endParaRPr lang="en-US"/>
          </a:p>
        </p:txBody>
      </p:sp>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p:txBody>
          <a:bodyPr/>
          <a:lstStyle/>
          <a:p>
            <a:pPr>
              <a:spcBef>
                <a:spcPct val="0"/>
              </a:spcBef>
            </a:pPr>
            <a:endParaRPr lang="en-US"/>
          </a:p>
        </p:txBody>
      </p:sp>
      <p:sp>
        <p:nvSpPr>
          <p:cNvPr id="6042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E26BCAB7-C0C0-42A1-9745-6ADCFF965D76}" type="slidenum">
              <a:rPr lang="en-US" sz="1200">
                <a:latin typeface="Calibri" pitchFamily="34" charset="0"/>
              </a:rPr>
              <a:pPr algn="r"/>
              <a:t>7</a:t>
            </a:fld>
            <a:endParaRPr lang="en-US" sz="1200">
              <a:latin typeface="Calibri" pitchFamily="34" charset="0"/>
            </a:endParaRPr>
          </a:p>
        </p:txBody>
      </p:sp>
    </p:spTree>
    <p:extLst>
      <p:ext uri="{BB962C8B-B14F-4D97-AF65-F5344CB8AC3E}">
        <p14:creationId xmlns:p14="http://schemas.microsoft.com/office/powerpoint/2010/main" val="994475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44700751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540D68-D19A-4A43-97DC-A8D1A143F77F}"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C6780-F824-4D5F-8943-E0D4D569B85C}" type="slidenum">
              <a:rPr lang="en-US" smtClean="0"/>
              <a:t>‹#›</a:t>
            </a:fld>
            <a:endParaRPr lang="en-US"/>
          </a:p>
        </p:txBody>
      </p:sp>
    </p:spTree>
    <p:extLst>
      <p:ext uri="{BB962C8B-B14F-4D97-AF65-F5344CB8AC3E}">
        <p14:creationId xmlns:p14="http://schemas.microsoft.com/office/powerpoint/2010/main" val="82981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540D68-D19A-4A43-97DC-A8D1A143F77F}"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C6780-F824-4D5F-8943-E0D4D569B85C}" type="slidenum">
              <a:rPr lang="en-US" smtClean="0"/>
              <a:t>‹#›</a:t>
            </a:fld>
            <a:endParaRPr lang="en-US"/>
          </a:p>
        </p:txBody>
      </p:sp>
    </p:spTree>
    <p:extLst>
      <p:ext uri="{BB962C8B-B14F-4D97-AF65-F5344CB8AC3E}">
        <p14:creationId xmlns:p14="http://schemas.microsoft.com/office/powerpoint/2010/main" val="947973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540D68-D19A-4A43-97DC-A8D1A143F77F}"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C6780-F824-4D5F-8943-E0D4D569B85C}" type="slidenum">
              <a:rPr lang="en-US" smtClean="0"/>
              <a:t>‹#›</a:t>
            </a:fld>
            <a:endParaRPr lang="en-US"/>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95757462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540D68-D19A-4A43-97DC-A8D1A143F77F}"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C6780-F824-4D5F-8943-E0D4D569B85C}" type="slidenum">
              <a:rPr lang="en-US" smtClean="0"/>
              <a:t>‹#›</a:t>
            </a:fld>
            <a:endParaRPr lang="en-US"/>
          </a:p>
        </p:txBody>
      </p:sp>
    </p:spTree>
    <p:extLst>
      <p:ext uri="{BB962C8B-B14F-4D97-AF65-F5344CB8AC3E}">
        <p14:creationId xmlns:p14="http://schemas.microsoft.com/office/powerpoint/2010/main" val="7143053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540D68-D19A-4A43-97DC-A8D1A143F77F}" type="datetimeFigureOut">
              <a:rPr lang="en-US" smtClean="0"/>
              <a:t>10/2/17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C6780-F824-4D5F-8943-E0D4D569B85C}"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896783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540D68-D19A-4A43-97DC-A8D1A143F77F}" type="datetimeFigureOut">
              <a:rPr lang="en-US" smtClean="0"/>
              <a:t>10/2/17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1C6780-F824-4D5F-8943-E0D4D569B85C}"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1202856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540D68-D19A-4A43-97DC-A8D1A143F77F}" type="datetimeFigureOut">
              <a:rPr lang="en-US" smtClean="0"/>
              <a:t>10/2/17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1C6780-F824-4D5F-8943-E0D4D569B85C}"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20990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540D68-D19A-4A43-97DC-A8D1A143F77F}" type="datetimeFigureOut">
              <a:rPr lang="en-US" smtClean="0"/>
              <a:t>10/2/17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1C6780-F824-4D5F-8943-E0D4D569B85C}"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138035607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540D68-D19A-4A43-97DC-A8D1A143F77F}" type="datetimeFigureOut">
              <a:rPr lang="en-US" smtClean="0"/>
              <a:t>10/2/17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C6780-F824-4D5F-8943-E0D4D569B85C}" type="slidenum">
              <a:rPr lang="en-US" smtClean="0"/>
              <a:t>‹#›</a:t>
            </a:fld>
            <a:endParaRPr lang="en-US"/>
          </a:p>
        </p:txBody>
      </p:sp>
    </p:spTree>
    <p:extLst>
      <p:ext uri="{BB962C8B-B14F-4D97-AF65-F5344CB8AC3E}">
        <p14:creationId xmlns:p14="http://schemas.microsoft.com/office/powerpoint/2010/main" val="378697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540D68-D19A-4A43-97DC-A8D1A143F77F}" type="datetimeFigureOut">
              <a:rPr lang="en-US" smtClean="0"/>
              <a:t>10/2/17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C6780-F824-4D5F-8943-E0D4D569B85C}" type="slidenum">
              <a:rPr lang="en-US" smtClean="0"/>
              <a:t>‹#›</a:t>
            </a:fld>
            <a:endParaRPr lang="en-US"/>
          </a:p>
        </p:txBody>
      </p:sp>
    </p:spTree>
    <p:extLst>
      <p:ext uri="{BB962C8B-B14F-4D97-AF65-F5344CB8AC3E}">
        <p14:creationId xmlns:p14="http://schemas.microsoft.com/office/powerpoint/2010/main" val="17694077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540D68-D19A-4A43-97DC-A8D1A143F77F}" type="datetimeFigureOut">
              <a:rPr lang="en-US" smtClean="0"/>
              <a:t>10/2/17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1C6780-F824-4D5F-8943-E0D4D569B85C}" type="slidenum">
              <a:rPr lang="en-US" smtClean="0"/>
              <a:t>‹#›</a:t>
            </a:fld>
            <a:endParaRPr lang="en-US"/>
          </a:p>
        </p:txBody>
      </p:sp>
    </p:spTree>
    <p:extLst>
      <p:ext uri="{BB962C8B-B14F-4D97-AF65-F5344CB8AC3E}">
        <p14:creationId xmlns:p14="http://schemas.microsoft.com/office/powerpoint/2010/main" val="12119551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0" y="1676400"/>
            <a:ext cx="8382000" cy="2438400"/>
          </a:xfrm>
        </p:spPr>
        <p:txBody>
          <a:bodyPr>
            <a:normAutofit fontScale="90000"/>
          </a:bodyPr>
          <a:lstStyle/>
          <a:p>
            <a:r>
              <a:rPr lang="en-GB" b="1" dirty="0" smtClean="0">
                <a:effectLst>
                  <a:outerShdw blurRad="38100" dist="38100" dir="2700000" algn="tl">
                    <a:srgbClr val="000000">
                      <a:alpha val="43137"/>
                    </a:srgbClr>
                  </a:outerShdw>
                </a:effectLst>
              </a:rPr>
              <a:t>BSB3503 - Biomanufacturing</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CHAPTER 10</a:t>
            </a: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GMP </a:t>
            </a:r>
            <a:r>
              <a:rPr lang="mr-IN" dirty="0">
                <a:effectLst>
                  <a:outerShdw blurRad="38100" dist="38100" dir="2700000" algn="tl">
                    <a:srgbClr val="000000">
                      <a:alpha val="43137"/>
                    </a:srgbClr>
                  </a:outerShdw>
                </a:effectLst>
              </a:rPr>
              <a:t>–</a:t>
            </a:r>
            <a:r>
              <a:rPr lang="en-US" dirty="0">
                <a:effectLst>
                  <a:outerShdw blurRad="38100" dist="38100" dir="2700000" algn="tl">
                    <a:srgbClr val="000000">
                      <a:alpha val="43137"/>
                    </a:srgbClr>
                  </a:outerShdw>
                </a:effectLst>
              </a:rPr>
              <a:t> </a:t>
            </a:r>
            <a:r>
              <a:rPr lang="en-GB" b="1" dirty="0">
                <a:effectLst>
                  <a:outerShdw blurRad="38100" dist="38100" dir="2700000" algn="tl">
                    <a:srgbClr val="000000">
                      <a:alpha val="43137"/>
                    </a:srgbClr>
                  </a:outerShdw>
                </a:effectLst>
              </a:rPr>
              <a:t>Laboratory &amp; Production Area (HVAC)</a:t>
            </a:r>
          </a:p>
        </p:txBody>
      </p:sp>
      <p:sp>
        <p:nvSpPr>
          <p:cNvPr id="5" name="Subtitle 4"/>
          <p:cNvSpPr>
            <a:spLocks noGrp="1"/>
          </p:cNvSpPr>
          <p:nvPr>
            <p:ph type="subTitle" idx="1"/>
          </p:nvPr>
        </p:nvSpPr>
        <p:spPr/>
        <p:txBody>
          <a:bodyPr>
            <a:normAutofit fontScale="85000" lnSpcReduction="20000"/>
          </a:bodyPr>
          <a:lstStyle/>
          <a:p>
            <a:endParaRPr lang="en-GB" b="1" dirty="0" smtClean="0">
              <a:effectLst>
                <a:outerShdw blurRad="38100" dist="38100" dir="2700000" algn="tl">
                  <a:srgbClr val="000000">
                    <a:alpha val="43137"/>
                  </a:srgbClr>
                </a:outerShdw>
              </a:effectLst>
            </a:endParaRPr>
          </a:p>
          <a:p>
            <a:r>
              <a:rPr lang="en-GB" dirty="0" smtClean="0">
                <a:effectLst>
                  <a:outerShdw blurRad="38100" dist="38100" dir="2700000" algn="tl">
                    <a:srgbClr val="000000">
                      <a:alpha val="43137"/>
                    </a:srgbClr>
                  </a:outerShdw>
                </a:effectLst>
              </a:rPr>
              <a:t>Author: </a:t>
            </a:r>
            <a:r>
              <a:rPr lang="en-GB" b="1" dirty="0" smtClean="0">
                <a:effectLst>
                  <a:outerShdw blurRad="38100" dist="38100" dir="2700000" algn="tl">
                    <a:srgbClr val="000000">
                      <a:alpha val="43137"/>
                    </a:srgbClr>
                  </a:outerShdw>
                </a:effectLst>
              </a:rPr>
              <a:t>Nurul Azyyati Sabri</a:t>
            </a:r>
          </a:p>
          <a:p>
            <a:r>
              <a:rPr lang="en-GB" dirty="0">
                <a:effectLst>
                  <a:outerShdw blurRad="38100" dist="38100" dir="2700000" algn="tl">
                    <a:srgbClr val="000000">
                      <a:alpha val="43137"/>
                    </a:srgbClr>
                  </a:outerShdw>
                </a:effectLst>
              </a:rPr>
              <a:t>Co-Author / Editor: </a:t>
            </a:r>
            <a:r>
              <a:rPr lang="en-GB" b="1" dirty="0" smtClean="0">
                <a:effectLst>
                  <a:outerShdw blurRad="38100" dist="38100" dir="2700000" algn="tl">
                    <a:srgbClr val="000000">
                      <a:alpha val="43137"/>
                    </a:srgbClr>
                  </a:outerShdw>
                </a:effectLst>
              </a:rPr>
              <a:t>Rama Yusvana</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Faculty Industrial Sciences &amp; Technology</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yusvana@ump.edu.my</a:t>
            </a:r>
          </a:p>
          <a:p>
            <a:endParaRPr lang="en-GB"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421897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idx="4294967295"/>
          </p:nvPr>
        </p:nvSpPr>
        <p:spPr>
          <a:xfrm>
            <a:off x="228600" y="1103312"/>
            <a:ext cx="7467600" cy="1143000"/>
          </a:xfrm>
        </p:spPr>
        <p:txBody>
          <a:bodyPr/>
          <a:lstStyle/>
          <a:p>
            <a:r>
              <a:rPr lang="en-US" dirty="0"/>
              <a:t>1. “Air Flow”</a:t>
            </a:r>
          </a:p>
        </p:txBody>
      </p:sp>
      <p:sp>
        <p:nvSpPr>
          <p:cNvPr id="81923" name="Content Placeholder 2"/>
          <p:cNvSpPr>
            <a:spLocks noGrp="1"/>
          </p:cNvSpPr>
          <p:nvPr>
            <p:ph idx="4294967295"/>
          </p:nvPr>
        </p:nvSpPr>
        <p:spPr>
          <a:xfrm>
            <a:off x="228600" y="2286000"/>
            <a:ext cx="8458200" cy="3048000"/>
          </a:xfrm>
        </p:spPr>
        <p:txBody>
          <a:bodyPr>
            <a:normAutofit/>
          </a:bodyPr>
          <a:lstStyle/>
          <a:p>
            <a:pPr algn="just">
              <a:buFont typeface="Wingdings" pitchFamily="2" charset="2"/>
              <a:buChar char="v"/>
            </a:pPr>
            <a:r>
              <a:rPr lang="en-US" sz="2800" smtClean="0">
                <a:solidFill>
                  <a:srgbClr val="FF0000"/>
                </a:solidFill>
              </a:rPr>
              <a:t>20 </a:t>
            </a:r>
            <a:r>
              <a:rPr lang="en-US" sz="2800" dirty="0">
                <a:solidFill>
                  <a:srgbClr val="FF0000"/>
                </a:solidFill>
              </a:rPr>
              <a:t>to </a:t>
            </a:r>
            <a:r>
              <a:rPr lang="en-US" sz="2800">
                <a:solidFill>
                  <a:srgbClr val="FF0000"/>
                </a:solidFill>
              </a:rPr>
              <a:t>40 </a:t>
            </a:r>
            <a:r>
              <a:rPr lang="en-US" sz="2800" smtClean="0">
                <a:solidFill>
                  <a:srgbClr val="FF0000"/>
                </a:solidFill>
              </a:rPr>
              <a:t>m</a:t>
            </a:r>
            <a:r>
              <a:rPr lang="en-US" sz="2800" baseline="30000" smtClean="0">
                <a:solidFill>
                  <a:srgbClr val="FF0000"/>
                </a:solidFill>
              </a:rPr>
              <a:t>3</a:t>
            </a:r>
            <a:r>
              <a:rPr lang="en-US" sz="2800" smtClean="0">
                <a:solidFill>
                  <a:srgbClr val="FF0000"/>
                </a:solidFill>
              </a:rPr>
              <a:t> air </a:t>
            </a:r>
            <a:r>
              <a:rPr lang="en-US" sz="2800" dirty="0">
                <a:solidFill>
                  <a:srgbClr val="FF0000"/>
                </a:solidFill>
              </a:rPr>
              <a:t>changes per hour</a:t>
            </a:r>
            <a:r>
              <a:rPr lang="en-US" sz="2800" dirty="0"/>
              <a:t> for Class 10,000 or 100,000 requirements</a:t>
            </a:r>
          </a:p>
          <a:p>
            <a:pPr algn="just">
              <a:buFont typeface="Wingdings" pitchFamily="2" charset="2"/>
              <a:buChar char="v"/>
            </a:pPr>
            <a:r>
              <a:rPr lang="en-US" sz="2800" dirty="0"/>
              <a:t> To achieve Class 100 requirements carried out only by using </a:t>
            </a:r>
            <a:r>
              <a:rPr lang="en-US" sz="2800"/>
              <a:t>vertical </a:t>
            </a:r>
            <a:r>
              <a:rPr lang="en-US" sz="2800" smtClean="0"/>
              <a:t>undirectional </a:t>
            </a:r>
            <a:r>
              <a:rPr lang="en-US" sz="2800" dirty="0"/>
              <a:t>flow</a:t>
            </a:r>
          </a:p>
          <a:p>
            <a:pPr algn="just">
              <a:buFont typeface="Wingdings" pitchFamily="2" charset="2"/>
              <a:buChar char="v"/>
            </a:pPr>
            <a:endParaRPr lang="en-US" sz="2800" dirty="0"/>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4E275F03-F98C-45F8-B98F-D7A5E12C06CD}" type="slidenum">
              <a:rPr lang="en-US" sz="1200">
                <a:solidFill>
                  <a:srgbClr val="898989"/>
                </a:solidFill>
                <a:latin typeface="Calibri" pitchFamily="34" charset="0"/>
              </a:rPr>
              <a:pPr algn="r"/>
              <a:t>10</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4222485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idx="4294967295"/>
          </p:nvPr>
        </p:nvSpPr>
        <p:spPr>
          <a:xfrm>
            <a:off x="0" y="874712"/>
            <a:ext cx="7467600" cy="1143000"/>
          </a:xfrm>
        </p:spPr>
        <p:txBody>
          <a:bodyPr/>
          <a:lstStyle/>
          <a:p>
            <a:r>
              <a:rPr lang="en-US" dirty="0"/>
              <a:t>1. “Air Flow”</a:t>
            </a:r>
          </a:p>
        </p:txBody>
      </p:sp>
      <p:sp>
        <p:nvSpPr>
          <p:cNvPr id="81923" name="Content Placeholder 2"/>
          <p:cNvSpPr>
            <a:spLocks noGrp="1"/>
          </p:cNvSpPr>
          <p:nvPr>
            <p:ph idx="4294967295"/>
          </p:nvPr>
        </p:nvSpPr>
        <p:spPr>
          <a:xfrm>
            <a:off x="304800" y="2057400"/>
            <a:ext cx="8153400" cy="3200400"/>
          </a:xfrm>
        </p:spPr>
        <p:txBody>
          <a:bodyPr>
            <a:normAutofit/>
          </a:bodyPr>
          <a:lstStyle/>
          <a:p>
            <a:pPr algn="just">
              <a:buFont typeface="Wingdings" pitchFamily="2" charset="2"/>
              <a:buChar char="v"/>
            </a:pPr>
            <a:r>
              <a:rPr lang="en-US" sz="2800" dirty="0"/>
              <a:t>“Class 100 requires 20 times more airflow than a class 10,000 clean room”</a:t>
            </a:r>
          </a:p>
          <a:p>
            <a:pPr algn="just">
              <a:buFont typeface="Wingdings" pitchFamily="2" charset="2"/>
              <a:buChar char="v"/>
            </a:pPr>
            <a:r>
              <a:rPr lang="en-US" sz="2800" dirty="0"/>
              <a:t>Energy  costs</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4E275F03-F98C-45F8-B98F-D7A5E12C06CD}" type="slidenum">
              <a:rPr lang="en-US" sz="1200">
                <a:solidFill>
                  <a:srgbClr val="898989"/>
                </a:solidFill>
                <a:latin typeface="Calibri" pitchFamily="34" charset="0"/>
              </a:rPr>
              <a:pPr algn="r"/>
              <a:t>11</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2113585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idx="4294967295"/>
          </p:nvPr>
        </p:nvSpPr>
        <p:spPr>
          <a:xfrm>
            <a:off x="0" y="884237"/>
            <a:ext cx="8153400" cy="1143000"/>
          </a:xfrm>
        </p:spPr>
        <p:txBody>
          <a:bodyPr>
            <a:normAutofit/>
          </a:bodyPr>
          <a:lstStyle/>
          <a:p>
            <a:r>
              <a:rPr lang="en-US" dirty="0"/>
              <a:t>2. Heating and Cooling Capacities</a:t>
            </a:r>
          </a:p>
        </p:txBody>
      </p:sp>
      <p:sp>
        <p:nvSpPr>
          <p:cNvPr id="82947" name="Content Placeholder 2"/>
          <p:cNvSpPr>
            <a:spLocks noGrp="1"/>
          </p:cNvSpPr>
          <p:nvPr>
            <p:ph idx="4294967295"/>
          </p:nvPr>
        </p:nvSpPr>
        <p:spPr>
          <a:xfrm>
            <a:off x="609600" y="2209800"/>
            <a:ext cx="7467600" cy="3124200"/>
          </a:xfrm>
        </p:spPr>
        <p:txBody>
          <a:bodyPr>
            <a:normAutofit/>
          </a:bodyPr>
          <a:lstStyle/>
          <a:p>
            <a:pPr algn="just">
              <a:buFont typeface="Wingdings" pitchFamily="2" charset="2"/>
              <a:buChar char="v"/>
            </a:pPr>
            <a:r>
              <a:rPr lang="en-US" sz="2800" dirty="0"/>
              <a:t> Temperature Range: </a:t>
            </a:r>
            <a:r>
              <a:rPr lang="en-US" sz="2800" dirty="0">
                <a:solidFill>
                  <a:srgbClr val="FF0000"/>
                </a:solidFill>
              </a:rPr>
              <a:t>18 to 22</a:t>
            </a:r>
            <a:r>
              <a:rPr lang="en-US" sz="2800" baseline="30000" dirty="0">
                <a:solidFill>
                  <a:srgbClr val="FF0000"/>
                </a:solidFill>
              </a:rPr>
              <a:t>0</a:t>
            </a:r>
            <a:r>
              <a:rPr lang="en-US" sz="2800" dirty="0">
                <a:solidFill>
                  <a:srgbClr val="FF0000"/>
                </a:solidFill>
              </a:rPr>
              <a:t>C </a:t>
            </a:r>
            <a:r>
              <a:rPr lang="en-US" sz="2800" dirty="0"/>
              <a:t>and </a:t>
            </a:r>
            <a:r>
              <a:rPr lang="en-US" sz="2800" dirty="0">
                <a:solidFill>
                  <a:srgbClr val="FF0000"/>
                </a:solidFill>
              </a:rPr>
              <a:t>30 to 50% Relative Humidity </a:t>
            </a:r>
            <a:r>
              <a:rPr lang="en-US" sz="2800" dirty="0"/>
              <a:t> for </a:t>
            </a:r>
            <a:r>
              <a:rPr lang="en-US" sz="2800" dirty="0">
                <a:solidFill>
                  <a:srgbClr val="FF0000"/>
                </a:solidFill>
              </a:rPr>
              <a:t>class 100 and 10000</a:t>
            </a:r>
          </a:p>
          <a:p>
            <a:pPr algn="just">
              <a:buFont typeface="Wingdings" pitchFamily="2" charset="2"/>
              <a:buChar char="v"/>
            </a:pPr>
            <a:r>
              <a:rPr lang="en-US" sz="2800" dirty="0"/>
              <a:t>Satisfactory for </a:t>
            </a:r>
            <a:r>
              <a:rPr lang="en-US" sz="2800" dirty="0">
                <a:solidFill>
                  <a:srgbClr val="FF0000"/>
                </a:solidFill>
              </a:rPr>
              <a:t>controlling microbial growth </a:t>
            </a:r>
            <a:r>
              <a:rPr lang="en-US" sz="2800" dirty="0"/>
              <a:t>and </a:t>
            </a:r>
            <a:r>
              <a:rPr lang="en-US" sz="2800" dirty="0" err="1"/>
              <a:t>resonable</a:t>
            </a:r>
            <a:r>
              <a:rPr lang="en-US" sz="2800" dirty="0"/>
              <a:t> </a:t>
            </a:r>
            <a:r>
              <a:rPr lang="en-US" sz="2800" dirty="0">
                <a:solidFill>
                  <a:srgbClr val="FF0000"/>
                </a:solidFill>
              </a:rPr>
              <a:t>worker comfort</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6B552D45-59F1-4559-9989-C7AFD70B8FA8}" type="slidenum">
              <a:rPr lang="en-US" sz="1200">
                <a:solidFill>
                  <a:srgbClr val="898989"/>
                </a:solidFill>
                <a:latin typeface="Calibri" pitchFamily="34" charset="0"/>
              </a:rPr>
              <a:pPr algn="r"/>
              <a:t>12</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3205000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idx="4294967295"/>
          </p:nvPr>
        </p:nvSpPr>
        <p:spPr>
          <a:xfrm>
            <a:off x="0" y="609600"/>
            <a:ext cx="8153400" cy="1143000"/>
          </a:xfrm>
        </p:spPr>
        <p:txBody>
          <a:bodyPr>
            <a:normAutofit/>
          </a:bodyPr>
          <a:lstStyle/>
          <a:p>
            <a:r>
              <a:rPr lang="en-US" dirty="0"/>
              <a:t>2. Heating and Cooling Capacities</a:t>
            </a:r>
          </a:p>
        </p:txBody>
      </p:sp>
      <p:sp>
        <p:nvSpPr>
          <p:cNvPr id="82947" name="Content Placeholder 2"/>
          <p:cNvSpPr>
            <a:spLocks noGrp="1"/>
          </p:cNvSpPr>
          <p:nvPr>
            <p:ph idx="4294967295"/>
          </p:nvPr>
        </p:nvSpPr>
        <p:spPr>
          <a:xfrm>
            <a:off x="762000" y="1935163"/>
            <a:ext cx="7315200" cy="4191000"/>
          </a:xfrm>
        </p:spPr>
        <p:txBody>
          <a:bodyPr>
            <a:normAutofit/>
          </a:bodyPr>
          <a:lstStyle/>
          <a:p>
            <a:pPr algn="just">
              <a:buFont typeface="Wingdings" pitchFamily="2" charset="2"/>
              <a:buChar char="v"/>
            </a:pPr>
            <a:r>
              <a:rPr lang="en-US" sz="2800"/>
              <a:t>L</a:t>
            </a:r>
            <a:r>
              <a:rPr lang="en-US" sz="2800" dirty="0"/>
              <a:t>ow temp (</a:t>
            </a:r>
            <a:r>
              <a:rPr lang="en-US" sz="2800" dirty="0">
                <a:solidFill>
                  <a:srgbClr val="FF0000"/>
                </a:solidFill>
              </a:rPr>
              <a:t>2</a:t>
            </a:r>
            <a:r>
              <a:rPr lang="en-US" sz="2800" baseline="30000" dirty="0">
                <a:solidFill>
                  <a:srgbClr val="FF0000"/>
                </a:solidFill>
              </a:rPr>
              <a:t>0</a:t>
            </a:r>
            <a:r>
              <a:rPr lang="en-US" sz="2800" dirty="0">
                <a:solidFill>
                  <a:srgbClr val="FF0000"/>
                </a:solidFill>
              </a:rPr>
              <a:t>C to 8</a:t>
            </a:r>
            <a:r>
              <a:rPr lang="en-US" sz="2800" baseline="30000" dirty="0">
                <a:solidFill>
                  <a:srgbClr val="FF0000"/>
                </a:solidFill>
              </a:rPr>
              <a:t>0</a:t>
            </a:r>
            <a:r>
              <a:rPr lang="en-US" sz="2800" dirty="0">
                <a:solidFill>
                  <a:srgbClr val="FF0000"/>
                </a:solidFill>
              </a:rPr>
              <a:t>C) </a:t>
            </a:r>
            <a:r>
              <a:rPr lang="en-US" sz="2800" dirty="0"/>
              <a:t>to meet some requirements.</a:t>
            </a:r>
          </a:p>
          <a:p>
            <a:pPr algn="just">
              <a:buFont typeface="Wingdings" pitchFamily="2" charset="2"/>
              <a:buChar char="v"/>
            </a:pPr>
            <a:r>
              <a:rPr lang="en-US" sz="2800" dirty="0"/>
              <a:t>Must also consider other factors or </a:t>
            </a:r>
            <a:r>
              <a:rPr lang="en-US" sz="2800" dirty="0">
                <a:solidFill>
                  <a:srgbClr val="FF0000"/>
                </a:solidFill>
              </a:rPr>
              <a:t>variations</a:t>
            </a:r>
            <a:r>
              <a:rPr lang="en-US" sz="2800" dirty="0"/>
              <a:t>.</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6B552D45-59F1-4559-9989-C7AFD70B8FA8}" type="slidenum">
              <a:rPr lang="en-US" sz="1200">
                <a:solidFill>
                  <a:srgbClr val="898989"/>
                </a:solidFill>
                <a:latin typeface="Calibri" pitchFamily="34" charset="0"/>
              </a:rPr>
              <a:pPr algn="r"/>
              <a:t>13</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1921079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idx="4294967295"/>
          </p:nvPr>
        </p:nvSpPr>
        <p:spPr>
          <a:xfrm>
            <a:off x="228600" y="884237"/>
            <a:ext cx="7467600" cy="1143000"/>
          </a:xfrm>
        </p:spPr>
        <p:txBody>
          <a:bodyPr/>
          <a:lstStyle/>
          <a:p>
            <a:r>
              <a:rPr lang="en-US"/>
              <a:t>3. Room Internal design</a:t>
            </a:r>
          </a:p>
        </p:txBody>
      </p:sp>
      <p:sp>
        <p:nvSpPr>
          <p:cNvPr id="83971" name="Content Placeholder 2"/>
          <p:cNvSpPr>
            <a:spLocks noGrp="1"/>
          </p:cNvSpPr>
          <p:nvPr>
            <p:ph idx="4294967295"/>
          </p:nvPr>
        </p:nvSpPr>
        <p:spPr>
          <a:xfrm>
            <a:off x="533400" y="2209800"/>
            <a:ext cx="8077200" cy="3657600"/>
          </a:xfrm>
        </p:spPr>
        <p:txBody>
          <a:bodyPr>
            <a:normAutofit/>
          </a:bodyPr>
          <a:lstStyle/>
          <a:p>
            <a:pPr algn="just">
              <a:buFont typeface="Wingdings" pitchFamily="2" charset="2"/>
              <a:buChar char="v"/>
            </a:pPr>
            <a:r>
              <a:rPr lang="en-US" sz="2800"/>
              <a:t>“Adequate </a:t>
            </a:r>
            <a:r>
              <a:rPr lang="en-US" sz="2800">
                <a:solidFill>
                  <a:srgbClr val="FF0000"/>
                </a:solidFill>
              </a:rPr>
              <a:t>positioning of the air delivery inlets and outlets”</a:t>
            </a:r>
            <a:endParaRPr lang="en-US" sz="2800"/>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4F8F8848-EA04-4162-AA4A-B5B3008A9A53}" type="slidenum">
              <a:rPr lang="en-US" sz="1200">
                <a:solidFill>
                  <a:srgbClr val="898989"/>
                </a:solidFill>
                <a:latin typeface="Calibri" pitchFamily="34" charset="0"/>
              </a:rPr>
              <a:pPr algn="r"/>
              <a:t>14</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1477906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idx="4294967295"/>
          </p:nvPr>
        </p:nvSpPr>
        <p:spPr>
          <a:xfrm>
            <a:off x="0" y="685800"/>
            <a:ext cx="7467600" cy="1143000"/>
          </a:xfrm>
        </p:spPr>
        <p:txBody>
          <a:bodyPr/>
          <a:lstStyle/>
          <a:p>
            <a:r>
              <a:rPr lang="en-US"/>
              <a:t>3. Room Internal design</a:t>
            </a:r>
          </a:p>
        </p:txBody>
      </p:sp>
      <p:sp>
        <p:nvSpPr>
          <p:cNvPr id="83971" name="Content Placeholder 2"/>
          <p:cNvSpPr>
            <a:spLocks noGrp="1"/>
          </p:cNvSpPr>
          <p:nvPr>
            <p:ph idx="4294967295"/>
          </p:nvPr>
        </p:nvSpPr>
        <p:spPr>
          <a:xfrm>
            <a:off x="533400" y="2011362"/>
            <a:ext cx="8077200" cy="3733799"/>
          </a:xfrm>
        </p:spPr>
        <p:txBody>
          <a:bodyPr>
            <a:noAutofit/>
          </a:bodyPr>
          <a:lstStyle/>
          <a:p>
            <a:pPr algn="just">
              <a:buFont typeface="Wingdings" pitchFamily="2" charset="2"/>
              <a:buChar char="v"/>
            </a:pPr>
            <a:r>
              <a:rPr lang="en-US" sz="2800"/>
              <a:t>Affect the “</a:t>
            </a:r>
            <a:r>
              <a:rPr lang="en-US" sz="2800">
                <a:solidFill>
                  <a:srgbClr val="FF0000"/>
                </a:solidFill>
              </a:rPr>
              <a:t>time required to recover the room classification after contamination </a:t>
            </a:r>
            <a:r>
              <a:rPr lang="en-US" sz="2800"/>
              <a:t>with a chemical aerosol” </a:t>
            </a:r>
          </a:p>
          <a:p>
            <a:pPr algn="just">
              <a:buFont typeface="Wingdings" pitchFamily="2" charset="2"/>
              <a:buChar char="v"/>
            </a:pPr>
            <a:r>
              <a:rPr lang="en-US" sz="2800"/>
              <a:t>Can use of “</a:t>
            </a:r>
            <a:r>
              <a:rPr lang="en-US" sz="2800">
                <a:solidFill>
                  <a:srgbClr val="FF0000"/>
                </a:solidFill>
              </a:rPr>
              <a:t>nonviable particle counting devices”</a:t>
            </a:r>
            <a:r>
              <a:rPr lang="en-US" sz="2800"/>
              <a:t>.</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4F8F8848-EA04-4162-AA4A-B5B3008A9A53}" type="slidenum">
              <a:rPr lang="en-US" sz="1200">
                <a:solidFill>
                  <a:srgbClr val="898989"/>
                </a:solidFill>
                <a:latin typeface="Calibri" pitchFamily="34" charset="0"/>
              </a:rPr>
              <a:pPr algn="r"/>
              <a:t>15</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18332911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idx="4294967295"/>
          </p:nvPr>
        </p:nvSpPr>
        <p:spPr>
          <a:xfrm>
            <a:off x="76200" y="963613"/>
            <a:ext cx="7467600" cy="1143000"/>
          </a:xfrm>
        </p:spPr>
        <p:txBody>
          <a:bodyPr>
            <a:normAutofit fontScale="90000"/>
          </a:bodyPr>
          <a:lstStyle/>
          <a:p>
            <a:r>
              <a:rPr lang="en-US"/>
              <a:t>4. Differential Pressure and Air Lock</a:t>
            </a:r>
          </a:p>
        </p:txBody>
      </p:sp>
      <p:sp>
        <p:nvSpPr>
          <p:cNvPr id="84995" name="Content Placeholder 2"/>
          <p:cNvSpPr>
            <a:spLocks noGrp="1"/>
          </p:cNvSpPr>
          <p:nvPr>
            <p:ph idx="4294967295"/>
          </p:nvPr>
        </p:nvSpPr>
        <p:spPr>
          <a:xfrm>
            <a:off x="533400" y="2289175"/>
            <a:ext cx="8001000" cy="3121025"/>
          </a:xfrm>
        </p:spPr>
        <p:txBody>
          <a:bodyPr>
            <a:normAutofit/>
          </a:bodyPr>
          <a:lstStyle/>
          <a:p>
            <a:pPr algn="just">
              <a:buFont typeface="Wingdings" pitchFamily="2" charset="2"/>
              <a:buChar char="v"/>
            </a:pPr>
            <a:r>
              <a:rPr lang="en-US" sz="2800"/>
              <a:t>Maintaining</a:t>
            </a:r>
            <a:r>
              <a:rPr lang="en-US" sz="2800">
                <a:solidFill>
                  <a:srgbClr val="FF0000"/>
                </a:solidFill>
              </a:rPr>
              <a:t> the cleanliness </a:t>
            </a:r>
            <a:r>
              <a:rPr lang="en-US" sz="2800"/>
              <a:t>of the room</a:t>
            </a:r>
            <a:endParaRPr lang="en-US" sz="2800">
              <a:solidFill>
                <a:srgbClr val="FF0000"/>
              </a:solidFill>
            </a:endParaRPr>
          </a:p>
          <a:p>
            <a:pPr algn="just">
              <a:buFont typeface="Wingdings" pitchFamily="2" charset="2"/>
              <a:buChar char="v"/>
            </a:pPr>
            <a:endParaRPr lang="en-US" sz="2800"/>
          </a:p>
          <a:p>
            <a:pPr algn="just">
              <a:buFont typeface="Wingdings" pitchFamily="2" charset="2"/>
              <a:buChar char="v"/>
            </a:pPr>
            <a:r>
              <a:rPr lang="en-US" sz="2800"/>
              <a:t>The design should be of sufficient flow velocity</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BE8A3BA2-DC97-45D0-B38F-590F2AD60CCC}" type="slidenum">
              <a:rPr lang="en-US" sz="1200">
                <a:solidFill>
                  <a:srgbClr val="898989"/>
                </a:solidFill>
                <a:latin typeface="Calibri" pitchFamily="34" charset="0"/>
              </a:rPr>
              <a:pPr algn="r"/>
              <a:t>16</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1381253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idx="4294967295"/>
          </p:nvPr>
        </p:nvSpPr>
        <p:spPr>
          <a:xfrm>
            <a:off x="0" y="887413"/>
            <a:ext cx="7543800" cy="1143000"/>
          </a:xfrm>
        </p:spPr>
        <p:txBody>
          <a:bodyPr>
            <a:normAutofit fontScale="90000"/>
          </a:bodyPr>
          <a:lstStyle/>
          <a:p>
            <a:r>
              <a:rPr lang="en-US"/>
              <a:t>4. Differential Pressure and Air Lock</a:t>
            </a:r>
          </a:p>
        </p:txBody>
      </p:sp>
      <p:sp>
        <p:nvSpPr>
          <p:cNvPr id="84995" name="Content Placeholder 2"/>
          <p:cNvSpPr>
            <a:spLocks noGrp="1"/>
          </p:cNvSpPr>
          <p:nvPr>
            <p:ph idx="4294967295"/>
          </p:nvPr>
        </p:nvSpPr>
        <p:spPr>
          <a:xfrm>
            <a:off x="533400" y="2212975"/>
            <a:ext cx="8001000" cy="3806825"/>
          </a:xfrm>
        </p:spPr>
        <p:txBody>
          <a:bodyPr>
            <a:noAutofit/>
          </a:bodyPr>
          <a:lstStyle/>
          <a:p>
            <a:pPr algn="just">
              <a:buFont typeface="Wingdings" pitchFamily="2" charset="2"/>
              <a:buChar char="v"/>
            </a:pPr>
            <a:r>
              <a:rPr lang="en-US" sz="2800"/>
              <a:t>Interlocking system</a:t>
            </a:r>
          </a:p>
          <a:p>
            <a:pPr algn="just">
              <a:buFont typeface="Wingdings" pitchFamily="2" charset="2"/>
              <a:buChar char="v"/>
            </a:pPr>
            <a:r>
              <a:rPr lang="en-US" sz="2800">
                <a:solidFill>
                  <a:srgbClr val="FF0000"/>
                </a:solidFill>
              </a:rPr>
              <a:t>Air Shower System</a:t>
            </a:r>
            <a:r>
              <a:rPr lang="en-US" sz="2800"/>
              <a:t>, location and design</a:t>
            </a:r>
          </a:p>
          <a:p>
            <a:pPr>
              <a:buFont typeface="Wingdings" pitchFamily="2" charset="2"/>
              <a:buChar char="v"/>
            </a:pPr>
            <a:r>
              <a:rPr lang="en-US" sz="2800">
                <a:solidFill>
                  <a:srgbClr val="FF0000"/>
                </a:solidFill>
              </a:rPr>
              <a:t>Differential Pressure </a:t>
            </a:r>
            <a:r>
              <a:rPr lang="en-US" sz="2800"/>
              <a:t>between adjacent manufacturing areas</a:t>
            </a:r>
          </a:p>
          <a:p>
            <a:pPr algn="just">
              <a:buFont typeface="Wingdings" pitchFamily="2" charset="2"/>
              <a:buChar char="v"/>
            </a:pPr>
            <a:endParaRPr lang="en-US" sz="2800"/>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BE8A3BA2-DC97-45D0-B38F-590F2AD60CCC}" type="slidenum">
              <a:rPr lang="en-US" sz="1200">
                <a:solidFill>
                  <a:srgbClr val="898989"/>
                </a:solidFill>
                <a:latin typeface="Calibri" pitchFamily="34" charset="0"/>
              </a:rPr>
              <a:pPr algn="r"/>
              <a:t>17</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20955967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idx="4294967295"/>
          </p:nvPr>
        </p:nvSpPr>
        <p:spPr>
          <a:xfrm>
            <a:off x="0" y="274638"/>
            <a:ext cx="7467600" cy="1143000"/>
          </a:xfrm>
        </p:spPr>
        <p:txBody>
          <a:bodyPr>
            <a:normAutofit fontScale="90000"/>
          </a:bodyPr>
          <a:lstStyle/>
          <a:p>
            <a:r>
              <a:rPr lang="en-US"/>
              <a:t>“Recommended Criteria for Biosafety Levels 2 and 3”</a:t>
            </a:r>
          </a:p>
        </p:txBody>
      </p:sp>
      <p:graphicFrame>
        <p:nvGraphicFramePr>
          <p:cNvPr id="86046" name="Group 30"/>
          <p:cNvGraphicFramePr>
            <a:graphicFrameLocks noGrp="1"/>
          </p:cNvGraphicFramePr>
          <p:nvPr>
            <p:ph idx="4294967295"/>
            <p:extLst>
              <p:ext uri="{D42A27DB-BD31-4B8C-83A1-F6EECF244321}">
                <p14:modId xmlns:p14="http://schemas.microsoft.com/office/powerpoint/2010/main" val="414960818"/>
              </p:ext>
            </p:extLst>
          </p:nvPr>
        </p:nvGraphicFramePr>
        <p:xfrm>
          <a:off x="0" y="1447800"/>
          <a:ext cx="9067799" cy="4322508"/>
        </p:xfrm>
        <a:graphic>
          <a:graphicData uri="http://schemas.openxmlformats.org/drawingml/2006/table">
            <a:tbl>
              <a:tblPr/>
              <a:tblGrid>
                <a:gridCol w="989214"/>
                <a:gridCol w="1780930"/>
                <a:gridCol w="2351101"/>
                <a:gridCol w="2132994"/>
                <a:gridCol w="1813560"/>
              </a:tblGrid>
              <a:tr h="57346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Biosafety Level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bg1"/>
                          </a:solidFill>
                          <a:effectLst/>
                          <a:latin typeface="Arial" charset="0"/>
                        </a:rPr>
                        <a:t>Agents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bg1"/>
                          </a:solidFill>
                          <a:effectLst/>
                          <a:latin typeface="Arial" charset="0"/>
                        </a:rPr>
                        <a:t>Practice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bg1"/>
                          </a:solidFill>
                          <a:effectLst/>
                          <a:latin typeface="Arial" charset="0"/>
                        </a:rPr>
                        <a:t>Safety Requirements (Primary Barriers)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Facilities (Secondary Barriers)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0481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“Associated with </a:t>
                      </a:r>
                      <a:r>
                        <a:rPr kumimoji="0" lang="en-US" sz="1200" b="0" i="0" u="none" strike="noStrike" cap="none" normalizeH="0" baseline="0" dirty="0" smtClean="0">
                          <a:ln>
                            <a:noFill/>
                          </a:ln>
                          <a:solidFill>
                            <a:srgbClr val="FF0000"/>
                          </a:solidFill>
                          <a:effectLst/>
                          <a:latin typeface="Arial" charset="0"/>
                        </a:rPr>
                        <a:t>human disease</a:t>
                      </a:r>
                      <a:r>
                        <a:rPr kumimoji="0" lang="en-US" sz="1200" b="0" i="0" u="none" strike="noStrike" cap="none" normalizeH="0" baseline="0" dirty="0" smtClean="0">
                          <a:ln>
                            <a:noFill/>
                          </a:ln>
                          <a:solidFill>
                            <a:schemeClr val="tx1"/>
                          </a:solidFill>
                          <a:effectLst/>
                          <a:latin typeface="Arial" charset="0"/>
                        </a:rPr>
                        <a:t>. Hazards comes from autoinoculation, ingestion mucous membrane exposure”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0000"/>
                          </a:solidFill>
                          <a:effectLst/>
                          <a:latin typeface="Arial" charset="0"/>
                        </a:rPr>
                        <a:t>“Standard Microbiological  Practice</a:t>
                      </a:r>
                      <a:r>
                        <a:rPr kumimoji="0" lang="en-US" sz="1200" b="0" i="0" u="none" strike="noStrike" cap="none" normalizeH="0" baseline="0" smtClean="0">
                          <a:ln>
                            <a:noFill/>
                          </a:ln>
                          <a:solidFill>
                            <a:schemeClr val="tx1"/>
                          </a:solidFill>
                          <a:effectLst/>
                          <a:latin typeface="Arial" charset="0"/>
                        </a:rPr>
                        <a:t> plus: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rPr>
                        <a:t>-</a:t>
                      </a:r>
                      <a:r>
                        <a:rPr kumimoji="0" lang="en-US" sz="1200" b="0" i="0" u="none" strike="noStrike" cap="none" normalizeH="0" baseline="0" smtClean="0">
                          <a:ln>
                            <a:noFill/>
                          </a:ln>
                          <a:solidFill>
                            <a:srgbClr val="FF0000"/>
                          </a:solidFill>
                          <a:effectLst/>
                          <a:latin typeface="Arial" charset="0"/>
                        </a:rPr>
                        <a:t>Biohazards sign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200" b="0" i="0" u="none" strike="noStrike" cap="none" normalizeH="0" baseline="0" smtClean="0">
                          <a:ln>
                            <a:noFill/>
                          </a:ln>
                          <a:solidFill>
                            <a:srgbClr val="FF0000"/>
                          </a:solidFill>
                          <a:effectLst/>
                          <a:latin typeface="Arial" charset="0"/>
                        </a:rPr>
                        <a:t>Sharps precautions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200" b="0" i="0" u="none" strike="noStrike" cap="none" normalizeH="0" baseline="0" smtClean="0">
                          <a:ln>
                            <a:noFill/>
                          </a:ln>
                          <a:solidFill>
                            <a:srgbClr val="FF0000"/>
                          </a:solidFill>
                          <a:effectLst/>
                          <a:latin typeface="Arial" charset="0"/>
                        </a:rPr>
                        <a:t>Biosafety manual </a:t>
                      </a:r>
                      <a:r>
                        <a:rPr kumimoji="0" lang="en-US" sz="1200" b="0" i="0" u="none" strike="noStrike" cap="none" normalizeH="0" baseline="0" smtClean="0">
                          <a:ln>
                            <a:noFill/>
                          </a:ln>
                          <a:solidFill>
                            <a:schemeClr val="tx1"/>
                          </a:solidFill>
                          <a:effectLst/>
                          <a:latin typeface="Arial" charset="0"/>
                        </a:rPr>
                        <a:t>defining any needed waste decontaminating or medical surveillance policies”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rPr>
                        <a:t>“Primary barriers  involving Class 1 physical containment devices used for all manipulations of agents cause by splashes or aerosols of infectious materials</a:t>
                      </a:r>
                      <a:r>
                        <a:rPr kumimoji="0" lang="en-US" sz="1200" b="0" i="0" u="none" strike="noStrike" cap="none" normalizeH="0" baseline="0" smtClean="0">
                          <a:ln>
                            <a:noFill/>
                          </a:ln>
                          <a:solidFill>
                            <a:srgbClr val="FF0000"/>
                          </a:solidFill>
                          <a:effectLst/>
                          <a:latin typeface="Arial" charset="0"/>
                        </a:rPr>
                        <a:t>; personnel protection equipment involving protective lab, clothing , gloves, respiratory protection </a:t>
                      </a:r>
                      <a:r>
                        <a:rPr kumimoji="0" lang="en-US" sz="1200" b="0" i="0" u="none" strike="noStrike" cap="none" normalizeH="0" baseline="0" smtClean="0">
                          <a:ln>
                            <a:noFill/>
                          </a:ln>
                          <a:solidFill>
                            <a:schemeClr val="tx1"/>
                          </a:solidFill>
                          <a:effectLst/>
                          <a:latin typeface="Arial" charset="0"/>
                        </a:rPr>
                        <a:t>when required”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FF0000"/>
                          </a:solidFill>
                          <a:effectLst/>
                          <a:latin typeface="Arial" charset="0"/>
                        </a:rPr>
                        <a:t>“Open bench top sink required plus autoclave available”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5694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0000"/>
                          </a:solidFill>
                          <a:effectLst/>
                          <a:latin typeface="Arial" charset="0"/>
                        </a:rPr>
                        <a:t>“Indigenous or exotic agents </a:t>
                      </a:r>
                      <a:r>
                        <a:rPr kumimoji="0" lang="en-US" sz="1200" b="0" i="0" u="none" strike="noStrike" cap="none" normalizeH="0" baseline="0" smtClean="0">
                          <a:ln>
                            <a:noFill/>
                          </a:ln>
                          <a:solidFill>
                            <a:schemeClr val="tx1"/>
                          </a:solidFill>
                          <a:effectLst/>
                          <a:latin typeface="Arial" charset="0"/>
                        </a:rPr>
                        <a:t>with potential for aerosol transmission; disease may have serious or lethal consequences”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rPr>
                        <a:t>Similar to “BL-2”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rPr>
                        <a:t>Similar to “BL-2”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“BL-2” plus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a:t>
                      </a:r>
                      <a:r>
                        <a:rPr kumimoji="0" lang="en-US" sz="1200" b="0" i="0" u="none" strike="noStrike" cap="none" normalizeH="0" baseline="0" dirty="0" smtClean="0">
                          <a:ln>
                            <a:noFill/>
                          </a:ln>
                          <a:solidFill>
                            <a:srgbClr val="FF0000"/>
                          </a:solidFill>
                          <a:effectLst/>
                          <a:latin typeface="Arial" charset="0"/>
                        </a:rPr>
                        <a:t>Physical separation from access corridor, Self-closing double door access, Exhaust air not </a:t>
                      </a:r>
                      <a:r>
                        <a:rPr kumimoji="0" lang="en-US" sz="1200" b="0" i="0" u="none" strike="noStrike" cap="none" normalizeH="0" baseline="0" dirty="0" err="1" smtClean="0">
                          <a:ln>
                            <a:noFill/>
                          </a:ln>
                          <a:solidFill>
                            <a:srgbClr val="FF0000"/>
                          </a:solidFill>
                          <a:effectLst/>
                          <a:latin typeface="Arial" charset="0"/>
                        </a:rPr>
                        <a:t>recirculated</a:t>
                      </a:r>
                      <a:r>
                        <a:rPr kumimoji="0" lang="en-US" sz="1200" b="0" i="0" u="none" strike="noStrike" cap="none" normalizeH="0" baseline="0" dirty="0" smtClean="0">
                          <a:ln>
                            <a:noFill/>
                          </a:ln>
                          <a:solidFill>
                            <a:srgbClr val="FF0000"/>
                          </a:solidFill>
                          <a:effectLst/>
                          <a:latin typeface="Arial" charset="0"/>
                        </a:rPr>
                        <a:t>, </a:t>
                      </a:r>
                      <a:r>
                        <a:rPr kumimoji="0" lang="en-US" sz="1400" b="0" i="0" u="none" strike="noStrike" cap="none" normalizeH="0" baseline="0" dirty="0" smtClean="0">
                          <a:ln>
                            <a:noFill/>
                          </a:ln>
                          <a:solidFill>
                            <a:srgbClr val="FF0000"/>
                          </a:solidFill>
                          <a:effectLst/>
                          <a:latin typeface="Arial" charset="0"/>
                        </a:rPr>
                        <a:t>Negative airflow into laboratory”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5" name="Slide Number Placeholder 4"/>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D115055A-F6F5-4EE2-9414-4FBC87ECCF4F}" type="slidenum">
              <a:rPr lang="en-US" sz="1200">
                <a:solidFill>
                  <a:srgbClr val="898989"/>
                </a:solidFill>
                <a:latin typeface="Calibri" pitchFamily="34" charset="0"/>
              </a:rPr>
              <a:pPr algn="r"/>
              <a:t>18</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3018320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381542"/>
            <a:ext cx="8077200" cy="2246769"/>
          </a:xfrm>
          <a:prstGeom prst="rect">
            <a:avLst/>
          </a:prstGeom>
          <a:noFill/>
        </p:spPr>
        <p:txBody>
          <a:bodyPr wrap="square" rtlCol="0">
            <a:spAutoFit/>
          </a:bodyPr>
          <a:lstStyle/>
          <a:p>
            <a:pPr marL="285750" indent="-285750">
              <a:buFontTx/>
              <a:buChar char="-"/>
            </a:pPr>
            <a:r>
              <a:rPr lang="en-MY" sz="2800" dirty="0" smtClean="0">
                <a:solidFill>
                  <a:srgbClr val="FF0000"/>
                </a:solidFill>
              </a:rPr>
              <a:t>Pressure </a:t>
            </a:r>
            <a:r>
              <a:rPr lang="en-MY" sz="2800" dirty="0">
                <a:solidFill>
                  <a:srgbClr val="FF0000"/>
                </a:solidFill>
              </a:rPr>
              <a:t>differential </a:t>
            </a:r>
            <a:r>
              <a:rPr lang="en-MY" sz="2800" dirty="0"/>
              <a:t>is a key ingredient in cleanrooms and clean zones. </a:t>
            </a:r>
            <a:endParaRPr lang="en-MY" sz="2800" dirty="0" smtClean="0"/>
          </a:p>
          <a:p>
            <a:pPr marL="285750" indent="-285750">
              <a:buFontTx/>
              <a:buChar char="-"/>
            </a:pPr>
            <a:r>
              <a:rPr lang="en-MY" sz="2800" dirty="0" smtClean="0"/>
              <a:t>C</a:t>
            </a:r>
            <a:r>
              <a:rPr lang="en-MY" sz="2800" dirty="0">
                <a:solidFill>
                  <a:srgbClr val="FF0000"/>
                </a:solidFill>
              </a:rPr>
              <a:t>ontrol airborne contaminants</a:t>
            </a:r>
            <a:r>
              <a:rPr lang="en-MY" sz="2800" dirty="0"/>
              <a:t>. </a:t>
            </a:r>
            <a:endParaRPr lang="en-MY" sz="2800" dirty="0" smtClean="0"/>
          </a:p>
          <a:p>
            <a:pPr marL="285750" indent="-285750">
              <a:buFontTx/>
              <a:buChar char="-"/>
            </a:pPr>
            <a:r>
              <a:rPr lang="en-MY" sz="2800" smtClean="0"/>
              <a:t>Negative </a:t>
            </a:r>
            <a:r>
              <a:rPr lang="en-MY" sz="2800" dirty="0"/>
              <a:t>Pressure is </a:t>
            </a:r>
            <a:r>
              <a:rPr lang="en-MY" sz="2800" dirty="0" smtClean="0"/>
              <a:t>achieved </a:t>
            </a:r>
            <a:r>
              <a:rPr lang="en-MY" sz="2800" dirty="0"/>
              <a:t>when </a:t>
            </a:r>
            <a:r>
              <a:rPr lang="en-MY" sz="2800" dirty="0">
                <a:solidFill>
                  <a:srgbClr val="FF0000"/>
                </a:solidFill>
              </a:rPr>
              <a:t>air is evacuated </a:t>
            </a:r>
            <a:r>
              <a:rPr lang="en-MY" sz="2800" dirty="0"/>
              <a:t>to an area, room or hood.  </a:t>
            </a:r>
            <a:endParaRPr lang="en-MY" sz="2800" dirty="0" smtClean="0"/>
          </a:p>
        </p:txBody>
      </p:sp>
      <p:sp>
        <p:nvSpPr>
          <p:cNvPr id="3" name="Title 2"/>
          <p:cNvSpPr>
            <a:spLocks noGrp="1"/>
          </p:cNvSpPr>
          <p:nvPr>
            <p:ph type="title"/>
          </p:nvPr>
        </p:nvSpPr>
        <p:spPr>
          <a:xfrm>
            <a:off x="762000" y="274638"/>
            <a:ext cx="7924800" cy="1143000"/>
          </a:xfrm>
        </p:spPr>
        <p:txBody>
          <a:bodyPr/>
          <a:lstStyle/>
          <a:p>
            <a:pPr algn="l"/>
            <a:r>
              <a:rPr lang="en-US"/>
              <a:t>Differential Pressure</a:t>
            </a:r>
          </a:p>
        </p:txBody>
      </p:sp>
    </p:spTree>
    <p:extLst>
      <p:ext uri="{BB962C8B-B14F-4D97-AF65-F5344CB8AC3E}">
        <p14:creationId xmlns:p14="http://schemas.microsoft.com/office/powerpoint/2010/main" val="34793829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ctrTitle" idx="4294967295"/>
          </p:nvPr>
        </p:nvSpPr>
        <p:spPr>
          <a:xfrm>
            <a:off x="0" y="1044575"/>
            <a:ext cx="7772400" cy="1470025"/>
          </a:xfrm>
        </p:spPr>
        <p:txBody>
          <a:bodyPr/>
          <a:lstStyle/>
          <a:p>
            <a:r>
              <a:rPr lang="en-US" dirty="0"/>
              <a:t>HVAC system for clean room (Design and Practice)</a:t>
            </a:r>
          </a:p>
        </p:txBody>
      </p:sp>
      <p:sp>
        <p:nvSpPr>
          <p:cNvPr id="3" name="Subtitle 2"/>
          <p:cNvSpPr>
            <a:spLocks noGrp="1"/>
          </p:cNvSpPr>
          <p:nvPr>
            <p:ph type="subTitle" idx="4294967295"/>
          </p:nvPr>
        </p:nvSpPr>
        <p:spPr>
          <a:xfrm>
            <a:off x="533400" y="3016250"/>
            <a:ext cx="7921625" cy="2089150"/>
          </a:xfrm>
        </p:spPr>
        <p:txBody>
          <a:bodyPr>
            <a:normAutofit/>
          </a:bodyPr>
          <a:lstStyle/>
          <a:p>
            <a:pPr marL="265113" indent="-265113">
              <a:lnSpc>
                <a:spcPct val="80000"/>
              </a:lnSpc>
              <a:buFont typeface="Wingdings" pitchFamily="2" charset="2"/>
              <a:buChar char="v"/>
            </a:pPr>
            <a:r>
              <a:rPr lang="en-US" sz="3000" dirty="0"/>
              <a:t>HVAC system and ISO classes for clean room</a:t>
            </a:r>
          </a:p>
          <a:p>
            <a:pPr marL="0" indent="0">
              <a:lnSpc>
                <a:spcPct val="80000"/>
              </a:lnSpc>
              <a:buFont typeface="Wingdings" pitchFamily="2" charset="2"/>
              <a:buChar char="v"/>
            </a:pPr>
            <a:r>
              <a:rPr lang="en-US" sz="3000" dirty="0"/>
              <a:t>Characterization of HVAC system</a:t>
            </a:r>
          </a:p>
          <a:p>
            <a:pPr marL="0" indent="0">
              <a:lnSpc>
                <a:spcPct val="80000"/>
              </a:lnSpc>
              <a:buFont typeface="Wingdings" pitchFamily="2" charset="2"/>
              <a:buChar char="v"/>
            </a:pPr>
            <a:r>
              <a:rPr lang="en-US" sz="3000" dirty="0"/>
              <a:t>Air Filtration and Distribution</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00D7E402-63A6-47C0-95E7-6D7F481BADA1}" type="slidenum">
              <a:rPr lang="en-US" sz="1200">
                <a:solidFill>
                  <a:srgbClr val="898989"/>
                </a:solidFill>
                <a:latin typeface="Calibri" pitchFamily="34" charset="0"/>
              </a:rPr>
              <a:pPr algn="r"/>
              <a:t>2</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0930141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066800"/>
            <a:ext cx="8229600" cy="1815882"/>
          </a:xfrm>
          <a:prstGeom prst="rect">
            <a:avLst/>
          </a:prstGeom>
          <a:noFill/>
        </p:spPr>
        <p:txBody>
          <a:bodyPr wrap="square" rtlCol="0">
            <a:spAutoFit/>
          </a:bodyPr>
          <a:lstStyle/>
          <a:p>
            <a:pPr marL="285750" indent="-285750">
              <a:buFontTx/>
              <a:buChar char="-"/>
            </a:pPr>
            <a:endParaRPr lang="en-MY" sz="2800" dirty="0" smtClean="0"/>
          </a:p>
          <a:p>
            <a:pPr marL="285750" indent="-285750">
              <a:buFontTx/>
              <a:buChar char="-"/>
            </a:pPr>
            <a:r>
              <a:rPr lang="en-MY" sz="2800" b="1" dirty="0" smtClean="0">
                <a:solidFill>
                  <a:srgbClr val="FF0000"/>
                </a:solidFill>
              </a:rPr>
              <a:t>Laminar </a:t>
            </a:r>
            <a:r>
              <a:rPr lang="en-MY" sz="2800" b="1" dirty="0">
                <a:solidFill>
                  <a:srgbClr val="FF0000"/>
                </a:solidFill>
              </a:rPr>
              <a:t>flow hoods</a:t>
            </a:r>
            <a:r>
              <a:rPr lang="en-MY" sz="2800" b="1" dirty="0"/>
              <a:t> </a:t>
            </a:r>
            <a:r>
              <a:rPr lang="en-MY" sz="2800" dirty="0"/>
              <a:t>often use negative pressure. </a:t>
            </a:r>
            <a:r>
              <a:rPr lang="en-MY" sz="2800" dirty="0" smtClean="0"/>
              <a:t> </a:t>
            </a:r>
            <a:r>
              <a:rPr lang="en-MY" sz="2800" dirty="0"/>
              <a:t>  </a:t>
            </a:r>
            <a:endParaRPr lang="en-MY" sz="2800" dirty="0" smtClean="0"/>
          </a:p>
          <a:p>
            <a:pPr marL="285750" indent="-285750">
              <a:buFontTx/>
              <a:buChar char="-"/>
            </a:pPr>
            <a:r>
              <a:rPr lang="en-MY" sz="2800" dirty="0" smtClean="0"/>
              <a:t>Evacuated </a:t>
            </a:r>
            <a:r>
              <a:rPr lang="en-MY" sz="2800" dirty="0"/>
              <a:t>air is either exhausted or </a:t>
            </a:r>
            <a:r>
              <a:rPr lang="en-MY" sz="2800" dirty="0">
                <a:solidFill>
                  <a:srgbClr val="FF0000"/>
                </a:solidFill>
              </a:rPr>
              <a:t>run through a series of filters</a:t>
            </a:r>
            <a:r>
              <a:rPr lang="en-MY" sz="2800" dirty="0"/>
              <a:t> and returned to the chamber / room</a:t>
            </a:r>
            <a:r>
              <a:rPr lang="en-MY" sz="2800" dirty="0" smtClean="0"/>
              <a:t>.</a:t>
            </a:r>
          </a:p>
        </p:txBody>
      </p:sp>
      <p:sp>
        <p:nvSpPr>
          <p:cNvPr id="3" name="Title 2"/>
          <p:cNvSpPr txBox="1">
            <a:spLocks/>
          </p:cNvSpPr>
          <p:nvPr/>
        </p:nvSpPr>
        <p:spPr>
          <a:xfrm>
            <a:off x="762000" y="274638"/>
            <a:ext cx="79248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t>Differential Pressure</a:t>
            </a:r>
          </a:p>
        </p:txBody>
      </p:sp>
    </p:spTree>
    <p:extLst>
      <p:ext uri="{BB962C8B-B14F-4D97-AF65-F5344CB8AC3E}">
        <p14:creationId xmlns:p14="http://schemas.microsoft.com/office/powerpoint/2010/main" val="1071446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676400"/>
            <a:ext cx="7620000" cy="1815882"/>
          </a:xfrm>
          <a:prstGeom prst="rect">
            <a:avLst/>
          </a:prstGeom>
          <a:noFill/>
        </p:spPr>
        <p:txBody>
          <a:bodyPr wrap="square" rtlCol="0">
            <a:spAutoFit/>
          </a:bodyPr>
          <a:lstStyle/>
          <a:p>
            <a:pPr marL="285750" indent="-285750">
              <a:buFontTx/>
              <a:buChar char="-"/>
            </a:pPr>
            <a:endParaRPr lang="en-MY" sz="2800" dirty="0" smtClean="0"/>
          </a:p>
          <a:p>
            <a:pPr marL="285750" indent="-285750">
              <a:buFontTx/>
              <a:buChar char="-"/>
            </a:pPr>
            <a:r>
              <a:rPr lang="en-MY" sz="2800" dirty="0" smtClean="0"/>
              <a:t>V</a:t>
            </a:r>
            <a:r>
              <a:rPr lang="en-MY" sz="2800" dirty="0"/>
              <a:t>ery important to have </a:t>
            </a:r>
            <a:r>
              <a:rPr lang="en-MY" sz="2800" dirty="0">
                <a:solidFill>
                  <a:srgbClr val="FF0000"/>
                </a:solidFill>
              </a:rPr>
              <a:t>filtered air </a:t>
            </a:r>
            <a:r>
              <a:rPr lang="en-MY" sz="2800" dirty="0"/>
              <a:t>returning to the area. </a:t>
            </a:r>
            <a:endParaRPr lang="en-MY" sz="2800" dirty="0" smtClean="0"/>
          </a:p>
          <a:p>
            <a:pPr marL="285750" indent="-285750">
              <a:buFontTx/>
              <a:buChar char="-"/>
            </a:pPr>
            <a:r>
              <a:rPr lang="en-MY" sz="2800" dirty="0" smtClean="0"/>
              <a:t>E</a:t>
            </a:r>
            <a:r>
              <a:rPr lang="en-MY" sz="2800" dirty="0"/>
              <a:t>nsures a clean work area.</a:t>
            </a:r>
          </a:p>
        </p:txBody>
      </p:sp>
      <p:sp>
        <p:nvSpPr>
          <p:cNvPr id="3" name="Title 2"/>
          <p:cNvSpPr txBox="1">
            <a:spLocks/>
          </p:cNvSpPr>
          <p:nvPr/>
        </p:nvSpPr>
        <p:spPr>
          <a:xfrm>
            <a:off x="762000" y="274638"/>
            <a:ext cx="79248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t>Differential Pressure</a:t>
            </a:r>
          </a:p>
        </p:txBody>
      </p:sp>
    </p:spTree>
    <p:extLst>
      <p:ext uri="{BB962C8B-B14F-4D97-AF65-F5344CB8AC3E}">
        <p14:creationId xmlns:p14="http://schemas.microsoft.com/office/powerpoint/2010/main" val="513757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430953"/>
            <a:ext cx="8083624" cy="2739211"/>
          </a:xfrm>
          <a:prstGeom prst="rect">
            <a:avLst/>
          </a:prstGeom>
          <a:noFill/>
        </p:spPr>
        <p:txBody>
          <a:bodyPr wrap="square" rtlCol="0">
            <a:spAutoFit/>
          </a:bodyPr>
          <a:lstStyle/>
          <a:p>
            <a:pPr marL="285750" indent="-285750">
              <a:buFontTx/>
              <a:buChar char="-"/>
            </a:pPr>
            <a:r>
              <a:rPr lang="en-MY" sz="2800" dirty="0" smtClean="0"/>
              <a:t>Positive </a:t>
            </a:r>
            <a:r>
              <a:rPr lang="en-MY" sz="2800" dirty="0"/>
              <a:t>pressure areas are generally used in </a:t>
            </a:r>
            <a:r>
              <a:rPr lang="en-MY" sz="2800" dirty="0" smtClean="0">
                <a:solidFill>
                  <a:srgbClr val="FF0000"/>
                </a:solidFill>
              </a:rPr>
              <a:t>cleanroom</a:t>
            </a:r>
            <a:r>
              <a:rPr lang="en-MY" sz="2800" dirty="0" smtClean="0"/>
              <a:t>s</a:t>
            </a:r>
            <a:r>
              <a:rPr lang="en-MY" sz="2800" dirty="0"/>
              <a:t>. </a:t>
            </a:r>
            <a:endParaRPr lang="en-MY" sz="2800" dirty="0" smtClean="0"/>
          </a:p>
          <a:p>
            <a:pPr marL="285750" indent="-285750">
              <a:buFontTx/>
              <a:buChar char="-"/>
            </a:pPr>
            <a:endParaRPr lang="en-MY" sz="1600" dirty="0"/>
          </a:p>
          <a:p>
            <a:pPr marL="285750" indent="-285750">
              <a:buFontTx/>
              <a:buChar char="-"/>
            </a:pPr>
            <a:r>
              <a:rPr lang="en-MY" sz="2800" dirty="0" smtClean="0"/>
              <a:t>T</a:t>
            </a:r>
            <a:r>
              <a:rPr lang="en-MY" sz="2800" dirty="0"/>
              <a:t>o supply an area with </a:t>
            </a:r>
            <a:r>
              <a:rPr lang="en-MY" sz="2800" dirty="0">
                <a:solidFill>
                  <a:srgbClr val="FF0000"/>
                </a:solidFill>
              </a:rPr>
              <a:t>enough clean, filtered air to keep contaminants </a:t>
            </a:r>
            <a:r>
              <a:rPr lang="en-MY" sz="2800" dirty="0"/>
              <a:t>from entering the room or area. </a:t>
            </a:r>
            <a:endParaRPr lang="en-MY" sz="2800" dirty="0" smtClean="0"/>
          </a:p>
          <a:p>
            <a:pPr marL="285750" indent="-285750">
              <a:buFontTx/>
              <a:buChar char="-"/>
            </a:pPr>
            <a:endParaRPr lang="en-MY" sz="1600" dirty="0" smtClean="0"/>
          </a:p>
          <a:p>
            <a:pPr marL="285750" indent="-285750">
              <a:buFontTx/>
              <a:buChar char="-"/>
            </a:pPr>
            <a:r>
              <a:rPr lang="en-MY" sz="2800" dirty="0" smtClean="0"/>
              <a:t>R</a:t>
            </a:r>
            <a:r>
              <a:rPr lang="en-MY" sz="2800" dirty="0"/>
              <a:t>educing cross-contamination.</a:t>
            </a:r>
          </a:p>
        </p:txBody>
      </p:sp>
      <p:sp>
        <p:nvSpPr>
          <p:cNvPr id="3" name="Title 2"/>
          <p:cNvSpPr txBox="1">
            <a:spLocks/>
          </p:cNvSpPr>
          <p:nvPr/>
        </p:nvSpPr>
        <p:spPr>
          <a:xfrm>
            <a:off x="533400" y="457200"/>
            <a:ext cx="79248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t>Differential Pressure</a:t>
            </a:r>
          </a:p>
        </p:txBody>
      </p:sp>
    </p:spTree>
    <p:extLst>
      <p:ext uri="{BB962C8B-B14F-4D97-AF65-F5344CB8AC3E}">
        <p14:creationId xmlns:p14="http://schemas.microsoft.com/office/powerpoint/2010/main" val="3063919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1- “Class A and B (Kept at positive air pressure)”</a:t>
            </a:r>
            <a:endParaRPr lang="en-US"/>
          </a:p>
        </p:txBody>
      </p:sp>
      <p:sp>
        <p:nvSpPr>
          <p:cNvPr id="87042" name="Content Placeholder 2"/>
          <p:cNvSpPr>
            <a:spLocks noGrp="1"/>
          </p:cNvSpPr>
          <p:nvPr>
            <p:ph idx="1"/>
          </p:nvPr>
        </p:nvSpPr>
        <p:spPr>
          <a:xfrm>
            <a:off x="457200" y="1600200"/>
            <a:ext cx="8229600" cy="4419599"/>
          </a:xfrm>
        </p:spPr>
        <p:txBody>
          <a:bodyPr>
            <a:normAutofit/>
          </a:bodyPr>
          <a:lstStyle/>
          <a:p>
            <a:pPr>
              <a:buFontTx/>
              <a:buNone/>
            </a:pPr>
            <a:r>
              <a:rPr lang="en-US" sz="2800" u="sng"/>
              <a:t>Room Function</a:t>
            </a:r>
          </a:p>
          <a:p>
            <a:pPr>
              <a:buFontTx/>
              <a:buNone/>
            </a:pPr>
            <a:endParaRPr lang="en-US" sz="2800"/>
          </a:p>
          <a:p>
            <a:pPr>
              <a:buFontTx/>
              <a:buNone/>
            </a:pPr>
            <a:r>
              <a:rPr lang="en-US" sz="2800"/>
              <a:t>    “Filtration of inactivated product, filling, formulation, sterile storage and nonpathogenic virus replication if aseptic processing, purification, if required by the process, aseptic media preparation. This room is equipped with a class 100 (Class A) laminar airflow hood”.</a:t>
            </a:r>
          </a:p>
          <a:p>
            <a:pPr>
              <a:buFontTx/>
              <a:buNone/>
            </a:pPr>
            <a:endParaRPr lang="en-US" sz="2800"/>
          </a:p>
        </p:txBody>
      </p:sp>
      <p:sp>
        <p:nvSpPr>
          <p:cNvPr id="6" name="Slide Number Placeholder 5"/>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F543C8FB-0A34-4EB1-9A51-2A74BC995FD0}" type="slidenum">
              <a:rPr lang="en-US" sz="1200">
                <a:solidFill>
                  <a:srgbClr val="898989"/>
                </a:solidFill>
                <a:latin typeface="Calibri" pitchFamily="34" charset="0"/>
              </a:rPr>
              <a:pPr algn="r"/>
              <a:t>23</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297747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13607"/>
            <a:ext cx="8229600" cy="1143000"/>
          </a:xfrm>
        </p:spPr>
        <p:txBody>
          <a:bodyPr>
            <a:normAutofit fontScale="90000"/>
          </a:bodyPr>
          <a:lstStyle/>
          <a:p>
            <a:r>
              <a:rPr lang="en-US" dirty="0"/>
              <a:t>1- “Class A and B (Kept at positive air pressure)”</a:t>
            </a:r>
            <a:endParaRPr lang="en-US"/>
          </a:p>
        </p:txBody>
      </p:sp>
      <p:sp>
        <p:nvSpPr>
          <p:cNvPr id="87042" name="Content Placeholder 2"/>
          <p:cNvSpPr>
            <a:spLocks noGrp="1"/>
          </p:cNvSpPr>
          <p:nvPr>
            <p:ph idx="4294967295"/>
          </p:nvPr>
        </p:nvSpPr>
        <p:spPr>
          <a:xfrm>
            <a:off x="457200" y="2057400"/>
            <a:ext cx="8229600" cy="3276600"/>
          </a:xfrm>
        </p:spPr>
        <p:txBody>
          <a:bodyPr>
            <a:normAutofit/>
          </a:bodyPr>
          <a:lstStyle/>
          <a:p>
            <a:pPr>
              <a:buFontTx/>
              <a:buNone/>
            </a:pPr>
            <a:endParaRPr lang="en-US" sz="2800"/>
          </a:p>
          <a:p>
            <a:pPr>
              <a:buFontTx/>
              <a:buNone/>
            </a:pPr>
            <a:r>
              <a:rPr lang="en-US" sz="2800" u="sng"/>
              <a:t>Room Access:</a:t>
            </a:r>
          </a:p>
          <a:p>
            <a:pPr>
              <a:buFontTx/>
              <a:buNone/>
            </a:pPr>
            <a:r>
              <a:rPr lang="en-US" sz="2800"/>
              <a:t> </a:t>
            </a:r>
          </a:p>
          <a:p>
            <a:pPr>
              <a:buFontTx/>
              <a:buNone/>
            </a:pPr>
            <a:r>
              <a:rPr lang="en-US" sz="2800"/>
              <a:t>      - “Materials Air Lock IN”</a:t>
            </a:r>
          </a:p>
          <a:p>
            <a:pPr>
              <a:buFontTx/>
              <a:buNone/>
            </a:pPr>
            <a:r>
              <a:rPr lang="en-US" sz="2800"/>
              <a:t>      - “Materials Air Lock OUT with fumigation for live   organism handling area”</a:t>
            </a:r>
          </a:p>
        </p:txBody>
      </p:sp>
      <p:sp>
        <p:nvSpPr>
          <p:cNvPr id="6" name="Slide Number Placeholder 5"/>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F543C8FB-0A34-4EB1-9A51-2A74BC995FD0}" type="slidenum">
              <a:rPr lang="en-US" sz="1200">
                <a:solidFill>
                  <a:srgbClr val="898989"/>
                </a:solidFill>
                <a:latin typeface="Calibri" pitchFamily="34" charset="0"/>
              </a:rPr>
              <a:pPr algn="r"/>
              <a:t>24</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1201270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“Class B (Kept at negative air Pressure)”</a:t>
            </a:r>
            <a:endParaRPr lang="en-US"/>
          </a:p>
        </p:txBody>
      </p:sp>
      <p:sp>
        <p:nvSpPr>
          <p:cNvPr id="91139" name="Content Placeholder 2"/>
          <p:cNvSpPr>
            <a:spLocks noGrp="1"/>
          </p:cNvSpPr>
          <p:nvPr>
            <p:ph idx="1"/>
          </p:nvPr>
        </p:nvSpPr>
        <p:spPr/>
        <p:txBody>
          <a:bodyPr>
            <a:normAutofit/>
          </a:bodyPr>
          <a:lstStyle/>
          <a:p>
            <a:pPr>
              <a:buFontTx/>
              <a:buNone/>
            </a:pPr>
            <a:r>
              <a:rPr lang="en-US" sz="2800" u="sng" dirty="0"/>
              <a:t>Room Function:</a:t>
            </a:r>
          </a:p>
          <a:p>
            <a:pPr>
              <a:buFontTx/>
              <a:buNone/>
            </a:pPr>
            <a:r>
              <a:rPr lang="en-US" sz="2800" dirty="0"/>
              <a:t>    </a:t>
            </a:r>
          </a:p>
          <a:p>
            <a:pPr>
              <a:buFontTx/>
              <a:buNone/>
            </a:pPr>
            <a:r>
              <a:rPr lang="en-US" sz="2800" dirty="0"/>
              <a:t>    “Culture of pathogenic virus and inactivation of pathogenic virus if aseptic Operations, purification if requested by the process. Room is equipped with class A laminar airflow cabinet”</a:t>
            </a:r>
          </a:p>
          <a:p>
            <a:pPr>
              <a:buFontTx/>
              <a:buNone/>
            </a:pPr>
            <a:endParaRPr lang="en-US" sz="2800" dirty="0"/>
          </a:p>
          <a:p>
            <a:endParaRPr lang="en-US" sz="2800" dirty="0"/>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24DB9099-5253-4E45-88DA-405A7F0D11AD}" type="slidenum">
              <a:rPr lang="en-US" sz="1200">
                <a:solidFill>
                  <a:srgbClr val="898989"/>
                </a:solidFill>
                <a:latin typeface="Calibri" pitchFamily="34" charset="0"/>
              </a:rPr>
              <a:pPr algn="r"/>
              <a:t>25</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9528755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12838"/>
            <a:ext cx="8229600" cy="1143000"/>
          </a:xfrm>
        </p:spPr>
        <p:txBody>
          <a:bodyPr>
            <a:normAutofit fontScale="90000"/>
          </a:bodyPr>
          <a:lstStyle/>
          <a:p>
            <a:pPr algn="l"/>
            <a:r>
              <a:rPr lang="en-US" dirty="0"/>
              <a:t>2- “Class B (Kept at negative air Pressure)”</a:t>
            </a:r>
            <a:endParaRPr lang="en-US"/>
          </a:p>
        </p:txBody>
      </p:sp>
      <p:sp>
        <p:nvSpPr>
          <p:cNvPr id="91139" name="Content Placeholder 2"/>
          <p:cNvSpPr>
            <a:spLocks noGrp="1"/>
          </p:cNvSpPr>
          <p:nvPr>
            <p:ph idx="4294967295"/>
          </p:nvPr>
        </p:nvSpPr>
        <p:spPr>
          <a:xfrm>
            <a:off x="457200" y="2438400"/>
            <a:ext cx="7543800" cy="2743200"/>
          </a:xfrm>
        </p:spPr>
        <p:txBody>
          <a:bodyPr>
            <a:normAutofit/>
          </a:bodyPr>
          <a:lstStyle/>
          <a:p>
            <a:pPr>
              <a:buFontTx/>
              <a:buNone/>
            </a:pPr>
            <a:r>
              <a:rPr lang="en-US" sz="2800" u="sng" dirty="0"/>
              <a:t>Room Access:</a:t>
            </a:r>
          </a:p>
          <a:p>
            <a:pPr>
              <a:buFontTx/>
              <a:buNone/>
            </a:pPr>
            <a:r>
              <a:rPr lang="en-US" sz="2800" dirty="0"/>
              <a:t>	  - “Materials Air Lock IN”</a:t>
            </a:r>
          </a:p>
          <a:p>
            <a:pPr>
              <a:buFontTx/>
              <a:buNone/>
            </a:pPr>
            <a:r>
              <a:rPr lang="en-US" sz="2800" dirty="0"/>
              <a:t>      - “Materials Air Lock OUT (with fumigation)”</a:t>
            </a:r>
          </a:p>
          <a:p>
            <a:endParaRPr lang="en-US" sz="2800" dirty="0"/>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24DB9099-5253-4E45-88DA-405A7F0D11AD}" type="slidenum">
              <a:rPr lang="en-US" sz="1200">
                <a:solidFill>
                  <a:srgbClr val="898989"/>
                </a:solidFill>
                <a:latin typeface="Calibri" pitchFamily="34" charset="0"/>
              </a:rPr>
              <a:pPr algn="r"/>
              <a:t>26</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91969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“Class C (Kept at positive air pressure)”</a:t>
            </a:r>
            <a:endParaRPr lang="en-US"/>
          </a:p>
        </p:txBody>
      </p:sp>
      <p:sp>
        <p:nvSpPr>
          <p:cNvPr id="93187" name="Content Placeholder 2"/>
          <p:cNvSpPr>
            <a:spLocks noGrp="1"/>
          </p:cNvSpPr>
          <p:nvPr>
            <p:ph idx="1"/>
          </p:nvPr>
        </p:nvSpPr>
        <p:spPr/>
        <p:txBody>
          <a:bodyPr>
            <a:normAutofit/>
          </a:bodyPr>
          <a:lstStyle/>
          <a:p>
            <a:pPr>
              <a:buFontTx/>
              <a:buNone/>
            </a:pPr>
            <a:endParaRPr lang="en-US" sz="2800" u="sng" dirty="0"/>
          </a:p>
          <a:p>
            <a:pPr>
              <a:buFontTx/>
              <a:buNone/>
            </a:pPr>
            <a:r>
              <a:rPr lang="en-US" sz="2800" u="sng" dirty="0"/>
              <a:t>Room Function:</a:t>
            </a:r>
          </a:p>
          <a:p>
            <a:pPr>
              <a:buFontTx/>
              <a:buNone/>
            </a:pPr>
            <a:endParaRPr lang="en-US" sz="2800" dirty="0"/>
          </a:p>
          <a:p>
            <a:pPr>
              <a:buFontTx/>
              <a:buNone/>
            </a:pPr>
            <a:r>
              <a:rPr lang="en-US" sz="2800" dirty="0"/>
              <a:t>    Bioreactor culture</a:t>
            </a:r>
          </a:p>
          <a:p>
            <a:pPr>
              <a:buFontTx/>
              <a:buNone/>
            </a:pPr>
            <a:r>
              <a:rPr lang="en-US" sz="2800" dirty="0"/>
              <a:t>    Purification of non-pathogenic products, </a:t>
            </a:r>
          </a:p>
          <a:p>
            <a:pPr>
              <a:buFontTx/>
              <a:buNone/>
            </a:pPr>
            <a:r>
              <a:rPr lang="en-US" sz="2800" dirty="0"/>
              <a:t>    Clean material</a:t>
            </a:r>
          </a:p>
          <a:p>
            <a:pPr>
              <a:buFontTx/>
              <a:buNone/>
            </a:pPr>
            <a:r>
              <a:rPr lang="en-US" sz="2800" dirty="0"/>
              <a:t>    Storage </a:t>
            </a:r>
          </a:p>
          <a:p>
            <a:pPr>
              <a:buFontTx/>
              <a:buNone/>
            </a:pPr>
            <a:r>
              <a:rPr lang="en-US" sz="2800" dirty="0"/>
              <a:t>    Media preparation</a:t>
            </a:r>
          </a:p>
          <a:p>
            <a:pPr>
              <a:buFontTx/>
              <a:buNone/>
            </a:pPr>
            <a:endParaRPr lang="en-US" sz="2800" dirty="0"/>
          </a:p>
          <a:p>
            <a:endParaRPr lang="en-US" sz="2800" dirty="0"/>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7F92B854-081D-4041-AAD3-1BC2C1DD51BA}" type="slidenum">
              <a:rPr lang="en-US" sz="1200">
                <a:solidFill>
                  <a:srgbClr val="898989"/>
                </a:solidFill>
                <a:latin typeface="Calibri" pitchFamily="34" charset="0"/>
              </a:rPr>
              <a:pPr algn="r"/>
              <a:t>27</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1704941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534400" cy="1143000"/>
          </a:xfrm>
        </p:spPr>
        <p:txBody>
          <a:bodyPr>
            <a:normAutofit fontScale="90000"/>
          </a:bodyPr>
          <a:lstStyle/>
          <a:p>
            <a:pPr algn="l"/>
            <a:r>
              <a:rPr lang="en-US" dirty="0"/>
              <a:t>3- “Class C (Kept at positive air pressure)”</a:t>
            </a:r>
            <a:endParaRPr lang="en-US"/>
          </a:p>
        </p:txBody>
      </p:sp>
      <p:sp>
        <p:nvSpPr>
          <p:cNvPr id="93187" name="Content Placeholder 2"/>
          <p:cNvSpPr>
            <a:spLocks noGrp="1"/>
          </p:cNvSpPr>
          <p:nvPr>
            <p:ph idx="4294967295"/>
          </p:nvPr>
        </p:nvSpPr>
        <p:spPr>
          <a:xfrm>
            <a:off x="457200" y="1600200"/>
            <a:ext cx="7772400" cy="4525963"/>
          </a:xfrm>
        </p:spPr>
        <p:txBody>
          <a:bodyPr>
            <a:normAutofit/>
          </a:bodyPr>
          <a:lstStyle/>
          <a:p>
            <a:pPr>
              <a:buFontTx/>
              <a:buNone/>
            </a:pPr>
            <a:endParaRPr lang="en-US" sz="2800" dirty="0"/>
          </a:p>
          <a:p>
            <a:pPr>
              <a:buFontTx/>
              <a:buNone/>
            </a:pPr>
            <a:r>
              <a:rPr lang="en-US" sz="2800" u="sng" dirty="0"/>
              <a:t>Room Access:</a:t>
            </a:r>
          </a:p>
          <a:p>
            <a:pPr>
              <a:buFontTx/>
              <a:buNone/>
            </a:pPr>
            <a:r>
              <a:rPr lang="en-US" sz="2800" dirty="0"/>
              <a:t>    </a:t>
            </a:r>
          </a:p>
          <a:p>
            <a:pPr indent="20638">
              <a:buFontTx/>
              <a:buNone/>
            </a:pPr>
            <a:r>
              <a:rPr lang="en-US" sz="2800" dirty="0"/>
              <a:t>Personnel Air Lock two doors</a:t>
            </a:r>
          </a:p>
          <a:p>
            <a:pPr indent="20638">
              <a:buFontTx/>
              <a:buNone/>
            </a:pPr>
            <a:endParaRPr lang="en-US" sz="2800" dirty="0"/>
          </a:p>
          <a:p>
            <a:pPr indent="20638">
              <a:buFontTx/>
              <a:buNone/>
            </a:pPr>
            <a:r>
              <a:rPr lang="en-US" sz="2800" dirty="0"/>
              <a:t>“The access to media preparation production  rooms proceeds via an Air lock if the facility is designed for cell culture and viral replication”</a:t>
            </a:r>
          </a:p>
          <a:p>
            <a:endParaRPr lang="en-US" sz="2800" dirty="0"/>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7F92B854-081D-4041-AAD3-1BC2C1DD51BA}" type="slidenum">
              <a:rPr lang="en-US" sz="1200">
                <a:solidFill>
                  <a:srgbClr val="898989"/>
                </a:solidFill>
                <a:latin typeface="Calibri" pitchFamily="34" charset="0"/>
              </a:rPr>
              <a:pPr algn="r"/>
              <a:t>28</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2112697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“Class C (Kept at negative air pressure)”</a:t>
            </a:r>
            <a:endParaRPr lang="en-US"/>
          </a:p>
        </p:txBody>
      </p:sp>
      <p:sp>
        <p:nvSpPr>
          <p:cNvPr id="94211" name="Content Placeholder 2"/>
          <p:cNvSpPr>
            <a:spLocks noGrp="1"/>
          </p:cNvSpPr>
          <p:nvPr>
            <p:ph idx="1"/>
          </p:nvPr>
        </p:nvSpPr>
        <p:spPr/>
        <p:txBody>
          <a:bodyPr>
            <a:normAutofit/>
          </a:bodyPr>
          <a:lstStyle/>
          <a:p>
            <a:pPr>
              <a:buFontTx/>
              <a:buNone/>
            </a:pPr>
            <a:r>
              <a:rPr lang="en-US" sz="2800" u="sng"/>
              <a:t>Room Function:</a:t>
            </a:r>
          </a:p>
          <a:p>
            <a:pPr indent="20638">
              <a:buFontTx/>
              <a:buNone/>
            </a:pPr>
            <a:endParaRPr lang="en-US" sz="2800"/>
          </a:p>
          <a:p>
            <a:pPr indent="20638">
              <a:buFontTx/>
              <a:buNone/>
            </a:pPr>
            <a:r>
              <a:rPr lang="en-US" sz="2800"/>
              <a:t>Bioreactor culture </a:t>
            </a:r>
          </a:p>
          <a:p>
            <a:pPr indent="20638">
              <a:buFontTx/>
              <a:buNone/>
            </a:pPr>
            <a:r>
              <a:rPr lang="en-US" sz="2800"/>
              <a:t>Purification of pathogenic products</a:t>
            </a:r>
          </a:p>
          <a:p>
            <a:pPr indent="20638">
              <a:buFontTx/>
              <a:buNone/>
            </a:pPr>
            <a:endParaRPr lang="en-US" sz="2800"/>
          </a:p>
          <a:p>
            <a:pPr indent="20638">
              <a:buFontTx/>
              <a:buNone/>
            </a:pPr>
            <a:r>
              <a:rPr lang="en-US" sz="2800"/>
              <a:t>(production room classified as “BL3”)</a:t>
            </a:r>
          </a:p>
          <a:p>
            <a:pPr>
              <a:buFontTx/>
              <a:buNone/>
            </a:pPr>
            <a:endParaRPr lang="en-US" sz="2800"/>
          </a:p>
          <a:p>
            <a:endParaRPr lang="en-US" sz="2800"/>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A779D02B-1A28-426C-8EA5-8294A89F9132}" type="slidenum">
              <a:rPr lang="en-US" sz="1200">
                <a:solidFill>
                  <a:srgbClr val="898989"/>
                </a:solidFill>
                <a:latin typeface="Calibri" pitchFamily="34" charset="0"/>
              </a:rPr>
              <a:pPr algn="r"/>
              <a:t>29</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4199350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3"/>
          <p:cNvSpPr txBox="1">
            <a:spLocks noChangeArrowheads="1"/>
          </p:cNvSpPr>
          <p:nvPr/>
        </p:nvSpPr>
        <p:spPr bwMode="auto">
          <a:xfrm>
            <a:off x="304800" y="990600"/>
            <a:ext cx="7467600" cy="954088"/>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sz="2800">
                <a:latin typeface="Calibri" pitchFamily="34" charset="0"/>
              </a:rPr>
              <a:t>211.46 “Ventilation, air filtration, air heating and cooling”</a:t>
            </a:r>
          </a:p>
        </p:txBody>
      </p:sp>
      <p:sp>
        <p:nvSpPr>
          <p:cNvPr id="53251" name="TextBox 4"/>
          <p:cNvSpPr txBox="1">
            <a:spLocks noChangeArrowheads="1"/>
          </p:cNvSpPr>
          <p:nvPr/>
        </p:nvSpPr>
        <p:spPr bwMode="auto">
          <a:xfrm>
            <a:off x="304800" y="2133600"/>
            <a:ext cx="8458200" cy="3539430"/>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514350" indent="-5143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buFont typeface="Calibri" pitchFamily="34" charset="0"/>
              <a:buAutoNum type="alphaLcParenR"/>
            </a:pPr>
            <a:r>
              <a:rPr lang="en-US" sz="2800">
                <a:latin typeface="Times New Roman" pitchFamily="18" charset="0"/>
                <a:cs typeface="Times New Roman" pitchFamily="18" charset="0"/>
              </a:rPr>
              <a:t>“Adequate ventilation should be provided”.</a:t>
            </a:r>
          </a:p>
          <a:p>
            <a:pPr>
              <a:buFont typeface="Calibri" pitchFamily="34" charset="0"/>
              <a:buAutoNum type="alphaLcParenR"/>
            </a:pPr>
            <a:endParaRPr lang="en-US" sz="2800">
              <a:latin typeface="Times New Roman" pitchFamily="18" charset="0"/>
              <a:cs typeface="Times New Roman" pitchFamily="18" charset="0"/>
            </a:endParaRPr>
          </a:p>
          <a:p>
            <a:pPr>
              <a:buFont typeface="Calibri" pitchFamily="34" charset="0"/>
              <a:buAutoNum type="alphaLcParenR"/>
            </a:pPr>
            <a:r>
              <a:rPr lang="en-US" sz="2800">
                <a:latin typeface="Times New Roman" pitchFamily="18" charset="0"/>
                <a:cs typeface="Times New Roman" pitchFamily="18" charset="0"/>
              </a:rPr>
              <a:t>“Equipment for adequate control over air pressure, micro-organisms, dust, humidity, and temperature shall be provided when appropriate for the manufacture, processing, packing, or holding of a drug product”</a:t>
            </a:r>
          </a:p>
          <a:p>
            <a:pPr>
              <a:buFont typeface="Calibri" pitchFamily="34" charset="0"/>
              <a:buAutoNum type="alphaLcParenR"/>
            </a:pP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4259714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pPr algn="l"/>
            <a:r>
              <a:rPr lang="en-US" dirty="0"/>
              <a:t>4- “Class C (Kept at negative air pressure)”</a:t>
            </a:r>
            <a:endParaRPr lang="en-US"/>
          </a:p>
        </p:txBody>
      </p:sp>
      <p:sp>
        <p:nvSpPr>
          <p:cNvPr id="94211" name="Content Placeholder 2"/>
          <p:cNvSpPr>
            <a:spLocks noGrp="1"/>
          </p:cNvSpPr>
          <p:nvPr>
            <p:ph idx="4294967295"/>
          </p:nvPr>
        </p:nvSpPr>
        <p:spPr>
          <a:xfrm>
            <a:off x="457200" y="2239963"/>
            <a:ext cx="7772400" cy="3200400"/>
          </a:xfrm>
        </p:spPr>
        <p:txBody>
          <a:bodyPr>
            <a:normAutofit/>
          </a:bodyPr>
          <a:lstStyle/>
          <a:p>
            <a:pPr>
              <a:buFontTx/>
              <a:buNone/>
            </a:pPr>
            <a:endParaRPr lang="en-US" sz="2800"/>
          </a:p>
          <a:p>
            <a:pPr>
              <a:buFontTx/>
              <a:buNone/>
            </a:pPr>
            <a:r>
              <a:rPr lang="en-US" sz="2800" u="sng"/>
              <a:t>Room Access:</a:t>
            </a:r>
          </a:p>
          <a:p>
            <a:pPr>
              <a:buFontTx/>
              <a:buNone/>
            </a:pPr>
            <a:r>
              <a:rPr lang="en-US" sz="2800"/>
              <a:t>      </a:t>
            </a:r>
          </a:p>
          <a:p>
            <a:pPr>
              <a:buFontTx/>
              <a:buNone/>
            </a:pPr>
            <a:r>
              <a:rPr lang="en-US" sz="2800"/>
              <a:t>	- “Materials Air Lock IN”</a:t>
            </a:r>
          </a:p>
          <a:p>
            <a:pPr>
              <a:buFontTx/>
              <a:buNone/>
            </a:pPr>
            <a:r>
              <a:rPr lang="en-US" sz="2800"/>
              <a:t>    - “Materials Air Lock OUT (with fumigation)”</a:t>
            </a:r>
          </a:p>
          <a:p>
            <a:endParaRPr lang="en-US" sz="2800"/>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A779D02B-1A28-426C-8EA5-8294A89F9132}" type="slidenum">
              <a:rPr lang="en-US" sz="1200">
                <a:solidFill>
                  <a:srgbClr val="898989"/>
                </a:solidFill>
                <a:latin typeface="Calibri" pitchFamily="34" charset="0"/>
              </a:rPr>
              <a:pPr algn="r"/>
              <a:t>30</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381071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idx="4294967295"/>
          </p:nvPr>
        </p:nvSpPr>
        <p:spPr>
          <a:xfrm>
            <a:off x="0" y="735013"/>
            <a:ext cx="7467600" cy="1143000"/>
          </a:xfrm>
        </p:spPr>
        <p:txBody>
          <a:bodyPr/>
          <a:lstStyle/>
          <a:p>
            <a:r>
              <a:rPr lang="en-US"/>
              <a:t>What is Pressure Cascade?</a:t>
            </a:r>
          </a:p>
        </p:txBody>
      </p:sp>
      <p:sp>
        <p:nvSpPr>
          <p:cNvPr id="102403" name="Content Placeholder 2"/>
          <p:cNvSpPr>
            <a:spLocks noGrp="1"/>
          </p:cNvSpPr>
          <p:nvPr>
            <p:ph idx="4294967295"/>
          </p:nvPr>
        </p:nvSpPr>
        <p:spPr>
          <a:xfrm>
            <a:off x="304800" y="2060575"/>
            <a:ext cx="7467600" cy="2663825"/>
          </a:xfrm>
        </p:spPr>
        <p:txBody>
          <a:bodyPr/>
          <a:lstStyle/>
          <a:p>
            <a:pPr>
              <a:buFontTx/>
              <a:buNone/>
            </a:pPr>
            <a:r>
              <a:rPr lang="en-US"/>
              <a:t>    “A process whereby air flows from the cleanest area, which is maintained at the highest pressure to a less clean area at lower pressure”.</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FF3ED358-64FD-4FC5-AA3E-D9123CBA67A9}" type="slidenum">
              <a:rPr lang="en-US" sz="1200">
                <a:solidFill>
                  <a:srgbClr val="898989"/>
                </a:solidFill>
                <a:latin typeface="Calibri" pitchFamily="34" charset="0"/>
              </a:rPr>
              <a:pPr algn="r"/>
              <a:t>31</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216119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idx="4294967295"/>
          </p:nvPr>
        </p:nvSpPr>
        <p:spPr>
          <a:xfrm>
            <a:off x="0" y="274638"/>
            <a:ext cx="7467600" cy="1143000"/>
          </a:xfrm>
        </p:spPr>
        <p:txBody>
          <a:bodyPr/>
          <a:lstStyle/>
          <a:p>
            <a:r>
              <a:rPr lang="en-US"/>
              <a:t>Pressure Cascade</a:t>
            </a:r>
          </a:p>
        </p:txBody>
      </p:sp>
      <p:sp>
        <p:nvSpPr>
          <p:cNvPr id="5" name="Rounded Rectangle 4"/>
          <p:cNvSpPr/>
          <p:nvPr/>
        </p:nvSpPr>
        <p:spPr>
          <a:xfrm>
            <a:off x="2971800" y="1371600"/>
            <a:ext cx="29718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chemeClr val="tx1"/>
                </a:solidFill>
                <a:latin typeface="Calibri" pitchFamily="34" charset="0"/>
              </a:rPr>
              <a:t>Dirty Environment</a:t>
            </a:r>
          </a:p>
          <a:p>
            <a:pPr algn="ctr"/>
            <a:r>
              <a:rPr lang="en-US">
                <a:solidFill>
                  <a:schemeClr val="tx1"/>
                </a:solidFill>
                <a:latin typeface="Calibri" pitchFamily="34" charset="0"/>
              </a:rPr>
              <a:t>(Ambient Pressure)</a:t>
            </a:r>
          </a:p>
        </p:txBody>
      </p:sp>
      <p:cxnSp>
        <p:nvCxnSpPr>
          <p:cNvPr id="7" name="Straight Arrow Connector 6"/>
          <p:cNvCxnSpPr>
            <a:stCxn id="5" idx="2"/>
          </p:cNvCxnSpPr>
          <p:nvPr/>
        </p:nvCxnSpPr>
        <p:spPr>
          <a:xfrm rot="5400000">
            <a:off x="4265613" y="2335212"/>
            <a:ext cx="3810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819400" y="2514600"/>
            <a:ext cx="3200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chemeClr val="tx1"/>
                </a:solidFill>
                <a:latin typeface="Calibri" pitchFamily="34" charset="0"/>
              </a:rPr>
              <a:t>15 Pa pressure Difference</a:t>
            </a:r>
          </a:p>
        </p:txBody>
      </p:sp>
      <p:cxnSp>
        <p:nvCxnSpPr>
          <p:cNvPr id="10" name="Straight Arrow Connector 9"/>
          <p:cNvCxnSpPr/>
          <p:nvPr/>
        </p:nvCxnSpPr>
        <p:spPr>
          <a:xfrm rot="5400000">
            <a:off x="4306094" y="3085306"/>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2819400" y="3276600"/>
            <a:ext cx="3200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chemeClr val="tx1"/>
                </a:solidFill>
                <a:latin typeface="Calibri" pitchFamily="34" charset="0"/>
              </a:rPr>
              <a:t>More Clean Environment</a:t>
            </a:r>
          </a:p>
          <a:p>
            <a:pPr algn="ctr"/>
            <a:r>
              <a:rPr lang="en-US">
                <a:solidFill>
                  <a:schemeClr val="tx1"/>
                </a:solidFill>
                <a:latin typeface="Calibri" pitchFamily="34" charset="0"/>
              </a:rPr>
              <a:t>(Higher Pressure)</a:t>
            </a:r>
          </a:p>
        </p:txBody>
      </p:sp>
      <p:cxnSp>
        <p:nvCxnSpPr>
          <p:cNvPr id="12" name="Straight Arrow Connector 11"/>
          <p:cNvCxnSpPr/>
          <p:nvPr/>
        </p:nvCxnSpPr>
        <p:spPr>
          <a:xfrm rot="5400000">
            <a:off x="4306094" y="4228306"/>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819400" y="4419600"/>
            <a:ext cx="3276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chemeClr val="tx1"/>
                </a:solidFill>
                <a:latin typeface="Calibri" pitchFamily="34" charset="0"/>
              </a:rPr>
              <a:t>15 Pa pressure Difference</a:t>
            </a:r>
          </a:p>
        </p:txBody>
      </p:sp>
      <p:cxnSp>
        <p:nvCxnSpPr>
          <p:cNvPr id="15" name="Straight Arrow Connector 14"/>
          <p:cNvCxnSpPr/>
          <p:nvPr/>
        </p:nvCxnSpPr>
        <p:spPr>
          <a:xfrm rot="5400000">
            <a:off x="4306094" y="4990306"/>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ounded Rectangle 15"/>
          <p:cNvSpPr/>
          <p:nvPr/>
        </p:nvSpPr>
        <p:spPr>
          <a:xfrm>
            <a:off x="2819400" y="5181600"/>
            <a:ext cx="3276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chemeClr val="tx1"/>
                </a:solidFill>
                <a:latin typeface="Calibri" pitchFamily="34" charset="0"/>
              </a:rPr>
              <a:t>Cleanest Environment</a:t>
            </a:r>
          </a:p>
          <a:p>
            <a:pPr algn="ctr"/>
            <a:r>
              <a:rPr lang="en-US">
                <a:solidFill>
                  <a:schemeClr val="tx1"/>
                </a:solidFill>
                <a:latin typeface="Calibri" pitchFamily="34" charset="0"/>
              </a:rPr>
              <a:t>(Higher Room Pressure)</a:t>
            </a:r>
          </a:p>
        </p:txBody>
      </p:sp>
      <p:sp>
        <p:nvSpPr>
          <p:cNvPr id="13" name="Slide Number Placeholder 12"/>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EDB8BE38-92EC-4962-8ED2-E039CF82F8FC}" type="slidenum">
              <a:rPr lang="en-US" sz="1200">
                <a:solidFill>
                  <a:srgbClr val="898989"/>
                </a:solidFill>
                <a:latin typeface="Calibri" pitchFamily="34" charset="0"/>
              </a:rPr>
              <a:pPr algn="r"/>
              <a:t>32</a:t>
            </a:fld>
            <a:endParaRPr lang="en-US" sz="1200">
              <a:solidFill>
                <a:srgbClr val="898989"/>
              </a:solidFill>
              <a:latin typeface="Calibri" pitchFamily="34" charset="0"/>
            </a:endParaRPr>
          </a:p>
        </p:txBody>
      </p:sp>
      <p:sp>
        <p:nvSpPr>
          <p:cNvPr id="103437" name="Line 13"/>
          <p:cNvSpPr>
            <a:spLocks noChangeShapeType="1"/>
          </p:cNvSpPr>
          <p:nvPr/>
        </p:nvSpPr>
        <p:spPr bwMode="auto">
          <a:xfrm>
            <a:off x="1447800" y="1447800"/>
            <a:ext cx="0" cy="4419600"/>
          </a:xfrm>
          <a:prstGeom prst="line">
            <a:avLst/>
          </a:prstGeom>
          <a:noFill/>
          <a:ln w="412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MY"/>
          </a:p>
        </p:txBody>
      </p:sp>
    </p:spTree>
    <p:extLst>
      <p:ext uri="{BB962C8B-B14F-4D97-AF65-F5344CB8AC3E}">
        <p14:creationId xmlns:p14="http://schemas.microsoft.com/office/powerpoint/2010/main" val="30927204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idx="4294967295"/>
          </p:nvPr>
        </p:nvSpPr>
        <p:spPr>
          <a:xfrm>
            <a:off x="304800" y="152400"/>
            <a:ext cx="8839200" cy="639763"/>
          </a:xfrm>
        </p:spPr>
        <p:txBody>
          <a:bodyPr>
            <a:normAutofit/>
          </a:bodyPr>
          <a:lstStyle/>
          <a:p>
            <a:r>
              <a:rPr lang="en-US" sz="2400"/>
              <a:t>Operating parameters for Class B kept at positive air pressure</a:t>
            </a:r>
          </a:p>
        </p:txBody>
      </p:sp>
      <p:graphicFrame>
        <p:nvGraphicFramePr>
          <p:cNvPr id="101480" name="Group 104"/>
          <p:cNvGraphicFramePr>
            <a:graphicFrameLocks noGrp="1"/>
          </p:cNvGraphicFramePr>
          <p:nvPr>
            <p:ph idx="4294967295"/>
            <p:extLst>
              <p:ext uri="{D42A27DB-BD31-4B8C-83A1-F6EECF244321}">
                <p14:modId xmlns:p14="http://schemas.microsoft.com/office/powerpoint/2010/main" val="1749780287"/>
              </p:ext>
            </p:extLst>
          </p:nvPr>
        </p:nvGraphicFramePr>
        <p:xfrm>
          <a:off x="685800" y="1066800"/>
          <a:ext cx="8458200" cy="4219894"/>
        </p:xfrm>
        <a:graphic>
          <a:graphicData uri="http://schemas.openxmlformats.org/drawingml/2006/table">
            <a:tbl>
              <a:tblPr/>
              <a:tblGrid>
                <a:gridCol w="1409700"/>
                <a:gridCol w="1409700"/>
                <a:gridCol w="1331913"/>
                <a:gridCol w="1487487"/>
                <a:gridCol w="1409700"/>
                <a:gridCol w="1409700"/>
              </a:tblGrid>
              <a:tr h="298450">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FFFFFF"/>
                          </a:solidFill>
                          <a:effectLst/>
                          <a:latin typeface="Arial" charset="0"/>
                        </a:rPr>
                        <a:t>Parameters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smtClean="0">
                          <a:ln>
                            <a:noFill/>
                          </a:ln>
                          <a:solidFill>
                            <a:srgbClr val="FFFFFF"/>
                          </a:solidFill>
                          <a:effectLst/>
                          <a:latin typeface="Arial" charset="0"/>
                        </a:rPr>
                        <a:t>Area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MY"/>
                    </a:p>
                  </a:txBody>
                  <a:tcPr/>
                </a:tc>
                <a:tc hMerge="1">
                  <a:txBody>
                    <a:bodyPr/>
                    <a:lstStyle/>
                    <a:p>
                      <a:endParaRPr lang="en-MY"/>
                    </a:p>
                  </a:txBody>
                  <a:tcPr/>
                </a:tc>
                <a:tc hMerge="1">
                  <a:txBody>
                    <a:bodyPr/>
                    <a:lstStyle/>
                    <a:p>
                      <a:endParaRPr lang="en-MY"/>
                    </a:p>
                  </a:txBody>
                  <a:tcPr/>
                </a:tc>
                <a:tc hMerge="1">
                  <a:txBody>
                    <a:bodyPr/>
                    <a:lstStyle/>
                    <a:p>
                      <a:endParaRPr lang="en-MY"/>
                    </a:p>
                  </a:txBody>
                  <a:tcPr/>
                </a:tc>
              </a:tr>
              <a:tr h="366713">
                <a:tc vMerge="1">
                  <a:txBody>
                    <a:bodyPr/>
                    <a:lstStyle/>
                    <a:p>
                      <a:endParaRPr lang="en-MY"/>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Production room</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Material AL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IN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Material AL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OUT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Personnel AL 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Personnel AL 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Pressure (Pa)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+45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(b)</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Min Change (AC/h)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200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200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600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667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“Decontamination time (min)”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12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“Partial Air Recycling”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“Temperature (</a:t>
                      </a:r>
                      <a:r>
                        <a:rPr kumimoji="0" lang="en-US" sz="900" b="0" i="0" u="none" strike="noStrike" cap="none" normalizeH="0" baseline="30000" smtClean="0">
                          <a:ln>
                            <a:noFill/>
                          </a:ln>
                          <a:solidFill>
                            <a:srgbClr val="000000"/>
                          </a:solidFill>
                          <a:effectLst/>
                          <a:latin typeface="Arial" charset="0"/>
                        </a:rPr>
                        <a:t>o</a:t>
                      </a:r>
                      <a:r>
                        <a:rPr kumimoji="0" lang="en-US" sz="900" b="0" i="0" u="none" strike="noStrike" cap="none" normalizeH="0" baseline="0" smtClean="0">
                          <a:ln>
                            <a:noFill/>
                          </a:ln>
                          <a:solidFill>
                            <a:srgbClr val="000000"/>
                          </a:solidFill>
                          <a:effectLst/>
                          <a:latin typeface="Arial" charset="0"/>
                        </a:rPr>
                        <a:t>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000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RH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30-50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40-60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40-60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“Air Delivery Filter (% DoP Retention)”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99, 950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99, 995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99, 995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99, 995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99, 995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“Air Exhaust Filter”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99, 995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“Location of Delivery Inlet”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Ceiling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“Location of Exhaust Outlet”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Bottom of Wall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Bottom of Wall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Bottom of Wall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Bottom of Wall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“Fumigation”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YES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6" name="Slide Number Placeholder 5"/>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C795104F-982F-484F-A2E5-742FCE74A951}" type="slidenum">
              <a:rPr lang="en-US" sz="1200">
                <a:solidFill>
                  <a:srgbClr val="898989"/>
                </a:solidFill>
                <a:latin typeface="Calibri" pitchFamily="34" charset="0"/>
              </a:rPr>
              <a:pPr algn="r"/>
              <a:t>33</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8634775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Box 3"/>
          <p:cNvSpPr txBox="1">
            <a:spLocks noChangeArrowheads="1"/>
          </p:cNvSpPr>
          <p:nvPr/>
        </p:nvSpPr>
        <p:spPr bwMode="auto">
          <a:xfrm>
            <a:off x="457200" y="381000"/>
            <a:ext cx="82296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a:t>Operating Parameters for Class B kept at negative air pressure</a:t>
            </a:r>
          </a:p>
        </p:txBody>
      </p:sp>
      <p:graphicFrame>
        <p:nvGraphicFramePr>
          <p:cNvPr id="106613" name="Group 117"/>
          <p:cNvGraphicFramePr>
            <a:graphicFrameLocks noGrp="1"/>
          </p:cNvGraphicFramePr>
          <p:nvPr>
            <p:ph idx="4294967295"/>
            <p:extLst>
              <p:ext uri="{D42A27DB-BD31-4B8C-83A1-F6EECF244321}">
                <p14:modId xmlns:p14="http://schemas.microsoft.com/office/powerpoint/2010/main" val="566019814"/>
              </p:ext>
            </p:extLst>
          </p:nvPr>
        </p:nvGraphicFramePr>
        <p:xfrm>
          <a:off x="0" y="993775"/>
          <a:ext cx="8153400" cy="4840608"/>
        </p:xfrm>
        <a:graphic>
          <a:graphicData uri="http://schemas.openxmlformats.org/drawingml/2006/table">
            <a:tbl>
              <a:tblPr/>
              <a:tblGrid>
                <a:gridCol w="1346200"/>
                <a:gridCol w="1347788"/>
                <a:gridCol w="1271587"/>
                <a:gridCol w="1420813"/>
                <a:gridCol w="898525"/>
                <a:gridCol w="935037"/>
                <a:gridCol w="933450"/>
              </a:tblGrid>
              <a:tr h="29368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FFFFFF"/>
                          </a:solidFill>
                          <a:effectLst/>
                          <a:latin typeface="Arial" charset="0"/>
                        </a:rPr>
                        <a:t>Parameters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FFFFFF"/>
                          </a:solidFill>
                          <a:effectLst/>
                          <a:latin typeface="Arial" charset="0"/>
                        </a:rPr>
                        <a:t>Area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MY"/>
                    </a:p>
                  </a:txBody>
                  <a:tcPr/>
                </a:tc>
                <a:tc hMerge="1">
                  <a:txBody>
                    <a:bodyPr/>
                    <a:lstStyle/>
                    <a:p>
                      <a:endParaRPr lang="en-MY"/>
                    </a:p>
                  </a:txBody>
                  <a:tcPr/>
                </a:tc>
                <a:tc hMerge="1">
                  <a:txBody>
                    <a:bodyPr/>
                    <a:lstStyle/>
                    <a:p>
                      <a:endParaRPr lang="en-MY"/>
                    </a:p>
                  </a:txBody>
                  <a:tcPr/>
                </a:tc>
                <a:tc hMerge="1">
                  <a:txBody>
                    <a:bodyPr/>
                    <a:lstStyle/>
                    <a:p>
                      <a:endParaRPr lang="en-MY"/>
                    </a:p>
                  </a:txBody>
                  <a:tcPr/>
                </a:tc>
                <a:tc hMerge="1">
                  <a:txBody>
                    <a:bodyPr/>
                    <a:lstStyle/>
                    <a:p>
                      <a:endParaRPr lang="en-MY"/>
                    </a:p>
                  </a:txBody>
                  <a:tcPr/>
                </a:tc>
              </a:tr>
              <a:tr h="384175">
                <a:tc vMerge="1">
                  <a:txBody>
                    <a:bodyPr/>
                    <a:lstStyle/>
                    <a:p>
                      <a:endParaRPr lang="en-MY"/>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Production room</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Material AL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IN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Material AL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OUT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Personnel AL 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Personnel AL 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Personnel AL 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3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Pressure (Pa)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(b)</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3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Min Change (AC/h)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200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200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600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84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“Decontamination time (min)”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3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“Partial Air Recycling”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3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“Temperature (</a:t>
                      </a:r>
                      <a:r>
                        <a:rPr kumimoji="0" lang="en-US" sz="1000" b="1" i="0" u="none" strike="noStrike" cap="none" normalizeH="0" baseline="30000" smtClean="0">
                          <a:ln>
                            <a:noFill/>
                          </a:ln>
                          <a:solidFill>
                            <a:srgbClr val="000000"/>
                          </a:solidFill>
                          <a:effectLst/>
                          <a:latin typeface="Arial" charset="0"/>
                        </a:rPr>
                        <a:t>o</a:t>
                      </a:r>
                      <a:r>
                        <a:rPr kumimoji="0" lang="en-US" sz="1000" b="1" i="0" u="none" strike="noStrike" cap="none" normalizeH="0" baseline="0" smtClean="0">
                          <a:ln>
                            <a:noFill/>
                          </a:ln>
                          <a:solidFill>
                            <a:srgbClr val="000000"/>
                          </a:solidFill>
                          <a:effectLst/>
                          <a:latin typeface="Arial" charset="0"/>
                        </a:rPr>
                        <a:t>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3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“RH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30-50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40-60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40-60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40-60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84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“Air Delivery Filter (% DoP Retention)”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rPr>
                        <a:t>99, 950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99, 995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99, 995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1"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99, 995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1"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99, 995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1"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99, 995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3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“Air Exhaust Filter”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99, 995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99, 995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84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“Location of Delivery Inlet”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Ceiling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Ceiling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31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“Location of Exhaust Outlet”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Bottom of Wall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Bottom of Wall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Bottom of Wall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1"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Ceiling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Bottom of Wall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1"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Bottom of Wall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3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“Fumigation”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YES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8" name="Slide Number Placeholder 7"/>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05092CF0-E453-4FDB-8D5A-3787F0ABECBE}" type="slidenum">
              <a:rPr lang="en-US" sz="1200">
                <a:solidFill>
                  <a:srgbClr val="898989"/>
                </a:solidFill>
                <a:latin typeface="Calibri" pitchFamily="34" charset="0"/>
              </a:rPr>
              <a:pPr algn="r"/>
              <a:t>34</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022177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extBox 3"/>
          <p:cNvSpPr txBox="1">
            <a:spLocks noChangeArrowheads="1"/>
          </p:cNvSpPr>
          <p:nvPr/>
        </p:nvSpPr>
        <p:spPr bwMode="auto">
          <a:xfrm>
            <a:off x="533400" y="381000"/>
            <a:ext cx="6705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a:t>Operating parameters for Class C kept at positive air pressure</a:t>
            </a:r>
          </a:p>
        </p:txBody>
      </p:sp>
      <p:graphicFrame>
        <p:nvGraphicFramePr>
          <p:cNvPr id="110655" name="Group 63"/>
          <p:cNvGraphicFramePr>
            <a:graphicFrameLocks noGrp="1"/>
          </p:cNvGraphicFramePr>
          <p:nvPr>
            <p:extLst>
              <p:ext uri="{D42A27DB-BD31-4B8C-83A1-F6EECF244321}">
                <p14:modId xmlns:p14="http://schemas.microsoft.com/office/powerpoint/2010/main" val="1564626663"/>
              </p:ext>
            </p:extLst>
          </p:nvPr>
        </p:nvGraphicFramePr>
        <p:xfrm>
          <a:off x="762000" y="1143000"/>
          <a:ext cx="7313613" cy="3870960"/>
        </p:xfrm>
        <a:graphic>
          <a:graphicData uri="http://schemas.openxmlformats.org/drawingml/2006/table">
            <a:tbl>
              <a:tblPr/>
              <a:tblGrid>
                <a:gridCol w="3249613"/>
                <a:gridCol w="2032000"/>
                <a:gridCol w="2032000"/>
              </a:tblGrid>
              <a:tr h="298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Parameters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Production Room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Air lock (a)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Pressure (Pa)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(b)</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Min Change (AC/h)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20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“Decontamination time (min)”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“Partial Air Recycling”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“Temperature (</a:t>
                      </a:r>
                      <a:r>
                        <a:rPr kumimoji="0" lang="en-US" sz="1400" b="1" i="0" u="none" strike="noStrike" cap="none" normalizeH="0" baseline="30000" smtClean="0">
                          <a:ln>
                            <a:noFill/>
                          </a:ln>
                          <a:solidFill>
                            <a:schemeClr val="tx1"/>
                          </a:solidFill>
                          <a:effectLst/>
                          <a:latin typeface="Arial" charset="0"/>
                        </a:rPr>
                        <a:t>o</a:t>
                      </a:r>
                      <a:r>
                        <a:rPr kumimoji="0" lang="en-US" sz="1400" b="1" i="0" u="none" strike="noStrike" cap="none" normalizeH="0" baseline="0" smtClean="0">
                          <a:ln>
                            <a:noFill/>
                          </a:ln>
                          <a:solidFill>
                            <a:schemeClr val="tx1"/>
                          </a:solidFill>
                          <a:effectLst/>
                          <a:latin typeface="Arial" charset="0"/>
                        </a:rPr>
                        <a:t>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“RH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40-60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“Air Delivery Filter (% DoP Retention)”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99, 995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“Air Exhaust Filter”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“Location of Delivery Inlet”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Ceiling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Ceiling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“Location of Exhaust Outlet”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Bottom of wall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Bottom of Wall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“Fumigation”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Occasional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Occasional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7" name="Slide Number Placeholder 6"/>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249C8C9E-7257-4CAF-8507-F46129968019}" type="slidenum">
              <a:rPr lang="en-US" sz="1200">
                <a:solidFill>
                  <a:srgbClr val="898989"/>
                </a:solidFill>
                <a:latin typeface="Calibri" pitchFamily="34" charset="0"/>
              </a:rPr>
              <a:pPr algn="r"/>
              <a:t>35</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888434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extBox 3"/>
          <p:cNvSpPr txBox="1">
            <a:spLocks noChangeArrowheads="1"/>
          </p:cNvSpPr>
          <p:nvPr/>
        </p:nvSpPr>
        <p:spPr bwMode="auto">
          <a:xfrm>
            <a:off x="457200" y="533400"/>
            <a:ext cx="79248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a:t>Operating Parameters for Class C kept at negative air pressure</a:t>
            </a:r>
          </a:p>
        </p:txBody>
      </p:sp>
      <p:graphicFrame>
        <p:nvGraphicFramePr>
          <p:cNvPr id="111680" name="Group 64"/>
          <p:cNvGraphicFramePr>
            <a:graphicFrameLocks noGrp="1"/>
          </p:cNvGraphicFramePr>
          <p:nvPr>
            <p:extLst>
              <p:ext uri="{D42A27DB-BD31-4B8C-83A1-F6EECF244321}">
                <p14:modId xmlns:p14="http://schemas.microsoft.com/office/powerpoint/2010/main" val="1194164801"/>
              </p:ext>
            </p:extLst>
          </p:nvPr>
        </p:nvGraphicFramePr>
        <p:xfrm>
          <a:off x="533400" y="1524000"/>
          <a:ext cx="7851775" cy="3870960"/>
        </p:xfrm>
        <a:graphic>
          <a:graphicData uri="http://schemas.openxmlformats.org/drawingml/2006/table">
            <a:tbl>
              <a:tblPr/>
              <a:tblGrid>
                <a:gridCol w="3279775"/>
                <a:gridCol w="2286000"/>
                <a:gridCol w="2286000"/>
              </a:tblGrid>
              <a:tr h="298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Parameters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Production Room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Air lock (a)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Pressure (Pa)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Min Change (AC/h)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20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“Decontamination time (min)”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“Partial Air Recycling”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“Temperature (</a:t>
                      </a:r>
                      <a:r>
                        <a:rPr kumimoji="0" lang="en-US" sz="1400" b="1" i="0" u="none" strike="noStrike" cap="none" normalizeH="0" baseline="30000" smtClean="0">
                          <a:ln>
                            <a:noFill/>
                          </a:ln>
                          <a:solidFill>
                            <a:schemeClr val="tx1"/>
                          </a:solidFill>
                          <a:effectLst/>
                          <a:latin typeface="Arial" charset="0"/>
                        </a:rPr>
                        <a:t>o</a:t>
                      </a:r>
                      <a:r>
                        <a:rPr kumimoji="0" lang="en-US" sz="1400" b="1" i="0" u="none" strike="noStrike" cap="none" normalizeH="0" baseline="0" smtClean="0">
                          <a:ln>
                            <a:noFill/>
                          </a:ln>
                          <a:solidFill>
                            <a:schemeClr val="tx1"/>
                          </a:solidFill>
                          <a:effectLst/>
                          <a:latin typeface="Arial" charset="0"/>
                        </a:rPr>
                        <a:t>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“RH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40-60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“Air Delivery Filter (% DOP Retention)”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99, 995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“Air Exhaust Filter”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99, 995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“Location of Delivery Inlet”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Ceiling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Ceiling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“Location of Exhaust Outlet”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Bottom of wall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Ceiling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“Fumigation’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7" name="Slide Number Placeholder 6"/>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42B90409-469E-495C-A7E0-BA40F7779B80}" type="slidenum">
              <a:rPr lang="en-US" sz="1200">
                <a:solidFill>
                  <a:srgbClr val="898989"/>
                </a:solidFill>
                <a:latin typeface="Calibri" pitchFamily="34" charset="0"/>
              </a:rPr>
              <a:pPr algn="r"/>
              <a:t>36</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3970643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extBox 3"/>
          <p:cNvSpPr txBox="1">
            <a:spLocks noChangeArrowheads="1"/>
          </p:cNvSpPr>
          <p:nvPr/>
        </p:nvSpPr>
        <p:spPr bwMode="auto">
          <a:xfrm>
            <a:off x="1066800" y="457200"/>
            <a:ext cx="5943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a:t>Operating Parameters for Class D</a:t>
            </a:r>
          </a:p>
        </p:txBody>
      </p:sp>
      <p:graphicFrame>
        <p:nvGraphicFramePr>
          <p:cNvPr id="112686" name="Group 46"/>
          <p:cNvGraphicFramePr>
            <a:graphicFrameLocks noGrp="1"/>
          </p:cNvGraphicFramePr>
          <p:nvPr>
            <p:extLst>
              <p:ext uri="{D42A27DB-BD31-4B8C-83A1-F6EECF244321}">
                <p14:modId xmlns:p14="http://schemas.microsoft.com/office/powerpoint/2010/main" val="804914114"/>
              </p:ext>
            </p:extLst>
          </p:nvPr>
        </p:nvGraphicFramePr>
        <p:xfrm>
          <a:off x="2438400" y="1143000"/>
          <a:ext cx="4064000" cy="4724400"/>
        </p:xfrm>
        <a:graphic>
          <a:graphicData uri="http://schemas.openxmlformats.org/drawingml/2006/table">
            <a:tbl>
              <a:tblPr/>
              <a:tblGrid>
                <a:gridCol w="2032000"/>
                <a:gridCol w="2032000"/>
              </a:tblGrid>
              <a:tr h="298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Parameters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Production Room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Pressure (Pa)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Steps of 15 pa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Min Change (AC/h)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“Decontamination time (min)”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“Partial Air Recycling”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“Temperature (</a:t>
                      </a:r>
                      <a:r>
                        <a:rPr kumimoji="0" lang="en-US" sz="1400" b="1" i="0" u="none" strike="noStrike" cap="none" normalizeH="0" baseline="30000" smtClean="0">
                          <a:ln>
                            <a:noFill/>
                          </a:ln>
                          <a:solidFill>
                            <a:srgbClr val="000000"/>
                          </a:solidFill>
                          <a:effectLst/>
                          <a:latin typeface="Arial" charset="0"/>
                        </a:rPr>
                        <a:t>o</a:t>
                      </a:r>
                      <a:r>
                        <a:rPr kumimoji="0" lang="en-US" sz="1400" b="1" i="0" u="none" strike="noStrike" cap="none" normalizeH="0" baseline="0" smtClean="0">
                          <a:ln>
                            <a:noFill/>
                          </a:ln>
                          <a:solidFill>
                            <a:srgbClr val="000000"/>
                          </a:solidFill>
                          <a:effectLst/>
                          <a:latin typeface="Arial" charset="0"/>
                        </a:rPr>
                        <a:t>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18-22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“RH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40-60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55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“Air Delivery Filter (% DOP Retention)”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“Air Exhaust Filter”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G 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“Location of Delivery Inlet”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Ceiling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“Location of Exhaust Outlet”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Bottom of wall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“Fumigation”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rPr>
                        <a:t>Occasional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6" name="Slide Number Placeholder 5"/>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4993608F-F5DA-4FD6-9DC1-D946DE4BB8E1}" type="slidenum">
              <a:rPr lang="en-US" sz="1200">
                <a:solidFill>
                  <a:srgbClr val="898989"/>
                </a:solidFill>
                <a:latin typeface="Calibri" pitchFamily="34" charset="0"/>
              </a:rPr>
              <a:pPr algn="r"/>
              <a:t>37</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24787621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3"/>
          <p:cNvSpPr txBox="1">
            <a:spLocks noChangeArrowheads="1"/>
          </p:cNvSpPr>
          <p:nvPr/>
        </p:nvSpPr>
        <p:spPr bwMode="auto">
          <a:xfrm>
            <a:off x="304800" y="780395"/>
            <a:ext cx="7467600" cy="954088"/>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sz="2800">
                <a:latin typeface="Calibri" pitchFamily="34" charset="0"/>
              </a:rPr>
              <a:t>211.46 Ventilation, air filtration, air heating and cooling</a:t>
            </a:r>
          </a:p>
        </p:txBody>
      </p:sp>
      <p:sp>
        <p:nvSpPr>
          <p:cNvPr id="53251" name="TextBox 4"/>
          <p:cNvSpPr txBox="1">
            <a:spLocks noChangeArrowheads="1"/>
          </p:cNvSpPr>
          <p:nvPr/>
        </p:nvSpPr>
        <p:spPr bwMode="auto">
          <a:xfrm>
            <a:off x="304800" y="1923395"/>
            <a:ext cx="8458200" cy="4401205"/>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514350" indent="-5143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buFont typeface="Calibri" pitchFamily="34" charset="0"/>
              <a:buAutoNum type="alphaLcParenR"/>
            </a:pPr>
            <a:endParaRPr lang="en-US" sz="2800">
              <a:latin typeface="Times New Roman" pitchFamily="18" charset="0"/>
              <a:cs typeface="Times New Roman" pitchFamily="18" charset="0"/>
            </a:endParaRPr>
          </a:p>
          <a:p>
            <a:pPr>
              <a:buFont typeface="Arial" charset="0"/>
              <a:buChar char="•"/>
            </a:pPr>
            <a:r>
              <a:rPr lang="en-US" sz="2800">
                <a:latin typeface="Times New Roman" pitchFamily="18" charset="0"/>
                <a:cs typeface="Times New Roman" pitchFamily="18" charset="0"/>
              </a:rPr>
              <a:t>“Air filtration system, including pre-filters and particulate matter air filters, shall be used when appropriate on air supplies to production areas, measures shall be taken to control recirculation of dust from production. In areas where air contamination occurs during production, there shall be adequate exhaust systems adequate to control contaminants”.</a:t>
            </a:r>
          </a:p>
          <a:p>
            <a:pPr>
              <a:buFont typeface="Calibri" pitchFamily="34" charset="0"/>
              <a:buAutoNum type="alphaLcParenR"/>
            </a:pP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19113468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3"/>
          <p:cNvSpPr txBox="1">
            <a:spLocks noChangeArrowheads="1"/>
          </p:cNvSpPr>
          <p:nvPr/>
        </p:nvSpPr>
        <p:spPr bwMode="auto">
          <a:xfrm>
            <a:off x="304800" y="1155918"/>
            <a:ext cx="7467600" cy="954088"/>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sz="2800">
                <a:latin typeface="Calibri" pitchFamily="34" charset="0"/>
              </a:rPr>
              <a:t>211.46 “Ventilation, air filtration, air heating and cooling”</a:t>
            </a:r>
          </a:p>
        </p:txBody>
      </p:sp>
      <p:sp>
        <p:nvSpPr>
          <p:cNvPr id="53251" name="TextBox 4"/>
          <p:cNvSpPr txBox="1">
            <a:spLocks noChangeArrowheads="1"/>
          </p:cNvSpPr>
          <p:nvPr/>
        </p:nvSpPr>
        <p:spPr bwMode="auto">
          <a:xfrm>
            <a:off x="304800" y="2298918"/>
            <a:ext cx="8458200" cy="1815882"/>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514350" indent="-5143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buFont typeface="Arial" charset="0"/>
              <a:buChar char="•"/>
            </a:pPr>
            <a:r>
              <a:rPr lang="en-US" sz="2800">
                <a:latin typeface="Times New Roman" pitchFamily="18" charset="0"/>
                <a:cs typeface="Times New Roman" pitchFamily="18" charset="0"/>
              </a:rPr>
              <a:t>“Air-handling systems for the manufacture, processing and packing of PENICILIN shall be completely separate from those for other drug, products for human use”.</a:t>
            </a:r>
          </a:p>
        </p:txBody>
      </p:sp>
    </p:spTree>
    <p:extLst>
      <p:ext uri="{BB962C8B-B14F-4D97-AF65-F5344CB8AC3E}">
        <p14:creationId xmlns:p14="http://schemas.microsoft.com/office/powerpoint/2010/main" val="2796600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Box 3"/>
          <p:cNvSpPr txBox="1">
            <a:spLocks noChangeArrowheads="1"/>
          </p:cNvSpPr>
          <p:nvPr/>
        </p:nvSpPr>
        <p:spPr bwMode="auto">
          <a:xfrm>
            <a:off x="304800" y="533400"/>
            <a:ext cx="6705600" cy="954088"/>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a:r>
              <a:rPr lang="en-US" sz="2800" b="1">
                <a:latin typeface="Calibri" pitchFamily="34" charset="0"/>
              </a:rPr>
              <a:t>Ǿ  211.42 “Design and Construction features” Part (c) cont</a:t>
            </a:r>
          </a:p>
        </p:txBody>
      </p:sp>
      <p:sp>
        <p:nvSpPr>
          <p:cNvPr id="59395" name="TextBox 4"/>
          <p:cNvSpPr txBox="1">
            <a:spLocks noChangeArrowheads="1"/>
          </p:cNvSpPr>
          <p:nvPr/>
        </p:nvSpPr>
        <p:spPr bwMode="auto">
          <a:xfrm>
            <a:off x="304800" y="1752600"/>
            <a:ext cx="8534400" cy="3108543"/>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Arial" charset="0"/>
              </a:defRPr>
            </a:lvl1pPr>
            <a:lvl2pPr marL="971550" indent="-5143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buFont typeface="Arial" charset="0"/>
              <a:buChar char="•"/>
            </a:pPr>
            <a:r>
              <a:rPr lang="en-US" sz="2800">
                <a:latin typeface="Calibri" pitchFamily="34" charset="0"/>
              </a:rPr>
              <a:t>Aseptic processing, which include as appropriate:</a:t>
            </a:r>
          </a:p>
          <a:p>
            <a:pPr>
              <a:buFont typeface="Arial" charset="0"/>
              <a:buChar char="•"/>
            </a:pPr>
            <a:endParaRPr lang="en-US" sz="2800">
              <a:latin typeface="Calibri" pitchFamily="34" charset="0"/>
            </a:endParaRPr>
          </a:p>
          <a:p>
            <a:pPr lvl="1">
              <a:buFont typeface="Arial" charset="0"/>
              <a:buChar char="•"/>
            </a:pPr>
            <a:r>
              <a:rPr lang="en-US" sz="2800">
                <a:latin typeface="Calibri" pitchFamily="34" charset="0"/>
              </a:rPr>
              <a:t>Floors, walls, and ceilings</a:t>
            </a:r>
          </a:p>
          <a:p>
            <a:pPr lvl="1">
              <a:buFont typeface="Arial" charset="0"/>
              <a:buChar char="•"/>
            </a:pPr>
            <a:r>
              <a:rPr lang="en-US" sz="2800">
                <a:latin typeface="Calibri" pitchFamily="34" charset="0"/>
              </a:rPr>
              <a:t>Temperature and humidity controls</a:t>
            </a:r>
          </a:p>
          <a:p>
            <a:pPr lvl="1">
              <a:buFont typeface="Arial" charset="0"/>
              <a:buChar char="•"/>
            </a:pPr>
            <a:r>
              <a:rPr lang="en-US" sz="2800">
                <a:latin typeface="Calibri" pitchFamily="34" charset="0"/>
              </a:rPr>
              <a:t>An air supply filtered through high-efficiency particular air filters</a:t>
            </a:r>
          </a:p>
          <a:p>
            <a:pPr lvl="1">
              <a:buFont typeface="Arial" charset="0"/>
              <a:buChar char="•"/>
            </a:pPr>
            <a:endParaRPr lang="en-US" sz="2800">
              <a:latin typeface="Calibri" pitchFamily="34" charset="0"/>
            </a:endParaRPr>
          </a:p>
        </p:txBody>
      </p:sp>
    </p:spTree>
    <p:extLst>
      <p:ext uri="{BB962C8B-B14F-4D97-AF65-F5344CB8AC3E}">
        <p14:creationId xmlns:p14="http://schemas.microsoft.com/office/powerpoint/2010/main" val="3389061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Box 3"/>
          <p:cNvSpPr txBox="1">
            <a:spLocks noChangeArrowheads="1"/>
          </p:cNvSpPr>
          <p:nvPr/>
        </p:nvSpPr>
        <p:spPr bwMode="auto">
          <a:xfrm>
            <a:off x="304800" y="1082457"/>
            <a:ext cx="6705600" cy="954088"/>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a:r>
              <a:rPr lang="en-US" sz="2800" b="1">
                <a:latin typeface="Calibri" pitchFamily="34" charset="0"/>
              </a:rPr>
              <a:t>Ǿ  211.42 “Design and Construction features” Part (c) cont</a:t>
            </a:r>
          </a:p>
        </p:txBody>
      </p:sp>
      <p:sp>
        <p:nvSpPr>
          <p:cNvPr id="59395" name="TextBox 4"/>
          <p:cNvSpPr txBox="1">
            <a:spLocks noChangeArrowheads="1"/>
          </p:cNvSpPr>
          <p:nvPr/>
        </p:nvSpPr>
        <p:spPr bwMode="auto">
          <a:xfrm>
            <a:off x="304800" y="2301657"/>
            <a:ext cx="8534400" cy="2246769"/>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Arial" charset="0"/>
              </a:defRPr>
            </a:lvl1pPr>
            <a:lvl2pPr marL="971550" indent="-5143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buFont typeface="Arial" charset="0"/>
              <a:buChar char="•"/>
            </a:pPr>
            <a:r>
              <a:rPr lang="en-US" sz="2800">
                <a:latin typeface="Calibri" pitchFamily="34" charset="0"/>
              </a:rPr>
              <a:t>Aseptic processing, which include as appropriate:</a:t>
            </a:r>
          </a:p>
          <a:p>
            <a:pPr>
              <a:buFont typeface="Arial" charset="0"/>
              <a:buChar char="•"/>
            </a:pPr>
            <a:endParaRPr lang="en-US" sz="2800">
              <a:latin typeface="Calibri" pitchFamily="34" charset="0"/>
            </a:endParaRPr>
          </a:p>
          <a:p>
            <a:pPr lvl="1">
              <a:buFont typeface="Arial" charset="0"/>
              <a:buChar char="•"/>
            </a:pPr>
            <a:r>
              <a:rPr lang="en-US" sz="2800">
                <a:latin typeface="Calibri" pitchFamily="34" charset="0"/>
              </a:rPr>
              <a:t>A system for monitoring environmental conditions</a:t>
            </a:r>
          </a:p>
          <a:p>
            <a:pPr lvl="1">
              <a:buFont typeface="Arial" charset="0"/>
              <a:buChar char="•"/>
            </a:pPr>
            <a:r>
              <a:rPr lang="en-US" sz="2800">
                <a:latin typeface="Calibri" pitchFamily="34" charset="0"/>
              </a:rPr>
              <a:t>A system for cleaning and disinfecting the room</a:t>
            </a:r>
          </a:p>
          <a:p>
            <a:pPr lvl="1">
              <a:buFont typeface="Arial" charset="0"/>
              <a:buChar char="•"/>
            </a:pPr>
            <a:r>
              <a:rPr lang="en-US" sz="2800">
                <a:latin typeface="Calibri" pitchFamily="34" charset="0"/>
              </a:rPr>
              <a:t>A system for maintaining any equipment.</a:t>
            </a:r>
          </a:p>
        </p:txBody>
      </p:sp>
    </p:spTree>
    <p:extLst>
      <p:ext uri="{BB962C8B-B14F-4D97-AF65-F5344CB8AC3E}">
        <p14:creationId xmlns:p14="http://schemas.microsoft.com/office/powerpoint/2010/main" val="19337783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idx="4294967295"/>
          </p:nvPr>
        </p:nvSpPr>
        <p:spPr>
          <a:xfrm>
            <a:off x="0" y="838200"/>
            <a:ext cx="8229600" cy="762000"/>
          </a:xfrm>
        </p:spPr>
        <p:txBody>
          <a:bodyPr/>
          <a:lstStyle/>
          <a:p>
            <a:r>
              <a:rPr lang="en-US" sz="3600"/>
              <a:t>ISO Classification of Clean Room</a:t>
            </a:r>
          </a:p>
        </p:txBody>
      </p:sp>
      <p:graphicFrame>
        <p:nvGraphicFramePr>
          <p:cNvPr id="68695" name="Group 87"/>
          <p:cNvGraphicFramePr>
            <a:graphicFrameLocks noGrp="1"/>
          </p:cNvGraphicFramePr>
          <p:nvPr>
            <p:ph idx="4294967295"/>
            <p:extLst>
              <p:ext uri="{D42A27DB-BD31-4B8C-83A1-F6EECF244321}">
                <p14:modId xmlns:p14="http://schemas.microsoft.com/office/powerpoint/2010/main" val="3088681640"/>
              </p:ext>
            </p:extLst>
          </p:nvPr>
        </p:nvGraphicFramePr>
        <p:xfrm>
          <a:off x="381000" y="1981200"/>
          <a:ext cx="8763000" cy="3051810"/>
        </p:xfrm>
        <a:graphic>
          <a:graphicData uri="http://schemas.openxmlformats.org/drawingml/2006/table">
            <a:tbl>
              <a:tblPr/>
              <a:tblGrid>
                <a:gridCol w="911225"/>
                <a:gridCol w="1290638"/>
                <a:gridCol w="2054225"/>
                <a:gridCol w="808037"/>
                <a:gridCol w="806450"/>
                <a:gridCol w="2012950"/>
                <a:gridCol w="879475"/>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ISO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FED STD 209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0.1 </a:t>
                      </a:r>
                      <a:r>
                        <a:rPr kumimoji="0" lang="el-GR" sz="1600" b="1" i="0" u="none" strike="noStrike" cap="none" normalizeH="0" baseline="0" smtClean="0">
                          <a:ln>
                            <a:noFill/>
                          </a:ln>
                          <a:solidFill>
                            <a:schemeClr val="tx1"/>
                          </a:solidFill>
                          <a:effectLst/>
                          <a:latin typeface="Times New Roman" pitchFamily="18" charset="0"/>
                          <a:cs typeface="Times New Roman" pitchFamily="18" charset="0"/>
                        </a:rPr>
                        <a:t>μ</a:t>
                      </a: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m</a:t>
                      </a: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0.2 </a:t>
                      </a:r>
                      <a:r>
                        <a:rPr kumimoji="0" lang="el-GR" sz="1600" b="1" i="0" u="none" strike="noStrike" cap="none" normalizeH="0" baseline="0" smtClean="0">
                          <a:ln>
                            <a:noFill/>
                          </a:ln>
                          <a:solidFill>
                            <a:schemeClr val="tx1"/>
                          </a:solidFill>
                          <a:effectLst/>
                          <a:latin typeface="Times New Roman" pitchFamily="18" charset="0"/>
                          <a:cs typeface="Times New Roman" pitchFamily="18" charset="0"/>
                        </a:rPr>
                        <a:t>μ</a:t>
                      </a: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m</a:t>
                      </a:r>
                      <a:endParaRPr kumimoji="0" lang="en-US" sz="1600" b="1"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0.3</a:t>
                      </a:r>
                      <a:r>
                        <a:rPr kumimoji="0" lang="el-GR" sz="1600" b="1" i="0" u="none" strike="noStrike" cap="none" normalizeH="0" baseline="0" smtClean="0">
                          <a:ln>
                            <a:noFill/>
                          </a:ln>
                          <a:solidFill>
                            <a:schemeClr val="tx1"/>
                          </a:solidFill>
                          <a:effectLst/>
                          <a:latin typeface="Times New Roman" pitchFamily="18" charset="0"/>
                          <a:cs typeface="Times New Roman" pitchFamily="18" charset="0"/>
                        </a:rPr>
                        <a:t>μ</a:t>
                      </a: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m</a:t>
                      </a:r>
                      <a:endParaRPr kumimoji="0" lang="en-US" sz="1600" b="1"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0.5 </a:t>
                      </a:r>
                      <a:r>
                        <a:rPr kumimoji="0" lang="el-GR" sz="1600" b="1" i="0" u="none" strike="noStrike" cap="none" normalizeH="0" baseline="0" smtClean="0">
                          <a:ln>
                            <a:noFill/>
                          </a:ln>
                          <a:solidFill>
                            <a:schemeClr val="tx1"/>
                          </a:solidFill>
                          <a:effectLst/>
                          <a:latin typeface="Times New Roman" pitchFamily="18" charset="0"/>
                          <a:cs typeface="Times New Roman" pitchFamily="18" charset="0"/>
                        </a:rPr>
                        <a:t>μ</a:t>
                      </a: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m</a:t>
                      </a:r>
                      <a:endParaRPr kumimoji="0" lang="en-US" sz="1600" b="1"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5.0  </a:t>
                      </a:r>
                      <a:r>
                        <a:rPr kumimoji="0" lang="el-GR" sz="1600" b="1" i="0" u="none" strike="noStrike" cap="none" normalizeH="0" baseline="0" smtClean="0">
                          <a:ln>
                            <a:noFill/>
                          </a:ln>
                          <a:solidFill>
                            <a:schemeClr val="tx1"/>
                          </a:solidFill>
                          <a:effectLst/>
                          <a:latin typeface="Times New Roman" pitchFamily="18" charset="0"/>
                          <a:cs typeface="Times New Roman" pitchFamily="18" charset="0"/>
                        </a:rPr>
                        <a:t>μ</a:t>
                      </a: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m</a:t>
                      </a:r>
                      <a:endParaRPr kumimoji="0" lang="en-US" sz="1600" b="1"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Class 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1000/35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smtClean="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35/1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Class 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10, 000/345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75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352/10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Class 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100, 000/3450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750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3520/100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Class 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 000, 000/34,500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35,200/1000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Class 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10, 000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345,000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352,000/10,000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Class 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100,000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3,450,000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3,520,000/100,000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Arial" charset="0"/>
                        </a:rPr>
                        <a:t>700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68677" name="TextBox 4"/>
          <p:cNvSpPr txBox="1">
            <a:spLocks noChangeArrowheads="1"/>
          </p:cNvSpPr>
          <p:nvPr/>
        </p:nvSpPr>
        <p:spPr bwMode="auto">
          <a:xfrm>
            <a:off x="304800" y="5118100"/>
            <a:ext cx="69342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sz="1600">
                <a:latin typeface="Calibri" pitchFamily="34" charset="0"/>
              </a:rPr>
              <a:t>ISO 14644-1 (Per cubic meter)</a:t>
            </a:r>
          </a:p>
          <a:p>
            <a:r>
              <a:rPr lang="en-US" sz="1600">
                <a:latin typeface="Calibri" pitchFamily="34" charset="0"/>
              </a:rPr>
              <a:t>Fed Std. 209 E. USA (per cubic feet)</a:t>
            </a:r>
          </a:p>
          <a:p>
            <a:r>
              <a:rPr lang="en-US" sz="1600">
                <a:latin typeface="Calibri" pitchFamily="34" charset="0"/>
              </a:rPr>
              <a:t>ISO standard requires results to be shown in cubic meters (1 cubic meter=35.314 cubic feet)</a:t>
            </a:r>
          </a:p>
        </p:txBody>
      </p:sp>
      <p:sp>
        <p:nvSpPr>
          <p:cNvPr id="5" name="Slide Number Placeholder 4"/>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DEA6F52C-5E0C-4B5B-8A69-5AD0A29B2F8C}" type="slidenum">
              <a:rPr lang="en-US" sz="1200">
                <a:solidFill>
                  <a:srgbClr val="898989"/>
                </a:solidFill>
                <a:latin typeface="Calibri" pitchFamily="34" charset="0"/>
              </a:rPr>
              <a:pPr algn="r"/>
              <a:t>8</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1722216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idx="4294967295"/>
          </p:nvPr>
        </p:nvSpPr>
        <p:spPr>
          <a:xfrm>
            <a:off x="304800" y="990600"/>
            <a:ext cx="8229600" cy="1600200"/>
          </a:xfrm>
        </p:spPr>
        <p:txBody>
          <a:bodyPr>
            <a:normAutofit/>
          </a:bodyPr>
          <a:lstStyle/>
          <a:p>
            <a:r>
              <a:rPr lang="en-US"/>
              <a:t>Factors Determining the Operation Parameters of Cleanrooms</a:t>
            </a:r>
          </a:p>
        </p:txBody>
      </p:sp>
      <p:sp>
        <p:nvSpPr>
          <p:cNvPr id="80899" name="Content Placeholder 2"/>
          <p:cNvSpPr>
            <a:spLocks noGrp="1"/>
          </p:cNvSpPr>
          <p:nvPr>
            <p:ph idx="4294967295"/>
          </p:nvPr>
        </p:nvSpPr>
        <p:spPr>
          <a:xfrm>
            <a:off x="914400" y="2590800"/>
            <a:ext cx="8229600" cy="3459163"/>
          </a:xfrm>
        </p:spPr>
        <p:txBody>
          <a:bodyPr/>
          <a:lstStyle/>
          <a:p>
            <a:pPr marL="514350" indent="-514350">
              <a:buFont typeface="Calibri" pitchFamily="34" charset="0"/>
              <a:buAutoNum type="arabicPeriod"/>
            </a:pPr>
            <a:r>
              <a:rPr lang="en-US"/>
              <a:t>Air Flow</a:t>
            </a:r>
          </a:p>
          <a:p>
            <a:pPr marL="514350" indent="-514350">
              <a:buFont typeface="Calibri" pitchFamily="34" charset="0"/>
              <a:buAutoNum type="arabicPeriod"/>
            </a:pPr>
            <a:r>
              <a:rPr lang="en-US"/>
              <a:t>Heating and Cooling Capacities</a:t>
            </a:r>
          </a:p>
          <a:p>
            <a:pPr marL="514350" indent="-514350">
              <a:buFont typeface="Calibri" pitchFamily="34" charset="0"/>
              <a:buAutoNum type="arabicPeriod"/>
            </a:pPr>
            <a:r>
              <a:rPr lang="en-US"/>
              <a:t>Room Internal Design</a:t>
            </a:r>
          </a:p>
          <a:p>
            <a:pPr marL="514350" indent="-514350">
              <a:buFont typeface="Calibri" pitchFamily="34" charset="0"/>
              <a:buAutoNum type="arabicPeriod"/>
            </a:pPr>
            <a:r>
              <a:rPr lang="en-US"/>
              <a:t>Differential Pressure and Air Lock</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CD8958A7-7585-4C0B-805E-E275A7755FDF}" type="slidenum">
              <a:rPr lang="en-US" sz="1200">
                <a:solidFill>
                  <a:srgbClr val="898989"/>
                </a:solidFill>
                <a:latin typeface="Calibri" pitchFamily="34" charset="0"/>
              </a:rPr>
              <a:pPr algn="r"/>
              <a:t>9</a:t>
            </a:fld>
            <a:endParaRPr lang="en-US" sz="1200">
              <a:solidFill>
                <a:srgbClr val="898989"/>
              </a:solidFill>
              <a:latin typeface="Calibri" pitchFamily="34" charset="0"/>
            </a:endParaRPr>
          </a:p>
        </p:txBody>
      </p:sp>
    </p:spTree>
    <p:extLst>
      <p:ext uri="{BB962C8B-B14F-4D97-AF65-F5344CB8AC3E}">
        <p14:creationId xmlns:p14="http://schemas.microsoft.com/office/powerpoint/2010/main" val="1808116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UMP OCW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MP OCW Theme" id="{C93204C6-4DE5-0C4F-9656-23EDA5E2CC0E}" vid="{513574BA-12E6-2A4A-824C-B345994098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UMP OCW Theme</Template>
  <TotalTime>8641</TotalTime>
  <Words>2433</Words>
  <Application>Microsoft Macintosh PowerPoint</Application>
  <PresentationFormat>On-screen Show (4:3)</PresentationFormat>
  <Paragraphs>518</Paragraphs>
  <Slides>37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Calibri</vt:lpstr>
      <vt:lpstr>Helvetica</vt:lpstr>
      <vt:lpstr>Times New Roman</vt:lpstr>
      <vt:lpstr>Wingdings</vt:lpstr>
      <vt:lpstr>Arial</vt:lpstr>
      <vt:lpstr>UMP OCW Theme</vt:lpstr>
      <vt:lpstr>BSB3503 - Biomanufacturing CHAPTER 10 GMP – Laboratory &amp; Production Area (HVAC)</vt:lpstr>
      <vt:lpstr>HVAC system for clean room (Design and Practice)</vt:lpstr>
      <vt:lpstr>PowerPoint Presentation</vt:lpstr>
      <vt:lpstr>PowerPoint Presentation</vt:lpstr>
      <vt:lpstr>PowerPoint Presentation</vt:lpstr>
      <vt:lpstr>PowerPoint Presentation</vt:lpstr>
      <vt:lpstr>PowerPoint Presentation</vt:lpstr>
      <vt:lpstr>ISO Classification of Clean Room</vt:lpstr>
      <vt:lpstr>Factors Determining the Operation Parameters of Cleanrooms</vt:lpstr>
      <vt:lpstr>1. “Air Flow”</vt:lpstr>
      <vt:lpstr>1. “Air Flow”</vt:lpstr>
      <vt:lpstr>2. Heating and Cooling Capacities</vt:lpstr>
      <vt:lpstr>2. Heating and Cooling Capacities</vt:lpstr>
      <vt:lpstr>3. Room Internal design</vt:lpstr>
      <vt:lpstr>3. Room Internal design</vt:lpstr>
      <vt:lpstr>4. Differential Pressure and Air Lock</vt:lpstr>
      <vt:lpstr>4. Differential Pressure and Air Lock</vt:lpstr>
      <vt:lpstr>“Recommended Criteria for Biosafety Levels 2 and 3”</vt:lpstr>
      <vt:lpstr>Differential Pressure</vt:lpstr>
      <vt:lpstr>PowerPoint Presentation</vt:lpstr>
      <vt:lpstr>PowerPoint Presentation</vt:lpstr>
      <vt:lpstr>PowerPoint Presentation</vt:lpstr>
      <vt:lpstr>1- “Class A and B (Kept at positive air pressure)”</vt:lpstr>
      <vt:lpstr>1- “Class A and B (Kept at positive air pressure)”</vt:lpstr>
      <vt:lpstr>2- “Class B (Kept at negative air Pressure)”</vt:lpstr>
      <vt:lpstr>2- “Class B (Kept at negative air Pressure)”</vt:lpstr>
      <vt:lpstr>3- “Class C (Kept at positive air pressure)”</vt:lpstr>
      <vt:lpstr>3- “Class C (Kept at positive air pressure)”</vt:lpstr>
      <vt:lpstr>4- “Class C (Kept at negative air pressure)”</vt:lpstr>
      <vt:lpstr>4- “Class C (Kept at negative air pressure)”</vt:lpstr>
      <vt:lpstr>What is Pressure Cascade?</vt:lpstr>
      <vt:lpstr>Pressure Cascade</vt:lpstr>
      <vt:lpstr>Operating parameters for Class B kept at positive air pressure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GMP (part 2)  CLEAN ROOM AND WATER FOR INJECTION</dc:title>
  <dc:creator>Azie</dc:creator>
  <cp:lastModifiedBy>Rama Yusvana</cp:lastModifiedBy>
  <cp:revision>64</cp:revision>
  <dcterms:created xsi:type="dcterms:W3CDTF">2012-10-09T21:35:39Z</dcterms:created>
  <dcterms:modified xsi:type="dcterms:W3CDTF">2017-10-02T08:29:59Z</dcterms:modified>
</cp:coreProperties>
</file>