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59" r:id="rId2"/>
    <p:sldId id="360" r:id="rId3"/>
    <p:sldId id="361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1" r:id="rId12"/>
    <p:sldId id="372" r:id="rId13"/>
    <p:sldId id="373" r:id="rId14"/>
    <p:sldId id="374" r:id="rId15"/>
    <p:sldId id="375" r:id="rId16"/>
    <p:sldId id="370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90" r:id="rId31"/>
    <p:sldId id="391" r:id="rId32"/>
    <p:sldId id="392" r:id="rId33"/>
    <p:sldId id="393" r:id="rId34"/>
    <p:sldId id="362" r:id="rId35"/>
    <p:sldId id="345" r:id="rId36"/>
  </p:sldIdLst>
  <p:sldSz cx="9144000" cy="6858000" type="screen4x3"/>
  <p:notesSz cx="6797675" cy="9926638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61" autoAdjust="0"/>
    <p:restoredTop sz="97431"/>
  </p:normalViewPr>
  <p:slideViewPr>
    <p:cSldViewPr snapToObjects="1">
      <p:cViewPr>
        <p:scale>
          <a:sx n="60" d="100"/>
          <a:sy n="60" d="100"/>
        </p:scale>
        <p:origin x="-1788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20-Aug-17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20-Aug-17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and Electronic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2C – Resistance in Series and Parallel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Akhtar </a:t>
            </a:r>
            <a:r>
              <a:rPr lang="en-GB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Razali</a:t>
            </a: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FKM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akhtar@ump.edu.my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– Voltage Divider Problem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/>
        </p:nvPicPr>
        <p:blipFill rotWithShape="1">
          <a:blip r:embed="rId2"/>
          <a:srcRect b="24348"/>
          <a:stretch/>
        </p:blipFill>
        <p:spPr bwMode="auto">
          <a:xfrm>
            <a:off x="1691680" y="1772816"/>
            <a:ext cx="5328592" cy="4260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</a:t>
            </a:r>
            <a:r>
              <a:rPr lang="en-US" dirty="0" smtClean="0"/>
              <a:t>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3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– Voltage Divider </a:t>
            </a:r>
            <a:r>
              <a:rPr lang="en-US" dirty="0" smtClean="0"/>
              <a:t>Problem (Solution)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513258"/>
            <a:ext cx="6502079" cy="46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485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Content Placeholder 4" descr="figure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660525"/>
            <a:ext cx="8229600" cy="4405313"/>
          </a:xfrm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5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for Example 2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628799"/>
            <a:ext cx="6192688" cy="472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95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1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707034"/>
            <a:ext cx="70104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73847" y="1772816"/>
            <a:ext cx="82129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use the voltage-division principle to calculate v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103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A source supplies 120V to the series combination of a 10 Ohm Resistance, a 8 Ohm Resistance, and an unknown resistance Rx. The voltage across the 8 Ohm Resistance is 20 V. Determine the value of the unknown resistance. </a:t>
            </a:r>
          </a:p>
        </p:txBody>
      </p:sp>
    </p:spTree>
    <p:extLst>
      <p:ext uri="{BB962C8B-B14F-4D97-AF65-F5344CB8AC3E}">
        <p14:creationId xmlns:p14="http://schemas.microsoft.com/office/powerpoint/2010/main" val="2740955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 3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	Determine the voltage between the following points in the voltage divider of below circuit.</a:t>
            </a: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				a) A to B</a:t>
            </a: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				b) A to C</a:t>
            </a: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				c) B to C</a:t>
            </a: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				d) B to D</a:t>
            </a:r>
          </a:p>
          <a:p>
            <a:pPr>
              <a:buFont typeface="Arial" charset="0"/>
              <a:buNone/>
            </a:pPr>
            <a:r>
              <a:rPr lang="en-US" dirty="0" smtClean="0">
                <a:ea typeface="ＭＳ Ｐゴシック" pitchFamily="-111" charset="-128"/>
              </a:rPr>
              <a:t>				e) C to D</a:t>
            </a:r>
          </a:p>
          <a:p>
            <a:endParaRPr lang="en-US" dirty="0" smtClean="0">
              <a:ea typeface="ＭＳ Ｐゴシック" pitchFamily="-111" charset="-128"/>
            </a:endParaRPr>
          </a:p>
        </p:txBody>
      </p:sp>
      <p:pic>
        <p:nvPicPr>
          <p:cNvPr id="5" name="Content Placeholder 4" descr="::Desktop:HP LaserJet M1005 MFP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2636912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539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In a parallel circuit, the total current into the junction of the parallel branches divides among the branches. Thus, a parallel circuit acts as a current divider. This current-divide principle is illustrated in next Figure  for a two-branch parallel circuit in which part of </a:t>
            </a:r>
            <a:r>
              <a:rPr lang="en-US" dirty="0" smtClean="0">
                <a:ea typeface="ＭＳ Ｐゴシック" pitchFamily="-111" charset="-128"/>
              </a:rPr>
              <a:t>the </a:t>
            </a:r>
            <a:r>
              <a:rPr lang="en-US" dirty="0">
                <a:ea typeface="ＭＳ Ｐゴシック" pitchFamily="-111" charset="-128"/>
              </a:rPr>
              <a:t>total current 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 goes through R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 and part through R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 smtClean="0">
                <a:ea typeface="ＭＳ Ｐゴシック" pitchFamily="-111" charset="-128"/>
              </a:rPr>
              <a:t>.</a:t>
            </a:r>
            <a:endParaRPr lang="en-US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1141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4" descr="HP LaserJet M1005 MFP-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556792"/>
            <a:ext cx="5257800" cy="4660900"/>
          </a:xfrm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45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Current Divider Formula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7576" y="5480249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https://commons.wikimedia.org/wiki/File:Current_division_example.svg</a:t>
            </a:r>
            <a:endParaRPr lang="en-US" dirty="0"/>
          </a:p>
        </p:txBody>
      </p:sp>
      <p:pic>
        <p:nvPicPr>
          <p:cNvPr id="2050" name="Picture 2" descr="Image result for current divider formu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28528"/>
            <a:ext cx="6400800" cy="441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Chapter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 fontScale="77500" lnSpcReduction="20000"/>
          </a:bodyPr>
          <a:lstStyle/>
          <a:p>
            <a:r>
              <a:rPr lang="en-GB" sz="2400" dirty="0" smtClean="0">
                <a:latin typeface="Helvetica LT Std Light"/>
              </a:rPr>
              <a:t>Aims</a:t>
            </a:r>
          </a:p>
          <a:p>
            <a:pPr lvl="1"/>
            <a:r>
              <a:rPr lang="en-US" sz="2100" dirty="0" smtClean="0">
                <a:latin typeface="Helvetica LT Std Light"/>
              </a:rPr>
              <a:t>To understand what is voltage divider, analysis and its application</a:t>
            </a:r>
          </a:p>
          <a:p>
            <a:pPr lvl="1"/>
            <a:r>
              <a:rPr lang="en-US" sz="2100" dirty="0">
                <a:latin typeface="Helvetica LT Std Light"/>
              </a:rPr>
              <a:t>To understand what is </a:t>
            </a:r>
            <a:r>
              <a:rPr lang="en-US" sz="2100" dirty="0" smtClean="0">
                <a:latin typeface="Helvetica LT Std Light"/>
              </a:rPr>
              <a:t>current divider, </a:t>
            </a:r>
            <a:r>
              <a:rPr lang="en-US" sz="2100" dirty="0">
                <a:latin typeface="Helvetica LT Std Light"/>
              </a:rPr>
              <a:t>analysis and its application</a:t>
            </a:r>
          </a:p>
          <a:p>
            <a:pPr lvl="1"/>
            <a:endParaRPr lang="en-GB" sz="2000" dirty="0" smtClean="0"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Expected Outcomes</a:t>
            </a:r>
          </a:p>
          <a:p>
            <a:pPr lvl="1"/>
            <a:r>
              <a:rPr lang="en-US" sz="2100" dirty="0" smtClean="0">
                <a:latin typeface="Helvetica LT Std Light"/>
                <a:ea typeface="ＭＳ Ｐゴシック" pitchFamily="-108" charset="-128"/>
              </a:rPr>
              <a:t>Student should be able to identify voltage and current divider circuit.</a:t>
            </a:r>
            <a:r>
              <a:rPr lang="en-US" sz="2100" dirty="0">
                <a:latin typeface="Helvetica LT Std Light"/>
                <a:ea typeface="ＭＳ Ｐゴシック" pitchFamily="-108" charset="-128"/>
              </a:rPr>
              <a:t> </a:t>
            </a:r>
          </a:p>
          <a:p>
            <a:pPr lvl="1"/>
            <a:r>
              <a:rPr lang="en-US" sz="2100" dirty="0" smtClean="0">
                <a:latin typeface="Helvetica LT Std Light"/>
                <a:ea typeface="ＭＳ Ｐゴシック" pitchFamily="-108" charset="-128"/>
              </a:rPr>
              <a:t>Able to solve problem related to voltage and current divider</a:t>
            </a:r>
            <a:endParaRPr lang="en-US" sz="2100" dirty="0">
              <a:latin typeface="Helvetica LT Std Light"/>
              <a:ea typeface="ＭＳ Ｐゴシック" pitchFamily="-108" charset="-128"/>
            </a:endParaRPr>
          </a:p>
          <a:p>
            <a:pPr marL="457200" lvl="1" indent="0">
              <a:buNone/>
            </a:pPr>
            <a:endParaRPr lang="en-GB" sz="2100" dirty="0" smtClean="0">
              <a:latin typeface="Helvetica LT Std Light"/>
            </a:endParaRPr>
          </a:p>
          <a:p>
            <a:r>
              <a:rPr lang="en-GB" sz="2400" dirty="0" smtClean="0">
                <a:latin typeface="Helvetica LT Std Light"/>
              </a:rPr>
              <a:t>Other related Information</a:t>
            </a:r>
          </a:p>
          <a:p>
            <a:pPr lvl="1"/>
            <a:r>
              <a:rPr lang="en-GB" sz="2100" dirty="0" smtClean="0">
                <a:latin typeface="Helvetica LT Std Light"/>
              </a:rPr>
              <a:t>One of mid semester exam is from this topic</a:t>
            </a:r>
            <a:endParaRPr lang="en-GB" sz="2100" dirty="0">
              <a:latin typeface="Helvetica LT Std Light"/>
            </a:endParaRPr>
          </a:p>
          <a:p>
            <a:pPr lvl="1"/>
            <a:r>
              <a:rPr lang="en-GB" sz="2100" dirty="0" smtClean="0">
                <a:latin typeface="Helvetica LT Std Light"/>
              </a:rPr>
              <a:t>No other relevant information be disclosed</a:t>
            </a:r>
          </a:p>
          <a:p>
            <a:pPr lvl="1"/>
            <a:endParaRPr lang="en-GB" sz="2100" dirty="0" smtClean="0">
              <a:latin typeface="Helvetica LT Std Light"/>
            </a:endParaRPr>
          </a:p>
          <a:p>
            <a:r>
              <a:rPr lang="en-GB" sz="2100" dirty="0" smtClean="0">
                <a:latin typeface="Helvetica LT Std Light"/>
              </a:rPr>
              <a:t>References</a:t>
            </a:r>
          </a:p>
          <a:p>
            <a:pPr lvl="1"/>
            <a:r>
              <a:rPr lang="en-GB" sz="2100" dirty="0" err="1">
                <a:latin typeface="Helvetica LT Std Light"/>
              </a:rPr>
              <a:t>Rizzoni</a:t>
            </a:r>
            <a:r>
              <a:rPr lang="en-GB" sz="2100" dirty="0">
                <a:latin typeface="Helvetica LT Std Light"/>
              </a:rPr>
              <a:t> G., 2004, Principles and Applications of Electrical Engineering, Revised Fourth Edition, Fourth Edition, McGraw </a:t>
            </a:r>
            <a:r>
              <a:rPr lang="en-GB" sz="2100" dirty="0" smtClean="0">
                <a:latin typeface="Helvetica LT Std Light"/>
              </a:rPr>
              <a:t>Hill</a:t>
            </a:r>
          </a:p>
          <a:p>
            <a:pPr lvl="1"/>
            <a:r>
              <a:rPr lang="en-GB" sz="2100" dirty="0" err="1">
                <a:latin typeface="Helvetica LT Std Light"/>
              </a:rPr>
              <a:t>Hambley</a:t>
            </a:r>
            <a:r>
              <a:rPr lang="en-GB" sz="2100" dirty="0">
                <a:latin typeface="Helvetica LT Std Light"/>
              </a:rPr>
              <a:t> A.R., 2005, Electrical Engineering Principles and Applications, Third Edition, Pearson Prentice Hall </a:t>
            </a:r>
            <a:endParaRPr lang="en-GB" sz="21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30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Divider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The current through any one of the parallel resistors is I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, where x represents the number of a particular resistor (l, 2, 3, and so on). </a:t>
            </a:r>
          </a:p>
          <a:p>
            <a:r>
              <a:rPr lang="en-US" dirty="0">
                <a:ea typeface="ＭＳ Ｐゴシック" pitchFamily="-111" charset="-128"/>
              </a:rPr>
              <a:t>By Ohm's law, you can express the current through any one  resistors in previous Figure as follows: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	I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=(V</a:t>
            </a:r>
            <a:r>
              <a:rPr lang="en-US" baseline="-25000" dirty="0">
                <a:ea typeface="ＭＳ Ｐゴシック" pitchFamily="-111" charset="-128"/>
              </a:rPr>
              <a:t>s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)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4423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Divider </a:t>
            </a:r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The source voltage, Vs, appears across each of the parallel resistors, and R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represents any one of the parallel resistors. The total source voltage, Vs, is equal to the total current times the total parallel resistance. 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	</a:t>
            </a:r>
            <a:r>
              <a:rPr lang="en-US" dirty="0" smtClean="0">
                <a:ea typeface="ＭＳ Ｐゴシック" pitchFamily="-111" charset="-128"/>
              </a:rPr>
              <a:t>V</a:t>
            </a:r>
            <a:r>
              <a:rPr lang="en-US" baseline="-25000" dirty="0" smtClean="0">
                <a:ea typeface="ＭＳ Ｐゴシック" pitchFamily="-111" charset="-128"/>
              </a:rPr>
              <a:t>s</a:t>
            </a:r>
            <a:r>
              <a:rPr lang="en-US" dirty="0" smtClean="0">
                <a:ea typeface="ＭＳ Ｐゴシック" pitchFamily="-111" charset="-128"/>
              </a:rPr>
              <a:t>=I</a:t>
            </a:r>
            <a:r>
              <a:rPr lang="en-US" baseline="-25000" dirty="0" smtClean="0">
                <a:ea typeface="ＭＳ Ｐゴシック" pitchFamily="-111" charset="-128"/>
              </a:rPr>
              <a:t>T</a:t>
            </a:r>
            <a:r>
              <a:rPr lang="en-US" dirty="0" smtClean="0">
                <a:ea typeface="ＭＳ Ｐゴシック" pitchFamily="-111" charset="-128"/>
              </a:rPr>
              <a:t>.R</a:t>
            </a:r>
            <a:r>
              <a:rPr lang="en-US" baseline="-25000" dirty="0" smtClean="0">
                <a:ea typeface="ＭＳ Ｐゴシック" pitchFamily="-111" charset="-128"/>
              </a:rPr>
              <a:t>T</a:t>
            </a:r>
            <a:endParaRPr lang="en-US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93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Divider </a:t>
            </a:r>
            <a:r>
              <a:rPr lang="en-US" dirty="0" smtClean="0"/>
              <a:t>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Substituting 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 for V</a:t>
            </a:r>
            <a:r>
              <a:rPr lang="en-US" baseline="-25000" dirty="0">
                <a:ea typeface="ＭＳ Ｐゴシック" pitchFamily="-111" charset="-128"/>
              </a:rPr>
              <a:t>s</a:t>
            </a:r>
            <a:r>
              <a:rPr lang="en-US" dirty="0">
                <a:ea typeface="ＭＳ Ｐゴシック" pitchFamily="-111" charset="-128"/>
              </a:rPr>
              <a:t> in the expression for I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results in 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I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=(I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)/R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Rearranging the formula,</a:t>
            </a:r>
          </a:p>
          <a:p>
            <a:pPr>
              <a:buNone/>
            </a:pPr>
            <a:r>
              <a:rPr lang="en-US" dirty="0">
                <a:ea typeface="ＭＳ Ｐゴシック" pitchFamily="-111" charset="-128"/>
              </a:rPr>
              <a:t>				I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=(R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).I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endParaRPr lang="en-US" dirty="0">
              <a:ea typeface="ＭＳ Ｐゴシック" pitchFamily="-111" charset="-128"/>
            </a:endParaRP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	where x = 1,2,3, etc. </a:t>
            </a:r>
          </a:p>
        </p:txBody>
      </p:sp>
    </p:spTree>
    <p:extLst>
      <p:ext uri="{BB962C8B-B14F-4D97-AF65-F5344CB8AC3E}">
        <p14:creationId xmlns:p14="http://schemas.microsoft.com/office/powerpoint/2010/main" val="24485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Divider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Therefore,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“</a:t>
            </a:r>
            <a:r>
              <a:rPr lang="en-US" i="1" dirty="0">
                <a:ea typeface="ＭＳ Ｐゴシック" pitchFamily="-111" charset="-128"/>
              </a:rPr>
              <a:t>The current (I</a:t>
            </a:r>
            <a:r>
              <a:rPr lang="en-US" i="1" baseline="-25000" dirty="0">
                <a:ea typeface="ＭＳ Ｐゴシック" pitchFamily="-111" charset="-128"/>
              </a:rPr>
              <a:t>x</a:t>
            </a:r>
            <a:r>
              <a:rPr lang="en-US" i="1" dirty="0">
                <a:ea typeface="ＭＳ Ｐゴシック" pitchFamily="-111" charset="-128"/>
              </a:rPr>
              <a:t>) through any branch equals the total parallel resistance (R</a:t>
            </a:r>
            <a:r>
              <a:rPr lang="en-US" i="1" baseline="-25000" dirty="0">
                <a:ea typeface="ＭＳ Ｐゴシック" pitchFamily="-111" charset="-128"/>
              </a:rPr>
              <a:t>T</a:t>
            </a:r>
            <a:r>
              <a:rPr lang="en-US" i="1" dirty="0">
                <a:ea typeface="ＭＳ Ｐゴシック" pitchFamily="-111" charset="-128"/>
              </a:rPr>
              <a:t>) divided by the resistance (R</a:t>
            </a:r>
            <a:r>
              <a:rPr lang="en-US" i="1" baseline="-25000" dirty="0">
                <a:ea typeface="ＭＳ Ｐゴシック" pitchFamily="-111" charset="-128"/>
              </a:rPr>
              <a:t>x</a:t>
            </a:r>
            <a:r>
              <a:rPr lang="en-US" i="1" dirty="0">
                <a:ea typeface="ＭＳ Ｐゴシック" pitchFamily="-111" charset="-128"/>
              </a:rPr>
              <a:t>) of that branch, and then multiplied by the total current (I</a:t>
            </a:r>
            <a:r>
              <a:rPr lang="en-US" i="1" baseline="-25000" dirty="0">
                <a:ea typeface="ＭＳ Ｐゴシック" pitchFamily="-111" charset="-128"/>
              </a:rPr>
              <a:t>T</a:t>
            </a:r>
            <a:r>
              <a:rPr lang="en-US" i="1" dirty="0">
                <a:ea typeface="ＭＳ Ｐゴシック" pitchFamily="-111" charset="-128"/>
              </a:rPr>
              <a:t>) into the junction of parallel branches. “</a:t>
            </a:r>
          </a:p>
          <a:p>
            <a:pPr marL="0" indent="0">
              <a:buNone/>
            </a:pPr>
            <a:endParaRPr lang="en-US" i="1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501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42490" y="5480249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https://commons.wikimedia.org/wiki/File:Two_Resistors_in_Parallel.svg</a:t>
            </a:r>
            <a:endParaRPr lang="en-US" dirty="0"/>
          </a:p>
        </p:txBody>
      </p:sp>
      <p:pic>
        <p:nvPicPr>
          <p:cNvPr id="3074" name="Picture 2" descr="Image result for resistor in parall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5486400" cy="355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13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73300"/>
            <a:ext cx="6707088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98625"/>
            <a:ext cx="48291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0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Conductance in Parallel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768212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556792"/>
            <a:ext cx="6408712" cy="480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2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556792"/>
            <a:ext cx="7571184" cy="482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59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80728"/>
          </a:xfrm>
        </p:spPr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Determine the current through each resistor in the circuit of below Figure</a:t>
            </a:r>
            <a:r>
              <a:rPr lang="en-US" dirty="0" smtClean="0">
                <a:ea typeface="ＭＳ Ｐゴシック" pitchFamily="-111" charset="-128"/>
              </a:rPr>
              <a:t>.</a:t>
            </a:r>
            <a:endParaRPr lang="en-US" dirty="0">
              <a:ea typeface="ＭＳ Ｐゴシック" pitchFamily="-111" charset="-128"/>
            </a:endParaRPr>
          </a:p>
        </p:txBody>
      </p:sp>
      <p:pic>
        <p:nvPicPr>
          <p:cNvPr id="4" name="Picture 4" descr="::Desktop:HP LaserJet M1005 MFP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663" y="2614613"/>
            <a:ext cx="3132137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3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29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Voltage divider circuit</a:t>
            </a:r>
          </a:p>
          <a:p>
            <a:r>
              <a:rPr lang="en-US" sz="2400" dirty="0" smtClean="0"/>
              <a:t>Current divider circuit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149080"/>
            <a:ext cx="2128029" cy="214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::Desktop:HP LaserJet M1005 MFP-7 cop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1844824"/>
            <a:ext cx="50292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59832" y="5169049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en-US" sz="2800" dirty="0">
                <a:ea typeface="ＭＳ Ｐゴシック" pitchFamily="-111" charset="-128"/>
              </a:rPr>
              <a:t>R</a:t>
            </a:r>
            <a:r>
              <a:rPr lang="en-US" sz="2800" baseline="-25000" dirty="0">
                <a:ea typeface="ＭＳ Ｐゴシック" pitchFamily="-111" charset="-128"/>
              </a:rPr>
              <a:t>T</a:t>
            </a:r>
            <a:r>
              <a:rPr lang="en-US" sz="2800" dirty="0">
                <a:ea typeface="ＭＳ Ｐゴシック" pitchFamily="-111" charset="-128"/>
              </a:rPr>
              <a:t>=(R</a:t>
            </a:r>
            <a:r>
              <a:rPr lang="en-US" sz="2800" baseline="-25000" dirty="0">
                <a:ea typeface="ＭＳ Ｐゴシック" pitchFamily="-111" charset="-128"/>
              </a:rPr>
              <a:t>1</a:t>
            </a:r>
            <a:r>
              <a:rPr lang="en-US" sz="2800" dirty="0">
                <a:ea typeface="ＭＳ Ｐゴシック" pitchFamily="-111" charset="-128"/>
              </a:rPr>
              <a:t>R</a:t>
            </a:r>
            <a:r>
              <a:rPr lang="en-US" sz="2800" baseline="-25000" dirty="0">
                <a:ea typeface="ＭＳ Ｐゴシック" pitchFamily="-111" charset="-128"/>
              </a:rPr>
              <a:t>2</a:t>
            </a:r>
            <a:r>
              <a:rPr lang="en-US" sz="2800" dirty="0">
                <a:ea typeface="ＭＳ Ｐゴシック" pitchFamily="-111" charset="-128"/>
              </a:rPr>
              <a:t>)/(R</a:t>
            </a:r>
            <a:r>
              <a:rPr lang="en-US" sz="2800" baseline="-25000" dirty="0">
                <a:ea typeface="ＭＳ Ｐゴシック" pitchFamily="-111" charset="-128"/>
              </a:rPr>
              <a:t>1</a:t>
            </a:r>
            <a:r>
              <a:rPr lang="en-US" sz="2800" dirty="0">
                <a:ea typeface="ＭＳ Ｐゴシック" pitchFamily="-111" charset="-128"/>
              </a:rPr>
              <a:t>+R</a:t>
            </a:r>
            <a:r>
              <a:rPr lang="en-US" sz="2800" baseline="-25000" dirty="0">
                <a:ea typeface="ＭＳ Ｐゴシック" pitchFamily="-111" charset="-128"/>
              </a:rPr>
              <a:t>2</a:t>
            </a:r>
            <a:r>
              <a:rPr lang="en-US" sz="2800" dirty="0">
                <a:ea typeface="ＭＳ Ｐゴシック" pitchFamily="-111" charset="-128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280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Divider Other </a:t>
            </a:r>
            <a:r>
              <a:rPr lang="en-US" dirty="0" smtClean="0"/>
              <a:t>Formula – for 2 resistors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Using the general current divider formula, the formula for I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 and I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 can be written as;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I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= (R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)I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endParaRPr lang="en-US" dirty="0">
              <a:ea typeface="ＭＳ Ｐゴシック" pitchFamily="-111" charset="-128"/>
            </a:endParaRP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and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I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= (R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)I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endParaRPr lang="en-US" dirty="0">
              <a:ea typeface="ＭＳ Ｐゴシック" pitchFamily="-111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73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Divider Other Formula – for 2 resistors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substitute R</a:t>
            </a:r>
            <a:r>
              <a:rPr lang="en-US" baseline="-25000" dirty="0">
                <a:ea typeface="ＭＳ Ｐゴシック" pitchFamily="-111" charset="-128"/>
              </a:rPr>
              <a:t>T </a:t>
            </a:r>
            <a:r>
              <a:rPr lang="en-US" dirty="0">
                <a:ea typeface="ＭＳ Ｐゴシック" pitchFamily="-111" charset="-128"/>
              </a:rPr>
              <a:t> in above formulas, we will obtain current-divider formulas for the special case of two branches, which are;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I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= (( R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/(R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+R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)) 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endParaRPr lang="en-US" dirty="0">
              <a:ea typeface="ＭＳ Ｐゴシック" pitchFamily="-111" charset="-128"/>
            </a:endParaRP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		and 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I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= (( R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/(R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+R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)) I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endParaRPr lang="en-US" dirty="0">
              <a:ea typeface="ＭＳ Ｐゴシック" pitchFamily="-111" charset="-128"/>
            </a:endParaRPr>
          </a:p>
          <a:p>
            <a:pPr marL="0" indent="0">
              <a:buNone/>
            </a:pPr>
            <a:endParaRPr lang="en-US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50431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Find I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 and I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,</a:t>
            </a:r>
          </a:p>
          <a:p>
            <a:pPr marL="0" indent="0">
              <a:buNone/>
            </a:pPr>
            <a:endParaRPr lang="en-US" dirty="0">
              <a:ea typeface="ＭＳ Ｐゴシック" pitchFamily="-111" charset="-128"/>
            </a:endParaRPr>
          </a:p>
        </p:txBody>
      </p:sp>
      <p:pic>
        <p:nvPicPr>
          <p:cNvPr id="4" name="Picture 4" descr=":HP LaserJet M1005 MFP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8338" y="2667000"/>
            <a:ext cx="56054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44208" y="593487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16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 of The Chapter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48472"/>
          </a:xfrm>
        </p:spPr>
        <p:txBody>
          <a:bodyPr>
            <a:normAutofit/>
          </a:bodyPr>
          <a:lstStyle/>
          <a:p>
            <a:r>
              <a:rPr lang="en-GB" sz="2400" dirty="0" smtClean="0">
                <a:latin typeface="Helvetica LT Std Light"/>
              </a:rPr>
              <a:t>Conclusion #1</a:t>
            </a:r>
          </a:p>
          <a:p>
            <a:pPr lvl="1"/>
            <a:r>
              <a:rPr lang="en-GB" sz="2000" dirty="0" smtClean="0">
                <a:latin typeface="Helvetica LT Std Light"/>
              </a:rPr>
              <a:t>Voltage divider is represented by a series circuit. </a:t>
            </a:r>
          </a:p>
          <a:p>
            <a:pPr lvl="1"/>
            <a:r>
              <a:rPr lang="en-GB" sz="2000" dirty="0" smtClean="0">
                <a:latin typeface="Helvetica LT Std Light"/>
              </a:rPr>
              <a:t>Current divider is represented by a parallel circuit.</a:t>
            </a:r>
          </a:p>
          <a:p>
            <a:pPr lvl="1"/>
            <a:endParaRPr lang="en-GB" sz="2000" dirty="0" smtClean="0">
              <a:latin typeface="Helvetica LT Std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386807"/>
          </a:xfrm>
        </p:spPr>
        <p:txBody>
          <a:bodyPr>
            <a:normAutofit/>
          </a:bodyPr>
          <a:lstStyle/>
          <a:p>
            <a:r>
              <a:rPr lang="en-GB" dirty="0" smtClean="0"/>
              <a:t>Akhtar </a:t>
            </a:r>
            <a:r>
              <a:rPr lang="en-GB" dirty="0" err="1" smtClean="0"/>
              <a:t>Razali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/>
              <a:t/>
            </a:r>
            <a:br>
              <a:rPr lang="en-GB"/>
            </a:br>
            <a:r>
              <a:rPr lang="en-GB" smtClean="0"/>
              <a:t>FKM, UMP.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1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ＭＳ Ｐゴシック" pitchFamily="-111" charset="-128"/>
              </a:rPr>
              <a:t>Voltage </a:t>
            </a:r>
            <a:r>
              <a:rPr lang="en-US" b="1" dirty="0" smtClean="0">
                <a:ea typeface="ＭＳ Ｐゴシック" pitchFamily="-111" charset="-128"/>
              </a:rPr>
              <a:t>Divider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ea typeface="ＭＳ Ｐゴシック" pitchFamily="-111" charset="-128"/>
              </a:rPr>
              <a:t>When a voltage is applied to a series </a:t>
            </a:r>
            <a:r>
              <a:rPr lang="en-US" dirty="0" smtClean="0">
                <a:ea typeface="ＭＳ Ｐゴシック" pitchFamily="-111" charset="-128"/>
              </a:rPr>
              <a:t>combination of </a:t>
            </a:r>
            <a:r>
              <a:rPr lang="en-US" dirty="0">
                <a:ea typeface="ＭＳ Ｐゴシック" pitchFamily="-111" charset="-128"/>
              </a:rPr>
              <a:t>resistances, a fraction of voltage appears across each of the resistance.</a:t>
            </a:r>
          </a:p>
          <a:p>
            <a:endParaRPr lang="en-US" dirty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A series </a:t>
            </a:r>
            <a:r>
              <a:rPr lang="en-US" dirty="0">
                <a:ea typeface="ＭＳ Ｐゴシック" pitchFamily="-111" charset="-128"/>
              </a:rPr>
              <a:t>circuit acts as a voltage divider. The voltage divider is an important </a:t>
            </a:r>
            <a:r>
              <a:rPr lang="en-US" dirty="0" smtClean="0">
                <a:ea typeface="ＭＳ Ｐゴシック" pitchFamily="-111" charset="-128"/>
              </a:rPr>
              <a:t>application </a:t>
            </a:r>
            <a:r>
              <a:rPr lang="en-US" dirty="0">
                <a:ea typeface="ＭＳ Ｐゴシック" pitchFamily="-111" charset="-128"/>
              </a:rPr>
              <a:t>of series circuits. </a:t>
            </a:r>
          </a:p>
          <a:p>
            <a:pPr marL="0" indent="0">
              <a:buNone/>
            </a:pPr>
            <a:endParaRPr lang="en-US" dirty="0">
              <a:ea typeface="ＭＳ Ｐゴシック" pitchFamily="-111" charset="-128"/>
            </a:endParaRPr>
          </a:p>
          <a:p>
            <a:r>
              <a:rPr lang="en-US" dirty="0" smtClean="0">
                <a:ea typeface="ＭＳ Ｐゴシック" pitchFamily="-111" charset="-128"/>
              </a:rPr>
              <a:t>A </a:t>
            </a:r>
            <a:r>
              <a:rPr lang="en-US" dirty="0">
                <a:ea typeface="ＭＳ Ｐゴシック" pitchFamily="-111" charset="-128"/>
              </a:rPr>
              <a:t>circuit consisting of a series string of resistors connected to a voltage source act as voltage divider. </a:t>
            </a:r>
          </a:p>
        </p:txBody>
      </p:sp>
    </p:spTree>
    <p:extLst>
      <p:ext uri="{BB962C8B-B14F-4D97-AF65-F5344CB8AC3E}">
        <p14:creationId xmlns:p14="http://schemas.microsoft.com/office/powerpoint/2010/main" val="78076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78696" cy="4345706"/>
          </a:xfrm>
        </p:spPr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Assume a circuit with n resistors in series as shown in Figure where n can be any number. </a:t>
            </a:r>
          </a:p>
        </p:txBody>
      </p:sp>
      <p:pic>
        <p:nvPicPr>
          <p:cNvPr id="4" name="Picture 4" descr="HP LaserJet M1005 MFP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7755" y="1582932"/>
            <a:ext cx="5342476" cy="487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3848" y="5952947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err="1" smtClean="0"/>
              <a:t>Rizzoni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52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-111" charset="-128"/>
              </a:rPr>
              <a:t>Let </a:t>
            </a:r>
            <a:r>
              <a:rPr lang="en-US" dirty="0" err="1">
                <a:ea typeface="ＭＳ Ｐゴシック" pitchFamily="-111" charset="-128"/>
              </a:rPr>
              <a:t>V</a:t>
            </a:r>
            <a:r>
              <a:rPr lang="en-US" baseline="-25000" dirty="0" err="1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represent the voltage drop across anyone of the resistors and R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represent the number of  a particular resistor or combination of resistors. </a:t>
            </a:r>
          </a:p>
          <a:p>
            <a:r>
              <a:rPr lang="en-US" dirty="0">
                <a:ea typeface="ＭＳ Ｐゴシック" pitchFamily="-111" charset="-128"/>
              </a:rPr>
              <a:t>By Ohm's law, you can express voltage drop across R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as follows: 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	</a:t>
            </a:r>
            <a:r>
              <a:rPr lang="en-US" dirty="0" err="1">
                <a:ea typeface="ＭＳ Ｐゴシック" pitchFamily="-111" charset="-128"/>
              </a:rPr>
              <a:t>V</a:t>
            </a:r>
            <a:r>
              <a:rPr lang="en-US" baseline="-25000" dirty="0" err="1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 = </a:t>
            </a:r>
            <a:r>
              <a:rPr lang="en-US" dirty="0" err="1">
                <a:ea typeface="ＭＳ Ｐゴシック" pitchFamily="-111" charset="-128"/>
              </a:rPr>
              <a:t>IR</a:t>
            </a:r>
            <a:r>
              <a:rPr lang="en-US" baseline="-25000" dirty="0" err="1">
                <a:ea typeface="ＭＳ Ｐゴシック" pitchFamily="-111" charset="-128"/>
              </a:rPr>
              <a:t>x</a:t>
            </a:r>
            <a:r>
              <a:rPr lang="en-US" baseline="-25000" dirty="0">
                <a:ea typeface="ＭＳ Ｐゴシック" pitchFamily="-111" charset="-128"/>
              </a:rPr>
              <a:t> </a:t>
            </a:r>
            <a:endParaRPr lang="en-US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60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The current through the circuit is equal to the source voltage divided by the total resistance (I= V</a:t>
            </a:r>
            <a:r>
              <a:rPr lang="en-US" baseline="-25000" dirty="0">
                <a:ea typeface="ＭＳ Ｐゴシック" pitchFamily="-111" charset="-128"/>
              </a:rPr>
              <a:t>s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). In the circuit of Figure, the total resistance is  R</a:t>
            </a:r>
            <a:r>
              <a:rPr lang="en-US" baseline="-25000" dirty="0">
                <a:ea typeface="ＭＳ Ｐゴシック" pitchFamily="-111" charset="-128"/>
              </a:rPr>
              <a:t>1</a:t>
            </a:r>
            <a:r>
              <a:rPr lang="en-US" dirty="0">
                <a:ea typeface="ＭＳ Ｐゴシック" pitchFamily="-111" charset="-128"/>
              </a:rPr>
              <a:t>+R</a:t>
            </a:r>
            <a:r>
              <a:rPr lang="en-US" baseline="-25000" dirty="0">
                <a:ea typeface="ＭＳ Ｐゴシック" pitchFamily="-111" charset="-128"/>
              </a:rPr>
              <a:t>2</a:t>
            </a:r>
            <a:r>
              <a:rPr lang="en-US" dirty="0">
                <a:ea typeface="ＭＳ Ｐゴシック" pitchFamily="-111" charset="-128"/>
              </a:rPr>
              <a:t>+R</a:t>
            </a:r>
            <a:r>
              <a:rPr lang="en-US" baseline="-25000" dirty="0">
                <a:ea typeface="ＭＳ Ｐゴシック" pitchFamily="-111" charset="-128"/>
              </a:rPr>
              <a:t>3</a:t>
            </a:r>
            <a:r>
              <a:rPr lang="en-US" dirty="0">
                <a:ea typeface="ＭＳ Ｐゴシック" pitchFamily="-111" charset="-128"/>
              </a:rPr>
              <a:t> + ... + R</a:t>
            </a:r>
            <a:r>
              <a:rPr lang="en-US" baseline="-25000" dirty="0">
                <a:ea typeface="ＭＳ Ｐゴシック" pitchFamily="-111" charset="-128"/>
              </a:rPr>
              <a:t>n</a:t>
            </a:r>
            <a:r>
              <a:rPr lang="en-US" dirty="0">
                <a:ea typeface="ＭＳ Ｐゴシック" pitchFamily="-111" charset="-128"/>
              </a:rPr>
              <a:t>. 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By substitution of V</a:t>
            </a:r>
            <a:r>
              <a:rPr lang="en-US" baseline="-25000" dirty="0">
                <a:ea typeface="ＭＳ Ｐゴシック" pitchFamily="-111" charset="-128"/>
              </a:rPr>
              <a:t>s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 for I in the expression for </a:t>
            </a:r>
            <a:r>
              <a:rPr lang="en-US" dirty="0" err="1">
                <a:ea typeface="ＭＳ Ｐゴシック" pitchFamily="-111" charset="-128"/>
              </a:rPr>
              <a:t>V</a:t>
            </a:r>
            <a:r>
              <a:rPr lang="en-US" baseline="-25000" dirty="0" err="1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,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	</a:t>
            </a:r>
            <a:r>
              <a:rPr lang="en-US" dirty="0" err="1">
                <a:ea typeface="ＭＳ Ｐゴシック" pitchFamily="-111" charset="-128"/>
              </a:rPr>
              <a:t>V</a:t>
            </a:r>
            <a:r>
              <a:rPr lang="en-US" baseline="-25000" dirty="0" err="1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=(V</a:t>
            </a:r>
            <a:r>
              <a:rPr lang="en-US" baseline="-25000" dirty="0">
                <a:ea typeface="ＭＳ Ｐゴシック" pitchFamily="-111" charset="-128"/>
              </a:rPr>
              <a:t>s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)R</a:t>
            </a:r>
            <a:r>
              <a:rPr lang="en-US" baseline="-25000" dirty="0">
                <a:ea typeface="ＭＳ Ｐゴシック" pitchFamily="-111" charset="-128"/>
              </a:rPr>
              <a:t>x </a:t>
            </a:r>
            <a:endParaRPr lang="en-US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994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Divider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Rearranging the terms, you </a:t>
            </a:r>
            <a:r>
              <a:rPr lang="en-US" dirty="0" err="1">
                <a:ea typeface="ＭＳ Ｐゴシック" pitchFamily="-111" charset="-128"/>
              </a:rPr>
              <a:t>wil</a:t>
            </a:r>
            <a:r>
              <a:rPr lang="en-US" dirty="0">
                <a:ea typeface="ＭＳ Ｐゴシック" pitchFamily="-111" charset="-128"/>
              </a:rPr>
              <a:t> get,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					</a:t>
            </a:r>
            <a:r>
              <a:rPr lang="en-US" dirty="0" err="1">
                <a:ea typeface="ＭＳ Ｐゴシック" pitchFamily="-111" charset="-128"/>
              </a:rPr>
              <a:t>V</a:t>
            </a:r>
            <a:r>
              <a:rPr lang="en-US" baseline="-25000" dirty="0" err="1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=(R</a:t>
            </a:r>
            <a:r>
              <a:rPr lang="en-US" baseline="-25000" dirty="0">
                <a:ea typeface="ＭＳ Ｐゴシック" pitchFamily="-111" charset="-128"/>
              </a:rPr>
              <a:t>x</a:t>
            </a:r>
            <a:r>
              <a:rPr lang="en-US" dirty="0">
                <a:ea typeface="ＭＳ Ｐゴシック" pitchFamily="-111" charset="-128"/>
              </a:rPr>
              <a:t>/R</a:t>
            </a:r>
            <a:r>
              <a:rPr lang="en-US" baseline="-25000" dirty="0">
                <a:ea typeface="ＭＳ Ｐゴシック" pitchFamily="-111" charset="-128"/>
              </a:rPr>
              <a:t>T</a:t>
            </a:r>
            <a:r>
              <a:rPr lang="en-US" dirty="0">
                <a:ea typeface="ＭＳ Ｐゴシック" pitchFamily="-111" charset="-128"/>
              </a:rPr>
              <a:t>)V</a:t>
            </a:r>
            <a:r>
              <a:rPr lang="en-US" baseline="-25000" dirty="0">
                <a:ea typeface="ＭＳ Ｐゴシック" pitchFamily="-111" charset="-128"/>
              </a:rPr>
              <a:t>s</a:t>
            </a:r>
            <a:endParaRPr lang="en-US" dirty="0">
              <a:ea typeface="ＭＳ Ｐゴシック" pitchFamily="-111" charset="-128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15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Divider by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Therefore,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 </a:t>
            </a:r>
          </a:p>
          <a:p>
            <a:pPr>
              <a:buFont typeface="Arial" charset="0"/>
              <a:buNone/>
            </a:pPr>
            <a:r>
              <a:rPr lang="en-US" dirty="0">
                <a:ea typeface="ＭＳ Ｐゴシック" pitchFamily="-111" charset="-128"/>
              </a:rPr>
              <a:t>	“</a:t>
            </a:r>
            <a:r>
              <a:rPr lang="en-US" i="1" dirty="0">
                <a:ea typeface="ＭＳ Ｐゴシック" pitchFamily="-111" charset="-128"/>
              </a:rPr>
              <a:t>The voltage drop across any resistor or combination of resistors in a series circuit  is equal to the ratio of that resistance value to the total resistance, multiplied by the source voltage</a:t>
            </a:r>
            <a:r>
              <a:rPr lang="en-US" i="1" dirty="0" smtClean="0">
                <a:ea typeface="ＭＳ Ｐゴシック" pitchFamily="-111" charset="-128"/>
              </a:rPr>
              <a:t>.”</a:t>
            </a:r>
            <a:endParaRPr lang="en-US" i="1" dirty="0"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369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671</Words>
  <Application>Microsoft Office PowerPoint</Application>
  <PresentationFormat>On-screen Show (4:3)</PresentationFormat>
  <Paragraphs>127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Electric and Electronic Technology  Chapter 2C – Resistance in Series and Parallel</vt:lpstr>
      <vt:lpstr>Chapter Description</vt:lpstr>
      <vt:lpstr>Contents</vt:lpstr>
      <vt:lpstr>Voltage Divider</vt:lpstr>
      <vt:lpstr>Voltage Divider Formula</vt:lpstr>
      <vt:lpstr>Voltage Divider Formula</vt:lpstr>
      <vt:lpstr>Voltage Divider Formula</vt:lpstr>
      <vt:lpstr>Voltage Divider Formula</vt:lpstr>
      <vt:lpstr>Voltage Divider by Definition</vt:lpstr>
      <vt:lpstr>Example – Voltage Divider Problem</vt:lpstr>
      <vt:lpstr>Example – Voltage Divider Problem (Solution)</vt:lpstr>
      <vt:lpstr>Example 2</vt:lpstr>
      <vt:lpstr>Solution for Example 2</vt:lpstr>
      <vt:lpstr>Exercise 1</vt:lpstr>
      <vt:lpstr>Exercise 2</vt:lpstr>
      <vt:lpstr>Exercise 3</vt:lpstr>
      <vt:lpstr>Current Divider</vt:lpstr>
      <vt:lpstr>Example</vt:lpstr>
      <vt:lpstr>Current Divider Formula</vt:lpstr>
      <vt:lpstr>Current Divider Formula</vt:lpstr>
      <vt:lpstr>Current Divider Formula</vt:lpstr>
      <vt:lpstr>Current Divider Formula</vt:lpstr>
      <vt:lpstr>Current Divider Definition</vt:lpstr>
      <vt:lpstr>Example</vt:lpstr>
      <vt:lpstr>Solution</vt:lpstr>
      <vt:lpstr>Conductance in Parallel</vt:lpstr>
      <vt:lpstr>Example</vt:lpstr>
      <vt:lpstr>Solution</vt:lpstr>
      <vt:lpstr>PowerPoint Presentation</vt:lpstr>
      <vt:lpstr>PowerPoint Presentation</vt:lpstr>
      <vt:lpstr>Current Divider Other Formula – for 2 resistors only</vt:lpstr>
      <vt:lpstr>Current Divider Other Formula – for 2 resistors only</vt:lpstr>
      <vt:lpstr>Exercise</vt:lpstr>
      <vt:lpstr>Conclusion of The Chapter</vt:lpstr>
      <vt:lpstr>Akhtar Razali  FKM, UMP.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Admin</cp:lastModifiedBy>
  <cp:revision>243</cp:revision>
  <cp:lastPrinted>2017-07-24T03:54:17Z</cp:lastPrinted>
  <dcterms:created xsi:type="dcterms:W3CDTF">2016-03-03T08:04:10Z</dcterms:created>
  <dcterms:modified xsi:type="dcterms:W3CDTF">2017-08-20T01:14:30Z</dcterms:modified>
</cp:coreProperties>
</file>