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9" r:id="rId2"/>
    <p:sldId id="435" r:id="rId3"/>
    <p:sldId id="436" r:id="rId4"/>
    <p:sldId id="437" r:id="rId5"/>
    <p:sldId id="438" r:id="rId6"/>
    <p:sldId id="439" r:id="rId7"/>
    <p:sldId id="440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</p:sldIdLst>
  <p:sldSz cx="9144000" cy="6858000" type="screen4x3"/>
  <p:notesSz cx="6797675" cy="9926638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 varScale="1">
        <p:scale>
          <a:sx n="74" d="100"/>
          <a:sy n="74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A1D460D-56B8-5D4C-ABA2-8EDB3537AECB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94714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1B6980C7-DCBF-894E-B875-46913D9734A1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59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AFD88201-2658-5148-831C-F63A10D45941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5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1251C9B5-3946-5649-B0D3-B9524116239F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5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C8464422-F6FD-B54D-9529-1F2AA9810BA0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0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0FD0779-99EC-3D4C-945A-11842EC52E0B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0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093AC403-4A41-FD42-8C10-1AD0734E9DD2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6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C3A11EA1-B7A6-9542-A3EE-1F3F3B13BD11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8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B4AA9F2-E1DC-B54C-B0B8-9700FE84CCFB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41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2C527DA-B596-AC44-AF13-E8D6E5CCB543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8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FC9D530-DD28-154D-834C-54C86A9D4EA5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5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PROCESSING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DIGITAL IMAGE PROCESSING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70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FERDA ERNAWAN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Computer Systems &amp; Software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ferda@ump.edu.my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28564" y="476672"/>
            <a:ext cx="7772400" cy="7461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Medical Images</a:t>
            </a:r>
          </a:p>
        </p:txBody>
      </p:sp>
      <p:grpSp>
        <p:nvGrpSpPr>
          <p:cNvPr id="14339" name="Group 16"/>
          <p:cNvGrpSpPr>
            <a:grpSpLocks/>
          </p:cNvGrpSpPr>
          <p:nvPr/>
        </p:nvGrpSpPr>
        <p:grpSpPr bwMode="auto">
          <a:xfrm>
            <a:off x="6096000" y="1684337"/>
            <a:ext cx="2555875" cy="3946525"/>
            <a:chOff x="535" y="1813"/>
            <a:chExt cx="1610" cy="2486"/>
          </a:xfrm>
        </p:grpSpPr>
        <p:pic>
          <p:nvPicPr>
            <p:cNvPr id="1434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16" b="51291"/>
            <a:stretch>
              <a:fillRect/>
            </a:stretch>
          </p:blipFill>
          <p:spPr bwMode="auto">
            <a:xfrm>
              <a:off x="545" y="1813"/>
              <a:ext cx="1589" cy="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58" t="48575" r="20232" b="2271"/>
            <a:stretch>
              <a:fillRect/>
            </a:stretch>
          </p:blipFill>
          <p:spPr bwMode="auto">
            <a:xfrm>
              <a:off x="535" y="3195"/>
              <a:ext cx="161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AutoShape 15"/>
            <p:cNvSpPr>
              <a:spLocks noChangeArrowheads="1"/>
            </p:cNvSpPr>
            <p:nvPr/>
          </p:nvSpPr>
          <p:spPr bwMode="auto">
            <a:xfrm>
              <a:off x="1198" y="2941"/>
              <a:ext cx="283" cy="252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eaLnBrk="1" hangingPunct="1">
                <a:defRPr/>
              </a:pPr>
              <a:endParaRPr lang="en-GB"/>
            </a:p>
          </p:txBody>
        </p:sp>
      </p:grpSp>
      <p:pic>
        <p:nvPicPr>
          <p:cNvPr id="14340" name="Picture 5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0"/>
          <a:stretch>
            <a:fillRect/>
          </a:stretch>
        </p:blipFill>
        <p:spPr bwMode="auto">
          <a:xfrm>
            <a:off x="539552" y="2590800"/>
            <a:ext cx="251479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1" name="AutoShape 8"/>
          <p:cNvCxnSpPr>
            <a:cxnSpLocks noChangeShapeType="1"/>
          </p:cNvCxnSpPr>
          <p:nvPr/>
        </p:nvCxnSpPr>
        <p:spPr bwMode="auto">
          <a:xfrm>
            <a:off x="2971800" y="3657600"/>
            <a:ext cx="403225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4342" name="Picture 4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0" b="7060"/>
          <a:stretch>
            <a:fillRect/>
          </a:stretch>
        </p:blipFill>
        <p:spPr bwMode="auto">
          <a:xfrm>
            <a:off x="3352800" y="2590800"/>
            <a:ext cx="2371328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4288" y="4724400"/>
            <a:ext cx="315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Heart Image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3465513" y="4724400"/>
            <a:ext cx="2630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Edge Detection</a:t>
            </a:r>
          </a:p>
        </p:txBody>
      </p:sp>
      <p:sp>
        <p:nvSpPr>
          <p:cNvPr id="14345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26361" y="476672"/>
            <a:ext cx="7772400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Multispectral Satellite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5"/>
          <a:stretch>
            <a:fillRect/>
          </a:stretch>
        </p:blipFill>
        <p:spPr bwMode="auto">
          <a:xfrm>
            <a:off x="595742" y="1484785"/>
            <a:ext cx="7818438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70348" y="5301209"/>
            <a:ext cx="8458200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latin typeface="Times New Roman" charset="0"/>
              </a:rPr>
              <a:t>LANDSAT satellite images of the Washington DC area </a:t>
            </a:r>
            <a:endParaRPr lang="en-US" sz="2200" dirty="0" smtClean="0">
              <a:latin typeface="Times New Roman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200" dirty="0" smtClean="0">
                <a:latin typeface="Times New Roman" charset="0"/>
              </a:rPr>
              <a:t>(</a:t>
            </a:r>
            <a:r>
              <a:rPr lang="en-US" sz="2200" dirty="0">
                <a:latin typeface="Times New Roman" charset="0"/>
              </a:rPr>
              <a:t>Image courtesy of NASA)</a:t>
            </a:r>
          </a:p>
        </p:txBody>
      </p:sp>
      <p:sp>
        <p:nvSpPr>
          <p:cNvPr id="15365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683" y="404664"/>
            <a:ext cx="8516937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Image Processing in Manufacturing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422525"/>
            <a:ext cx="176688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11413"/>
            <a:ext cx="31829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PCB%20Board%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411413"/>
            <a:ext cx="32321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61682" y="5105400"/>
            <a:ext cx="852991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dirty="0">
                <a:latin typeface="Times New Roman" charset="0"/>
              </a:rPr>
              <a:t>Some examples of image processing in manufacturing (a) Packaged pills (b) Bottles (c) A circuit board</a:t>
            </a:r>
          </a:p>
        </p:txBody>
      </p:sp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1173163" y="4657725"/>
            <a:ext cx="32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>
                <a:latin typeface="Times New Roman" charset="0"/>
              </a:rPr>
              <a:t>a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3848100" y="4656138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>
                <a:latin typeface="Times New Roman" charset="0"/>
              </a:rPr>
              <a:t>b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7170738" y="4668838"/>
            <a:ext cx="322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>
                <a:latin typeface="Times New Roman" charset="0"/>
              </a:rPr>
              <a:t>c</a:t>
            </a:r>
          </a:p>
        </p:txBody>
      </p:sp>
      <p:sp>
        <p:nvSpPr>
          <p:cNvPr id="16394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19112"/>
            <a:ext cx="7772400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Motion Pictures</a:t>
            </a:r>
          </a:p>
        </p:txBody>
      </p:sp>
      <p:pic>
        <p:nvPicPr>
          <p:cNvPr id="1741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62200"/>
            <a:ext cx="31877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28800"/>
            <a:ext cx="4686300" cy="3351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1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93137" cy="9747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Law Enhancement and Biometrics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74688" y="1484784"/>
            <a:ext cx="8153400" cy="4114800"/>
          </a:xfrm>
        </p:spPr>
        <p:txBody>
          <a:bodyPr/>
          <a:lstStyle/>
          <a:p>
            <a:pPr lvl="1" eaLnBrk="1" hangingPunct="1"/>
            <a:r>
              <a:rPr lang="en-IE" sz="2000" dirty="0">
                <a:latin typeface="Times New Roman" charset="0"/>
                <a:ea typeface="ＭＳ Ｐゴシック" charset="0"/>
                <a:cs typeface="Times New Roman" charset="0"/>
              </a:rPr>
              <a:t>Automated toll systems using plate recognition</a:t>
            </a:r>
          </a:p>
          <a:p>
            <a:pPr lvl="1" eaLnBrk="1" hangingPunct="1"/>
            <a:r>
              <a:rPr lang="en-IE" sz="2000" dirty="0">
                <a:latin typeface="Times New Roman" charset="0"/>
                <a:ea typeface="ＭＳ Ｐゴシック" charset="0"/>
                <a:cs typeface="Times New Roman" charset="0"/>
              </a:rPr>
              <a:t>Plate detection for speed cameras</a:t>
            </a:r>
          </a:p>
          <a:p>
            <a:pPr lvl="1" eaLnBrk="1" hangingPunct="1"/>
            <a:r>
              <a:rPr lang="en-IE" sz="2000" dirty="0">
                <a:latin typeface="Times New Roman" charset="0"/>
                <a:ea typeface="ＭＳ Ｐゴシック" charset="0"/>
                <a:cs typeface="Times New Roman" charset="0"/>
              </a:rPr>
              <a:t>Video surveillance </a:t>
            </a:r>
          </a:p>
          <a:p>
            <a:pPr lvl="1" eaLnBrk="1" hangingPunct="1"/>
            <a:r>
              <a:rPr lang="en-IE" sz="2000" dirty="0">
                <a:latin typeface="Times New Roman" charset="0"/>
                <a:ea typeface="ＭＳ Ｐゴシック" charset="0"/>
                <a:cs typeface="Times New Roman" charset="0"/>
              </a:rPr>
              <a:t>Enhancement security using fingerprint</a:t>
            </a:r>
            <a:endParaRPr lang="en-US" sz="20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3" r="19791"/>
          <a:stretch>
            <a:fillRect/>
          </a:stretch>
        </p:blipFill>
        <p:spPr bwMode="auto">
          <a:xfrm>
            <a:off x="4932040" y="2924944"/>
            <a:ext cx="35261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41" y="4754886"/>
            <a:ext cx="124936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0"/>
          <a:stretch>
            <a:fillRect/>
          </a:stretch>
        </p:blipFill>
        <p:spPr bwMode="auto">
          <a:xfrm>
            <a:off x="2878137" y="4150049"/>
            <a:ext cx="1674813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" y="3083249"/>
            <a:ext cx="14652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083249"/>
            <a:ext cx="1233488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04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30557" y="404664"/>
            <a:ext cx="7772400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Remote Sensing</a:t>
            </a:r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04"/>
          <a:stretch>
            <a:fillRect/>
          </a:stretch>
        </p:blipFill>
        <p:spPr>
          <a:xfrm>
            <a:off x="2667000" y="1504277"/>
            <a:ext cx="3886200" cy="3871913"/>
          </a:xfrm>
          <a:noFill/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066800" y="5364696"/>
            <a:ext cx="71532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dirty="0">
                <a:latin typeface="Times New Roman" charset="0"/>
              </a:rPr>
              <a:t>Hurricane Andrew taken by NOAA GEOS</a:t>
            </a:r>
          </a:p>
        </p:txBody>
      </p:sp>
      <p:sp>
        <p:nvSpPr>
          <p:cNvPr id="19461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5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93137" cy="7461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Beyond Visible of Thermal Images</a:t>
            </a:r>
          </a:p>
        </p:txBody>
      </p:sp>
      <p:pic>
        <p:nvPicPr>
          <p:cNvPr id="20483" name="Picture 2" descr="http://www.thermalcities.com/images/aboutIRCrfac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9639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066800" y="5105400"/>
            <a:ext cx="71532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>
                <a:latin typeface="Times New Roman" charset="0"/>
              </a:rPr>
              <a:t>Human body disperses heat (red pixels)</a:t>
            </a:r>
          </a:p>
        </p:txBody>
      </p:sp>
    </p:spTree>
    <p:extLst>
      <p:ext uri="{BB962C8B-B14F-4D97-AF65-F5344CB8AC3E}">
        <p14:creationId xmlns:p14="http://schemas.microsoft.com/office/powerpoint/2010/main" val="1185284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98302" cy="593725"/>
          </a:xfrm>
        </p:spPr>
        <p:txBody>
          <a:bodyPr>
            <a:noAutofit/>
          </a:bodyPr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Image Processing Procedures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8851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33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745537" cy="730250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Image Aquisition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0525"/>
            <a:ext cx="8136904" cy="407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2" y="419100"/>
            <a:ext cx="8669338" cy="838200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Image Enhancement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71048" cy="412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71775" y="404664"/>
            <a:ext cx="7772400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Today’s Lecture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IE" sz="2200" dirty="0">
                <a:latin typeface="Times New Roman"/>
                <a:ea typeface="ＭＳ Ｐゴシック" pitchFamily="-110" charset="-128"/>
                <a:cs typeface="Times New Roman"/>
              </a:rPr>
              <a:t>This lecture will cover:</a:t>
            </a:r>
          </a:p>
          <a:p>
            <a:pPr lvl="1"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Digital Image </a:t>
            </a:r>
          </a:p>
          <a:p>
            <a:pPr lvl="1"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Image Types</a:t>
            </a:r>
          </a:p>
          <a:p>
            <a:pPr lvl="1"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Image Processing Applications</a:t>
            </a:r>
          </a:p>
          <a:p>
            <a:pPr lvl="1"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Image Processing Procedures</a:t>
            </a:r>
          </a:p>
          <a:p>
            <a:pPr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Learning Outcomes:</a:t>
            </a:r>
          </a:p>
          <a:p>
            <a:pPr lvl="1"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To introduce digital image processing.</a:t>
            </a:r>
          </a:p>
          <a:p>
            <a:pPr lvl="1"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Expose with image processing application.</a:t>
            </a:r>
          </a:p>
          <a:p>
            <a:pPr lvl="1"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Familiar with image processing methodology</a:t>
            </a:r>
            <a:endParaRPr lang="en-US" altLang="en-US" sz="2200" dirty="0" smtClean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05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76672"/>
            <a:ext cx="8897937" cy="749300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Image Restoration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68663" y="3570759"/>
            <a:ext cx="1695450" cy="5783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IE" sz="1800" dirty="0">
                <a:latin typeface="Arial" charset="0"/>
              </a:rPr>
              <a:t>Image Acquisition</a:t>
            </a:r>
            <a:endParaRPr lang="en-US" sz="1800" dirty="0">
              <a:latin typeface="Arial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649863" y="1484784"/>
            <a:ext cx="1695450" cy="830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IE" sz="1800" dirty="0">
                <a:latin typeface="Arial" charset="0"/>
              </a:rPr>
              <a:t>Image Restoration</a:t>
            </a:r>
            <a:endParaRPr lang="en-US" sz="1800" dirty="0">
              <a:latin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5027938" y="1484784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IE" sz="1800">
                <a:latin typeface="Arial" charset="0"/>
              </a:rPr>
              <a:t>Morphological Processing</a:t>
            </a:r>
            <a:endParaRPr lang="en-US" sz="1800">
              <a:latin typeface="Arial" charset="0"/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6994850" y="2697635"/>
            <a:ext cx="1695450" cy="5153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IE" sz="1800">
                <a:latin typeface="Arial" charset="0"/>
              </a:rPr>
              <a:t>Segmentation</a:t>
            </a:r>
            <a:endParaRPr lang="en-US" sz="1800">
              <a:latin typeface="Arial" charset="0"/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6994850" y="4589934"/>
            <a:ext cx="1695450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IE" sz="1700" dirty="0">
                <a:latin typeface="Arial" charset="0"/>
              </a:rPr>
              <a:t>Representation &amp; Description</a:t>
            </a:r>
            <a:endParaRPr lang="en-US" sz="1700" dirty="0">
              <a:latin typeface="Arial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668663" y="2697634"/>
            <a:ext cx="1695450" cy="5153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IE" sz="1800" dirty="0">
                <a:latin typeface="Arial" charset="0"/>
              </a:rPr>
              <a:t>Image Enhancement</a:t>
            </a:r>
            <a:endParaRPr lang="en-US" sz="1800" dirty="0">
              <a:latin typeface="Arial" charset="0"/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6994850" y="3570759"/>
            <a:ext cx="1695450" cy="506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IE" sz="1700">
                <a:latin typeface="Arial" charset="0"/>
              </a:rPr>
              <a:t>Object Recognition</a:t>
            </a:r>
            <a:endParaRPr lang="en-US" sz="1700">
              <a:latin typeface="Arial" charset="0"/>
            </a:endParaRP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598331" y="4589934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1800" dirty="0">
                <a:latin typeface="Arial" charset="0"/>
              </a:rPr>
              <a:t>Problem Domain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27659" name="AutoShape 12"/>
          <p:cNvCxnSpPr>
            <a:cxnSpLocks noChangeShapeType="1"/>
            <a:endCxn id="27651" idx="2"/>
          </p:cNvCxnSpPr>
          <p:nvPr/>
        </p:nvCxnSpPr>
        <p:spPr bwMode="auto">
          <a:xfrm flipV="1">
            <a:off x="1516387" y="4149080"/>
            <a:ext cx="1" cy="44085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0" name="AutoShape 13"/>
          <p:cNvCxnSpPr>
            <a:cxnSpLocks noChangeShapeType="1"/>
            <a:endCxn id="27656" idx="2"/>
          </p:cNvCxnSpPr>
          <p:nvPr/>
        </p:nvCxnSpPr>
        <p:spPr bwMode="auto">
          <a:xfrm flipV="1">
            <a:off x="1516387" y="3212977"/>
            <a:ext cx="1" cy="35778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1" name="AutoShape 14"/>
          <p:cNvCxnSpPr>
            <a:cxnSpLocks noChangeShapeType="1"/>
            <a:stCxn id="27657" idx="2"/>
          </p:cNvCxnSpPr>
          <p:nvPr/>
        </p:nvCxnSpPr>
        <p:spPr bwMode="auto">
          <a:xfrm>
            <a:off x="7842575" y="4077072"/>
            <a:ext cx="0" cy="50405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2" name="AutoShape 15"/>
          <p:cNvCxnSpPr>
            <a:cxnSpLocks noChangeShapeType="1"/>
            <a:stCxn id="27654" idx="2"/>
            <a:endCxn id="27657" idx="0"/>
          </p:cNvCxnSpPr>
          <p:nvPr/>
        </p:nvCxnSpPr>
        <p:spPr bwMode="auto">
          <a:xfrm>
            <a:off x="7842575" y="3212977"/>
            <a:ext cx="0" cy="35778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3" name="AutoShape 16"/>
          <p:cNvCxnSpPr>
            <a:cxnSpLocks noChangeShapeType="1"/>
            <a:stCxn id="27653" idx="3"/>
            <a:endCxn id="27654" idx="0"/>
          </p:cNvCxnSpPr>
          <p:nvPr/>
        </p:nvCxnSpPr>
        <p:spPr bwMode="auto">
          <a:xfrm>
            <a:off x="6723388" y="1899916"/>
            <a:ext cx="1119187" cy="79771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4" name="AutoShape 17"/>
          <p:cNvCxnSpPr>
            <a:cxnSpLocks noChangeShapeType="1"/>
            <a:stCxn id="27652" idx="3"/>
            <a:endCxn id="27653" idx="1"/>
          </p:cNvCxnSpPr>
          <p:nvPr/>
        </p:nvCxnSpPr>
        <p:spPr bwMode="auto">
          <a:xfrm>
            <a:off x="4364363" y="1900709"/>
            <a:ext cx="6635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5" name="AutoShape 18"/>
          <p:cNvCxnSpPr>
            <a:cxnSpLocks noChangeShapeType="1"/>
            <a:stCxn id="27656" idx="0"/>
            <a:endCxn id="27652" idx="1"/>
          </p:cNvCxnSpPr>
          <p:nvPr/>
        </p:nvCxnSpPr>
        <p:spPr bwMode="auto">
          <a:xfrm rot="5400000" flipH="1" flipV="1">
            <a:off x="1684266" y="1732038"/>
            <a:ext cx="797718" cy="11334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2649862" y="4995069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IE" sz="1800">
                <a:latin typeface="Arial" charset="0"/>
              </a:rPr>
              <a:t>Colour Image Processing</a:t>
            </a:r>
            <a:endParaRPr lang="en-US" sz="1800">
              <a:latin typeface="Arial" charset="0"/>
            </a:endParaRP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4907001" y="4995069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IE" sz="1800">
                <a:latin typeface="Arial" charset="0"/>
              </a:rPr>
              <a:t>Image Compression</a:t>
            </a:r>
            <a:endParaRPr lang="en-US" sz="1800">
              <a:latin typeface="Arial" charset="0"/>
            </a:endParaRPr>
          </a:p>
        </p:txBody>
      </p:sp>
      <p:pic>
        <p:nvPicPr>
          <p:cNvPr id="2766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2" t="50377" r="21088"/>
          <a:stretch>
            <a:fillRect/>
          </a:stretch>
        </p:blipFill>
        <p:spPr bwMode="auto">
          <a:xfrm>
            <a:off x="4438975" y="3570759"/>
            <a:ext cx="2182813" cy="1226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6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66" b="50418"/>
          <a:stretch>
            <a:fillRect/>
          </a:stretch>
        </p:blipFill>
        <p:spPr bwMode="auto">
          <a:xfrm>
            <a:off x="2649862" y="2480147"/>
            <a:ext cx="2293937" cy="1380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70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897937" cy="749300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Image Restoration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2" cy="42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9583738" cy="70008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Morphological Processing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4651"/>
            <a:ext cx="8064896" cy="423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865614" cy="7493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Segmentation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5" y="1484784"/>
            <a:ext cx="7993755" cy="419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747" y="476672"/>
            <a:ext cx="7772400" cy="692150"/>
          </a:xfrm>
        </p:spPr>
        <p:txBody>
          <a:bodyPr>
            <a:noAutofit/>
          </a:bodyPr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Object Recognition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4785"/>
            <a:ext cx="80710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476672"/>
            <a:ext cx="8669337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Representation &amp; Description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2776"/>
            <a:ext cx="80710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672"/>
            <a:ext cx="7772400" cy="749300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Image Compression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2776"/>
            <a:ext cx="795813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669337" cy="747713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Colour Image Processing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41987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7988"/>
            <a:ext cx="8034338" cy="412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9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References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R.C. Gonzalez and R.E. Woods, 2016. Digital Image Processing, Pearson Education India; Third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A.K. Jain, 2015. Fundamentals of Digital Image Processing, Pearson Education India; First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R.C. Gonzalez, R.E. Woods and S.L.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Eddins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2017. Digital Image Processing Using MATLAB. McGraw Hill Education; 2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S.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Jayaraman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T.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Veerakumar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S.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Esakkirajan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2017.Digital Image Processing, McGraw Hill Education; 1 edition.</a:t>
            </a:r>
          </a:p>
        </p:txBody>
      </p:sp>
    </p:spTree>
    <p:extLst>
      <p:ext uri="{BB962C8B-B14F-4D97-AF65-F5344CB8AC3E}">
        <p14:creationId xmlns:p14="http://schemas.microsoft.com/office/powerpoint/2010/main" val="392500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4537" cy="8985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Image Processing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A digital image consists of pixel values that represents the brightness. In order to convert an analog image into a digital image, sampling and quantization process are required in digitalization which illustrate as follows:  </a:t>
            </a: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704850" y="4038600"/>
            <a:ext cx="158115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50000"/>
              </a:lnSpc>
            </a:pPr>
            <a:r>
              <a:rPr lang="en-US" sz="2000"/>
              <a:t>Analog Image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667000" y="40386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50000"/>
              </a:lnSpc>
            </a:pPr>
            <a:r>
              <a:rPr lang="en-US" sz="2000"/>
              <a:t>Sampling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343400" y="40386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50000"/>
              </a:lnSpc>
            </a:pPr>
            <a:r>
              <a:rPr lang="en-US" sz="2000"/>
              <a:t>Quantization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6096000" y="4038600"/>
            <a:ext cx="152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50000"/>
              </a:lnSpc>
            </a:pPr>
            <a:r>
              <a:rPr lang="en-US" sz="2000"/>
              <a:t>Digital Image</a:t>
            </a:r>
          </a:p>
        </p:txBody>
      </p:sp>
      <p:cxnSp>
        <p:nvCxnSpPr>
          <p:cNvPr id="6152" name="Straight Arrow Connector 3"/>
          <p:cNvCxnSpPr>
            <a:cxnSpLocks noChangeShapeType="1"/>
            <a:stCxn id="6148" idx="3"/>
          </p:cNvCxnSpPr>
          <p:nvPr/>
        </p:nvCxnSpPr>
        <p:spPr bwMode="auto">
          <a:xfrm>
            <a:off x="2286000" y="44196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53" name="Straight Arrow Connector 8"/>
          <p:cNvCxnSpPr>
            <a:cxnSpLocks noChangeShapeType="1"/>
            <a:stCxn id="6149" idx="3"/>
          </p:cNvCxnSpPr>
          <p:nvPr/>
        </p:nvCxnSpPr>
        <p:spPr bwMode="auto">
          <a:xfrm>
            <a:off x="3962400" y="44196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54" name="Straight Arrow Connector 10"/>
          <p:cNvCxnSpPr>
            <a:cxnSpLocks noChangeShapeType="1"/>
            <a:endCxn id="6151" idx="1"/>
          </p:cNvCxnSpPr>
          <p:nvPr/>
        </p:nvCxnSpPr>
        <p:spPr bwMode="auto">
          <a:xfrm>
            <a:off x="5715000" y="44196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2457450" y="5119688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Times New Roman" charset="0"/>
              </a:rPr>
              <a:t>Digital image from analog image</a:t>
            </a:r>
          </a:p>
        </p:txBody>
      </p:sp>
      <p:sp>
        <p:nvSpPr>
          <p:cNvPr id="6156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7544" y="557212"/>
            <a:ext cx="7772400" cy="7461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Origin of image Processing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8077200" cy="4114800"/>
          </a:xfrm>
        </p:spPr>
        <p:txBody>
          <a:bodyPr/>
          <a:lstStyle/>
          <a:p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Media industry (1921):</a:t>
            </a:r>
          </a:p>
          <a:p>
            <a:pPr lvl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Digital images were transmitted through undersea cables, and then printed by telegram printers.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3390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0538" y="404664"/>
            <a:ext cx="7772400" cy="898525"/>
          </a:xfrm>
        </p:spPr>
        <p:txBody>
          <a:bodyPr>
            <a:normAutofit/>
          </a:bodyPr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Soar Into Outer Space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2073275"/>
            <a:ext cx="4016375" cy="4114800"/>
          </a:xfrm>
        </p:spPr>
        <p:txBody>
          <a:bodyPr/>
          <a:lstStyle/>
          <a:p>
            <a:pPr algn="just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Taken by space probe in 1964 Picture made with a1964. Picture made with a television camera (vidicon), transmitted to the earth by analog modulation, and digitized on the ground.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4"/>
          <a:stretch>
            <a:fillRect/>
          </a:stretch>
        </p:blipFill>
        <p:spPr bwMode="auto">
          <a:xfrm>
            <a:off x="4876800" y="1988840"/>
            <a:ext cx="3386138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4953000" y="5472113"/>
            <a:ext cx="344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Moon picture by </a:t>
            </a:r>
            <a:r>
              <a:rPr lang="en-US" sz="2000" dirty="0">
                <a:latin typeface="Times New Roman" charset="0"/>
                <a:cs typeface="Times New Roman" charset="0"/>
              </a:rPr>
              <a:t>US spacecraft</a:t>
            </a:r>
            <a:r>
              <a:rPr lang="en-US" sz="2000" dirty="0">
                <a:latin typeface="Times New Roman" charset="0"/>
              </a:rPr>
              <a:t> </a:t>
            </a:r>
          </a:p>
        </p:txBody>
      </p:sp>
      <p:sp>
        <p:nvSpPr>
          <p:cNvPr id="8198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2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72400" cy="8985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Image Types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images are categories as follows </a:t>
            </a:r>
            <a:r>
              <a:rPr lang="en-US" altLang="en-US" sz="22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200" dirty="0" err="1" smtClean="0">
                <a:latin typeface="+mj-lt"/>
                <a:cs typeface="+mn-cs"/>
              </a:rPr>
              <a:t>Jayaraman</a:t>
            </a:r>
            <a:r>
              <a:rPr lang="en-US" altLang="en-US" sz="2200" dirty="0" smtClean="0">
                <a:latin typeface="+mj-lt"/>
                <a:cs typeface="+mn-cs"/>
              </a:rPr>
              <a:t>, </a:t>
            </a:r>
            <a:r>
              <a:rPr lang="en-US" altLang="en-US" sz="2200" dirty="0" err="1" smtClean="0">
                <a:latin typeface="+mj-lt"/>
                <a:cs typeface="+mn-cs"/>
              </a:rPr>
              <a:t>Veerakumar</a:t>
            </a:r>
            <a:r>
              <a:rPr lang="en-US" altLang="en-US" sz="2200" dirty="0" smtClean="0">
                <a:latin typeface="+mj-lt"/>
                <a:cs typeface="+mn-cs"/>
              </a:rPr>
              <a:t>, </a:t>
            </a:r>
            <a:r>
              <a:rPr lang="en-US" altLang="en-US" sz="2200" dirty="0" err="1" smtClean="0">
                <a:latin typeface="+mj-lt"/>
                <a:cs typeface="+mn-cs"/>
              </a:rPr>
              <a:t>Esakkirajan</a:t>
            </a:r>
            <a:r>
              <a:rPr lang="en-US" altLang="en-US" sz="2200" dirty="0" smtClean="0">
                <a:latin typeface="+mj-lt"/>
                <a:cs typeface="+mn-cs"/>
              </a:rPr>
              <a:t>, 2017</a:t>
            </a:r>
            <a:r>
              <a:rPr lang="en-US" altLang="en-US" sz="2200" dirty="0" smtClean="0">
                <a:latin typeface="+mj-lt"/>
                <a:cs typeface="Times New Roman" panose="02020603050405020304" pitchFamily="18" charset="0"/>
              </a:rPr>
              <a:t>):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 image</a:t>
            </a:r>
          </a:p>
          <a:p>
            <a:pPr lvl="1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Grayscale image</a:t>
            </a:r>
          </a:p>
          <a:p>
            <a:pPr lvl="1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 image</a:t>
            </a:r>
          </a:p>
          <a:p>
            <a:pPr lvl="1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False-color image or Pseudo-color image</a:t>
            </a:r>
          </a:p>
          <a:p>
            <a:pPr lvl="1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Multi-spectral image</a:t>
            </a:r>
          </a:p>
          <a:p>
            <a:pPr lvl="1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Thematic image </a:t>
            </a:r>
          </a:p>
          <a:p>
            <a:pPr lvl="1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Image </a:t>
            </a:r>
          </a:p>
        </p:txBody>
      </p:sp>
    </p:spTree>
    <p:extLst>
      <p:ext uri="{BB962C8B-B14F-4D97-AF65-F5344CB8AC3E}">
        <p14:creationId xmlns:p14="http://schemas.microsoft.com/office/powerpoint/2010/main" val="9124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72400" cy="898525"/>
          </a:xfrm>
        </p:spPr>
        <p:txBody>
          <a:bodyPr>
            <a:normAutofit/>
          </a:bodyPr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Image Types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sz="2200" b="1" dirty="0">
                <a:latin typeface="Times New Roman"/>
                <a:ea typeface="ＭＳ Ｐゴシック" charset="0"/>
                <a:cs typeface="Times New Roman"/>
              </a:rPr>
              <a:t>Binary </a:t>
            </a:r>
            <a:r>
              <a:rPr lang="en-US" sz="2200" b="1" dirty="0" smtClean="0">
                <a:latin typeface="Times New Roman"/>
                <a:ea typeface="ＭＳ Ｐゴシック" charset="0"/>
                <a:cs typeface="Times New Roman"/>
              </a:rPr>
              <a:t>image</a:t>
            </a:r>
          </a:p>
          <a:p>
            <a:pPr marL="0" indent="0" algn="just">
              <a:buFontTx/>
              <a:buNone/>
              <a:defRPr/>
            </a:pP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An image has </a:t>
            </a: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only two possible </a:t>
            </a: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pixel values, 0 or 1. </a:t>
            </a:r>
            <a:endParaRPr lang="en-US" sz="2200" b="1" dirty="0" smtClean="0">
              <a:latin typeface="Times New Roman"/>
              <a:ea typeface="ＭＳ Ｐゴシック" charset="0"/>
              <a:cs typeface="Times New Roman"/>
            </a:endParaRPr>
          </a:p>
          <a:p>
            <a:pPr algn="just">
              <a:defRPr/>
            </a:pPr>
            <a:r>
              <a:rPr lang="en-US" sz="2200" b="1" dirty="0" err="1" smtClean="0">
                <a:latin typeface="Times New Roman"/>
                <a:ea typeface="ＭＳ Ｐゴシック" charset="0"/>
                <a:cs typeface="Times New Roman"/>
              </a:rPr>
              <a:t>Grayscale</a:t>
            </a:r>
            <a:r>
              <a:rPr lang="en-US" sz="2200" b="1" dirty="0" smtClean="0">
                <a:latin typeface="Times New Roman"/>
                <a:ea typeface="ＭＳ Ｐゴシック" charset="0"/>
                <a:cs typeface="Times New Roman"/>
              </a:rPr>
              <a:t> image</a:t>
            </a:r>
          </a:p>
          <a:p>
            <a:pPr marL="0" indent="0" algn="just">
              <a:buFontTx/>
              <a:buNone/>
              <a:defRPr/>
            </a:pP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Grayscale </a:t>
            </a: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image </a:t>
            </a: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is typically </a:t>
            </a: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stored with </a:t>
            </a: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8-bits </a:t>
            </a: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per </a:t>
            </a: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pixel, </a:t>
            </a: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which allows 256 </a:t>
            </a: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intensities.</a:t>
            </a:r>
          </a:p>
          <a:p>
            <a:pPr>
              <a:defRPr/>
            </a:pPr>
            <a:r>
              <a:rPr lang="en-US" sz="2200" b="1" dirty="0">
                <a:latin typeface="Times New Roman"/>
                <a:ea typeface="ＭＳ Ｐゴシック" charset="0"/>
                <a:cs typeface="Times New Roman"/>
              </a:rPr>
              <a:t>Thematic image</a:t>
            </a:r>
          </a:p>
          <a:p>
            <a:pPr marL="0" indent="0">
              <a:buFontTx/>
              <a:buNone/>
              <a:defRPr/>
            </a:pP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Image products of classification processing of multispectral image of any terrain.</a:t>
            </a:r>
          </a:p>
          <a:p>
            <a:pPr>
              <a:defRPr/>
            </a:pPr>
            <a:r>
              <a:rPr lang="en-US" sz="2200" b="1" dirty="0">
                <a:latin typeface="Times New Roman"/>
                <a:ea typeface="ＭＳ Ｐゴシック" charset="0"/>
                <a:cs typeface="Times New Roman"/>
              </a:rPr>
              <a:t>Video image</a:t>
            </a:r>
          </a:p>
          <a:p>
            <a:pPr marL="0" indent="0">
              <a:buFontTx/>
              <a:buNone/>
              <a:defRPr/>
            </a:pP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a three-dimensional generalization of still images, where third dimension is time.</a:t>
            </a:r>
          </a:p>
          <a:p>
            <a:pPr marL="0" indent="0" algn="just">
              <a:buFontTx/>
              <a:buNone/>
              <a:defRPr/>
            </a:pPr>
            <a:endParaRPr lang="en-US" sz="2200" dirty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18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72400" cy="8985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Image Types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b="1" dirty="0" smtClean="0">
                <a:latin typeface="Times New Roman"/>
                <a:cs typeface="Times New Roman"/>
              </a:rPr>
              <a:t>Color image</a:t>
            </a:r>
            <a:endParaRPr lang="en-US" sz="2200" b="1" dirty="0" smtClean="0"/>
          </a:p>
          <a:p>
            <a:pPr marL="0" lv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A </a:t>
            </a:r>
            <a:r>
              <a:rPr lang="en-US" sz="2200" dirty="0">
                <a:latin typeface="Times New Roman"/>
                <a:cs typeface="Times New Roman"/>
              </a:rPr>
              <a:t>digital image that includes color </a:t>
            </a:r>
            <a:r>
              <a:rPr lang="en-US" sz="2200" dirty="0" err="1">
                <a:latin typeface="Times New Roman"/>
                <a:cs typeface="Times New Roman"/>
              </a:rPr>
              <a:t>informations</a:t>
            </a:r>
            <a:r>
              <a:rPr lang="en-US" sz="2200" dirty="0">
                <a:latin typeface="Times New Roman"/>
                <a:cs typeface="Times New Roman"/>
              </a:rPr>
              <a:t> for each pixel.</a:t>
            </a:r>
            <a:endParaRPr lang="en-US" sz="2200" dirty="0"/>
          </a:p>
          <a:p>
            <a:pPr lvl="0"/>
            <a:r>
              <a:rPr lang="en-US" sz="2200" b="1" dirty="0">
                <a:latin typeface="Times New Roman"/>
                <a:cs typeface="Times New Roman"/>
              </a:rPr>
              <a:t>False-color </a:t>
            </a:r>
            <a:r>
              <a:rPr lang="en-US" sz="2200" b="1" dirty="0" smtClean="0">
                <a:latin typeface="Times New Roman"/>
                <a:cs typeface="Times New Roman"/>
              </a:rPr>
              <a:t>image</a:t>
            </a:r>
            <a:endParaRPr lang="en-US" sz="2200" b="1" dirty="0" smtClean="0"/>
          </a:p>
          <a:p>
            <a:pPr marL="0" lv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An </a:t>
            </a:r>
            <a:r>
              <a:rPr lang="en-US" sz="2200" dirty="0">
                <a:latin typeface="Times New Roman"/>
                <a:cs typeface="Times New Roman"/>
              </a:rPr>
              <a:t>image derived from mapping each pixel value to a color image based on a table or function.</a:t>
            </a:r>
            <a:endParaRPr lang="en-US" sz="2200" dirty="0"/>
          </a:p>
          <a:p>
            <a:pPr lvl="0"/>
            <a:r>
              <a:rPr lang="en-US" sz="2200" b="1" dirty="0">
                <a:latin typeface="Times New Roman"/>
                <a:cs typeface="Times New Roman"/>
              </a:rPr>
              <a:t>Multi-spectral </a:t>
            </a:r>
            <a:r>
              <a:rPr lang="en-US" sz="2200" b="1" dirty="0" smtClean="0">
                <a:latin typeface="Times New Roman"/>
                <a:cs typeface="Times New Roman"/>
              </a:rPr>
              <a:t>image</a:t>
            </a:r>
            <a:endParaRPr lang="en-US" sz="2200" b="1" dirty="0" smtClean="0"/>
          </a:p>
          <a:p>
            <a:pPr marL="0" lv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An </a:t>
            </a:r>
            <a:r>
              <a:rPr lang="en-US" sz="2200" dirty="0">
                <a:latin typeface="Times New Roman"/>
                <a:cs typeface="Times New Roman"/>
              </a:rPr>
              <a:t>image of the same object (earth or planetary surface), taken in different bands of visible of electromagnetic spectrum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sz="2200" dirty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319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4000" i="1">
              <a:solidFill>
                <a:schemeClr val="tx2"/>
              </a:solidFill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>
              <a:buFontTx/>
              <a:buNone/>
            </a:pPr>
            <a:endParaRPr lang="en-US" sz="4000" i="1">
              <a:solidFill>
                <a:schemeClr val="tx2"/>
              </a:solidFill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algn="ctr">
              <a:buFontTx/>
              <a:buNone/>
            </a:pPr>
            <a:r>
              <a:rPr lang="en-US" sz="4000" i="1">
                <a:solidFill>
                  <a:schemeClr val="tx2"/>
                </a:solidFill>
                <a:latin typeface="Times New Roman" charset="0"/>
                <a:ea typeface="MS PGothic" charset="0"/>
                <a:cs typeface="Times New Roman" charset="0"/>
              </a:rPr>
              <a:t>Image Processing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03982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713</Words>
  <Application>Microsoft Office PowerPoint</Application>
  <PresentationFormat>On-screen Show (4:3)</PresentationFormat>
  <Paragraphs>132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Helvetica</vt:lpstr>
      <vt:lpstr>Times New Roman</vt:lpstr>
      <vt:lpstr>Office Theme</vt:lpstr>
      <vt:lpstr>IMAGE PROCESSING  INTRODUCTION TO DIGITAL IMAGE PROCESSING</vt:lpstr>
      <vt:lpstr>Today’s Lecture</vt:lpstr>
      <vt:lpstr>Image Processing</vt:lpstr>
      <vt:lpstr>Origin of image Processing</vt:lpstr>
      <vt:lpstr>Soar Into Outer Space</vt:lpstr>
      <vt:lpstr>Image Types</vt:lpstr>
      <vt:lpstr>Image Types</vt:lpstr>
      <vt:lpstr>Image Types</vt:lpstr>
      <vt:lpstr>PowerPoint Presentation</vt:lpstr>
      <vt:lpstr>Medical Images</vt:lpstr>
      <vt:lpstr>Multispectral Satellite</vt:lpstr>
      <vt:lpstr>Image Processing in Manufacturing </vt:lpstr>
      <vt:lpstr>Motion Pictures</vt:lpstr>
      <vt:lpstr>Law Enhancement and Biometrics</vt:lpstr>
      <vt:lpstr>Remote Sensing</vt:lpstr>
      <vt:lpstr>Beyond Visible of Thermal Images</vt:lpstr>
      <vt:lpstr>Image Processing Procedures</vt:lpstr>
      <vt:lpstr>Image Aquisition</vt:lpstr>
      <vt:lpstr>Image Enhancement</vt:lpstr>
      <vt:lpstr>Image Restoration</vt:lpstr>
      <vt:lpstr>Image Restoration</vt:lpstr>
      <vt:lpstr>Morphological Processing</vt:lpstr>
      <vt:lpstr>Segmentation</vt:lpstr>
      <vt:lpstr>Object Recognition</vt:lpstr>
      <vt:lpstr>Representation &amp; Description</vt:lpstr>
      <vt:lpstr>Image Compression</vt:lpstr>
      <vt:lpstr>Colour Image Processing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cuba</cp:lastModifiedBy>
  <cp:revision>205</cp:revision>
  <cp:lastPrinted>2017-07-24T03:54:17Z</cp:lastPrinted>
  <dcterms:created xsi:type="dcterms:W3CDTF">2016-03-03T08:04:10Z</dcterms:created>
  <dcterms:modified xsi:type="dcterms:W3CDTF">2017-08-22T14:57:07Z</dcterms:modified>
</cp:coreProperties>
</file>