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handoutMasterIdLst>
    <p:handoutMasterId r:id="rId7"/>
  </p:handoutMasterIdLst>
  <p:sldIdLst>
    <p:sldId id="527" r:id="rId2"/>
    <p:sldId id="519" r:id="rId3"/>
    <p:sldId id="474" r:id="rId4"/>
    <p:sldId id="526" r:id="rId5"/>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CC00CC"/>
    <a:srgbClr val="FF00FF"/>
    <a:srgbClr val="66FFCC"/>
    <a:srgbClr val="FF33CC"/>
    <a:srgbClr val="FF6699"/>
    <a:srgbClr val="FF66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63" autoAdjust="0"/>
    <p:restoredTop sz="96271" autoAdjust="0"/>
  </p:normalViewPr>
  <p:slideViewPr>
    <p:cSldViewPr>
      <p:cViewPr varScale="1">
        <p:scale>
          <a:sx n="72" d="100"/>
          <a:sy n="72" d="100"/>
        </p:scale>
        <p:origin x="-1452" y="-9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688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90DAC6A8-904F-4EDD-9282-0D5F38BF05A5}" type="datetimeFigureOut">
              <a:rPr kumimoji="1" lang="ja-JP" altLang="en-US" smtClean="0"/>
              <a:pPr/>
              <a:t>2017/8/27</a:t>
            </a:fld>
            <a:endParaRPr kumimoji="1" lang="ja-JP" altLang="en-US"/>
          </a:p>
        </p:txBody>
      </p:sp>
      <p:sp>
        <p:nvSpPr>
          <p:cNvPr id="4" name="フッター プレースホルダ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B4F9F002-F237-4C8F-ADE8-C1034CC8320C}" type="slidenum">
              <a:rPr kumimoji="1" lang="ja-JP" altLang="en-US" smtClean="0"/>
              <a:pPr/>
              <a:t>&lt;#&gt;</a:t>
            </a:fld>
            <a:endParaRPr kumimoji="1" lang="ja-JP" altLang="en-US"/>
          </a:p>
        </p:txBody>
      </p:sp>
    </p:spTree>
    <p:extLst>
      <p:ext uri="{BB962C8B-B14F-4D97-AF65-F5344CB8AC3E}">
        <p14:creationId xmlns:p14="http://schemas.microsoft.com/office/powerpoint/2010/main" xmlns="" val="31299773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0D2B1E41-5C3E-4EAB-8F49-8FA69F245BEF}" type="datetimeFigureOut">
              <a:rPr lang="en-US" smtClean="0"/>
              <a:pPr/>
              <a:t>8/27/2017</a:t>
            </a:fld>
            <a:endParaRPr lang="en-MY"/>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F1165F02-FCEA-48B3-A542-3263D84C8C3B}" type="slidenum">
              <a:rPr lang="en-MY" smtClean="0"/>
              <a:pPr/>
              <a:t>&lt;#&gt;</a:t>
            </a:fld>
            <a:endParaRPr lang="en-MY"/>
          </a:p>
        </p:txBody>
      </p:sp>
    </p:spTree>
    <p:extLst>
      <p:ext uri="{BB962C8B-B14F-4D97-AF65-F5344CB8AC3E}">
        <p14:creationId xmlns:p14="http://schemas.microsoft.com/office/powerpoint/2010/main" xmlns="" val="3257860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533F2767-F349-4BE1-AFC0-B7A0DF30BC1B}" type="slidenum">
              <a:rPr lang="en-US" altLang="ja-JP"/>
              <a:pPr/>
              <a:t>2</a:t>
            </a:fld>
            <a:endParaRPr lang="en-US" altLang="ja-JP"/>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xmlns="" val="14776996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043566F5-760F-45FA-AF4B-F7F9FD9616D9}" type="slidenum">
              <a:rPr lang="en-US" altLang="ja-JP"/>
              <a:pPr/>
              <a:t>3</a:t>
            </a:fld>
            <a:endParaRPr lang="en-US" altLang="ja-JP"/>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xmlns="" val="8423138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043566F5-760F-45FA-AF4B-F7F9FD9616D9}" type="slidenum">
              <a:rPr lang="en-US" altLang="ja-JP"/>
              <a:pPr/>
              <a:t>4</a:t>
            </a:fld>
            <a:endParaRPr lang="en-US" altLang="ja-JP"/>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ja-JP" altLang="ja-JP" smtClean="0"/>
          </a:p>
        </p:txBody>
      </p:sp>
    </p:spTree>
    <p:extLst>
      <p:ext uri="{BB962C8B-B14F-4D97-AF65-F5344CB8AC3E}">
        <p14:creationId xmlns:p14="http://schemas.microsoft.com/office/powerpoint/2010/main" xmlns="" val="84231381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stretch>
            <a:fillRect/>
          </a:stretch>
        </p:blipFill>
        <p:spPr>
          <a:xfrm>
            <a:off x="0" y="1487487"/>
            <a:ext cx="9144000" cy="4225925"/>
          </a:xfrm>
          <a:prstGeom prst="rect">
            <a:avLst/>
          </a:prstGeom>
        </p:spPr>
      </p:pic>
      <p:sp>
        <p:nvSpPr>
          <p:cNvPr id="2" name="Title 1"/>
          <p:cNvSpPr>
            <a:spLocks noGrp="1"/>
          </p:cNvSpPr>
          <p:nvPr>
            <p:ph type="ctrTitle"/>
          </p:nvPr>
        </p:nvSpPr>
        <p:spPr>
          <a:xfrm>
            <a:off x="685800" y="2130425"/>
            <a:ext cx="7772400" cy="1470025"/>
          </a:xfrm>
        </p:spPr>
        <p:txBody>
          <a:bodyPr>
            <a:normAutofit/>
          </a:bodyPr>
          <a:lstStyle>
            <a:lvl1pPr>
              <a:defRPr sz="4000">
                <a:solidFill>
                  <a:schemeClr val="bg1"/>
                </a:solidFill>
                <a:latin typeface="Helvetica" panose="020B0604020202020204" pitchFamily="34" charset="0"/>
                <a:cs typeface="Helvetica" panose="020B0604020202020204"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bg1"/>
                </a:solidFill>
                <a:latin typeface="Helvetica" panose="020B0604020202020204" pitchFamily="34" charset="0"/>
                <a:cs typeface="Helvetica"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xmlns="" val="296371124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3CEA32-84DA-45D1-A2AE-CD31EDD23B59}" type="datetimeFigureOut">
              <a:rPr lang="en-US" smtClean="0"/>
              <a:pPr/>
              <a:t>8/27/2017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1064954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3CEA32-84DA-45D1-A2AE-CD31EDD23B59}" type="datetimeFigureOut">
              <a:rPr lang="en-US" smtClean="0"/>
              <a:pPr/>
              <a:t>8/27/2017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3418673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stretch>
            <a:fillRect/>
          </a:stretch>
        </p:blipFill>
        <p:spPr>
          <a:xfrm>
            <a:off x="457200" y="274638"/>
            <a:ext cx="8229600" cy="1142999"/>
          </a:xfrm>
          <a:prstGeom prst="rect">
            <a:avLst/>
          </a:prstGeom>
        </p:spPr>
      </p:pic>
      <p:sp>
        <p:nvSpPr>
          <p:cNvPr id="2" name="Title 1"/>
          <p:cNvSpPr>
            <a:spLocks noGrp="1"/>
          </p:cNvSpPr>
          <p:nvPr>
            <p:ph type="title"/>
          </p:nvPr>
        </p:nvSpPr>
        <p:spPr/>
        <p:txBody>
          <a:bodyPr>
            <a:normAutofit/>
          </a:bodyPr>
          <a:lstStyle>
            <a:lvl1pPr>
              <a:defRPr sz="3200">
                <a:solidFill>
                  <a:schemeClr val="bg1"/>
                </a:solidFill>
                <a:latin typeface="Helvetica" panose="020B0604020202020204" pitchFamily="34" charset="0"/>
                <a:cs typeface="Helvetica" panose="020B060402020202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3CEA32-84DA-45D1-A2AE-CD31EDD23B59}" type="datetimeFigureOut">
              <a:rPr lang="en-US" smtClean="0"/>
              <a:pPr/>
              <a:t>8/27/2017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331255161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3CEA32-84DA-45D1-A2AE-CD31EDD23B59}" type="datetimeFigureOut">
              <a:rPr lang="en-US" smtClean="0"/>
              <a:pPr/>
              <a:t>8/27/2017</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372032193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3CEA32-84DA-45D1-A2AE-CD31EDD23B59}" type="datetimeFigureOut">
              <a:rPr lang="en-US" smtClean="0"/>
              <a:pPr/>
              <a:t>8/27/2017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2668547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3CEA32-84DA-45D1-A2AE-CD31EDD23B59}" type="datetimeFigureOut">
              <a:rPr lang="en-US" smtClean="0"/>
              <a:pPr/>
              <a:t>8/27/2017</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583115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3CEA32-84DA-45D1-A2AE-CD31EDD23B59}" type="datetimeFigureOut">
              <a:rPr lang="en-US" smtClean="0"/>
              <a:pPr/>
              <a:t>8/27/2017</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178007419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3CEA32-84DA-45D1-A2AE-CD31EDD23B59}" type="datetimeFigureOut">
              <a:rPr lang="en-US" smtClean="0"/>
              <a:pPr/>
              <a:t>8/27/2017</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280806855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3CEA32-84DA-45D1-A2AE-CD31EDD23B59}" type="datetimeFigureOut">
              <a:rPr lang="en-US" smtClean="0"/>
              <a:pPr/>
              <a:t>8/27/2017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2224785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3CEA32-84DA-45D1-A2AE-CD31EDD23B59}" type="datetimeFigureOut">
              <a:rPr lang="en-US" smtClean="0"/>
              <a:pPr/>
              <a:t>8/27/2017</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4086360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3CEA32-84DA-45D1-A2AE-CD31EDD23B59}" type="datetimeFigureOut">
              <a:rPr lang="en-US" smtClean="0"/>
              <a:pPr/>
              <a:t>8/27/2017</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B13D9-8DC8-4981-88E2-5D1D3F79495F}" type="slidenum">
              <a:rPr lang="en-MY" smtClean="0"/>
              <a:pPr/>
              <a:t>&lt;#&gt;</a:t>
            </a:fld>
            <a:endParaRPr lang="en-MY"/>
          </a:p>
        </p:txBody>
      </p:sp>
    </p:spTree>
    <p:extLst>
      <p:ext uri="{BB962C8B-B14F-4D97-AF65-F5344CB8AC3E}">
        <p14:creationId xmlns:p14="http://schemas.microsoft.com/office/powerpoint/2010/main" xmlns="" val="7937577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GB" b="1" dirty="0" smtClean="0">
                <a:effectLst>
                  <a:outerShdw blurRad="38100" dist="38100" dir="2700000" algn="tl">
                    <a:srgbClr val="000000">
                      <a:alpha val="43137"/>
                    </a:srgbClr>
                  </a:outerShdw>
                </a:effectLst>
              </a:rPr>
              <a:t>Power Plant Technology</a:t>
            </a:r>
            <a:br>
              <a:rPr lang="en-GB" b="1" dirty="0" smtClean="0">
                <a:effectLst>
                  <a:outerShdw blurRad="38100" dist="38100" dir="2700000" algn="tl">
                    <a:srgbClr val="000000">
                      <a:alpha val="43137"/>
                    </a:srgbClr>
                  </a:outerShdw>
                </a:effectLst>
              </a:rPr>
            </a:br>
            <a:r>
              <a:rPr lang="en-GB" b="1" dirty="0">
                <a:effectLst>
                  <a:outerShdw blurRad="38100" dist="38100" dir="2700000" algn="tl">
                    <a:srgbClr val="000000">
                      <a:alpha val="43137"/>
                    </a:srgbClr>
                  </a:outerShdw>
                </a:effectLst>
              </a:rPr>
              <a:t/>
            </a:r>
            <a:br>
              <a:rPr lang="en-GB" b="1" dirty="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Combined Cycle and Renewable Energy Power Systems</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(Assignment 1)</a:t>
            </a:r>
            <a:endParaRPr lang="en-GB" b="1" dirty="0">
              <a:effectLst>
                <a:outerShdw blurRad="38100" dist="38100" dir="2700000" algn="tl">
                  <a:srgbClr val="000000">
                    <a:alpha val="43137"/>
                  </a:srgbClr>
                </a:outerShdw>
              </a:effectLst>
            </a:endParaRPr>
          </a:p>
        </p:txBody>
      </p:sp>
      <p:sp>
        <p:nvSpPr>
          <p:cNvPr id="5" name="Subtitle 4"/>
          <p:cNvSpPr>
            <a:spLocks noGrp="1"/>
          </p:cNvSpPr>
          <p:nvPr>
            <p:ph type="subTitle" idx="1"/>
          </p:nvPr>
        </p:nvSpPr>
        <p:spPr/>
        <p:txBody>
          <a:bodyPr>
            <a:normAutofit fontScale="85000" lnSpcReduction="20000"/>
          </a:bodyPr>
          <a:lstStyle/>
          <a:p>
            <a:endParaRPr lang="en-GB" b="1" dirty="0" smtClean="0">
              <a:effectLst>
                <a:outerShdw blurRad="38100" dist="38100" dir="2700000" algn="tl">
                  <a:srgbClr val="000000">
                    <a:alpha val="43137"/>
                  </a:srgbClr>
                </a:outerShdw>
              </a:effectLst>
            </a:endParaRPr>
          </a:p>
          <a:p>
            <a:r>
              <a:rPr lang="en-GB" b="1" dirty="0" smtClean="0">
                <a:effectLst>
                  <a:outerShdw blurRad="38100" dist="38100" dir="2700000" algn="tl">
                    <a:srgbClr val="000000">
                      <a:alpha val="43137"/>
                    </a:srgbClr>
                  </a:outerShdw>
                </a:effectLst>
              </a:rPr>
              <a:t>by</a:t>
            </a:r>
          </a:p>
          <a:p>
            <a:r>
              <a:rPr lang="en-GB" b="1" dirty="0" smtClean="0">
                <a:effectLst>
                  <a:outerShdw blurRad="38100" dist="38100" dir="2700000" algn="tl">
                    <a:srgbClr val="000000">
                      <a:alpha val="43137"/>
                    </a:srgbClr>
                  </a:outerShdw>
                </a:effectLst>
              </a:rPr>
              <a:t>Mohamad Firdaus Basrawi, Dr. (Eng)</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Mechanical Engineering Faculty</a:t>
            </a:r>
            <a:br>
              <a:rPr lang="en-GB" b="1" dirty="0" smtClean="0">
                <a:effectLst>
                  <a:outerShdw blurRad="38100" dist="38100" dir="2700000" algn="tl">
                    <a:srgbClr val="000000">
                      <a:alpha val="43137"/>
                    </a:srgbClr>
                  </a:outerShdw>
                </a:effectLst>
              </a:rPr>
            </a:br>
            <a:r>
              <a:rPr lang="en-GB" b="1" dirty="0" smtClean="0">
                <a:effectLst>
                  <a:outerShdw blurRad="38100" dist="38100" dir="2700000" algn="tl">
                    <a:srgbClr val="000000">
                      <a:alpha val="43137"/>
                    </a:srgbClr>
                  </a:outerShdw>
                </a:effectLst>
              </a:rPr>
              <a:t>mfirdausb@ump.edu.my</a:t>
            </a:r>
          </a:p>
          <a:p>
            <a:endParaRPr lang="en-GB" b="1" dirty="0">
              <a:effectLst>
                <a:outerShdw blurRad="38100" dist="38100" dir="2700000" algn="tl">
                  <a:srgbClr val="000000">
                    <a:alpha val="43137"/>
                  </a:srgbClr>
                </a:outerShdw>
              </a:effectLst>
            </a:endParaRPr>
          </a:p>
        </p:txBody>
      </p:sp>
      <p:pic>
        <p:nvPicPr>
          <p:cNvPr id="52226" name="Picture 2" descr="Image result for CC non-commercial"/>
          <p:cNvPicPr>
            <a:picLocks noChangeAspect="1" noChangeArrowheads="1"/>
          </p:cNvPicPr>
          <p:nvPr/>
        </p:nvPicPr>
        <p:blipFill>
          <a:blip r:embed="rId2" cstate="print"/>
          <a:srcRect/>
          <a:stretch>
            <a:fillRect/>
          </a:stretch>
        </p:blipFill>
        <p:spPr bwMode="auto">
          <a:xfrm>
            <a:off x="7020272" y="5710030"/>
            <a:ext cx="2123727" cy="743305"/>
          </a:xfrm>
          <a:prstGeom prst="rect">
            <a:avLst/>
          </a:prstGeom>
          <a:noFill/>
        </p:spPr>
      </p:pic>
    </p:spTree>
    <p:extLst>
      <p:ext uri="{BB962C8B-B14F-4D97-AF65-F5344CB8AC3E}">
        <p14:creationId xmlns:p14="http://schemas.microsoft.com/office/powerpoint/2010/main" xmlns="" val="5475315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4"/>
          <p:cNvSpPr txBox="1">
            <a:spLocks noChangeArrowheads="1"/>
          </p:cNvSpPr>
          <p:nvPr/>
        </p:nvSpPr>
        <p:spPr bwMode="auto">
          <a:xfrm>
            <a:off x="228600" y="533400"/>
            <a:ext cx="8686800" cy="3939540"/>
          </a:xfrm>
          <a:prstGeom prst="rect">
            <a:avLst/>
          </a:prstGeom>
          <a:noFill/>
          <a:ln w="9525">
            <a:noFill/>
            <a:miter lim="800000"/>
            <a:headEnd/>
            <a:tailEnd/>
          </a:ln>
        </p:spPr>
        <p:txBody>
          <a:bodyPr>
            <a:spAutoFit/>
          </a:bodyPr>
          <a:lstStyle/>
          <a:p>
            <a:pPr algn="just">
              <a:spcBef>
                <a:spcPct val="50000"/>
              </a:spcBef>
            </a:pPr>
            <a:r>
              <a:rPr lang="en-US" altLang="ja-JP" sz="2000" b="1" dirty="0" smtClean="0">
                <a:ea typeface="ＭＳ Ｐゴシック" charset="-128"/>
              </a:rPr>
              <a:t>Example</a:t>
            </a:r>
          </a:p>
          <a:p>
            <a:pPr algn="just">
              <a:spcBef>
                <a:spcPct val="50000"/>
              </a:spcBef>
            </a:pPr>
            <a:r>
              <a:rPr lang="en-US" altLang="ja-JP" sz="2000" dirty="0" smtClean="0">
                <a:ea typeface="ＭＳ Ｐゴシック" charset="-128"/>
              </a:rPr>
              <a:t>A CCGT operates using a gas turbine for topping cycle and rankine cycle for bottoming cycle. Air is supplied to the gas turbine at 101kPa and 20</a:t>
            </a:r>
            <a:r>
              <a:rPr lang="en-US" altLang="ja-JP" sz="2000" baseline="30000" dirty="0" smtClean="0">
                <a:ea typeface="ＭＳ Ｐゴシック" charset="-128"/>
              </a:rPr>
              <a:t>o</a:t>
            </a:r>
            <a:r>
              <a:rPr lang="en-US" altLang="ja-JP" sz="2000" dirty="0" smtClean="0">
                <a:ea typeface="ＭＳ Ｐゴシック" charset="-128"/>
              </a:rPr>
              <a:t>C, and turbine inlet temperature of the gas is 1100</a:t>
            </a:r>
            <a:r>
              <a:rPr lang="en-US" altLang="ja-JP" sz="2000" baseline="30000" dirty="0" smtClean="0">
                <a:ea typeface="ＭＳ Ｐゴシック" charset="-128"/>
              </a:rPr>
              <a:t>o</a:t>
            </a:r>
            <a:r>
              <a:rPr lang="en-US" altLang="ja-JP" sz="2000" dirty="0" smtClean="0">
                <a:ea typeface="ＭＳ Ｐゴシック" charset="-128"/>
              </a:rPr>
              <a:t>C. The compression ratio, compressor isentropic efficiency and turbine isentropic efficiency is 8, 85% and 90%, respectively. At the exhaust heat exchanger, steam flows through the heat exchanger with a pressure of 6MPa, and leaves at 320</a:t>
            </a:r>
            <a:r>
              <a:rPr lang="en-US" altLang="ja-JP" sz="2000" baseline="30000" dirty="0" smtClean="0">
                <a:ea typeface="ＭＳ Ｐゴシック" charset="-128"/>
              </a:rPr>
              <a:t>o</a:t>
            </a:r>
            <a:r>
              <a:rPr lang="en-US" altLang="ja-JP" sz="2000" dirty="0" smtClean="0">
                <a:ea typeface="ＭＳ Ｐゴシック" charset="-128"/>
              </a:rPr>
              <a:t>C. The temperature of gas outlet is equal to the saturation temperature of the steam inlet. The lowest pressure of the steam cycle at condenser is 20kPa, and the isentropic efficiency of the steam turbine is 90%. If the output of the system is 100 MW, the mass flow rate of air through the air compressor required is to be determined. It should be noted that specific heat ratio is 1.4, and specific heat is 1.005kJ/kgK.</a:t>
            </a:r>
            <a:endParaRPr lang="en-US" altLang="ja-JP" sz="2000" dirty="0">
              <a:ea typeface="ＭＳ Ｐゴシック" charset="-12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28600" y="381000"/>
            <a:ext cx="8686800" cy="6709529"/>
          </a:xfrm>
          <a:prstGeom prst="rect">
            <a:avLst/>
          </a:prstGeom>
          <a:noFill/>
          <a:ln w="9525">
            <a:noFill/>
            <a:miter lim="800000"/>
            <a:headEnd/>
            <a:tailEnd/>
          </a:ln>
        </p:spPr>
        <p:txBody>
          <a:bodyPr>
            <a:spAutoFit/>
          </a:bodyPr>
          <a:lstStyle/>
          <a:p>
            <a:pPr>
              <a:spcBef>
                <a:spcPct val="50000"/>
              </a:spcBef>
            </a:pPr>
            <a:r>
              <a:rPr lang="en-US" altLang="ja-JP" sz="2000" b="1" dirty="0" smtClean="0">
                <a:ea typeface="ＭＳ Ｐゴシック" charset="-128"/>
              </a:rPr>
              <a:t>Example</a:t>
            </a:r>
          </a:p>
          <a:p>
            <a:pPr>
              <a:spcBef>
                <a:spcPct val="50000"/>
              </a:spcBef>
            </a:pPr>
            <a:r>
              <a:rPr lang="en-US" altLang="ja-JP" sz="2000" dirty="0" smtClean="0">
                <a:ea typeface="ＭＳ Ｐゴシック" charset="-128"/>
              </a:rPr>
              <a:t>     In a CCGT, the air inlet temperature and the pressure ratio is 15</a:t>
            </a:r>
            <a:r>
              <a:rPr lang="en-US" altLang="ja-JP" sz="2000" baseline="30000" dirty="0" smtClean="0">
                <a:ea typeface="ＭＳ Ｐゴシック" charset="-128"/>
              </a:rPr>
              <a:t>o</a:t>
            </a:r>
            <a:r>
              <a:rPr lang="en-US" altLang="ja-JP" sz="2000" dirty="0" smtClean="0">
                <a:ea typeface="ＭＳ Ｐゴシック" charset="-128"/>
              </a:rPr>
              <a:t>C and 7.5, respectively. In addition, there is additional fuel burned in the exhaust gas. This results in the raising of the gas temperature to 750</a:t>
            </a:r>
            <a:r>
              <a:rPr lang="en-US" altLang="ja-JP" sz="2000" baseline="30000" dirty="0" smtClean="0">
                <a:ea typeface="ＭＳ Ｐゴシック" charset="-128"/>
              </a:rPr>
              <a:t>o</a:t>
            </a:r>
            <a:r>
              <a:rPr lang="en-US" altLang="ja-JP" sz="2000" dirty="0" smtClean="0">
                <a:ea typeface="ＭＳ Ｐゴシック" charset="-128"/>
              </a:rPr>
              <a:t>C, and the gas outlet temperature from at stream generator is 100</a:t>
            </a:r>
            <a:r>
              <a:rPr lang="en-US" altLang="ja-JP" sz="2000" baseline="30000" dirty="0" smtClean="0">
                <a:ea typeface="ＭＳ Ｐゴシック" charset="-128"/>
              </a:rPr>
              <a:t>o</a:t>
            </a:r>
            <a:r>
              <a:rPr lang="en-US" altLang="ja-JP" sz="2000" dirty="0" smtClean="0">
                <a:ea typeface="ＭＳ Ｐゴシック" charset="-128"/>
              </a:rPr>
              <a:t>C. </a:t>
            </a:r>
          </a:p>
          <a:p>
            <a:pPr>
              <a:spcBef>
                <a:spcPct val="50000"/>
              </a:spcBef>
            </a:pPr>
            <a:r>
              <a:rPr lang="en-US" altLang="ja-JP" sz="2000" dirty="0" smtClean="0">
                <a:ea typeface="ＭＳ Ｐゴシック" charset="-128"/>
              </a:rPr>
              <a:t>     At the turbine inlet, pressure and temperature is 50 bar and 600</a:t>
            </a:r>
            <a:r>
              <a:rPr lang="en-US" altLang="ja-JP" sz="2000" baseline="30000" dirty="0" smtClean="0">
                <a:ea typeface="ＭＳ Ｐゴシック" charset="-128"/>
              </a:rPr>
              <a:t>o</a:t>
            </a:r>
            <a:r>
              <a:rPr lang="en-US" altLang="ja-JP" sz="2000" dirty="0" smtClean="0">
                <a:ea typeface="ＭＳ Ｐゴシック" charset="-128"/>
              </a:rPr>
              <a:t>C, respectively. In addition, steam leaves the condenser at 10 kPa. </a:t>
            </a:r>
          </a:p>
          <a:p>
            <a:pPr>
              <a:spcBef>
                <a:spcPct val="50000"/>
              </a:spcBef>
            </a:pPr>
            <a:r>
              <a:rPr lang="en-US" altLang="ja-JP" sz="2000" dirty="0" smtClean="0">
                <a:ea typeface="ＭＳ Ｐゴシック" charset="-128"/>
              </a:rPr>
              <a:t>    If the effect of mass flow rate of fuel and pump work can be neglected, total output of the CCGT is 200MW, and calorific value of the fuel is 43.3 MJ/kg, determine</a:t>
            </a:r>
          </a:p>
          <a:p>
            <a:pPr marL="457200" indent="-457200">
              <a:spcBef>
                <a:spcPct val="50000"/>
              </a:spcBef>
              <a:buAutoNum type="alphaLcParenBoth"/>
            </a:pPr>
            <a:r>
              <a:rPr lang="en-US" altLang="ja-JP" sz="2000" dirty="0" smtClean="0">
                <a:ea typeface="ＭＳ Ｐゴシック" charset="-128"/>
              </a:rPr>
              <a:t>The mass flow rates at topping and bottming cycle,</a:t>
            </a:r>
          </a:p>
          <a:p>
            <a:pPr marL="457200" indent="-457200">
              <a:spcBef>
                <a:spcPct val="50000"/>
              </a:spcBef>
              <a:buAutoNum type="alphaLcParenBoth"/>
            </a:pPr>
            <a:r>
              <a:rPr lang="en-US" altLang="ja-JP" sz="2000" dirty="0" smtClean="0">
                <a:ea typeface="ＭＳ Ｐゴシック" charset="-128"/>
              </a:rPr>
              <a:t>The power outputs at both cycles,</a:t>
            </a:r>
          </a:p>
          <a:p>
            <a:pPr marL="457200" indent="-457200">
              <a:spcBef>
                <a:spcPct val="50000"/>
              </a:spcBef>
              <a:buAutoNum type="alphaLcParenBoth"/>
            </a:pPr>
            <a:r>
              <a:rPr lang="en-US" altLang="ja-JP" sz="2000" dirty="0" smtClean="0">
                <a:ea typeface="ＭＳ Ｐゴシック" charset="-128"/>
              </a:rPr>
              <a:t>The thermal efficiency of the CCGT, and</a:t>
            </a:r>
          </a:p>
          <a:p>
            <a:pPr marL="457200" indent="-457200">
              <a:spcBef>
                <a:spcPct val="50000"/>
              </a:spcBef>
              <a:buAutoNum type="alphaLcParenBoth"/>
            </a:pPr>
            <a:r>
              <a:rPr lang="en-US" altLang="ja-JP" sz="2000" dirty="0" smtClean="0">
                <a:ea typeface="ＭＳ Ｐゴシック" charset="-128"/>
              </a:rPr>
              <a:t>The air fuel ratio.</a:t>
            </a:r>
          </a:p>
          <a:p>
            <a:pPr marL="457200" indent="-457200">
              <a:spcBef>
                <a:spcPct val="50000"/>
              </a:spcBef>
            </a:pPr>
            <a:r>
              <a:rPr lang="en-US" altLang="ja-JP" sz="2000" dirty="0" smtClean="0">
                <a:ea typeface="ＭＳ Ｐゴシック" charset="-128"/>
              </a:rPr>
              <a:t>It should be noted that the cp=1.11kJ/kgK, and k=1.33 for combustion gases, and cp=1.005kJ/kgK and k=1.4 for air.</a:t>
            </a:r>
          </a:p>
          <a:p>
            <a:pPr marL="457200" indent="-457200">
              <a:spcBef>
                <a:spcPct val="50000"/>
              </a:spcBef>
              <a:buAutoNum type="alphaLcParenBoth"/>
            </a:pPr>
            <a:endParaRPr lang="en-US" altLang="ja-JP" sz="2000" dirty="0">
              <a:ea typeface="ＭＳ Ｐゴシック" charset="-128"/>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p:cNvSpPr txBox="1">
            <a:spLocks noChangeArrowheads="1"/>
          </p:cNvSpPr>
          <p:nvPr/>
        </p:nvSpPr>
        <p:spPr bwMode="auto">
          <a:xfrm>
            <a:off x="228600" y="381000"/>
            <a:ext cx="8686800" cy="6709529"/>
          </a:xfrm>
          <a:prstGeom prst="rect">
            <a:avLst/>
          </a:prstGeom>
          <a:noFill/>
          <a:ln w="9525">
            <a:noFill/>
            <a:miter lim="800000"/>
            <a:headEnd/>
            <a:tailEnd/>
          </a:ln>
        </p:spPr>
        <p:txBody>
          <a:bodyPr>
            <a:spAutoFit/>
          </a:bodyPr>
          <a:lstStyle/>
          <a:p>
            <a:pPr>
              <a:spcBef>
                <a:spcPct val="50000"/>
              </a:spcBef>
            </a:pPr>
            <a:r>
              <a:rPr lang="en-US" altLang="ja-JP" sz="2000" b="1" dirty="0" smtClean="0">
                <a:ea typeface="ＭＳ Ｐゴシック" charset="-128"/>
              </a:rPr>
              <a:t>Example</a:t>
            </a:r>
          </a:p>
          <a:p>
            <a:pPr>
              <a:spcBef>
                <a:spcPct val="50000"/>
              </a:spcBef>
            </a:pPr>
            <a:r>
              <a:rPr lang="en-US" altLang="ja-JP" sz="2000" dirty="0" smtClean="0">
                <a:ea typeface="ＭＳ Ｐゴシック" charset="-128"/>
              </a:rPr>
              <a:t>     In a CCGT, the air inlet temperature and the pressure ratio is 15</a:t>
            </a:r>
            <a:r>
              <a:rPr lang="en-US" altLang="ja-JP" sz="2000" baseline="30000" dirty="0" smtClean="0">
                <a:ea typeface="ＭＳ Ｐゴシック" charset="-128"/>
              </a:rPr>
              <a:t>o</a:t>
            </a:r>
            <a:r>
              <a:rPr lang="en-US" altLang="ja-JP" sz="2000" dirty="0" smtClean="0">
                <a:ea typeface="ＭＳ Ｐゴシック" charset="-128"/>
              </a:rPr>
              <a:t>C and 7.0, respectively. In addition, there is additional fuel burned in the exhaust gas. This results in the raising of the gas temperature to 700</a:t>
            </a:r>
            <a:r>
              <a:rPr lang="en-US" altLang="ja-JP" sz="2000" baseline="30000" dirty="0" smtClean="0">
                <a:ea typeface="ＭＳ Ｐゴシック" charset="-128"/>
              </a:rPr>
              <a:t>o</a:t>
            </a:r>
            <a:r>
              <a:rPr lang="en-US" altLang="ja-JP" sz="2000" dirty="0" smtClean="0">
                <a:ea typeface="ＭＳ Ｐゴシック" charset="-128"/>
              </a:rPr>
              <a:t>C, and the gas outlet temperature from at stream generator is 100</a:t>
            </a:r>
            <a:r>
              <a:rPr lang="en-US" altLang="ja-JP" sz="2000" baseline="30000" dirty="0" smtClean="0">
                <a:ea typeface="ＭＳ Ｐゴシック" charset="-128"/>
              </a:rPr>
              <a:t>o</a:t>
            </a:r>
            <a:r>
              <a:rPr lang="en-US" altLang="ja-JP" sz="2000" dirty="0" smtClean="0">
                <a:ea typeface="ＭＳ Ｐゴシック" charset="-128"/>
              </a:rPr>
              <a:t>C. </a:t>
            </a:r>
          </a:p>
          <a:p>
            <a:pPr>
              <a:spcBef>
                <a:spcPct val="50000"/>
              </a:spcBef>
            </a:pPr>
            <a:r>
              <a:rPr lang="en-US" altLang="ja-JP" sz="2000" dirty="0" smtClean="0">
                <a:ea typeface="ＭＳ Ｐゴシック" charset="-128"/>
              </a:rPr>
              <a:t>     At the turbine inlet, pressure and temperature is 45 bar and 500</a:t>
            </a:r>
            <a:r>
              <a:rPr lang="en-US" altLang="ja-JP" sz="2000" baseline="30000" dirty="0" smtClean="0">
                <a:ea typeface="ＭＳ Ｐゴシック" charset="-128"/>
              </a:rPr>
              <a:t>o</a:t>
            </a:r>
            <a:r>
              <a:rPr lang="en-US" altLang="ja-JP" sz="2000" dirty="0" smtClean="0">
                <a:ea typeface="ＭＳ Ｐゴシック" charset="-128"/>
              </a:rPr>
              <a:t>C, respectively. In addition, steam leaves the condenser at 10 kPa. </a:t>
            </a:r>
          </a:p>
          <a:p>
            <a:pPr>
              <a:spcBef>
                <a:spcPct val="50000"/>
              </a:spcBef>
            </a:pPr>
            <a:r>
              <a:rPr lang="en-US" altLang="ja-JP" sz="2000" dirty="0" smtClean="0">
                <a:ea typeface="ＭＳ Ｐゴシック" charset="-128"/>
              </a:rPr>
              <a:t>    If the effect of mass flow rate of fuel and pump work can be neglected, total output of the CCGT is 180MW, and calorific value of the fuel is 43.3 MJ/kg, determine</a:t>
            </a:r>
          </a:p>
          <a:p>
            <a:pPr marL="457200" indent="-457200">
              <a:spcBef>
                <a:spcPct val="50000"/>
              </a:spcBef>
              <a:buAutoNum type="alphaLcParenBoth"/>
            </a:pPr>
            <a:r>
              <a:rPr lang="en-US" altLang="ja-JP" sz="2000" dirty="0" smtClean="0">
                <a:ea typeface="ＭＳ Ｐゴシック" charset="-128"/>
              </a:rPr>
              <a:t>The mass flow rates at topping and bottming cycle,</a:t>
            </a:r>
          </a:p>
          <a:p>
            <a:pPr marL="457200" indent="-457200">
              <a:spcBef>
                <a:spcPct val="50000"/>
              </a:spcBef>
              <a:buAutoNum type="alphaLcParenBoth"/>
            </a:pPr>
            <a:r>
              <a:rPr lang="en-US" altLang="ja-JP" sz="2000" dirty="0" smtClean="0">
                <a:ea typeface="ＭＳ Ｐゴシック" charset="-128"/>
              </a:rPr>
              <a:t>The power outputs at both cycles,</a:t>
            </a:r>
          </a:p>
          <a:p>
            <a:pPr marL="457200" indent="-457200">
              <a:spcBef>
                <a:spcPct val="50000"/>
              </a:spcBef>
              <a:buAutoNum type="alphaLcParenBoth"/>
            </a:pPr>
            <a:r>
              <a:rPr lang="en-US" altLang="ja-JP" sz="2000" dirty="0" smtClean="0">
                <a:ea typeface="ＭＳ Ｐゴシック" charset="-128"/>
              </a:rPr>
              <a:t>The thermal efficiency of the CCGT, and</a:t>
            </a:r>
          </a:p>
          <a:p>
            <a:pPr marL="457200" indent="-457200">
              <a:spcBef>
                <a:spcPct val="50000"/>
              </a:spcBef>
              <a:buAutoNum type="alphaLcParenBoth"/>
            </a:pPr>
            <a:r>
              <a:rPr lang="en-US" altLang="ja-JP" sz="2000" dirty="0" smtClean="0">
                <a:ea typeface="ＭＳ Ｐゴシック" charset="-128"/>
              </a:rPr>
              <a:t>The air fuel ratio.</a:t>
            </a:r>
          </a:p>
          <a:p>
            <a:pPr marL="457200" indent="-457200">
              <a:spcBef>
                <a:spcPct val="50000"/>
              </a:spcBef>
            </a:pPr>
            <a:r>
              <a:rPr lang="en-US" altLang="ja-JP" sz="2000" dirty="0" smtClean="0">
                <a:ea typeface="ＭＳ Ｐゴシック" charset="-128"/>
              </a:rPr>
              <a:t>It should be noted that the cp=1.11kJ/kgK, and k=1.33 for combustion gases, and cp=1.005kJ/kgK and k=1.4 for air.</a:t>
            </a:r>
          </a:p>
          <a:p>
            <a:pPr marL="457200" indent="-457200">
              <a:spcBef>
                <a:spcPct val="50000"/>
              </a:spcBef>
              <a:buAutoNum type="alphaLcParenBoth"/>
            </a:pPr>
            <a:endParaRPr lang="en-US" altLang="ja-JP" sz="2000" dirty="0">
              <a:ea typeface="ＭＳ Ｐゴシック" charset="-128"/>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CW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OCW Template</Template>
  <TotalTime>41009</TotalTime>
  <Words>528</Words>
  <Application>Microsoft Office PowerPoint</Application>
  <PresentationFormat>画面に合わせる (4:3)</PresentationFormat>
  <Paragraphs>27</Paragraphs>
  <Slides>4</Slides>
  <Notes>3</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OCW Template</vt:lpstr>
      <vt:lpstr>Power Plant Technology  Combined Cycle and Renewable Energy Power Systems (Assignment 1)</vt:lpstr>
      <vt:lpstr>スライド 2</vt:lpstr>
      <vt:lpstr>スライド 3</vt:lpstr>
      <vt:lpstr>スライド 4</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5AVE</cp:lastModifiedBy>
  <cp:revision>2088</cp:revision>
  <dcterms:created xsi:type="dcterms:W3CDTF">2010-07-05T07:50:24Z</dcterms:created>
  <dcterms:modified xsi:type="dcterms:W3CDTF">2017-08-27T02:45:17Z</dcterms:modified>
</cp:coreProperties>
</file>