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359" r:id="rId3"/>
    <p:sldId id="397" r:id="rId4"/>
    <p:sldId id="398" r:id="rId5"/>
    <p:sldId id="399" r:id="rId6"/>
    <p:sldId id="400" r:id="rId7"/>
    <p:sldId id="401" r:id="rId8"/>
    <p:sldId id="345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3366CC"/>
    <a:srgbClr val="33CCCC"/>
    <a:srgbClr val="006699"/>
    <a:srgbClr val="99FFCC"/>
    <a:srgbClr val="00FFCC"/>
    <a:srgbClr val="00AFA7"/>
    <a:srgbClr val="CCFFFF"/>
    <a:srgbClr val="3366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61" autoAdjust="0"/>
    <p:restoredTop sz="96715" autoAdjust="0"/>
  </p:normalViewPr>
  <p:slideViewPr>
    <p:cSldViewPr snapToObjects="1">
      <p:cViewPr>
        <p:scale>
          <a:sx n="50" d="100"/>
          <a:sy n="50" d="100"/>
        </p:scale>
        <p:origin x="-24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0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1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1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1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37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2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12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947C-3EE4-4F91-AA98-755B017E9B60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GEOTECHNICAL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Shear Strength of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Soil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(Learning activities)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>
              <a:lnSpc>
                <a:spcPct val="170000"/>
              </a:lnSpc>
            </a:pP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Abdullah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Civil Engineering ad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 Resources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427" y="4019279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467544" y="1628800"/>
            <a:ext cx="8175799" cy="5048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sz="1800" dirty="0" smtClean="0">
                <a:latin typeface="Helvetica LT Std Light"/>
              </a:rPr>
              <a:t>1)	Das, B.M., “Principles of Geotechnical Engineering, 5</a:t>
            </a:r>
            <a:r>
              <a:rPr lang="en-US" sz="1800" baseline="30000" dirty="0" smtClean="0">
                <a:latin typeface="Helvetica LT Std Light"/>
              </a:rPr>
              <a:t>th</a:t>
            </a:r>
            <a:r>
              <a:rPr lang="en-US" sz="1800" dirty="0" smtClean="0">
                <a:latin typeface="Helvetica LT Std Light"/>
              </a:rPr>
              <a:t> edition”, 	Thomson Learning (2002).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569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66006" y="1340768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A direct shear test was conducted on a specimen of dry sand with a normal stress of 200kN/m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. Failure occurred at a shear stress of 175kN/m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. The size of the specimen test was 75mm x 75mm x 30mm (height). Determine the angle of friction, </a:t>
            </a:r>
            <a:r>
              <a:rPr lang="en-US" sz="2400" dirty="0" smtClean="0">
                <a:sym typeface="Symbol"/>
              </a:rPr>
              <a:t>. For a normal stress of 150k/m</a:t>
            </a:r>
            <a:r>
              <a:rPr lang="en-US" sz="2400" baseline="30000" dirty="0" smtClean="0">
                <a:sym typeface="Symbol"/>
              </a:rPr>
              <a:t>2</a:t>
            </a:r>
            <a:r>
              <a:rPr lang="en-US" sz="2400" dirty="0" smtClean="0">
                <a:sym typeface="Symbol"/>
              </a:rPr>
              <a:t>, what shear force would be required to cause failure in the specimen?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7561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66006" y="1340768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Following are the results of four drained direct shear tests on a normally consolidated clay:</a:t>
            </a:r>
          </a:p>
          <a:p>
            <a:pPr algn="just"/>
            <a:r>
              <a:rPr lang="en-US" sz="2400" dirty="0" smtClean="0"/>
              <a:t>Size of specimen = 60mm x 60mm</a:t>
            </a:r>
          </a:p>
          <a:p>
            <a:pPr algn="just"/>
            <a:r>
              <a:rPr lang="en-US" sz="2400" dirty="0" smtClean="0"/>
              <a:t>Height of specimen = 30mm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273185"/>
              </p:ext>
            </p:extLst>
          </p:nvPr>
        </p:nvGraphicFramePr>
        <p:xfrm>
          <a:off x="540498" y="3251200"/>
          <a:ext cx="8155108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1295"/>
                <a:gridCol w="3367191"/>
                <a:gridCol w="32466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Test no.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Normal force (N)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Shear force at failure (N)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230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310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385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45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66006" y="1340768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The shear strength of a normally consolidated clay can be given by the equation </a:t>
            </a:r>
            <a:r>
              <a:rPr lang="en-US" sz="2400" dirty="0" smtClean="0">
                <a:sym typeface="Symbol"/>
              </a:rPr>
              <a:t>f =  tan 31. A consolidated undrained test was conducted on the clay. Following are the results of the test:</a:t>
            </a:r>
          </a:p>
          <a:p>
            <a:pPr algn="just"/>
            <a:r>
              <a:rPr lang="en-US" sz="2400" dirty="0" smtClean="0">
                <a:sym typeface="Symbol"/>
              </a:rPr>
              <a:t>Chamber confining pressure = 112kN/m2</a:t>
            </a:r>
          </a:p>
          <a:p>
            <a:pPr algn="just"/>
            <a:r>
              <a:rPr lang="en-US" sz="2400" dirty="0" smtClean="0">
                <a:sym typeface="Symbol"/>
              </a:rPr>
              <a:t>Deviator stress at failure = 100kN/m2</a:t>
            </a:r>
          </a:p>
          <a:p>
            <a:pPr algn="just"/>
            <a:r>
              <a:rPr lang="en-US" sz="2400" dirty="0" smtClean="0">
                <a:sym typeface="Symbol"/>
              </a:rPr>
              <a:t>Determine:</a:t>
            </a:r>
          </a:p>
          <a:p>
            <a:pPr marL="457200" indent="-457200" algn="just">
              <a:buAutoNum type="alphaLcParenR"/>
            </a:pPr>
            <a:r>
              <a:rPr lang="en-US" sz="2400" dirty="0" smtClean="0">
                <a:sym typeface="Symbol"/>
              </a:rPr>
              <a:t>The consolidated undrained friction angle, </a:t>
            </a:r>
          </a:p>
          <a:p>
            <a:pPr marL="457200" indent="-457200" algn="just">
              <a:buAutoNum type="alphaLcParenR"/>
            </a:pPr>
            <a:r>
              <a:rPr lang="en-US" sz="2400" dirty="0" smtClean="0">
                <a:sym typeface="Symbol"/>
              </a:rPr>
              <a:t>The pore water pressure developed in the clay specimen at failure.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405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66006" y="1340768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The following are the results of a consolidated undrained </a:t>
            </a:r>
            <a:r>
              <a:rPr lang="en-US" sz="2400" dirty="0" err="1" smtClean="0"/>
              <a:t>triaxial</a:t>
            </a:r>
            <a:r>
              <a:rPr lang="en-US" sz="2400" dirty="0" smtClean="0"/>
              <a:t> test in a clay. Draw the total stress Mohr’s circles and determine the shear strength parameters for consolidated </a:t>
            </a:r>
            <a:r>
              <a:rPr lang="en-US" sz="2400" dirty="0" smtClean="0"/>
              <a:t>undrained conditions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136953"/>
              </p:ext>
            </p:extLst>
          </p:nvPr>
        </p:nvGraphicFramePr>
        <p:xfrm>
          <a:off x="540498" y="3251200"/>
          <a:ext cx="8155108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1295"/>
                <a:gridCol w="3367191"/>
                <a:gridCol w="32466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Test no.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ym typeface="Symbol"/>
                        </a:rPr>
                        <a:t></a:t>
                      </a:r>
                      <a:r>
                        <a:rPr lang="en-US" sz="2400" baseline="-25000" dirty="0" smtClean="0">
                          <a:sym typeface="Symbol"/>
                        </a:rPr>
                        <a:t>3</a:t>
                      </a:r>
                      <a:r>
                        <a:rPr lang="en-US" sz="2400" dirty="0" smtClean="0">
                          <a:sym typeface="Symbol"/>
                        </a:rPr>
                        <a:t> (</a:t>
                      </a:r>
                      <a:r>
                        <a:rPr lang="en-US" sz="2400" dirty="0" err="1" smtClean="0">
                          <a:sym typeface="Symbol"/>
                        </a:rPr>
                        <a:t>kN</a:t>
                      </a:r>
                      <a:r>
                        <a:rPr lang="en-US" sz="2400" dirty="0" smtClean="0">
                          <a:sym typeface="Symbol"/>
                        </a:rPr>
                        <a:t>/m2)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ym typeface="Symbol"/>
                        </a:rPr>
                        <a:t></a:t>
                      </a:r>
                      <a:r>
                        <a:rPr lang="en-US" sz="2400" baseline="-25000" dirty="0" smtClean="0">
                          <a:sym typeface="Symbol"/>
                        </a:rPr>
                        <a:t>1</a:t>
                      </a:r>
                      <a:r>
                        <a:rPr lang="en-US" sz="2400" baseline="0" dirty="0" smtClean="0">
                          <a:sym typeface="Symbol"/>
                        </a:rPr>
                        <a:t> at failure</a:t>
                      </a:r>
                      <a:r>
                        <a:rPr lang="en-US" sz="2400" dirty="0" smtClean="0">
                          <a:sym typeface="Symbol"/>
                        </a:rPr>
                        <a:t> (</a:t>
                      </a:r>
                      <a:r>
                        <a:rPr lang="en-US" sz="2400" dirty="0" err="1" smtClean="0">
                          <a:sym typeface="Symbol"/>
                        </a:rPr>
                        <a:t>kN</a:t>
                      </a:r>
                      <a:r>
                        <a:rPr lang="en-US" sz="2400" dirty="0" smtClean="0">
                          <a:sym typeface="Symbol"/>
                        </a:rPr>
                        <a:t>/m2)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375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384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636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855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Amizatulhani</a:t>
            </a:r>
            <a:r>
              <a:rPr lang="en-GB" sz="2700" dirty="0" smtClean="0"/>
              <a:t> Abdullah</a:t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Yuhyi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Tadza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Youventharan</a:t>
            </a:r>
            <a:r>
              <a:rPr lang="en-GB" sz="2700" dirty="0" smtClean="0"/>
              <a:t> </a:t>
            </a:r>
            <a:r>
              <a:rPr lang="en-GB" sz="2700" dirty="0" err="1" smtClean="0"/>
              <a:t>Duraisamy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Muzamir</a:t>
            </a:r>
            <a:r>
              <a:rPr lang="en-GB" sz="2700" dirty="0" smtClean="0"/>
              <a:t> Hasan</a:t>
            </a:r>
            <a:br>
              <a:rPr lang="en-GB" sz="2700" dirty="0" smtClean="0"/>
            </a:br>
            <a:r>
              <a:rPr lang="en-GB" sz="2700" dirty="0" smtClean="0"/>
              <a:t>Ir. </a:t>
            </a:r>
            <a:r>
              <a:rPr lang="en-GB" sz="2700" dirty="0" err="1" smtClean="0"/>
              <a:t>Azhani</a:t>
            </a:r>
            <a:r>
              <a:rPr lang="en-GB" sz="2700" dirty="0" smtClean="0"/>
              <a:t> </a:t>
            </a:r>
            <a:r>
              <a:rPr lang="en-GB" sz="2700" dirty="0" err="1" smtClean="0"/>
              <a:t>Zukri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1893</TotalTime>
  <Words>317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Custom Design</vt:lpstr>
      <vt:lpstr>GEOTECHNICAL ENGINEERING  Shear Strength of Soil (Learning activities)</vt:lpstr>
      <vt:lpstr>Reference</vt:lpstr>
      <vt:lpstr>PowerPoint Presentation</vt:lpstr>
      <vt:lpstr>PowerPoint Presentation</vt:lpstr>
      <vt:lpstr>PowerPoint Presentation</vt:lpstr>
      <vt:lpstr>PowerPoint Presentation</vt:lpstr>
      <vt:lpstr>Author Information Dr. Amizatulhani Abdullah Dr. Mohd Yuhyi Mohd Tadza Dr. Youventharan Duraisamy Dr. Muzamir Hasan Ir. Azhani Zukri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AAA</cp:lastModifiedBy>
  <cp:revision>345</cp:revision>
  <cp:lastPrinted>2017-07-24T03:54:17Z</cp:lastPrinted>
  <dcterms:created xsi:type="dcterms:W3CDTF">2016-03-03T08:04:10Z</dcterms:created>
  <dcterms:modified xsi:type="dcterms:W3CDTF">2017-08-30T05:45:53Z</dcterms:modified>
</cp:coreProperties>
</file>