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442" r:id="rId2"/>
    <p:sldId id="321" r:id="rId3"/>
    <p:sldId id="382" r:id="rId4"/>
    <p:sldId id="383" r:id="rId5"/>
    <p:sldId id="425" r:id="rId6"/>
    <p:sldId id="415" r:id="rId7"/>
    <p:sldId id="343" r:id="rId8"/>
    <p:sldId id="322" r:id="rId9"/>
    <p:sldId id="417" r:id="rId10"/>
    <p:sldId id="416" r:id="rId11"/>
    <p:sldId id="418" r:id="rId12"/>
    <p:sldId id="306" r:id="rId13"/>
    <p:sldId id="380" r:id="rId14"/>
    <p:sldId id="344" r:id="rId15"/>
    <p:sldId id="345" r:id="rId16"/>
    <p:sldId id="346" r:id="rId17"/>
    <p:sldId id="307" r:id="rId18"/>
    <p:sldId id="385" r:id="rId19"/>
    <p:sldId id="320" r:id="rId20"/>
    <p:sldId id="412" r:id="rId21"/>
    <p:sldId id="413" r:id="rId22"/>
    <p:sldId id="414" r:id="rId23"/>
    <p:sldId id="386" r:id="rId24"/>
    <p:sldId id="441" r:id="rId25"/>
    <p:sldId id="348" r:id="rId26"/>
    <p:sldId id="349" r:id="rId27"/>
    <p:sldId id="347" r:id="rId28"/>
    <p:sldId id="350" r:id="rId29"/>
    <p:sldId id="351" r:id="rId30"/>
    <p:sldId id="354" r:id="rId31"/>
    <p:sldId id="352" r:id="rId32"/>
    <p:sldId id="407" r:id="rId33"/>
    <p:sldId id="355" r:id="rId34"/>
    <p:sldId id="389" r:id="rId35"/>
    <p:sldId id="390" r:id="rId36"/>
    <p:sldId id="391" r:id="rId37"/>
    <p:sldId id="422" r:id="rId38"/>
    <p:sldId id="392" r:id="rId39"/>
    <p:sldId id="393" r:id="rId40"/>
    <p:sldId id="394" r:id="rId41"/>
    <p:sldId id="395" r:id="rId42"/>
    <p:sldId id="396" r:id="rId43"/>
    <p:sldId id="431" r:id="rId44"/>
    <p:sldId id="42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FF"/>
    <a:srgbClr val="66FFCC"/>
    <a:srgbClr val="FF33CC"/>
    <a:srgbClr val="FF669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9" autoAdjust="0"/>
    <p:restoredTop sz="96271" autoAdjust="0"/>
  </p:normalViewPr>
  <p:slideViewPr>
    <p:cSldViewPr>
      <p:cViewPr varScale="1">
        <p:scale>
          <a:sx n="72" d="100"/>
          <a:sy n="72" d="100"/>
        </p:scale>
        <p:origin x="-14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82"/>
    </p:cViewPr>
  </p:sorterViewPr>
  <p:notesViewPr>
    <p:cSldViewPr>
      <p:cViewPr varScale="1">
        <p:scale>
          <a:sx n="57" d="100"/>
          <a:sy n="57" d="100"/>
        </p:scale>
        <p:origin x="2808" y="5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My%20Database\Cogeneration\Center%20data\2010&#65374;%20data\1.On%20Going\Paper%2034-%20A%20review%20on%20energy%20and%20electrical%20power%20production%20in%20Malaysia\Malaysia%20Energy%20and%20electrical%20power%20generationStatus\Calcul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y%20Database\Cogeneration\Center%20data\2010&#65374;%20data\1.On%20Going\Paper%2034-%20A%20review%20on%20energy%20and%20electrical%20power%20production%20in%20Malaysia\Malaysia%20Energy%20and%20electrical%20power%20generationStatus\Calcu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08917154586604"/>
          <c:y val="7.0204526285496421E-2"/>
          <c:w val="0.61405175314624161"/>
          <c:h val="0.67021368759727673"/>
        </c:manualLayout>
      </c:layout>
      <c:scatterChart>
        <c:scatterStyle val="lineMarker"/>
        <c:ser>
          <c:idx val="1"/>
          <c:order val="1"/>
          <c:tx>
            <c:v>GDP percapita</c:v>
          </c:tx>
          <c:spPr>
            <a:ln w="12700">
              <a:solidFill>
                <a:schemeClr val="tx1"/>
              </a:solidFill>
              <a:prstDash val="dash"/>
            </a:ln>
          </c:spPr>
          <c:marker>
            <c:symbol val="circle"/>
            <c:size val="5"/>
            <c:spPr>
              <a:solidFill>
                <a:schemeClr val="bg1"/>
              </a:solidFill>
              <a:ln>
                <a:solidFill>
                  <a:schemeClr val="tx1"/>
                </a:solidFill>
              </a:ln>
            </c:spPr>
          </c:marker>
          <c:xVal>
            <c:numRef>
              <c:f>Sheet1!$A$220:$A$248</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xVal>
          <c:yVal>
            <c:numRef>
              <c:f>Sheet1!$D$220:$D$248</c:f>
              <c:numCache>
                <c:formatCode>General</c:formatCode>
                <c:ptCount val="29"/>
                <c:pt idx="0">
                  <c:v>2349.9549999999999</c:v>
                </c:pt>
                <c:pt idx="1">
                  <c:v>2682.3209999999999</c:v>
                </c:pt>
                <c:pt idx="2">
                  <c:v>2939.9569999999999</c:v>
                </c:pt>
                <c:pt idx="3">
                  <c:v>3168.3589999999999</c:v>
                </c:pt>
                <c:pt idx="4">
                  <c:v>3456.2449999999803</c:v>
                </c:pt>
                <c:pt idx="5">
                  <c:v>3419.3879999999999</c:v>
                </c:pt>
                <c:pt idx="6">
                  <c:v>3440.8900000000012</c:v>
                </c:pt>
                <c:pt idx="7">
                  <c:v>3636.7479999999987</c:v>
                </c:pt>
                <c:pt idx="8">
                  <c:v>4035.4110000000182</c:v>
                </c:pt>
                <c:pt idx="9">
                  <c:v>4459.2699999999995</c:v>
                </c:pt>
                <c:pt idx="10">
                  <c:v>4838.6910000000034</c:v>
                </c:pt>
                <c:pt idx="11">
                  <c:v>5405.7210000000014</c:v>
                </c:pt>
                <c:pt idx="12">
                  <c:v>5905.6680000000024</c:v>
                </c:pt>
                <c:pt idx="13">
                  <c:v>6361.59</c:v>
                </c:pt>
                <c:pt idx="14">
                  <c:v>6899.72</c:v>
                </c:pt>
                <c:pt idx="15">
                  <c:v>7523.0039999999999</c:v>
                </c:pt>
                <c:pt idx="16">
                  <c:v>8244.1440000000148</c:v>
                </c:pt>
                <c:pt idx="17">
                  <c:v>8797.0959999998922</c:v>
                </c:pt>
                <c:pt idx="18">
                  <c:v>8056.9169999999995</c:v>
                </c:pt>
                <c:pt idx="19">
                  <c:v>8464.0239999999831</c:v>
                </c:pt>
                <c:pt idx="20">
                  <c:v>9173.9149999999336</c:v>
                </c:pt>
                <c:pt idx="21">
                  <c:v>9139.9169999998758</c:v>
                </c:pt>
                <c:pt idx="22">
                  <c:v>9505.8609999998589</c:v>
                </c:pt>
                <c:pt idx="23">
                  <c:v>10027.16</c:v>
                </c:pt>
                <c:pt idx="24">
                  <c:v>10717.859999999879</c:v>
                </c:pt>
                <c:pt idx="25">
                  <c:v>11379.96</c:v>
                </c:pt>
                <c:pt idx="26">
                  <c:v>12270.449999999983</c:v>
                </c:pt>
                <c:pt idx="27">
                  <c:v>13269.38</c:v>
                </c:pt>
                <c:pt idx="28">
                  <c:v>14032.76</c:v>
                </c:pt>
              </c:numCache>
            </c:numRef>
          </c:yVal>
        </c:ser>
        <c:axId val="95571328"/>
        <c:axId val="97465856"/>
      </c:scatterChart>
      <c:scatterChart>
        <c:scatterStyle val="lineMarker"/>
        <c:ser>
          <c:idx val="0"/>
          <c:order val="0"/>
          <c:tx>
            <c:v>kWh percapita</c:v>
          </c:tx>
          <c:spPr>
            <a:ln w="12700">
              <a:solidFill>
                <a:schemeClr val="tx1"/>
              </a:solidFill>
            </a:ln>
          </c:spPr>
          <c:marker>
            <c:symbol val="diamond"/>
            <c:size val="3"/>
            <c:spPr>
              <a:noFill/>
              <a:ln>
                <a:solidFill>
                  <a:schemeClr val="tx1"/>
                </a:solidFill>
              </a:ln>
            </c:spPr>
          </c:marker>
          <c:xVal>
            <c:numRef>
              <c:f>Sheet1!$A$71:$A$99</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xVal>
          <c:yVal>
            <c:numRef>
              <c:f>Sheet1!$B$220:$B$248</c:f>
              <c:numCache>
                <c:formatCode>General</c:formatCode>
                <c:ptCount val="29"/>
                <c:pt idx="0">
                  <c:v>626</c:v>
                </c:pt>
                <c:pt idx="1">
                  <c:v>653</c:v>
                </c:pt>
                <c:pt idx="2">
                  <c:v>687</c:v>
                </c:pt>
                <c:pt idx="3">
                  <c:v>723</c:v>
                </c:pt>
                <c:pt idx="4">
                  <c:v>767</c:v>
                </c:pt>
                <c:pt idx="5">
                  <c:v>790</c:v>
                </c:pt>
                <c:pt idx="6">
                  <c:v>829</c:v>
                </c:pt>
                <c:pt idx="7">
                  <c:v>869</c:v>
                </c:pt>
                <c:pt idx="8">
                  <c:v>941</c:v>
                </c:pt>
                <c:pt idx="9">
                  <c:v>1019</c:v>
                </c:pt>
                <c:pt idx="10">
                  <c:v>1102</c:v>
                </c:pt>
                <c:pt idx="11">
                  <c:v>1207</c:v>
                </c:pt>
                <c:pt idx="12">
                  <c:v>1355</c:v>
                </c:pt>
                <c:pt idx="13">
                  <c:v>1456</c:v>
                </c:pt>
                <c:pt idx="14">
                  <c:v>1695</c:v>
                </c:pt>
                <c:pt idx="15">
                  <c:v>1897</c:v>
                </c:pt>
                <c:pt idx="16">
                  <c:v>2075</c:v>
                </c:pt>
                <c:pt idx="17">
                  <c:v>2353</c:v>
                </c:pt>
                <c:pt idx="18">
                  <c:v>2400</c:v>
                </c:pt>
                <c:pt idx="19">
                  <c:v>2465</c:v>
                </c:pt>
                <c:pt idx="20">
                  <c:v>2606</c:v>
                </c:pt>
                <c:pt idx="21">
                  <c:v>2716</c:v>
                </c:pt>
                <c:pt idx="22">
                  <c:v>2802</c:v>
                </c:pt>
                <c:pt idx="23">
                  <c:v>2909</c:v>
                </c:pt>
                <c:pt idx="24">
                  <c:v>3001</c:v>
                </c:pt>
                <c:pt idx="25">
                  <c:v>3053</c:v>
                </c:pt>
                <c:pt idx="26">
                  <c:v>3148</c:v>
                </c:pt>
                <c:pt idx="27">
                  <c:v>3281</c:v>
                </c:pt>
                <c:pt idx="28">
                  <c:v>3368</c:v>
                </c:pt>
              </c:numCache>
            </c:numRef>
          </c:yVal>
        </c:ser>
        <c:axId val="97473664"/>
        <c:axId val="97467776"/>
      </c:scatterChart>
      <c:valAx>
        <c:axId val="95571328"/>
        <c:scaling>
          <c:orientation val="minMax"/>
          <c:max val="2010"/>
          <c:min val="1980"/>
        </c:scaling>
        <c:axPos val="b"/>
        <c:numFmt formatCode="General" sourceLinked="1"/>
        <c:majorTickMark val="none"/>
        <c:tickLblPos val="nextTo"/>
        <c:spPr>
          <a:ln>
            <a:solidFill>
              <a:schemeClr val="tx1"/>
            </a:solidFill>
          </a:ln>
        </c:spPr>
        <c:txPr>
          <a:bodyPr/>
          <a:lstStyle/>
          <a:p>
            <a:pPr>
              <a:defRPr lang="ja-JP"/>
            </a:pPr>
            <a:endParaRPr lang="en-US"/>
          </a:p>
        </c:txPr>
        <c:crossAx val="97465856"/>
        <c:crosses val="autoZero"/>
        <c:crossBetween val="midCat"/>
      </c:valAx>
      <c:valAx>
        <c:axId val="97465856"/>
        <c:scaling>
          <c:orientation val="minMax"/>
        </c:scaling>
        <c:axPos val="l"/>
        <c:title>
          <c:tx>
            <c:rich>
              <a:bodyPr/>
              <a:lstStyle/>
              <a:p>
                <a:pPr>
                  <a:defRPr lang="ja-JP"/>
                </a:pPr>
                <a:r>
                  <a:rPr lang="en-US"/>
                  <a:t>GDP</a:t>
                </a:r>
              </a:p>
            </c:rich>
          </c:tx>
          <c:layout/>
        </c:title>
        <c:numFmt formatCode="General" sourceLinked="1"/>
        <c:majorTickMark val="in"/>
        <c:tickLblPos val="nextTo"/>
        <c:spPr>
          <a:ln>
            <a:solidFill>
              <a:schemeClr val="tx1"/>
            </a:solidFill>
          </a:ln>
        </c:spPr>
        <c:txPr>
          <a:bodyPr/>
          <a:lstStyle/>
          <a:p>
            <a:pPr>
              <a:defRPr lang="ja-JP"/>
            </a:pPr>
            <a:endParaRPr lang="en-US"/>
          </a:p>
        </c:txPr>
        <c:crossAx val="95571328"/>
        <c:crosses val="autoZero"/>
        <c:crossBetween val="midCat"/>
      </c:valAx>
      <c:valAx>
        <c:axId val="97467776"/>
        <c:scaling>
          <c:orientation val="minMax"/>
        </c:scaling>
        <c:axPos val="r"/>
        <c:numFmt formatCode="General" sourceLinked="1"/>
        <c:majorTickMark val="in"/>
        <c:tickLblPos val="nextTo"/>
        <c:spPr>
          <a:ln>
            <a:solidFill>
              <a:schemeClr val="tx1"/>
            </a:solidFill>
          </a:ln>
        </c:spPr>
        <c:txPr>
          <a:bodyPr/>
          <a:lstStyle/>
          <a:p>
            <a:pPr>
              <a:defRPr lang="ja-JP"/>
            </a:pPr>
            <a:endParaRPr lang="en-US"/>
          </a:p>
        </c:txPr>
        <c:crossAx val="97473664"/>
        <c:crosses val="max"/>
        <c:crossBetween val="midCat"/>
      </c:valAx>
      <c:valAx>
        <c:axId val="97473664"/>
        <c:scaling>
          <c:orientation val="minMax"/>
        </c:scaling>
        <c:delete val="1"/>
        <c:axPos val="b"/>
        <c:numFmt formatCode="General" sourceLinked="1"/>
        <c:tickLblPos val="none"/>
        <c:crossAx val="97467776"/>
        <c:crosses val="autoZero"/>
        <c:crossBetween val="midCat"/>
      </c:valAx>
      <c:spPr>
        <a:ln>
          <a:solidFill>
            <a:schemeClr val="tx1"/>
          </a:solidFill>
        </a:ln>
      </c:spPr>
    </c:plotArea>
    <c:legend>
      <c:legendPos val="r"/>
      <c:layout>
        <c:manualLayout>
          <c:xMode val="edge"/>
          <c:yMode val="edge"/>
          <c:x val="3.1967914123094205E-4"/>
          <c:y val="0.77833604851117733"/>
          <c:w val="0.96549229423245153"/>
          <c:h val="0.17282615514681496"/>
        </c:manualLayout>
      </c:layout>
      <c:txPr>
        <a:bodyPr/>
        <a:lstStyle/>
        <a:p>
          <a:pPr>
            <a:defRPr lang="ja-JP"/>
          </a:pPr>
          <a:endParaRPr lang="en-US"/>
        </a:p>
      </c:txPr>
    </c:legend>
    <c:plotVisOnly val="1"/>
    <c:dispBlanksAs val="gap"/>
  </c:chart>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08917154586604"/>
          <c:y val="7.0204526285496394E-2"/>
          <c:w val="0.61405175314624161"/>
          <c:h val="0.67021368759727673"/>
        </c:manualLayout>
      </c:layout>
      <c:scatterChart>
        <c:scatterStyle val="lineMarker"/>
        <c:ser>
          <c:idx val="1"/>
          <c:order val="1"/>
          <c:tx>
            <c:v>GDP percapita</c:v>
          </c:tx>
          <c:spPr>
            <a:ln w="12700">
              <a:solidFill>
                <a:schemeClr val="tx1"/>
              </a:solidFill>
              <a:prstDash val="dash"/>
            </a:ln>
          </c:spPr>
          <c:marker>
            <c:symbol val="circle"/>
            <c:size val="5"/>
            <c:spPr>
              <a:solidFill>
                <a:schemeClr val="bg1"/>
              </a:solidFill>
              <a:ln>
                <a:solidFill>
                  <a:schemeClr val="tx1"/>
                </a:solidFill>
              </a:ln>
            </c:spPr>
          </c:marker>
          <c:xVal>
            <c:numRef>
              <c:f>Sheet1!$A$220:$A$248</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xVal>
          <c:yVal>
            <c:numRef>
              <c:f>Sheet1!$D$71:$D$99</c:f>
              <c:numCache>
                <c:formatCode>General</c:formatCode>
                <c:ptCount val="29"/>
                <c:pt idx="0">
                  <c:v>2349.9549999999999</c:v>
                </c:pt>
                <c:pt idx="1">
                  <c:v>2682.3209999999999</c:v>
                </c:pt>
                <c:pt idx="2">
                  <c:v>2939.9569999999999</c:v>
                </c:pt>
                <c:pt idx="3">
                  <c:v>3168.3589999999999</c:v>
                </c:pt>
                <c:pt idx="4">
                  <c:v>3456.2449999999803</c:v>
                </c:pt>
                <c:pt idx="5">
                  <c:v>3419.3879999999999</c:v>
                </c:pt>
                <c:pt idx="6">
                  <c:v>3440.8900000000012</c:v>
                </c:pt>
                <c:pt idx="7">
                  <c:v>3636.7479999999987</c:v>
                </c:pt>
                <c:pt idx="8">
                  <c:v>4035.4110000000182</c:v>
                </c:pt>
                <c:pt idx="9">
                  <c:v>4459.2699999999995</c:v>
                </c:pt>
                <c:pt idx="10">
                  <c:v>4838.6910000000034</c:v>
                </c:pt>
                <c:pt idx="11">
                  <c:v>5405.7210000000014</c:v>
                </c:pt>
                <c:pt idx="12">
                  <c:v>5905.6680000000024</c:v>
                </c:pt>
                <c:pt idx="13">
                  <c:v>6361.59</c:v>
                </c:pt>
                <c:pt idx="14">
                  <c:v>6899.72</c:v>
                </c:pt>
                <c:pt idx="15">
                  <c:v>7523.0039999999999</c:v>
                </c:pt>
                <c:pt idx="16">
                  <c:v>8244.1440000000148</c:v>
                </c:pt>
                <c:pt idx="17">
                  <c:v>8797.0959999998922</c:v>
                </c:pt>
                <c:pt idx="18">
                  <c:v>8056.9169999999995</c:v>
                </c:pt>
                <c:pt idx="19">
                  <c:v>8464.0239999999831</c:v>
                </c:pt>
                <c:pt idx="20">
                  <c:v>9173.9149999999336</c:v>
                </c:pt>
                <c:pt idx="21">
                  <c:v>9139.9169999998758</c:v>
                </c:pt>
                <c:pt idx="22">
                  <c:v>9505.8609999998589</c:v>
                </c:pt>
                <c:pt idx="23">
                  <c:v>10027.16</c:v>
                </c:pt>
                <c:pt idx="24">
                  <c:v>10717.859999999879</c:v>
                </c:pt>
                <c:pt idx="25">
                  <c:v>11379.96</c:v>
                </c:pt>
                <c:pt idx="26">
                  <c:v>12270.449999999983</c:v>
                </c:pt>
                <c:pt idx="27">
                  <c:v>13269.38</c:v>
                </c:pt>
                <c:pt idx="28">
                  <c:v>14032.76</c:v>
                </c:pt>
              </c:numCache>
            </c:numRef>
          </c:yVal>
        </c:ser>
        <c:axId val="97511680"/>
        <c:axId val="97513856"/>
      </c:scatterChart>
      <c:scatterChart>
        <c:scatterStyle val="lineMarker"/>
        <c:ser>
          <c:idx val="0"/>
          <c:order val="0"/>
          <c:tx>
            <c:strRef>
              <c:f>Sheet1!$B$70</c:f>
              <c:strCache>
                <c:ptCount val="1"/>
                <c:pt idx="0">
                  <c:v>toe percapita</c:v>
                </c:pt>
              </c:strCache>
            </c:strRef>
          </c:tx>
          <c:spPr>
            <a:ln w="12700">
              <a:solidFill>
                <a:schemeClr val="tx1"/>
              </a:solidFill>
            </a:ln>
          </c:spPr>
          <c:marker>
            <c:symbol val="diamond"/>
            <c:size val="3"/>
            <c:spPr>
              <a:noFill/>
              <a:ln>
                <a:solidFill>
                  <a:schemeClr val="tx1"/>
                </a:solidFill>
              </a:ln>
            </c:spPr>
          </c:marker>
          <c:xVal>
            <c:numRef>
              <c:f>Sheet1!$A$71:$A$99</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xVal>
          <c:yVal>
            <c:numRef>
              <c:f>Sheet1!$B$71:$B$99</c:f>
              <c:numCache>
                <c:formatCode>General</c:formatCode>
                <c:ptCount val="29"/>
                <c:pt idx="0">
                  <c:v>0.46</c:v>
                </c:pt>
                <c:pt idx="1">
                  <c:v>0.49000000000000032</c:v>
                </c:pt>
                <c:pt idx="2">
                  <c:v>0.49000000000000032</c:v>
                </c:pt>
                <c:pt idx="3">
                  <c:v>0.52</c:v>
                </c:pt>
                <c:pt idx="4">
                  <c:v>0.52</c:v>
                </c:pt>
                <c:pt idx="5">
                  <c:v>0.54</c:v>
                </c:pt>
                <c:pt idx="6">
                  <c:v>0.56999999999999995</c:v>
                </c:pt>
                <c:pt idx="7">
                  <c:v>0.60000000000000064</c:v>
                </c:pt>
                <c:pt idx="8">
                  <c:v>0.61000000000000065</c:v>
                </c:pt>
                <c:pt idx="9">
                  <c:v>0.67000000000000526</c:v>
                </c:pt>
                <c:pt idx="10">
                  <c:v>0.73000000000000065</c:v>
                </c:pt>
                <c:pt idx="11">
                  <c:v>0.79</c:v>
                </c:pt>
                <c:pt idx="12">
                  <c:v>0.85000000000000064</c:v>
                </c:pt>
                <c:pt idx="13">
                  <c:v>0.91</c:v>
                </c:pt>
                <c:pt idx="14">
                  <c:v>0.96000000000000063</c:v>
                </c:pt>
                <c:pt idx="15">
                  <c:v>1.07</c:v>
                </c:pt>
                <c:pt idx="16">
                  <c:v>1.1399999999999908</c:v>
                </c:pt>
                <c:pt idx="17">
                  <c:v>1.21</c:v>
                </c:pt>
                <c:pt idx="18">
                  <c:v>1.1499999999999908</c:v>
                </c:pt>
                <c:pt idx="19">
                  <c:v>1.2</c:v>
                </c:pt>
                <c:pt idx="20">
                  <c:v>1.26</c:v>
                </c:pt>
                <c:pt idx="21">
                  <c:v>1.32</c:v>
                </c:pt>
                <c:pt idx="22">
                  <c:v>1.35</c:v>
                </c:pt>
                <c:pt idx="23">
                  <c:v>1.37</c:v>
                </c:pt>
                <c:pt idx="24">
                  <c:v>1.45</c:v>
                </c:pt>
                <c:pt idx="25">
                  <c:v>1.45</c:v>
                </c:pt>
                <c:pt idx="26">
                  <c:v>1.5</c:v>
                </c:pt>
                <c:pt idx="27">
                  <c:v>1.6300000000000001</c:v>
                </c:pt>
                <c:pt idx="28">
                  <c:v>1.62</c:v>
                </c:pt>
              </c:numCache>
            </c:numRef>
          </c:yVal>
        </c:ser>
        <c:axId val="96227328"/>
        <c:axId val="97515776"/>
      </c:scatterChart>
      <c:valAx>
        <c:axId val="97511680"/>
        <c:scaling>
          <c:orientation val="minMax"/>
          <c:max val="2010"/>
          <c:min val="1980"/>
        </c:scaling>
        <c:axPos val="b"/>
        <c:numFmt formatCode="General" sourceLinked="1"/>
        <c:majorTickMark val="none"/>
        <c:tickLblPos val="nextTo"/>
        <c:spPr>
          <a:ln>
            <a:solidFill>
              <a:schemeClr val="tx1"/>
            </a:solidFill>
          </a:ln>
        </c:spPr>
        <c:txPr>
          <a:bodyPr/>
          <a:lstStyle/>
          <a:p>
            <a:pPr>
              <a:defRPr lang="ja-JP"/>
            </a:pPr>
            <a:endParaRPr lang="en-US"/>
          </a:p>
        </c:txPr>
        <c:crossAx val="97513856"/>
        <c:crosses val="autoZero"/>
        <c:crossBetween val="midCat"/>
      </c:valAx>
      <c:valAx>
        <c:axId val="97513856"/>
        <c:scaling>
          <c:orientation val="minMax"/>
        </c:scaling>
        <c:axPos val="l"/>
        <c:title>
          <c:tx>
            <c:rich>
              <a:bodyPr/>
              <a:lstStyle/>
              <a:p>
                <a:pPr>
                  <a:defRPr lang="ja-JP"/>
                </a:pPr>
                <a:r>
                  <a:rPr lang="en-US"/>
                  <a:t>GDP</a:t>
                </a:r>
              </a:p>
            </c:rich>
          </c:tx>
          <c:layout/>
        </c:title>
        <c:numFmt formatCode="General" sourceLinked="1"/>
        <c:majorTickMark val="in"/>
        <c:tickLblPos val="nextTo"/>
        <c:spPr>
          <a:ln>
            <a:solidFill>
              <a:schemeClr val="tx1"/>
            </a:solidFill>
          </a:ln>
        </c:spPr>
        <c:txPr>
          <a:bodyPr/>
          <a:lstStyle/>
          <a:p>
            <a:pPr>
              <a:defRPr lang="ja-JP"/>
            </a:pPr>
            <a:endParaRPr lang="en-US"/>
          </a:p>
        </c:txPr>
        <c:crossAx val="97511680"/>
        <c:crosses val="autoZero"/>
        <c:crossBetween val="midCat"/>
      </c:valAx>
      <c:valAx>
        <c:axId val="97515776"/>
        <c:scaling>
          <c:orientation val="minMax"/>
        </c:scaling>
        <c:axPos val="r"/>
        <c:numFmt formatCode="General" sourceLinked="1"/>
        <c:majorTickMark val="in"/>
        <c:tickLblPos val="nextTo"/>
        <c:spPr>
          <a:ln>
            <a:solidFill>
              <a:schemeClr val="tx1"/>
            </a:solidFill>
          </a:ln>
        </c:spPr>
        <c:txPr>
          <a:bodyPr/>
          <a:lstStyle/>
          <a:p>
            <a:pPr>
              <a:defRPr lang="ja-JP"/>
            </a:pPr>
            <a:endParaRPr lang="en-US"/>
          </a:p>
        </c:txPr>
        <c:crossAx val="96227328"/>
        <c:crosses val="max"/>
        <c:crossBetween val="midCat"/>
      </c:valAx>
      <c:valAx>
        <c:axId val="96227328"/>
        <c:scaling>
          <c:orientation val="minMax"/>
        </c:scaling>
        <c:delete val="1"/>
        <c:axPos val="b"/>
        <c:numFmt formatCode="General" sourceLinked="1"/>
        <c:tickLblPos val="none"/>
        <c:crossAx val="97515776"/>
        <c:crosses val="autoZero"/>
        <c:crossBetween val="midCat"/>
      </c:valAx>
      <c:spPr>
        <a:ln>
          <a:solidFill>
            <a:schemeClr val="tx1"/>
          </a:solidFill>
        </a:ln>
      </c:spPr>
    </c:plotArea>
    <c:legend>
      <c:legendPos val="r"/>
      <c:layout>
        <c:manualLayout>
          <c:xMode val="edge"/>
          <c:yMode val="edge"/>
          <c:x val="3.196715795141508E-4"/>
          <c:y val="0.82143956073501556"/>
          <c:w val="0.96549229423245153"/>
          <c:h val="0.17282615514681496"/>
        </c:manualLayout>
      </c:layout>
      <c:txPr>
        <a:bodyPr/>
        <a:lstStyle/>
        <a:p>
          <a:pPr>
            <a:defRPr lang="ja-JP"/>
          </a:pPr>
          <a:endParaRPr lang="en-US"/>
        </a:p>
      </c:txPr>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B1E41-5C3E-4EAB-8F49-8FA69F245BEF}" type="datetimeFigureOut">
              <a:rPr lang="en-US" smtClean="0"/>
              <a:pPr/>
              <a:t>8/27/2017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65F02-FCEA-48B3-A542-3263D84C8C3B}" type="slidenum">
              <a:rPr lang="en-MY" smtClean="0"/>
              <a:pPr/>
              <a:t>&lt;#&gt;</a:t>
            </a:fld>
            <a:endParaRPr lang="en-MY"/>
          </a:p>
        </p:txBody>
      </p:sp>
    </p:spTree>
    <p:extLst>
      <p:ext uri="{BB962C8B-B14F-4D97-AF65-F5344CB8AC3E}">
        <p14:creationId xmlns:p14="http://schemas.microsoft.com/office/powerpoint/2010/main" xmlns="" val="325786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844980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9287997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8837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2587778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872037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0917888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3CEA32-84DA-45D1-A2AE-CD31EDD23B59}" type="datetimeFigureOut">
              <a:rPr lang="en-US" smtClean="0"/>
              <a:pPr/>
              <a:t>8/27/2017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93290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CEA32-84DA-45D1-A2AE-CD31EDD23B59}" type="datetimeFigureOut">
              <a:rPr lang="en-US" smtClean="0"/>
              <a:pPr/>
              <a:t>8/27/2017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9909452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CEA32-84DA-45D1-A2AE-CD31EDD23B59}" type="datetimeFigureOut">
              <a:rPr lang="en-US" smtClean="0"/>
              <a:pPr/>
              <a:t>8/27/2017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4667695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941074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20368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EA32-84DA-45D1-A2AE-CD31EDD23B59}" type="datetimeFigureOut">
              <a:rPr lang="en-US" smtClean="0"/>
              <a:pPr/>
              <a:t>8/27/2017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620446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130425"/>
            <a:ext cx="8001000" cy="1470025"/>
          </a:xfrm>
        </p:spPr>
        <p:txBody>
          <a:bodyPr>
            <a:normAutofit fontScale="90000"/>
          </a:bodyPr>
          <a:lstStyle/>
          <a:p>
            <a:r>
              <a:rPr lang="en-GB" b="1" dirty="0" smtClean="0">
                <a:effectLst>
                  <a:outerShdw blurRad="38100" dist="38100" dir="2700000" algn="tl">
                    <a:srgbClr val="000000">
                      <a:alpha val="43137"/>
                    </a:srgbClr>
                  </a:outerShdw>
                </a:effectLst>
              </a:rPr>
              <a:t>Power Plant Technology</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Sustainable Issues in Power Plants</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(Lecture 1)</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Mohamad Firdaus Basrawi, Dr. (Eng)</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Mechanical Engineering Faculty</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mfirdausb@ump.edu.my</a:t>
            </a:r>
          </a:p>
          <a:p>
            <a:endParaRPr lang="en-GB" b="1" dirty="0">
              <a:effectLst>
                <a:outerShdw blurRad="38100" dist="38100" dir="2700000" algn="tl">
                  <a:srgbClr val="000000">
                    <a:alpha val="43137"/>
                  </a:srgbClr>
                </a:outerShdw>
              </a:effectLst>
            </a:endParaRPr>
          </a:p>
        </p:txBody>
      </p:sp>
      <p:pic>
        <p:nvPicPr>
          <p:cNvPr id="52226" name="Picture 2" descr="Image result for CC non-commercial"/>
          <p:cNvPicPr>
            <a:picLocks noChangeAspect="1" noChangeArrowheads="1"/>
          </p:cNvPicPr>
          <p:nvPr/>
        </p:nvPicPr>
        <p:blipFill>
          <a:blip r:embed="rId2" cstate="print"/>
          <a:srcRect/>
          <a:stretch>
            <a:fillRect/>
          </a:stretch>
        </p:blipFill>
        <p:spPr bwMode="auto">
          <a:xfrm>
            <a:off x="7020272" y="5710030"/>
            <a:ext cx="2123727" cy="743305"/>
          </a:xfrm>
          <a:prstGeom prst="rect">
            <a:avLst/>
          </a:prstGeom>
          <a:noFill/>
        </p:spPr>
      </p:pic>
    </p:spTree>
    <p:extLst>
      <p:ext uri="{BB962C8B-B14F-4D97-AF65-F5344CB8AC3E}">
        <p14:creationId xmlns:p14="http://schemas.microsoft.com/office/powerpoint/2010/main" xmlns=""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10</a:t>
            </a:fld>
            <a:endParaRPr lang="en-US" sz="1600" dirty="0"/>
          </a:p>
        </p:txBody>
      </p:sp>
      <p:sp>
        <p:nvSpPr>
          <p:cNvPr id="13" name="Text Box 2"/>
          <p:cNvSpPr txBox="1">
            <a:spLocks noChangeArrowheads="1"/>
          </p:cNvSpPr>
          <p:nvPr/>
        </p:nvSpPr>
        <p:spPr bwMode="auto">
          <a:xfrm>
            <a:off x="1092200" y="471487"/>
            <a:ext cx="7231063" cy="1569660"/>
          </a:xfrm>
          <a:prstGeom prst="rect">
            <a:avLst/>
          </a:prstGeom>
          <a:noFill/>
          <a:ln w="9525">
            <a:noFill/>
            <a:miter lim="800000"/>
            <a:headEnd/>
            <a:tailEnd/>
          </a:ln>
          <a:effectLst/>
        </p:spPr>
        <p:txBody>
          <a:bodyPr>
            <a:spAutoFit/>
          </a:bodyPr>
          <a:lstStyle/>
          <a:p>
            <a:r>
              <a:rPr lang="en-US" altLang="ja-JP" sz="2400" b="1" dirty="0" smtClean="0"/>
              <a:t>Estimation of World`s Population</a:t>
            </a:r>
            <a:endParaRPr lang="ja-JP" altLang="en-US" sz="2400" b="1" dirty="0"/>
          </a:p>
          <a:p>
            <a:r>
              <a:rPr lang="ja-JP" altLang="en-US" sz="1800" b="1" dirty="0" smtClean="0"/>
              <a:t>1999</a:t>
            </a:r>
            <a:r>
              <a:rPr lang="en-US" altLang="ja-JP" sz="1800" b="1" dirty="0" smtClean="0"/>
              <a:t>: Reach 6 billion</a:t>
            </a:r>
          </a:p>
          <a:p>
            <a:r>
              <a:rPr lang="en-US" altLang="ja-JP" sz="1800" b="1" dirty="0" smtClean="0"/>
              <a:t>2008 May: 6.66</a:t>
            </a:r>
            <a:r>
              <a:rPr lang="ja-JP" altLang="en-US" b="1" dirty="0" smtClean="0"/>
              <a:t> </a:t>
            </a:r>
            <a:r>
              <a:rPr lang="en-US" altLang="ja-JP" b="1" dirty="0" smtClean="0"/>
              <a:t>billion</a:t>
            </a:r>
            <a:endParaRPr lang="ja-JP" altLang="en-US" sz="1800" b="1" dirty="0"/>
          </a:p>
          <a:p>
            <a:r>
              <a:rPr lang="ja-JP" altLang="en-US" sz="1800" b="1" dirty="0" smtClean="0"/>
              <a:t>2025</a:t>
            </a:r>
            <a:r>
              <a:rPr lang="en-US" altLang="ja-JP" sz="1800" b="1" dirty="0" smtClean="0"/>
              <a:t>: </a:t>
            </a:r>
            <a:r>
              <a:rPr lang="ja-JP" altLang="en-US" sz="1800" b="1" dirty="0" smtClean="0"/>
              <a:t>8 </a:t>
            </a:r>
            <a:r>
              <a:rPr lang="en-US" altLang="ja-JP" sz="1800" b="1" dirty="0" smtClean="0"/>
              <a:t>billion</a:t>
            </a:r>
          </a:p>
          <a:p>
            <a:r>
              <a:rPr lang="en-US" altLang="ja-JP" sz="1800" b="1" dirty="0" smtClean="0"/>
              <a:t>2050: 9 billion</a:t>
            </a:r>
            <a:endParaRPr lang="ja-JP" altLang="en-US" sz="1800" b="1" dirty="0"/>
          </a:p>
        </p:txBody>
      </p:sp>
      <p:grpSp>
        <p:nvGrpSpPr>
          <p:cNvPr id="2" name="Group 60"/>
          <p:cNvGrpSpPr>
            <a:grpSpLocks/>
          </p:cNvGrpSpPr>
          <p:nvPr/>
        </p:nvGrpSpPr>
        <p:grpSpPr bwMode="auto">
          <a:xfrm>
            <a:off x="805327" y="1970171"/>
            <a:ext cx="7804808" cy="4522704"/>
            <a:chOff x="530" y="168"/>
            <a:chExt cx="4996" cy="3198"/>
          </a:xfrm>
        </p:grpSpPr>
        <p:sp>
          <p:nvSpPr>
            <p:cNvPr id="15" name="Rectangle 53"/>
            <p:cNvSpPr>
              <a:spLocks noChangeArrowheads="1"/>
            </p:cNvSpPr>
            <p:nvPr/>
          </p:nvSpPr>
          <p:spPr bwMode="auto">
            <a:xfrm>
              <a:off x="1168" y="296"/>
              <a:ext cx="3776" cy="2800"/>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6" name="Freeform 28"/>
            <p:cNvSpPr>
              <a:spLocks/>
            </p:cNvSpPr>
            <p:nvPr/>
          </p:nvSpPr>
          <p:spPr bwMode="auto">
            <a:xfrm>
              <a:off x="1169" y="598"/>
              <a:ext cx="3781" cy="2508"/>
            </a:xfrm>
            <a:custGeom>
              <a:avLst/>
              <a:gdLst/>
              <a:ahLst/>
              <a:cxnLst>
                <a:cxn ang="0">
                  <a:pos x="0" y="656"/>
                </a:cxn>
                <a:cxn ang="0">
                  <a:pos x="4" y="2040"/>
                </a:cxn>
                <a:cxn ang="0">
                  <a:pos x="3060" y="2036"/>
                </a:cxn>
                <a:cxn ang="0">
                  <a:pos x="3060" y="0"/>
                </a:cxn>
                <a:cxn ang="0">
                  <a:pos x="1528" y="252"/>
                </a:cxn>
                <a:cxn ang="0">
                  <a:pos x="0" y="656"/>
                </a:cxn>
              </a:cxnLst>
              <a:rect l="0" t="0" r="r" b="b"/>
              <a:pathLst>
                <a:path w="3060" h="2040">
                  <a:moveTo>
                    <a:pt x="0" y="656"/>
                  </a:moveTo>
                  <a:lnTo>
                    <a:pt x="4" y="2040"/>
                  </a:lnTo>
                  <a:lnTo>
                    <a:pt x="3060" y="2036"/>
                  </a:lnTo>
                  <a:lnTo>
                    <a:pt x="3060" y="0"/>
                  </a:lnTo>
                  <a:lnTo>
                    <a:pt x="1528" y="252"/>
                  </a:lnTo>
                  <a:lnTo>
                    <a:pt x="0" y="656"/>
                  </a:lnTo>
                  <a:close/>
                </a:path>
              </a:pathLst>
            </a:custGeom>
            <a:solidFill>
              <a:srgbClr val="CCFFCC"/>
            </a:solidFill>
            <a:ln w="28575" cmpd="sng">
              <a:solidFill>
                <a:schemeClr val="tx1"/>
              </a:solidFill>
              <a:round/>
              <a:headEnd/>
              <a:tailEnd/>
            </a:ln>
            <a:effectLst/>
          </p:spPr>
          <p:txBody>
            <a:bodyPr/>
            <a:lstStyle/>
            <a:p>
              <a:endParaRPr lang="ja-JP" altLang="en-US"/>
            </a:p>
          </p:txBody>
        </p:sp>
        <p:sp>
          <p:nvSpPr>
            <p:cNvPr id="17" name="Freeform 27"/>
            <p:cNvSpPr>
              <a:spLocks/>
            </p:cNvSpPr>
            <p:nvPr/>
          </p:nvSpPr>
          <p:spPr bwMode="auto">
            <a:xfrm>
              <a:off x="1169" y="765"/>
              <a:ext cx="3781" cy="2341"/>
            </a:xfrm>
            <a:custGeom>
              <a:avLst/>
              <a:gdLst/>
              <a:ahLst/>
              <a:cxnLst>
                <a:cxn ang="0">
                  <a:pos x="0" y="676"/>
                </a:cxn>
                <a:cxn ang="0">
                  <a:pos x="4" y="1904"/>
                </a:cxn>
                <a:cxn ang="0">
                  <a:pos x="3060" y="1900"/>
                </a:cxn>
                <a:cxn ang="0">
                  <a:pos x="3060" y="0"/>
                </a:cxn>
                <a:cxn ang="0">
                  <a:pos x="1528" y="272"/>
                </a:cxn>
                <a:cxn ang="0">
                  <a:pos x="0" y="676"/>
                </a:cxn>
              </a:cxnLst>
              <a:rect l="0" t="0" r="r" b="b"/>
              <a:pathLst>
                <a:path w="3060" h="1904">
                  <a:moveTo>
                    <a:pt x="0" y="676"/>
                  </a:moveTo>
                  <a:lnTo>
                    <a:pt x="4" y="1904"/>
                  </a:lnTo>
                  <a:lnTo>
                    <a:pt x="3060" y="1900"/>
                  </a:lnTo>
                  <a:lnTo>
                    <a:pt x="3060" y="0"/>
                  </a:lnTo>
                  <a:lnTo>
                    <a:pt x="1528" y="272"/>
                  </a:lnTo>
                  <a:lnTo>
                    <a:pt x="0" y="676"/>
                  </a:lnTo>
                  <a:close/>
                </a:path>
              </a:pathLst>
            </a:custGeom>
            <a:solidFill>
              <a:schemeClr val="accent2"/>
            </a:solidFill>
            <a:ln w="9525">
              <a:solidFill>
                <a:schemeClr val="tx1"/>
              </a:solidFill>
              <a:round/>
              <a:headEnd/>
              <a:tailEnd/>
            </a:ln>
            <a:effectLst/>
          </p:spPr>
          <p:txBody>
            <a:bodyPr/>
            <a:lstStyle/>
            <a:p>
              <a:endParaRPr lang="ja-JP" altLang="en-US"/>
            </a:p>
          </p:txBody>
        </p:sp>
        <p:sp>
          <p:nvSpPr>
            <p:cNvPr id="18" name="Freeform 26"/>
            <p:cNvSpPr>
              <a:spLocks/>
            </p:cNvSpPr>
            <p:nvPr/>
          </p:nvSpPr>
          <p:spPr bwMode="auto">
            <a:xfrm>
              <a:off x="1164" y="873"/>
              <a:ext cx="3786" cy="2228"/>
            </a:xfrm>
            <a:custGeom>
              <a:avLst/>
              <a:gdLst/>
              <a:ahLst/>
              <a:cxnLst>
                <a:cxn ang="0">
                  <a:pos x="0" y="660"/>
                </a:cxn>
                <a:cxn ang="0">
                  <a:pos x="4" y="1812"/>
                </a:cxn>
                <a:cxn ang="0">
                  <a:pos x="3064" y="1812"/>
                </a:cxn>
                <a:cxn ang="0">
                  <a:pos x="3064" y="0"/>
                </a:cxn>
                <a:cxn ang="0">
                  <a:pos x="1532" y="252"/>
                </a:cxn>
                <a:cxn ang="0">
                  <a:pos x="0" y="660"/>
                </a:cxn>
              </a:cxnLst>
              <a:rect l="0" t="0" r="r" b="b"/>
              <a:pathLst>
                <a:path w="3064" h="1812">
                  <a:moveTo>
                    <a:pt x="0" y="660"/>
                  </a:moveTo>
                  <a:lnTo>
                    <a:pt x="4" y="1812"/>
                  </a:lnTo>
                  <a:lnTo>
                    <a:pt x="3064" y="1812"/>
                  </a:lnTo>
                  <a:lnTo>
                    <a:pt x="3064" y="0"/>
                  </a:lnTo>
                  <a:lnTo>
                    <a:pt x="1532" y="252"/>
                  </a:lnTo>
                  <a:lnTo>
                    <a:pt x="0" y="660"/>
                  </a:lnTo>
                  <a:close/>
                </a:path>
              </a:pathLst>
            </a:custGeom>
            <a:solidFill>
              <a:srgbClr val="CCFFFF"/>
            </a:solidFill>
            <a:ln w="9525">
              <a:solidFill>
                <a:schemeClr val="tx1"/>
              </a:solidFill>
              <a:round/>
              <a:headEnd/>
              <a:tailEnd/>
            </a:ln>
            <a:effectLst/>
          </p:spPr>
          <p:txBody>
            <a:bodyPr/>
            <a:lstStyle/>
            <a:p>
              <a:endParaRPr lang="ja-JP" altLang="en-US"/>
            </a:p>
          </p:txBody>
        </p:sp>
        <p:sp>
          <p:nvSpPr>
            <p:cNvPr id="19" name="Freeform 25"/>
            <p:cNvSpPr>
              <a:spLocks/>
            </p:cNvSpPr>
            <p:nvPr/>
          </p:nvSpPr>
          <p:spPr bwMode="auto">
            <a:xfrm>
              <a:off x="1169" y="1119"/>
              <a:ext cx="3781" cy="1982"/>
            </a:xfrm>
            <a:custGeom>
              <a:avLst/>
              <a:gdLst/>
              <a:ahLst/>
              <a:cxnLst>
                <a:cxn ang="0">
                  <a:pos x="0" y="588"/>
                </a:cxn>
                <a:cxn ang="0">
                  <a:pos x="0" y="1612"/>
                </a:cxn>
                <a:cxn ang="0">
                  <a:pos x="3068" y="1612"/>
                </a:cxn>
                <a:cxn ang="0">
                  <a:pos x="3068" y="0"/>
                </a:cxn>
                <a:cxn ang="0">
                  <a:pos x="1528" y="232"/>
                </a:cxn>
                <a:cxn ang="0">
                  <a:pos x="0" y="588"/>
                </a:cxn>
              </a:cxnLst>
              <a:rect l="0" t="0" r="r" b="b"/>
              <a:pathLst>
                <a:path w="3068" h="1612">
                  <a:moveTo>
                    <a:pt x="0" y="588"/>
                  </a:moveTo>
                  <a:lnTo>
                    <a:pt x="0" y="1612"/>
                  </a:lnTo>
                  <a:lnTo>
                    <a:pt x="3068" y="1612"/>
                  </a:lnTo>
                  <a:lnTo>
                    <a:pt x="3068" y="0"/>
                  </a:lnTo>
                  <a:lnTo>
                    <a:pt x="1528" y="232"/>
                  </a:lnTo>
                  <a:lnTo>
                    <a:pt x="0" y="588"/>
                  </a:lnTo>
                  <a:close/>
                </a:path>
              </a:pathLst>
            </a:custGeom>
            <a:solidFill>
              <a:srgbClr val="FF3300"/>
            </a:solidFill>
            <a:ln w="9525">
              <a:solidFill>
                <a:schemeClr val="tx1"/>
              </a:solidFill>
              <a:round/>
              <a:headEnd/>
              <a:tailEnd/>
            </a:ln>
            <a:effectLst/>
          </p:spPr>
          <p:txBody>
            <a:bodyPr/>
            <a:lstStyle/>
            <a:p>
              <a:endParaRPr lang="ja-JP" altLang="en-US"/>
            </a:p>
          </p:txBody>
        </p:sp>
        <p:sp>
          <p:nvSpPr>
            <p:cNvPr id="20" name="Freeform 24"/>
            <p:cNvSpPr>
              <a:spLocks/>
            </p:cNvSpPr>
            <p:nvPr/>
          </p:nvSpPr>
          <p:spPr bwMode="auto">
            <a:xfrm>
              <a:off x="1169" y="1168"/>
              <a:ext cx="3786" cy="1933"/>
            </a:xfrm>
            <a:custGeom>
              <a:avLst/>
              <a:gdLst/>
              <a:ahLst/>
              <a:cxnLst>
                <a:cxn ang="0">
                  <a:pos x="0" y="584"/>
                </a:cxn>
                <a:cxn ang="0">
                  <a:pos x="0" y="1572"/>
                </a:cxn>
                <a:cxn ang="0">
                  <a:pos x="3064" y="1572"/>
                </a:cxn>
                <a:cxn ang="0">
                  <a:pos x="3056" y="0"/>
                </a:cxn>
                <a:cxn ang="0">
                  <a:pos x="1528" y="220"/>
                </a:cxn>
                <a:cxn ang="0">
                  <a:pos x="0" y="584"/>
                </a:cxn>
              </a:cxnLst>
              <a:rect l="0" t="0" r="r" b="b"/>
              <a:pathLst>
                <a:path w="3064" h="1572">
                  <a:moveTo>
                    <a:pt x="0" y="584"/>
                  </a:moveTo>
                  <a:lnTo>
                    <a:pt x="0" y="1572"/>
                  </a:lnTo>
                  <a:lnTo>
                    <a:pt x="3064" y="1572"/>
                  </a:lnTo>
                  <a:lnTo>
                    <a:pt x="3056" y="0"/>
                  </a:lnTo>
                  <a:lnTo>
                    <a:pt x="1528" y="220"/>
                  </a:lnTo>
                  <a:lnTo>
                    <a:pt x="0" y="584"/>
                  </a:lnTo>
                  <a:close/>
                </a:path>
              </a:pathLst>
            </a:custGeom>
            <a:solidFill>
              <a:srgbClr val="FF9933"/>
            </a:solidFill>
            <a:ln w="9525">
              <a:solidFill>
                <a:schemeClr val="tx1"/>
              </a:solidFill>
              <a:round/>
              <a:headEnd/>
              <a:tailEnd/>
            </a:ln>
            <a:effectLst/>
          </p:spPr>
          <p:txBody>
            <a:bodyPr/>
            <a:lstStyle/>
            <a:p>
              <a:endParaRPr lang="ja-JP" altLang="en-US"/>
            </a:p>
          </p:txBody>
        </p:sp>
        <p:sp>
          <p:nvSpPr>
            <p:cNvPr id="21" name="Freeform 23"/>
            <p:cNvSpPr>
              <a:spLocks/>
            </p:cNvSpPr>
            <p:nvPr/>
          </p:nvSpPr>
          <p:spPr bwMode="auto">
            <a:xfrm>
              <a:off x="1169" y="1768"/>
              <a:ext cx="3781" cy="1333"/>
            </a:xfrm>
            <a:custGeom>
              <a:avLst/>
              <a:gdLst/>
              <a:ahLst/>
              <a:cxnLst>
                <a:cxn ang="0">
                  <a:pos x="0" y="380"/>
                </a:cxn>
                <a:cxn ang="0">
                  <a:pos x="0" y="1084"/>
                </a:cxn>
                <a:cxn ang="0">
                  <a:pos x="3056" y="1080"/>
                </a:cxn>
                <a:cxn ang="0">
                  <a:pos x="3060" y="0"/>
                </a:cxn>
                <a:cxn ang="0">
                  <a:pos x="1528" y="136"/>
                </a:cxn>
                <a:cxn ang="0">
                  <a:pos x="0" y="380"/>
                </a:cxn>
              </a:cxnLst>
              <a:rect l="0" t="0" r="r" b="b"/>
              <a:pathLst>
                <a:path w="3060" h="1084">
                  <a:moveTo>
                    <a:pt x="0" y="380"/>
                  </a:moveTo>
                  <a:lnTo>
                    <a:pt x="0" y="1084"/>
                  </a:lnTo>
                  <a:lnTo>
                    <a:pt x="3056" y="1080"/>
                  </a:lnTo>
                  <a:lnTo>
                    <a:pt x="3060" y="0"/>
                  </a:lnTo>
                  <a:lnTo>
                    <a:pt x="1528" y="136"/>
                  </a:lnTo>
                  <a:lnTo>
                    <a:pt x="0" y="380"/>
                  </a:lnTo>
                  <a:close/>
                </a:path>
              </a:pathLst>
            </a:custGeom>
            <a:solidFill>
              <a:srgbClr val="FFCC66"/>
            </a:solidFill>
            <a:ln w="9525">
              <a:solidFill>
                <a:schemeClr val="tx1"/>
              </a:solidFill>
              <a:round/>
              <a:headEnd/>
              <a:tailEnd/>
            </a:ln>
            <a:effectLst/>
          </p:spPr>
          <p:txBody>
            <a:bodyPr/>
            <a:lstStyle/>
            <a:p>
              <a:endParaRPr lang="ja-JP" altLang="en-US"/>
            </a:p>
          </p:txBody>
        </p:sp>
        <p:sp>
          <p:nvSpPr>
            <p:cNvPr id="22" name="Freeform 22"/>
            <p:cNvSpPr>
              <a:spLocks/>
            </p:cNvSpPr>
            <p:nvPr/>
          </p:nvSpPr>
          <p:spPr bwMode="auto">
            <a:xfrm>
              <a:off x="1169" y="2191"/>
              <a:ext cx="3776" cy="910"/>
            </a:xfrm>
            <a:custGeom>
              <a:avLst/>
              <a:gdLst/>
              <a:ahLst/>
              <a:cxnLst>
                <a:cxn ang="0">
                  <a:pos x="0" y="264"/>
                </a:cxn>
                <a:cxn ang="0">
                  <a:pos x="0" y="740"/>
                </a:cxn>
                <a:cxn ang="0">
                  <a:pos x="3056" y="740"/>
                </a:cxn>
                <a:cxn ang="0">
                  <a:pos x="3056" y="0"/>
                </a:cxn>
                <a:cxn ang="0">
                  <a:pos x="1528" y="108"/>
                </a:cxn>
                <a:cxn ang="0">
                  <a:pos x="0" y="264"/>
                </a:cxn>
              </a:cxnLst>
              <a:rect l="0" t="0" r="r" b="b"/>
              <a:pathLst>
                <a:path w="3056" h="740">
                  <a:moveTo>
                    <a:pt x="0" y="264"/>
                  </a:moveTo>
                  <a:lnTo>
                    <a:pt x="0" y="740"/>
                  </a:lnTo>
                  <a:lnTo>
                    <a:pt x="3056" y="740"/>
                  </a:lnTo>
                  <a:lnTo>
                    <a:pt x="3056" y="0"/>
                  </a:lnTo>
                  <a:lnTo>
                    <a:pt x="1528" y="108"/>
                  </a:lnTo>
                  <a:lnTo>
                    <a:pt x="0" y="264"/>
                  </a:lnTo>
                  <a:close/>
                </a:path>
              </a:pathLst>
            </a:custGeom>
            <a:solidFill>
              <a:srgbClr val="FFFFCC"/>
            </a:solidFill>
            <a:ln w="9525">
              <a:solidFill>
                <a:schemeClr val="tx1"/>
              </a:solidFill>
              <a:round/>
              <a:headEnd/>
              <a:tailEnd/>
            </a:ln>
            <a:effectLst/>
          </p:spPr>
          <p:txBody>
            <a:bodyPr/>
            <a:lstStyle/>
            <a:p>
              <a:endParaRPr lang="ja-JP" altLang="en-US"/>
            </a:p>
          </p:txBody>
        </p:sp>
        <p:grpSp>
          <p:nvGrpSpPr>
            <p:cNvPr id="3" name="Group 55"/>
            <p:cNvGrpSpPr>
              <a:grpSpLocks/>
            </p:cNvGrpSpPr>
            <p:nvPr/>
          </p:nvGrpSpPr>
          <p:grpSpPr bwMode="auto">
            <a:xfrm>
              <a:off x="918" y="3098"/>
              <a:ext cx="4354" cy="268"/>
              <a:chOff x="918" y="3098"/>
              <a:chExt cx="4354" cy="268"/>
            </a:xfrm>
          </p:grpSpPr>
          <p:sp>
            <p:nvSpPr>
              <p:cNvPr id="57" name="Text Box 31"/>
              <p:cNvSpPr txBox="1">
                <a:spLocks noChangeArrowheads="1"/>
              </p:cNvSpPr>
              <p:nvPr/>
            </p:nvSpPr>
            <p:spPr bwMode="auto">
              <a:xfrm>
                <a:off x="918" y="3105"/>
                <a:ext cx="679" cy="261"/>
              </a:xfrm>
              <a:prstGeom prst="rect">
                <a:avLst/>
              </a:prstGeom>
              <a:noFill/>
              <a:ln w="9525">
                <a:noFill/>
                <a:miter lim="800000"/>
                <a:headEnd/>
                <a:tailEnd/>
              </a:ln>
              <a:effectLst/>
            </p:spPr>
            <p:txBody>
              <a:bodyPr wrap="none">
                <a:spAutoFit/>
              </a:bodyPr>
              <a:lstStyle/>
              <a:p>
                <a:r>
                  <a:rPr lang="ja-JP" altLang="en-US" dirty="0" smtClean="0"/>
                  <a:t>2000</a:t>
                </a:r>
                <a:r>
                  <a:rPr lang="en-US" altLang="ja-JP" dirty="0" smtClean="0"/>
                  <a:t>year</a:t>
                </a:r>
                <a:endParaRPr lang="ja-JP" altLang="en-US" dirty="0"/>
              </a:p>
            </p:txBody>
          </p:sp>
          <p:sp>
            <p:nvSpPr>
              <p:cNvPr id="58" name="Text Box 32"/>
              <p:cNvSpPr txBox="1">
                <a:spLocks noChangeArrowheads="1"/>
              </p:cNvSpPr>
              <p:nvPr/>
            </p:nvSpPr>
            <p:spPr bwMode="auto">
              <a:xfrm>
                <a:off x="2735" y="3098"/>
                <a:ext cx="679" cy="261"/>
              </a:xfrm>
              <a:prstGeom prst="rect">
                <a:avLst/>
              </a:prstGeom>
              <a:noFill/>
              <a:ln w="9525">
                <a:noFill/>
                <a:miter lim="800000"/>
                <a:headEnd/>
                <a:tailEnd/>
              </a:ln>
              <a:effectLst/>
            </p:spPr>
            <p:txBody>
              <a:bodyPr wrap="none">
                <a:spAutoFit/>
              </a:bodyPr>
              <a:lstStyle/>
              <a:p>
                <a:r>
                  <a:rPr lang="ja-JP" altLang="en-US" dirty="0" smtClean="0"/>
                  <a:t>2025</a:t>
                </a:r>
                <a:r>
                  <a:rPr lang="en-US" altLang="ja-JP" dirty="0" smtClean="0"/>
                  <a:t>year</a:t>
                </a:r>
                <a:endParaRPr lang="ja-JP" altLang="en-US" dirty="0"/>
              </a:p>
            </p:txBody>
          </p:sp>
          <p:sp>
            <p:nvSpPr>
              <p:cNvPr id="59" name="Text Box 33"/>
              <p:cNvSpPr txBox="1">
                <a:spLocks noChangeArrowheads="1"/>
              </p:cNvSpPr>
              <p:nvPr/>
            </p:nvSpPr>
            <p:spPr bwMode="auto">
              <a:xfrm>
                <a:off x="4593" y="3101"/>
                <a:ext cx="679" cy="261"/>
              </a:xfrm>
              <a:prstGeom prst="rect">
                <a:avLst/>
              </a:prstGeom>
              <a:noFill/>
              <a:ln w="9525">
                <a:noFill/>
                <a:miter lim="800000"/>
                <a:headEnd/>
                <a:tailEnd/>
              </a:ln>
              <a:effectLst/>
            </p:spPr>
            <p:txBody>
              <a:bodyPr wrap="none">
                <a:spAutoFit/>
              </a:bodyPr>
              <a:lstStyle/>
              <a:p>
                <a:r>
                  <a:rPr lang="ja-JP" altLang="en-US" dirty="0" smtClean="0"/>
                  <a:t>2050</a:t>
                </a:r>
                <a:r>
                  <a:rPr lang="en-US" altLang="ja-JP" dirty="0" smtClean="0"/>
                  <a:t>year</a:t>
                </a:r>
                <a:endParaRPr lang="ja-JP" altLang="en-US" dirty="0"/>
              </a:p>
            </p:txBody>
          </p:sp>
        </p:grpSp>
        <p:sp>
          <p:nvSpPr>
            <p:cNvPr id="24" name="Text Box 36"/>
            <p:cNvSpPr txBox="1">
              <a:spLocks noChangeArrowheads="1"/>
            </p:cNvSpPr>
            <p:nvPr/>
          </p:nvSpPr>
          <p:spPr bwMode="auto">
            <a:xfrm rot="21179409">
              <a:off x="3357" y="1049"/>
              <a:ext cx="1215" cy="218"/>
            </a:xfrm>
            <a:prstGeom prst="rect">
              <a:avLst/>
            </a:prstGeom>
            <a:solidFill>
              <a:schemeClr val="bg1"/>
            </a:solidFill>
            <a:ln w="9525">
              <a:noFill/>
              <a:miter lim="800000"/>
              <a:headEnd/>
              <a:tailEnd/>
            </a:ln>
            <a:effectLst/>
          </p:spPr>
          <p:txBody>
            <a:bodyPr wrap="none">
              <a:spAutoFit/>
            </a:bodyPr>
            <a:lstStyle/>
            <a:p>
              <a:r>
                <a:rPr lang="en-US" altLang="ja-JP" sz="1400" b="1" dirty="0" smtClean="0"/>
                <a:t>America</a:t>
              </a:r>
              <a:r>
                <a:rPr lang="ja-JP" altLang="en-US" sz="1400" b="1" dirty="0" smtClean="0"/>
                <a:t>（</a:t>
              </a:r>
              <a:r>
                <a:rPr lang="en-US" altLang="ja-JP" sz="1400" b="1" dirty="0" smtClean="0"/>
                <a:t>Exclude USA</a:t>
              </a:r>
              <a:r>
                <a:rPr lang="en-US" altLang="ja-JP" sz="1400" b="1" dirty="0"/>
                <a:t>）</a:t>
              </a:r>
            </a:p>
          </p:txBody>
        </p:sp>
        <p:sp>
          <p:nvSpPr>
            <p:cNvPr id="25" name="Text Box 37"/>
            <p:cNvSpPr txBox="1">
              <a:spLocks noChangeArrowheads="1"/>
            </p:cNvSpPr>
            <p:nvPr/>
          </p:nvSpPr>
          <p:spPr bwMode="auto">
            <a:xfrm>
              <a:off x="2502" y="1591"/>
              <a:ext cx="432" cy="239"/>
            </a:xfrm>
            <a:prstGeom prst="rect">
              <a:avLst/>
            </a:prstGeom>
            <a:solidFill>
              <a:schemeClr val="bg1"/>
            </a:solidFill>
            <a:ln w="9525">
              <a:noFill/>
              <a:miter lim="800000"/>
              <a:headEnd/>
              <a:tailEnd/>
            </a:ln>
            <a:effectLst/>
          </p:spPr>
          <p:txBody>
            <a:bodyPr wrap="none">
              <a:spAutoFit/>
            </a:bodyPr>
            <a:lstStyle/>
            <a:p>
              <a:r>
                <a:rPr lang="en-US" altLang="ja-JP" sz="1600" b="1" dirty="0" smtClean="0"/>
                <a:t>Japan</a:t>
              </a:r>
              <a:endParaRPr lang="ja-JP" altLang="en-US" sz="1600" b="1" dirty="0"/>
            </a:p>
          </p:txBody>
        </p:sp>
        <p:sp>
          <p:nvSpPr>
            <p:cNvPr id="26" name="Text Box 38"/>
            <p:cNvSpPr txBox="1">
              <a:spLocks noChangeArrowheads="1"/>
            </p:cNvSpPr>
            <p:nvPr/>
          </p:nvSpPr>
          <p:spPr bwMode="auto">
            <a:xfrm>
              <a:off x="2838" y="2039"/>
              <a:ext cx="523" cy="239"/>
            </a:xfrm>
            <a:prstGeom prst="rect">
              <a:avLst/>
            </a:prstGeom>
            <a:solidFill>
              <a:schemeClr val="bg1"/>
            </a:solidFill>
            <a:ln w="9525">
              <a:noFill/>
              <a:miter lim="800000"/>
              <a:headEnd/>
              <a:tailEnd/>
            </a:ln>
            <a:effectLst/>
          </p:spPr>
          <p:txBody>
            <a:bodyPr>
              <a:spAutoFit/>
            </a:bodyPr>
            <a:lstStyle/>
            <a:p>
              <a:pPr algn="ctr"/>
              <a:r>
                <a:rPr lang="en-US" altLang="ja-JP" sz="1600" b="1" dirty="0" smtClean="0"/>
                <a:t>India</a:t>
              </a:r>
              <a:endParaRPr lang="ja-JP" altLang="en-US" sz="1600" b="1" dirty="0"/>
            </a:p>
          </p:txBody>
        </p:sp>
        <p:sp>
          <p:nvSpPr>
            <p:cNvPr id="27" name="Text Box 39"/>
            <p:cNvSpPr txBox="1">
              <a:spLocks noChangeArrowheads="1"/>
            </p:cNvSpPr>
            <p:nvPr/>
          </p:nvSpPr>
          <p:spPr bwMode="auto">
            <a:xfrm>
              <a:off x="3126" y="1543"/>
              <a:ext cx="1319" cy="239"/>
            </a:xfrm>
            <a:prstGeom prst="rect">
              <a:avLst/>
            </a:prstGeom>
            <a:solidFill>
              <a:schemeClr val="bg1"/>
            </a:solidFill>
            <a:ln w="9525">
              <a:noFill/>
              <a:miter lim="800000"/>
              <a:headEnd/>
              <a:tailEnd/>
            </a:ln>
            <a:effectLst/>
          </p:spPr>
          <p:txBody>
            <a:bodyPr wrap="none">
              <a:spAutoFit/>
            </a:bodyPr>
            <a:lstStyle/>
            <a:p>
              <a:r>
                <a:rPr lang="en-US" altLang="ja-JP" sz="1600" b="1" dirty="0" smtClean="0"/>
                <a:t>Other Asian Countries</a:t>
              </a:r>
              <a:endParaRPr lang="ja-JP" altLang="en-US" sz="1600" b="1" dirty="0"/>
            </a:p>
          </p:txBody>
        </p:sp>
        <p:sp>
          <p:nvSpPr>
            <p:cNvPr id="28" name="Text Box 41"/>
            <p:cNvSpPr txBox="1">
              <a:spLocks noChangeArrowheads="1"/>
            </p:cNvSpPr>
            <p:nvPr/>
          </p:nvSpPr>
          <p:spPr bwMode="auto">
            <a:xfrm>
              <a:off x="2638" y="1223"/>
              <a:ext cx="371" cy="212"/>
            </a:xfrm>
            <a:prstGeom prst="rect">
              <a:avLst/>
            </a:prstGeom>
            <a:solidFill>
              <a:schemeClr val="bg1"/>
            </a:solidFill>
            <a:ln w="9525">
              <a:noFill/>
              <a:miter lim="800000"/>
              <a:headEnd/>
              <a:tailEnd/>
            </a:ln>
            <a:effectLst/>
          </p:spPr>
          <p:txBody>
            <a:bodyPr wrap="none">
              <a:spAutoFit/>
            </a:bodyPr>
            <a:lstStyle/>
            <a:p>
              <a:r>
                <a:rPr lang="en-US" altLang="ja-JP" sz="1600" b="1" dirty="0"/>
                <a:t>USA</a:t>
              </a:r>
            </a:p>
          </p:txBody>
        </p:sp>
        <p:sp>
          <p:nvSpPr>
            <p:cNvPr id="29" name="Text Box 42"/>
            <p:cNvSpPr txBox="1">
              <a:spLocks noChangeArrowheads="1"/>
            </p:cNvSpPr>
            <p:nvPr/>
          </p:nvSpPr>
          <p:spPr bwMode="auto">
            <a:xfrm rot="20897347">
              <a:off x="2732" y="921"/>
              <a:ext cx="624" cy="218"/>
            </a:xfrm>
            <a:prstGeom prst="rect">
              <a:avLst/>
            </a:prstGeom>
            <a:solidFill>
              <a:schemeClr val="bg1"/>
            </a:solidFill>
            <a:ln w="9525">
              <a:noFill/>
              <a:miter lim="800000"/>
              <a:headEnd/>
              <a:tailEnd/>
            </a:ln>
            <a:effectLst/>
          </p:spPr>
          <p:txBody>
            <a:bodyPr>
              <a:spAutoFit/>
            </a:bodyPr>
            <a:lstStyle/>
            <a:p>
              <a:r>
                <a:rPr lang="en-US" altLang="ja-JP" sz="1400" b="1" dirty="0" smtClean="0"/>
                <a:t>Europe</a:t>
              </a:r>
              <a:endParaRPr lang="en-US" altLang="ja-JP" sz="1400" b="1" dirty="0"/>
            </a:p>
          </p:txBody>
        </p:sp>
        <p:sp>
          <p:nvSpPr>
            <p:cNvPr id="30" name="Text Box 43"/>
            <p:cNvSpPr txBox="1">
              <a:spLocks noChangeArrowheads="1"/>
            </p:cNvSpPr>
            <p:nvPr/>
          </p:nvSpPr>
          <p:spPr bwMode="auto">
            <a:xfrm>
              <a:off x="1382" y="855"/>
              <a:ext cx="825" cy="239"/>
            </a:xfrm>
            <a:prstGeom prst="rect">
              <a:avLst/>
            </a:prstGeom>
            <a:solidFill>
              <a:schemeClr val="bg1"/>
            </a:solidFill>
            <a:ln w="9525">
              <a:noFill/>
              <a:miter lim="800000"/>
              <a:headEnd/>
              <a:tailEnd/>
            </a:ln>
            <a:effectLst/>
          </p:spPr>
          <p:txBody>
            <a:bodyPr>
              <a:spAutoFit/>
            </a:bodyPr>
            <a:lstStyle/>
            <a:p>
              <a:r>
                <a:rPr lang="en-US" altLang="ja-JP" sz="1600" b="1" dirty="0" smtClean="0"/>
                <a:t>Oceania</a:t>
              </a:r>
              <a:endParaRPr lang="ja-JP" altLang="en-US" sz="1600" b="1" dirty="0"/>
            </a:p>
          </p:txBody>
        </p:sp>
        <p:sp>
          <p:nvSpPr>
            <p:cNvPr id="31" name="Line 44"/>
            <p:cNvSpPr>
              <a:spLocks noChangeShapeType="1"/>
            </p:cNvSpPr>
            <p:nvPr/>
          </p:nvSpPr>
          <p:spPr bwMode="auto">
            <a:xfrm flipH="1" flipV="1">
              <a:off x="2232" y="1608"/>
              <a:ext cx="240" cy="104"/>
            </a:xfrm>
            <a:prstGeom prst="line">
              <a:avLst/>
            </a:prstGeom>
            <a:noFill/>
            <a:ln w="28575">
              <a:solidFill>
                <a:schemeClr val="tx1"/>
              </a:solidFill>
              <a:round/>
              <a:headEnd/>
              <a:tailEnd type="triangle" w="med" len="med"/>
            </a:ln>
            <a:effectLst/>
          </p:spPr>
          <p:txBody>
            <a:bodyPr/>
            <a:lstStyle/>
            <a:p>
              <a:endParaRPr lang="ja-JP" altLang="en-US"/>
            </a:p>
          </p:txBody>
        </p:sp>
        <p:sp>
          <p:nvSpPr>
            <p:cNvPr id="32" name="Line 45"/>
            <p:cNvSpPr>
              <a:spLocks noChangeShapeType="1"/>
            </p:cNvSpPr>
            <p:nvPr/>
          </p:nvSpPr>
          <p:spPr bwMode="auto">
            <a:xfrm flipH="1" flipV="1">
              <a:off x="2512" y="1304"/>
              <a:ext cx="152" cy="80"/>
            </a:xfrm>
            <a:prstGeom prst="line">
              <a:avLst/>
            </a:prstGeom>
            <a:noFill/>
            <a:ln w="28575">
              <a:solidFill>
                <a:schemeClr val="tx1"/>
              </a:solidFill>
              <a:round/>
              <a:headEnd/>
              <a:tailEnd type="triangle" w="med" len="med"/>
            </a:ln>
            <a:effectLst/>
          </p:spPr>
          <p:txBody>
            <a:bodyPr/>
            <a:lstStyle/>
            <a:p>
              <a:endParaRPr lang="ja-JP" altLang="en-US"/>
            </a:p>
          </p:txBody>
        </p:sp>
        <p:sp>
          <p:nvSpPr>
            <p:cNvPr id="33" name="Line 46"/>
            <p:cNvSpPr>
              <a:spLocks noChangeShapeType="1"/>
            </p:cNvSpPr>
            <p:nvPr/>
          </p:nvSpPr>
          <p:spPr bwMode="auto">
            <a:xfrm>
              <a:off x="1720" y="1040"/>
              <a:ext cx="24" cy="232"/>
            </a:xfrm>
            <a:prstGeom prst="line">
              <a:avLst/>
            </a:prstGeom>
            <a:noFill/>
            <a:ln w="28575">
              <a:solidFill>
                <a:schemeClr val="tx1"/>
              </a:solidFill>
              <a:round/>
              <a:headEnd/>
              <a:tailEnd type="triangle" w="med" len="med"/>
            </a:ln>
            <a:effectLst/>
          </p:spPr>
          <p:txBody>
            <a:bodyPr/>
            <a:lstStyle/>
            <a:p>
              <a:endParaRPr lang="ja-JP" altLang="en-US"/>
            </a:p>
          </p:txBody>
        </p:sp>
        <p:sp>
          <p:nvSpPr>
            <p:cNvPr id="34" name="Freeform 17"/>
            <p:cNvSpPr>
              <a:spLocks/>
            </p:cNvSpPr>
            <p:nvPr/>
          </p:nvSpPr>
          <p:spPr bwMode="auto">
            <a:xfrm>
              <a:off x="1169" y="2609"/>
              <a:ext cx="3781" cy="492"/>
            </a:xfrm>
            <a:custGeom>
              <a:avLst/>
              <a:gdLst/>
              <a:ahLst/>
              <a:cxnLst>
                <a:cxn ang="0">
                  <a:pos x="0" y="220"/>
                </a:cxn>
                <a:cxn ang="0">
                  <a:pos x="0" y="400"/>
                </a:cxn>
                <a:cxn ang="0">
                  <a:pos x="3060" y="396"/>
                </a:cxn>
                <a:cxn ang="0">
                  <a:pos x="3060" y="0"/>
                </a:cxn>
                <a:cxn ang="0">
                  <a:pos x="1524" y="112"/>
                </a:cxn>
                <a:cxn ang="0">
                  <a:pos x="0" y="220"/>
                </a:cxn>
              </a:cxnLst>
              <a:rect l="0" t="0" r="r" b="b"/>
              <a:pathLst>
                <a:path w="3060" h="400">
                  <a:moveTo>
                    <a:pt x="0" y="220"/>
                  </a:moveTo>
                  <a:lnTo>
                    <a:pt x="0" y="400"/>
                  </a:lnTo>
                  <a:lnTo>
                    <a:pt x="3060" y="396"/>
                  </a:lnTo>
                  <a:lnTo>
                    <a:pt x="3060" y="0"/>
                  </a:lnTo>
                  <a:lnTo>
                    <a:pt x="1524" y="112"/>
                  </a:lnTo>
                  <a:lnTo>
                    <a:pt x="0" y="220"/>
                  </a:lnTo>
                  <a:close/>
                </a:path>
              </a:pathLst>
            </a:custGeom>
            <a:solidFill>
              <a:schemeClr val="hlink"/>
            </a:solidFill>
            <a:ln w="9525">
              <a:solidFill>
                <a:schemeClr val="tx1"/>
              </a:solidFill>
              <a:round/>
              <a:headEnd/>
              <a:tailEnd/>
            </a:ln>
            <a:effectLst/>
          </p:spPr>
          <p:txBody>
            <a:bodyPr/>
            <a:lstStyle/>
            <a:p>
              <a:endParaRPr lang="ja-JP" altLang="en-US"/>
            </a:p>
          </p:txBody>
        </p:sp>
        <p:grpSp>
          <p:nvGrpSpPr>
            <p:cNvPr id="4" name="Group 12"/>
            <p:cNvGrpSpPr>
              <a:grpSpLocks/>
            </p:cNvGrpSpPr>
            <p:nvPr/>
          </p:nvGrpSpPr>
          <p:grpSpPr bwMode="auto">
            <a:xfrm>
              <a:off x="1159" y="298"/>
              <a:ext cx="3789" cy="2798"/>
              <a:chOff x="456" y="2016"/>
              <a:chExt cx="3066" cy="1596"/>
            </a:xfrm>
          </p:grpSpPr>
          <p:grpSp>
            <p:nvGrpSpPr>
              <p:cNvPr id="5" name="Group 10"/>
              <p:cNvGrpSpPr>
                <a:grpSpLocks/>
              </p:cNvGrpSpPr>
              <p:nvPr/>
            </p:nvGrpSpPr>
            <p:grpSpPr bwMode="auto">
              <a:xfrm>
                <a:off x="456" y="2016"/>
                <a:ext cx="3066" cy="1596"/>
                <a:chOff x="456" y="2016"/>
                <a:chExt cx="3066" cy="1596"/>
              </a:xfrm>
            </p:grpSpPr>
            <p:sp>
              <p:nvSpPr>
                <p:cNvPr id="52" name="Rectangle 5"/>
                <p:cNvSpPr>
                  <a:spLocks noChangeArrowheads="1"/>
                </p:cNvSpPr>
                <p:nvPr/>
              </p:nvSpPr>
              <p:spPr bwMode="auto">
                <a:xfrm>
                  <a:off x="462" y="2016"/>
                  <a:ext cx="3054" cy="1596"/>
                </a:xfrm>
                <a:prstGeom prst="rect">
                  <a:avLst/>
                </a:prstGeom>
                <a:noFill/>
                <a:ln w="9525">
                  <a:solidFill>
                    <a:schemeClr val="tx1"/>
                  </a:solidFill>
                  <a:miter lim="800000"/>
                  <a:headEnd/>
                  <a:tailEnd/>
                </a:ln>
                <a:effectLst/>
              </p:spPr>
              <p:txBody>
                <a:bodyPr wrap="none" anchor="ctr"/>
                <a:lstStyle/>
                <a:p>
                  <a:endParaRPr lang="ja-JP" altLang="en-US"/>
                </a:p>
              </p:txBody>
            </p:sp>
            <p:sp>
              <p:nvSpPr>
                <p:cNvPr id="53" name="Line 6"/>
                <p:cNvSpPr>
                  <a:spLocks noChangeShapeType="1"/>
                </p:cNvSpPr>
                <p:nvPr/>
              </p:nvSpPr>
              <p:spPr bwMode="auto">
                <a:xfrm>
                  <a:off x="462" y="2334"/>
                  <a:ext cx="3054" cy="0"/>
                </a:xfrm>
                <a:prstGeom prst="line">
                  <a:avLst/>
                </a:prstGeom>
                <a:noFill/>
                <a:ln w="9525">
                  <a:solidFill>
                    <a:schemeClr val="tx1"/>
                  </a:solidFill>
                  <a:prstDash val="dash"/>
                  <a:round/>
                  <a:headEnd/>
                  <a:tailEnd/>
                </a:ln>
                <a:effectLst/>
              </p:spPr>
              <p:txBody>
                <a:bodyPr/>
                <a:lstStyle/>
                <a:p>
                  <a:endParaRPr lang="ja-JP" altLang="en-US"/>
                </a:p>
              </p:txBody>
            </p:sp>
            <p:sp>
              <p:nvSpPr>
                <p:cNvPr id="54" name="Line 7"/>
                <p:cNvSpPr>
                  <a:spLocks noChangeShapeType="1"/>
                </p:cNvSpPr>
                <p:nvPr/>
              </p:nvSpPr>
              <p:spPr bwMode="auto">
                <a:xfrm>
                  <a:off x="462" y="2664"/>
                  <a:ext cx="3054" cy="0"/>
                </a:xfrm>
                <a:prstGeom prst="line">
                  <a:avLst/>
                </a:prstGeom>
                <a:noFill/>
                <a:ln w="9525">
                  <a:solidFill>
                    <a:schemeClr val="tx1"/>
                  </a:solidFill>
                  <a:prstDash val="dash"/>
                  <a:round/>
                  <a:headEnd/>
                  <a:tailEnd/>
                </a:ln>
                <a:effectLst/>
              </p:spPr>
              <p:txBody>
                <a:bodyPr/>
                <a:lstStyle/>
                <a:p>
                  <a:endParaRPr lang="ja-JP" altLang="en-US"/>
                </a:p>
              </p:txBody>
            </p:sp>
            <p:sp>
              <p:nvSpPr>
                <p:cNvPr id="55" name="Line 8"/>
                <p:cNvSpPr>
                  <a:spLocks noChangeShapeType="1"/>
                </p:cNvSpPr>
                <p:nvPr/>
              </p:nvSpPr>
              <p:spPr bwMode="auto">
                <a:xfrm>
                  <a:off x="456" y="2970"/>
                  <a:ext cx="3054" cy="0"/>
                </a:xfrm>
                <a:prstGeom prst="line">
                  <a:avLst/>
                </a:prstGeom>
                <a:noFill/>
                <a:ln w="9525">
                  <a:solidFill>
                    <a:schemeClr val="tx1"/>
                  </a:solidFill>
                  <a:prstDash val="dash"/>
                  <a:round/>
                  <a:headEnd/>
                  <a:tailEnd/>
                </a:ln>
                <a:effectLst/>
              </p:spPr>
              <p:txBody>
                <a:bodyPr/>
                <a:lstStyle/>
                <a:p>
                  <a:endParaRPr lang="ja-JP" altLang="en-US"/>
                </a:p>
              </p:txBody>
            </p:sp>
            <p:sp>
              <p:nvSpPr>
                <p:cNvPr id="56" name="Line 9"/>
                <p:cNvSpPr>
                  <a:spLocks noChangeShapeType="1"/>
                </p:cNvSpPr>
                <p:nvPr/>
              </p:nvSpPr>
              <p:spPr bwMode="auto">
                <a:xfrm>
                  <a:off x="468" y="3288"/>
                  <a:ext cx="3054" cy="0"/>
                </a:xfrm>
                <a:prstGeom prst="line">
                  <a:avLst/>
                </a:prstGeom>
                <a:noFill/>
                <a:ln w="9525">
                  <a:solidFill>
                    <a:schemeClr val="tx1"/>
                  </a:solidFill>
                  <a:prstDash val="dash"/>
                  <a:round/>
                  <a:headEnd/>
                  <a:tailEnd/>
                </a:ln>
                <a:effectLst/>
              </p:spPr>
              <p:txBody>
                <a:bodyPr/>
                <a:lstStyle/>
                <a:p>
                  <a:endParaRPr lang="ja-JP" altLang="en-US"/>
                </a:p>
              </p:txBody>
            </p:sp>
          </p:grpSp>
          <p:sp>
            <p:nvSpPr>
              <p:cNvPr id="51" name="Line 11"/>
              <p:cNvSpPr>
                <a:spLocks noChangeShapeType="1"/>
              </p:cNvSpPr>
              <p:nvPr/>
            </p:nvSpPr>
            <p:spPr bwMode="auto">
              <a:xfrm flipV="1">
                <a:off x="1992" y="3552"/>
                <a:ext cx="0" cy="60"/>
              </a:xfrm>
              <a:prstGeom prst="line">
                <a:avLst/>
              </a:prstGeom>
              <a:noFill/>
              <a:ln w="9525">
                <a:solidFill>
                  <a:schemeClr val="tx1"/>
                </a:solidFill>
                <a:round/>
                <a:headEnd/>
                <a:tailEnd/>
              </a:ln>
              <a:effectLst/>
            </p:spPr>
            <p:txBody>
              <a:bodyPr/>
              <a:lstStyle/>
              <a:p>
                <a:endParaRPr lang="ja-JP" altLang="en-US"/>
              </a:p>
            </p:txBody>
          </p:sp>
        </p:grpSp>
        <p:sp>
          <p:nvSpPr>
            <p:cNvPr id="36" name="Text Box 35"/>
            <p:cNvSpPr txBox="1">
              <a:spLocks noChangeArrowheads="1"/>
            </p:cNvSpPr>
            <p:nvPr/>
          </p:nvSpPr>
          <p:spPr bwMode="auto">
            <a:xfrm>
              <a:off x="3774" y="2815"/>
              <a:ext cx="620" cy="239"/>
            </a:xfrm>
            <a:prstGeom prst="rect">
              <a:avLst/>
            </a:prstGeom>
            <a:solidFill>
              <a:schemeClr val="bg1"/>
            </a:solidFill>
            <a:ln w="9525">
              <a:noFill/>
              <a:miter lim="800000"/>
              <a:headEnd/>
              <a:tailEnd/>
            </a:ln>
            <a:effectLst/>
          </p:spPr>
          <p:txBody>
            <a:bodyPr>
              <a:spAutoFit/>
            </a:bodyPr>
            <a:lstStyle/>
            <a:p>
              <a:pPr algn="ctr"/>
              <a:r>
                <a:rPr lang="en-US" altLang="ja-JP" sz="1600" b="1" dirty="0" smtClean="0"/>
                <a:t>Africa</a:t>
              </a:r>
              <a:endParaRPr lang="ja-JP" altLang="en-US" sz="1600" b="1" dirty="0"/>
            </a:p>
          </p:txBody>
        </p:sp>
        <p:grpSp>
          <p:nvGrpSpPr>
            <p:cNvPr id="6" name="Group 54"/>
            <p:cNvGrpSpPr>
              <a:grpSpLocks/>
            </p:cNvGrpSpPr>
            <p:nvPr/>
          </p:nvGrpSpPr>
          <p:grpSpPr bwMode="auto">
            <a:xfrm>
              <a:off x="766" y="168"/>
              <a:ext cx="404" cy="3046"/>
              <a:chOff x="766" y="168"/>
              <a:chExt cx="404" cy="3046"/>
            </a:xfrm>
          </p:grpSpPr>
          <p:sp>
            <p:nvSpPr>
              <p:cNvPr id="44" name="Text Box 29"/>
              <p:cNvSpPr txBox="1">
                <a:spLocks noChangeArrowheads="1"/>
              </p:cNvSpPr>
              <p:nvPr/>
            </p:nvSpPr>
            <p:spPr bwMode="auto">
              <a:xfrm>
                <a:off x="953" y="2926"/>
                <a:ext cx="212" cy="288"/>
              </a:xfrm>
              <a:prstGeom prst="rect">
                <a:avLst/>
              </a:prstGeom>
              <a:noFill/>
              <a:ln w="9525">
                <a:noFill/>
                <a:miter lim="800000"/>
                <a:headEnd/>
                <a:tailEnd/>
              </a:ln>
              <a:effectLst/>
            </p:spPr>
            <p:txBody>
              <a:bodyPr wrap="none">
                <a:spAutoFit/>
              </a:bodyPr>
              <a:lstStyle/>
              <a:p>
                <a:r>
                  <a:rPr lang="ja-JP" altLang="en-US"/>
                  <a:t>0</a:t>
                </a:r>
              </a:p>
            </p:txBody>
          </p:sp>
          <p:sp>
            <p:nvSpPr>
              <p:cNvPr id="45" name="Text Box 30"/>
              <p:cNvSpPr txBox="1">
                <a:spLocks noChangeArrowheads="1"/>
              </p:cNvSpPr>
              <p:nvPr/>
            </p:nvSpPr>
            <p:spPr bwMode="auto">
              <a:xfrm>
                <a:off x="766" y="168"/>
                <a:ext cx="404" cy="288"/>
              </a:xfrm>
              <a:prstGeom prst="rect">
                <a:avLst/>
              </a:prstGeom>
              <a:noFill/>
              <a:ln w="9525">
                <a:noFill/>
                <a:miter lim="800000"/>
                <a:headEnd/>
                <a:tailEnd/>
              </a:ln>
              <a:effectLst/>
            </p:spPr>
            <p:txBody>
              <a:bodyPr wrap="none">
                <a:spAutoFit/>
              </a:bodyPr>
              <a:lstStyle/>
              <a:p>
                <a:r>
                  <a:rPr lang="ja-JP" altLang="en-US"/>
                  <a:t>100</a:t>
                </a:r>
              </a:p>
            </p:txBody>
          </p:sp>
          <p:sp>
            <p:nvSpPr>
              <p:cNvPr id="46" name="Text Box 47"/>
              <p:cNvSpPr txBox="1">
                <a:spLocks noChangeArrowheads="1"/>
              </p:cNvSpPr>
              <p:nvPr/>
            </p:nvSpPr>
            <p:spPr bwMode="auto">
              <a:xfrm>
                <a:off x="862" y="712"/>
                <a:ext cx="308" cy="288"/>
              </a:xfrm>
              <a:prstGeom prst="rect">
                <a:avLst/>
              </a:prstGeom>
              <a:noFill/>
              <a:ln w="9525">
                <a:noFill/>
                <a:miter lim="800000"/>
                <a:headEnd/>
                <a:tailEnd/>
              </a:ln>
              <a:effectLst/>
            </p:spPr>
            <p:txBody>
              <a:bodyPr wrap="none">
                <a:spAutoFit/>
              </a:bodyPr>
              <a:lstStyle/>
              <a:p>
                <a:r>
                  <a:rPr lang="ja-JP" altLang="en-US"/>
                  <a:t>80</a:t>
                </a:r>
              </a:p>
            </p:txBody>
          </p:sp>
          <p:sp>
            <p:nvSpPr>
              <p:cNvPr id="47" name="Text Box 48"/>
              <p:cNvSpPr txBox="1">
                <a:spLocks noChangeArrowheads="1"/>
              </p:cNvSpPr>
              <p:nvPr/>
            </p:nvSpPr>
            <p:spPr bwMode="auto">
              <a:xfrm>
                <a:off x="854" y="1816"/>
                <a:ext cx="308" cy="288"/>
              </a:xfrm>
              <a:prstGeom prst="rect">
                <a:avLst/>
              </a:prstGeom>
              <a:noFill/>
              <a:ln w="9525">
                <a:noFill/>
                <a:miter lim="800000"/>
                <a:headEnd/>
                <a:tailEnd/>
              </a:ln>
              <a:effectLst/>
            </p:spPr>
            <p:txBody>
              <a:bodyPr wrap="none">
                <a:spAutoFit/>
              </a:bodyPr>
              <a:lstStyle/>
              <a:p>
                <a:r>
                  <a:rPr lang="ja-JP" altLang="en-US"/>
                  <a:t>40</a:t>
                </a:r>
              </a:p>
            </p:txBody>
          </p:sp>
          <p:sp>
            <p:nvSpPr>
              <p:cNvPr id="48" name="Text Box 49"/>
              <p:cNvSpPr txBox="1">
                <a:spLocks noChangeArrowheads="1"/>
              </p:cNvSpPr>
              <p:nvPr/>
            </p:nvSpPr>
            <p:spPr bwMode="auto">
              <a:xfrm>
                <a:off x="854" y="1272"/>
                <a:ext cx="308" cy="288"/>
              </a:xfrm>
              <a:prstGeom prst="rect">
                <a:avLst/>
              </a:prstGeom>
              <a:noFill/>
              <a:ln w="9525">
                <a:noFill/>
                <a:miter lim="800000"/>
                <a:headEnd/>
                <a:tailEnd/>
              </a:ln>
              <a:effectLst/>
            </p:spPr>
            <p:txBody>
              <a:bodyPr wrap="none">
                <a:spAutoFit/>
              </a:bodyPr>
              <a:lstStyle/>
              <a:p>
                <a:r>
                  <a:rPr lang="ja-JP" altLang="en-US"/>
                  <a:t>60</a:t>
                </a:r>
              </a:p>
            </p:txBody>
          </p:sp>
          <p:sp>
            <p:nvSpPr>
              <p:cNvPr id="49" name="Text Box 50"/>
              <p:cNvSpPr txBox="1">
                <a:spLocks noChangeArrowheads="1"/>
              </p:cNvSpPr>
              <p:nvPr/>
            </p:nvSpPr>
            <p:spPr bwMode="auto">
              <a:xfrm>
                <a:off x="862" y="2376"/>
                <a:ext cx="308" cy="288"/>
              </a:xfrm>
              <a:prstGeom prst="rect">
                <a:avLst/>
              </a:prstGeom>
              <a:noFill/>
              <a:ln w="9525">
                <a:noFill/>
                <a:miter lim="800000"/>
                <a:headEnd/>
                <a:tailEnd/>
              </a:ln>
              <a:effectLst/>
            </p:spPr>
            <p:txBody>
              <a:bodyPr wrap="none">
                <a:spAutoFit/>
              </a:bodyPr>
              <a:lstStyle/>
              <a:p>
                <a:r>
                  <a:rPr lang="ja-JP" altLang="en-US"/>
                  <a:t>20</a:t>
                </a:r>
              </a:p>
            </p:txBody>
          </p:sp>
        </p:grpSp>
        <p:sp>
          <p:nvSpPr>
            <p:cNvPr id="38" name="Text Box 51"/>
            <p:cNvSpPr txBox="1">
              <a:spLocks noChangeArrowheads="1"/>
            </p:cNvSpPr>
            <p:nvPr/>
          </p:nvSpPr>
          <p:spPr bwMode="auto">
            <a:xfrm rot="16200000">
              <a:off x="-50" y="1359"/>
              <a:ext cx="1396" cy="236"/>
            </a:xfrm>
            <a:prstGeom prst="rect">
              <a:avLst/>
            </a:prstGeom>
            <a:noFill/>
            <a:ln w="9525">
              <a:noFill/>
              <a:miter lim="800000"/>
              <a:headEnd/>
              <a:tailEnd/>
            </a:ln>
            <a:effectLst/>
          </p:spPr>
          <p:txBody>
            <a:bodyPr wrap="none">
              <a:spAutoFit/>
            </a:bodyPr>
            <a:lstStyle/>
            <a:p>
              <a:r>
                <a:rPr lang="en-US" altLang="ja-JP" dirty="0" smtClean="0"/>
                <a:t>Population [×10</a:t>
              </a:r>
              <a:r>
                <a:rPr lang="en-US" altLang="ja-JP" baseline="30000" dirty="0" smtClean="0"/>
                <a:t>8</a:t>
              </a:r>
              <a:r>
                <a:rPr lang="en-US" altLang="ja-JP" dirty="0" smtClean="0"/>
                <a:t>]</a:t>
              </a:r>
              <a:endParaRPr lang="ja-JP" altLang="en-US" dirty="0"/>
            </a:p>
          </p:txBody>
        </p:sp>
        <p:sp>
          <p:nvSpPr>
            <p:cNvPr id="39" name="Text Box 40"/>
            <p:cNvSpPr txBox="1">
              <a:spLocks noChangeArrowheads="1"/>
            </p:cNvSpPr>
            <p:nvPr/>
          </p:nvSpPr>
          <p:spPr bwMode="auto">
            <a:xfrm>
              <a:off x="2846" y="2407"/>
              <a:ext cx="470" cy="239"/>
            </a:xfrm>
            <a:prstGeom prst="rect">
              <a:avLst/>
            </a:prstGeom>
            <a:solidFill>
              <a:schemeClr val="bg1"/>
            </a:solidFill>
            <a:ln w="9525">
              <a:noFill/>
              <a:miter lim="800000"/>
              <a:headEnd/>
              <a:tailEnd/>
            </a:ln>
            <a:effectLst/>
          </p:spPr>
          <p:txBody>
            <a:bodyPr>
              <a:spAutoFit/>
            </a:bodyPr>
            <a:lstStyle/>
            <a:p>
              <a:r>
                <a:rPr lang="en-US" altLang="ja-JP" sz="1600" b="1" dirty="0" smtClean="0"/>
                <a:t>China</a:t>
              </a:r>
              <a:endParaRPr lang="ja-JP" altLang="en-US" sz="1600" b="1" dirty="0"/>
            </a:p>
          </p:txBody>
        </p:sp>
        <p:sp>
          <p:nvSpPr>
            <p:cNvPr id="40" name="AutoShape 56"/>
            <p:cNvSpPr>
              <a:spLocks noChangeArrowheads="1"/>
            </p:cNvSpPr>
            <p:nvPr/>
          </p:nvSpPr>
          <p:spPr bwMode="auto">
            <a:xfrm>
              <a:off x="1312" y="1792"/>
              <a:ext cx="104" cy="1064"/>
            </a:xfrm>
            <a:prstGeom prst="upDownArrow">
              <a:avLst>
                <a:gd name="adj1" fmla="val 50000"/>
                <a:gd name="adj2" fmla="val 204615"/>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41" name="Text Box 57"/>
            <p:cNvSpPr txBox="1">
              <a:spLocks noChangeArrowheads="1"/>
            </p:cNvSpPr>
            <p:nvPr/>
          </p:nvSpPr>
          <p:spPr bwMode="auto">
            <a:xfrm>
              <a:off x="1262" y="2247"/>
              <a:ext cx="845" cy="239"/>
            </a:xfrm>
            <a:prstGeom prst="rect">
              <a:avLst/>
            </a:prstGeom>
            <a:solidFill>
              <a:schemeClr val="bg1"/>
            </a:solidFill>
            <a:ln w="9525">
              <a:noFill/>
              <a:miter lim="800000"/>
              <a:headEnd/>
              <a:tailEnd/>
            </a:ln>
            <a:effectLst/>
          </p:spPr>
          <p:txBody>
            <a:bodyPr>
              <a:spAutoFit/>
            </a:bodyPr>
            <a:lstStyle/>
            <a:p>
              <a:pPr algn="ctr"/>
              <a:r>
                <a:rPr lang="en-US" altLang="ja-JP" sz="1600" b="1" dirty="0" smtClean="0"/>
                <a:t>Whole Asia</a:t>
              </a:r>
              <a:endParaRPr lang="ja-JP" altLang="en-US" sz="1600" b="1" dirty="0"/>
            </a:p>
          </p:txBody>
        </p:sp>
        <p:sp>
          <p:nvSpPr>
            <p:cNvPr id="42" name="AutoShape 58"/>
            <p:cNvSpPr>
              <a:spLocks noChangeArrowheads="1"/>
            </p:cNvSpPr>
            <p:nvPr/>
          </p:nvSpPr>
          <p:spPr bwMode="auto">
            <a:xfrm>
              <a:off x="4536" y="1816"/>
              <a:ext cx="88" cy="1280"/>
            </a:xfrm>
            <a:prstGeom prst="upDownArrow">
              <a:avLst>
                <a:gd name="adj1" fmla="val 50000"/>
                <a:gd name="adj2" fmla="val 290909"/>
              </a:avLst>
            </a:prstGeom>
            <a:solidFill>
              <a:srgbClr val="FF3300"/>
            </a:solidFill>
            <a:ln w="9525">
              <a:solidFill>
                <a:schemeClr val="tx1"/>
              </a:solidFill>
              <a:miter lim="800000"/>
              <a:headEnd/>
              <a:tailEnd/>
            </a:ln>
            <a:effectLst/>
          </p:spPr>
          <p:txBody>
            <a:bodyPr vert="eaVert" wrap="none" anchor="ctr"/>
            <a:lstStyle/>
            <a:p>
              <a:endParaRPr lang="ja-JP" altLang="en-US"/>
            </a:p>
          </p:txBody>
        </p:sp>
        <p:sp>
          <p:nvSpPr>
            <p:cNvPr id="43" name="Text Box 59"/>
            <p:cNvSpPr txBox="1">
              <a:spLocks noChangeArrowheads="1"/>
            </p:cNvSpPr>
            <p:nvPr/>
          </p:nvSpPr>
          <p:spPr bwMode="auto">
            <a:xfrm>
              <a:off x="4630" y="2127"/>
              <a:ext cx="896" cy="762"/>
            </a:xfrm>
            <a:prstGeom prst="rect">
              <a:avLst/>
            </a:prstGeom>
            <a:solidFill>
              <a:schemeClr val="bg1"/>
            </a:solidFill>
            <a:ln w="9525">
              <a:solidFill>
                <a:srgbClr val="FF3300"/>
              </a:solidFill>
              <a:miter lim="800000"/>
              <a:headEnd/>
              <a:tailEnd/>
            </a:ln>
            <a:effectLst/>
          </p:spPr>
          <p:txBody>
            <a:bodyPr>
              <a:spAutoFit/>
            </a:bodyPr>
            <a:lstStyle/>
            <a:p>
              <a:r>
                <a:rPr lang="en-US" altLang="ja-JP" sz="1600" b="1" dirty="0" smtClean="0">
                  <a:solidFill>
                    <a:srgbClr val="3333CC"/>
                  </a:solidFill>
                </a:rPr>
                <a:t>India, China, Africa: ½ of the world population</a:t>
              </a:r>
              <a:endParaRPr lang="ja-JP" altLang="en-US" sz="1600" b="1" dirty="0">
                <a:solidFill>
                  <a:srgbClr val="3333CC"/>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11</a:t>
            </a:fld>
            <a:endParaRPr lang="en-US" sz="1600" dirty="0"/>
          </a:p>
        </p:txBody>
      </p:sp>
      <p:pic>
        <p:nvPicPr>
          <p:cNvPr id="60" name="図 5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143000"/>
            <a:ext cx="7162800" cy="4736104"/>
          </a:xfrm>
          <a:prstGeom prst="rect">
            <a:avLst/>
          </a:prstGeom>
          <a:noFill/>
          <a:ln>
            <a:noFill/>
          </a:ln>
        </p:spPr>
      </p:pic>
      <p:sp>
        <p:nvSpPr>
          <p:cNvPr id="62" name="Rectangle 1"/>
          <p:cNvSpPr>
            <a:spLocks noChangeArrowheads="1"/>
          </p:cNvSpPr>
          <p:nvPr/>
        </p:nvSpPr>
        <p:spPr bwMode="auto">
          <a:xfrm>
            <a:off x="1773330" y="6143655"/>
            <a:ext cx="529253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1" lang="en-US" altLang="ja-JP" sz="1400" b="0" i="0" u="none" strike="noStrike" cap="none" normalizeH="0" baseline="0" dirty="0" smtClean="0">
                <a:ln>
                  <a:noFill/>
                </a:ln>
                <a:solidFill>
                  <a:schemeClr val="tx1"/>
                </a:solidFill>
                <a:effectLst/>
                <a:latin typeface="Calibri" pitchFamily="34" charset="0"/>
                <a:ea typeface="ＭＳ 明朝" pitchFamily="17" charset="-128"/>
                <a:cs typeface="Times New Roman" pitchFamily="18" charset="0"/>
              </a:rPr>
              <a:t>Ref) International Energy Agency, “World Energy Outlook 2007”, p. 76.</a:t>
            </a:r>
            <a:endPar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3" name="Text Box 26"/>
          <p:cNvSpPr txBox="1">
            <a:spLocks noChangeArrowheads="1"/>
          </p:cNvSpPr>
          <p:nvPr/>
        </p:nvSpPr>
        <p:spPr bwMode="auto">
          <a:xfrm>
            <a:off x="2971800" y="5743545"/>
            <a:ext cx="3100913" cy="400110"/>
          </a:xfrm>
          <a:prstGeom prst="rect">
            <a:avLst/>
          </a:prstGeom>
          <a:noFill/>
          <a:ln w="9525">
            <a:noFill/>
            <a:miter lim="800000"/>
            <a:headEnd/>
            <a:tailEnd/>
          </a:ln>
          <a:effectLst/>
        </p:spPr>
        <p:txBody>
          <a:bodyPr wrap="none">
            <a:spAutoFit/>
          </a:bodyPr>
          <a:lstStyle/>
          <a:p>
            <a:pPr algn="ctr"/>
            <a:r>
              <a:rPr lang="en-US" altLang="ja-JP" sz="2000" b="1" dirty="0" smtClean="0"/>
              <a:t>World Energy Consumption</a:t>
            </a:r>
            <a:endParaRPr lang="en-US" altLang="ja-JP"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12</a:t>
            </a:fld>
            <a:endParaRPr lang="en-US" sz="1600" dirty="0"/>
          </a:p>
        </p:txBody>
      </p:sp>
      <p:sp>
        <p:nvSpPr>
          <p:cNvPr id="6" name="テキスト ボックス 5"/>
          <p:cNvSpPr txBox="1"/>
          <p:nvPr/>
        </p:nvSpPr>
        <p:spPr>
          <a:xfrm>
            <a:off x="304800" y="457200"/>
            <a:ext cx="8496944" cy="1200329"/>
          </a:xfrm>
          <a:prstGeom prst="rect">
            <a:avLst/>
          </a:prstGeom>
          <a:noFill/>
        </p:spPr>
        <p:txBody>
          <a:bodyPr wrap="square" rtlCol="0">
            <a:spAutoFit/>
          </a:bodyPr>
          <a:lstStyle/>
          <a:p>
            <a:pPr marL="342900" indent="-342900"/>
            <a:r>
              <a:rPr kumimoji="1" lang="en-US" altLang="ja-JP" sz="2400" b="1" dirty="0" smtClean="0"/>
              <a:t>Main Energy Related Problems: </a:t>
            </a:r>
          </a:p>
          <a:p>
            <a:pPr marL="457200" indent="-457200">
              <a:buAutoNum type="arabicParenR"/>
            </a:pPr>
            <a:r>
              <a:rPr lang="en-US" altLang="ja-JP" sz="2400" dirty="0" smtClean="0"/>
              <a:t>Depletion of fossil fuel.</a:t>
            </a:r>
          </a:p>
          <a:p>
            <a:pPr marL="457200" indent="-457200">
              <a:buAutoNum type="arabicParenR"/>
            </a:pPr>
            <a:r>
              <a:rPr lang="en-US" altLang="ja-JP" sz="2400" dirty="0" smtClean="0">
                <a:solidFill>
                  <a:schemeClr val="bg1">
                    <a:lumMod val="85000"/>
                  </a:schemeClr>
                </a:solidFill>
              </a:rPr>
              <a:t>Environmental pollution by utilizing too much fossil fuel.</a:t>
            </a:r>
            <a:endParaRPr kumimoji="1" lang="ja-JP" altLang="en-US" sz="2000" dirty="0">
              <a:solidFill>
                <a:schemeClr val="bg1">
                  <a:lumMod val="85000"/>
                </a:schemeClr>
              </a:solidFill>
            </a:endParaRPr>
          </a:p>
        </p:txBody>
      </p:sp>
      <p:sp>
        <p:nvSpPr>
          <p:cNvPr id="13" name="正方形/長方形 12"/>
          <p:cNvSpPr/>
          <p:nvPr/>
        </p:nvSpPr>
        <p:spPr>
          <a:xfrm>
            <a:off x="1517018" y="6161083"/>
            <a:ext cx="5562600" cy="307777"/>
          </a:xfrm>
          <a:prstGeom prst="rect">
            <a:avLst/>
          </a:prstGeom>
        </p:spPr>
        <p:txBody>
          <a:bodyPr wrap="square">
            <a:spAutoFit/>
          </a:bodyPr>
          <a:lstStyle/>
          <a:p>
            <a:r>
              <a:rPr lang="en-US" altLang="ja-JP" sz="1400" dirty="0" smtClean="0"/>
              <a:t>Ref) International Energy Agency, “World Energy Outlook 2006”, pp. 70.</a:t>
            </a:r>
            <a:endParaRPr lang="ja-JP" altLang="en-US" sz="1400" dirty="0"/>
          </a:p>
        </p:txBody>
      </p:sp>
      <p:pic>
        <p:nvPicPr>
          <p:cNvPr id="2050" name="Picture 2"/>
          <p:cNvPicPr>
            <a:picLocks noChangeAspect="1" noChangeArrowheads="1"/>
          </p:cNvPicPr>
          <p:nvPr/>
        </p:nvPicPr>
        <p:blipFill>
          <a:blip r:embed="rId2" cstate="print"/>
          <a:srcRect/>
          <a:stretch>
            <a:fillRect/>
          </a:stretch>
        </p:blipFill>
        <p:spPr bwMode="auto">
          <a:xfrm>
            <a:off x="1219200" y="1905000"/>
            <a:ext cx="6158237"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13</a:t>
            </a:fld>
            <a:endParaRPr lang="en-US" sz="1600" dirty="0"/>
          </a:p>
        </p:txBody>
      </p:sp>
      <p:pic>
        <p:nvPicPr>
          <p:cNvPr id="9" name="図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752600"/>
            <a:ext cx="6096000" cy="4239142"/>
          </a:xfrm>
          <a:prstGeom prst="rect">
            <a:avLst/>
          </a:prstGeom>
          <a:noFill/>
          <a:ln>
            <a:noFill/>
          </a:ln>
        </p:spPr>
      </p:pic>
      <p:sp>
        <p:nvSpPr>
          <p:cNvPr id="10" name="テキスト ボックス 9"/>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Energy consumption trends in Malaysia?</a:t>
            </a:r>
            <a:endParaRPr lang="en-US" altLang="ja-JP"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10600" y="6492875"/>
            <a:ext cx="533400" cy="365125"/>
          </a:xfrm>
        </p:spPr>
        <p:txBody>
          <a:bodyPr/>
          <a:lstStyle/>
          <a:p>
            <a:pPr algn="ctr"/>
            <a:fld id="{7D53559E-DD25-4BEF-BBE2-9EF43963E046}" type="slidenum">
              <a:rPr lang="en-US" sz="1600"/>
              <a:pPr algn="ctr"/>
              <a:t>14</a:t>
            </a:fld>
            <a:endParaRPr lang="en-US" sz="1600" dirty="0"/>
          </a:p>
        </p:txBody>
      </p:sp>
      <p:sp>
        <p:nvSpPr>
          <p:cNvPr id="13" name="正方形/長方形 12"/>
          <p:cNvSpPr/>
          <p:nvPr/>
        </p:nvSpPr>
        <p:spPr>
          <a:xfrm>
            <a:off x="1771972" y="5834390"/>
            <a:ext cx="5562600" cy="523220"/>
          </a:xfrm>
          <a:prstGeom prst="rect">
            <a:avLst/>
          </a:prstGeom>
        </p:spPr>
        <p:txBody>
          <a:bodyPr wrap="square">
            <a:spAutoFit/>
          </a:bodyPr>
          <a:lstStyle/>
          <a:p>
            <a:r>
              <a:rPr lang="en-US" altLang="ja-JP" sz="1400" dirty="0" smtClean="0"/>
              <a:t>Ref) Shahriar Shafiee et. al., “When will fossil fuel reserves be diminished?”, Energy Policy,  pp. 181-189.</a:t>
            </a:r>
            <a:endParaRPr lang="ja-JP" altLang="en-US" sz="1400" dirty="0"/>
          </a:p>
        </p:txBody>
      </p:sp>
      <p:pic>
        <p:nvPicPr>
          <p:cNvPr id="31746" name="Picture 2"/>
          <p:cNvPicPr>
            <a:picLocks noChangeAspect="1" noChangeArrowheads="1"/>
          </p:cNvPicPr>
          <p:nvPr/>
        </p:nvPicPr>
        <p:blipFill>
          <a:blip r:embed="rId2" cstate="print"/>
          <a:srcRect/>
          <a:stretch>
            <a:fillRect/>
          </a:stretch>
        </p:blipFill>
        <p:spPr bwMode="auto">
          <a:xfrm>
            <a:off x="898443" y="1676400"/>
            <a:ext cx="6569158" cy="4231734"/>
          </a:xfrm>
          <a:prstGeom prst="rect">
            <a:avLst/>
          </a:prstGeom>
          <a:noFill/>
          <a:ln w="9525">
            <a:noFill/>
            <a:miter lim="800000"/>
            <a:headEnd/>
            <a:tailEnd/>
          </a:ln>
        </p:spPr>
      </p:pic>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When Fossil Fuel will be depleted?</a:t>
            </a:r>
            <a:endParaRPr lang="en-US" altLang="ja-JP"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10600" y="6492875"/>
            <a:ext cx="533400" cy="365125"/>
          </a:xfrm>
        </p:spPr>
        <p:txBody>
          <a:bodyPr/>
          <a:lstStyle/>
          <a:p>
            <a:pPr algn="ctr"/>
            <a:fld id="{7D53559E-DD25-4BEF-BBE2-9EF43963E046}" type="slidenum">
              <a:rPr lang="en-US" sz="1600"/>
              <a:pPr algn="ctr"/>
              <a:t>15</a:t>
            </a:fld>
            <a:endParaRPr lang="en-US" sz="1600" dirty="0"/>
          </a:p>
        </p:txBody>
      </p:sp>
      <p:sp>
        <p:nvSpPr>
          <p:cNvPr id="13" name="正方形/長方形 12"/>
          <p:cNvSpPr/>
          <p:nvPr/>
        </p:nvSpPr>
        <p:spPr>
          <a:xfrm>
            <a:off x="1905000" y="5906676"/>
            <a:ext cx="5562600" cy="523220"/>
          </a:xfrm>
          <a:prstGeom prst="rect">
            <a:avLst/>
          </a:prstGeom>
        </p:spPr>
        <p:txBody>
          <a:bodyPr wrap="square">
            <a:spAutoFit/>
          </a:bodyPr>
          <a:lstStyle/>
          <a:p>
            <a:r>
              <a:rPr lang="en-US" altLang="ja-JP" sz="1400" dirty="0" smtClean="0"/>
              <a:t>Ref) Shahriar Shafiee et. al., “When will fossil fuel reserves be diminished?”, Energy Policy,  pp. 181-189.</a:t>
            </a:r>
            <a:endParaRPr lang="ja-JP" altLang="en-US" sz="1400" dirty="0"/>
          </a:p>
        </p:txBody>
      </p:sp>
      <p:pic>
        <p:nvPicPr>
          <p:cNvPr id="32770" name="Picture 2"/>
          <p:cNvPicPr>
            <a:picLocks noChangeAspect="1" noChangeArrowheads="1"/>
          </p:cNvPicPr>
          <p:nvPr/>
        </p:nvPicPr>
        <p:blipFill>
          <a:blip r:embed="rId2" cstate="print"/>
          <a:srcRect/>
          <a:stretch>
            <a:fillRect/>
          </a:stretch>
        </p:blipFill>
        <p:spPr bwMode="auto">
          <a:xfrm>
            <a:off x="685800" y="1828800"/>
            <a:ext cx="7248725" cy="4181475"/>
          </a:xfrm>
          <a:prstGeom prst="rect">
            <a:avLst/>
          </a:prstGeom>
          <a:noFill/>
          <a:ln w="9525">
            <a:noFill/>
            <a:miter lim="800000"/>
            <a:headEnd/>
            <a:tailEnd/>
          </a:ln>
        </p:spPr>
      </p:pic>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When Fossil Fuel will be depleted?</a:t>
            </a:r>
            <a:endParaRPr lang="en-US" altLang="ja-JP"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16</a:t>
            </a:fld>
            <a:endParaRPr lang="en-US" sz="1600" dirty="0"/>
          </a:p>
        </p:txBody>
      </p:sp>
      <p:sp>
        <p:nvSpPr>
          <p:cNvPr id="13" name="正方形/長方形 12"/>
          <p:cNvSpPr/>
          <p:nvPr/>
        </p:nvSpPr>
        <p:spPr>
          <a:xfrm>
            <a:off x="1905000" y="5948575"/>
            <a:ext cx="5562600" cy="523220"/>
          </a:xfrm>
          <a:prstGeom prst="rect">
            <a:avLst/>
          </a:prstGeom>
        </p:spPr>
        <p:txBody>
          <a:bodyPr wrap="square">
            <a:spAutoFit/>
          </a:bodyPr>
          <a:lstStyle/>
          <a:p>
            <a:r>
              <a:rPr lang="en-US" altLang="ja-JP" sz="1400" dirty="0" smtClean="0"/>
              <a:t>Ref) Shahriar Shafiee et. al., “When will fossil fuel reserves be diminished?”, Energy Policy,  pp. 181-189.</a:t>
            </a:r>
            <a:endParaRPr lang="ja-JP" altLang="en-US" sz="1400" dirty="0"/>
          </a:p>
        </p:txBody>
      </p:sp>
      <p:pic>
        <p:nvPicPr>
          <p:cNvPr id="33794" name="Picture 2"/>
          <p:cNvPicPr>
            <a:picLocks noChangeAspect="1" noChangeArrowheads="1"/>
          </p:cNvPicPr>
          <p:nvPr/>
        </p:nvPicPr>
        <p:blipFill>
          <a:blip r:embed="rId2" cstate="print"/>
          <a:srcRect/>
          <a:stretch>
            <a:fillRect/>
          </a:stretch>
        </p:blipFill>
        <p:spPr bwMode="auto">
          <a:xfrm>
            <a:off x="990600" y="1752600"/>
            <a:ext cx="7152208" cy="4271962"/>
          </a:xfrm>
          <a:prstGeom prst="rect">
            <a:avLst/>
          </a:prstGeom>
          <a:noFill/>
          <a:ln w="9525">
            <a:noFill/>
            <a:miter lim="800000"/>
            <a:headEnd/>
            <a:tailEnd/>
          </a:ln>
        </p:spPr>
      </p:pic>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When Fossil Fuel will be depleted?</a:t>
            </a:r>
            <a:endParaRPr lang="en-US" altLang="ja-JP"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17</a:t>
            </a:fld>
            <a:endParaRPr lang="en-US" sz="1600" dirty="0"/>
          </a:p>
        </p:txBody>
      </p:sp>
      <p:sp>
        <p:nvSpPr>
          <p:cNvPr id="14" name="テキスト ボックス 13"/>
          <p:cNvSpPr txBox="1"/>
          <p:nvPr/>
        </p:nvSpPr>
        <p:spPr>
          <a:xfrm>
            <a:off x="0" y="1600200"/>
            <a:ext cx="8839200" cy="1384995"/>
          </a:xfrm>
          <a:prstGeom prst="rect">
            <a:avLst/>
          </a:prstGeom>
          <a:noFill/>
        </p:spPr>
        <p:txBody>
          <a:bodyPr wrap="square" rtlCol="0">
            <a:spAutoFit/>
          </a:bodyPr>
          <a:lstStyle/>
          <a:p>
            <a:r>
              <a:rPr kumimoji="1" lang="en-US" altLang="ja-JP" sz="2400" dirty="0" smtClean="0">
                <a:solidFill>
                  <a:srgbClr val="FF0000"/>
                </a:solidFill>
              </a:rPr>
              <a:t>World</a:t>
            </a:r>
            <a:r>
              <a:rPr kumimoji="1" lang="en-US" altLang="ja-JP" sz="2400" dirty="0" smtClean="0"/>
              <a:t> energy reserve based on current reserve and production:</a:t>
            </a:r>
          </a:p>
          <a:p>
            <a:pPr marL="457200" indent="-457200">
              <a:buAutoNum type="arabicParenR"/>
            </a:pPr>
            <a:r>
              <a:rPr lang="en-US" altLang="ja-JP" sz="2000" dirty="0" smtClean="0"/>
              <a:t>Petroleum: 42 years </a:t>
            </a:r>
          </a:p>
          <a:p>
            <a:pPr marL="457200" indent="-457200">
              <a:buAutoNum type="arabicParenR"/>
            </a:pPr>
            <a:r>
              <a:rPr lang="en-US" altLang="ja-JP" sz="2000" dirty="0" smtClean="0"/>
              <a:t>Natural gas: 64 years </a:t>
            </a:r>
          </a:p>
          <a:p>
            <a:pPr marL="457200" indent="-457200">
              <a:buAutoNum type="arabicParenR"/>
            </a:pPr>
            <a:r>
              <a:rPr lang="en-US" altLang="ja-JP" sz="2000" dirty="0" smtClean="0"/>
              <a:t>Coal: 164 years </a:t>
            </a:r>
          </a:p>
        </p:txBody>
      </p:sp>
      <p:sp>
        <p:nvSpPr>
          <p:cNvPr id="15" name="正方形/長方形 14"/>
          <p:cNvSpPr/>
          <p:nvPr/>
        </p:nvSpPr>
        <p:spPr>
          <a:xfrm>
            <a:off x="152400" y="3124200"/>
            <a:ext cx="6172200" cy="307777"/>
          </a:xfrm>
          <a:prstGeom prst="rect">
            <a:avLst/>
          </a:prstGeom>
        </p:spPr>
        <p:txBody>
          <a:bodyPr wrap="square">
            <a:spAutoFit/>
          </a:bodyPr>
          <a:lstStyle/>
          <a:p>
            <a:r>
              <a:rPr lang="en-US" altLang="ja-JP" sz="1400" dirty="0" smtClean="0"/>
              <a:t>Ref) International Energy Agency, “World Energy Outlook 2006”, pp. 72, 71.</a:t>
            </a:r>
            <a:endParaRPr lang="ja-JP" altLang="en-US" sz="1400" dirty="0"/>
          </a:p>
        </p:txBody>
      </p:sp>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When Fossil Fuel will be depleted?</a:t>
            </a:r>
            <a:endParaRPr lang="en-US" altLang="ja-JP" sz="2800" dirty="0" smtClean="0"/>
          </a:p>
        </p:txBody>
      </p:sp>
      <p:sp>
        <p:nvSpPr>
          <p:cNvPr id="10" name="テキスト ボックス 9"/>
          <p:cNvSpPr txBox="1"/>
          <p:nvPr/>
        </p:nvSpPr>
        <p:spPr>
          <a:xfrm>
            <a:off x="0" y="4482405"/>
            <a:ext cx="8839200" cy="1384995"/>
          </a:xfrm>
          <a:prstGeom prst="rect">
            <a:avLst/>
          </a:prstGeom>
          <a:noFill/>
        </p:spPr>
        <p:txBody>
          <a:bodyPr wrap="square" rtlCol="0">
            <a:spAutoFit/>
          </a:bodyPr>
          <a:lstStyle/>
          <a:p>
            <a:r>
              <a:rPr kumimoji="1" lang="en-US" altLang="ja-JP" sz="2400" dirty="0" smtClean="0">
                <a:solidFill>
                  <a:srgbClr val="FF0000"/>
                </a:solidFill>
              </a:rPr>
              <a:t>Malaysia</a:t>
            </a:r>
            <a:r>
              <a:rPr kumimoji="1" lang="en-US" altLang="ja-JP" sz="2400" dirty="0" smtClean="0"/>
              <a:t> energy reserve based on current reserve and production:</a:t>
            </a:r>
          </a:p>
          <a:p>
            <a:pPr marL="457200" indent="-457200">
              <a:buAutoNum type="arabicParenR"/>
            </a:pPr>
            <a:r>
              <a:rPr lang="en-US" altLang="ja-JP" sz="2000" dirty="0" smtClean="0"/>
              <a:t>Petroleum: 16</a:t>
            </a:r>
          </a:p>
          <a:p>
            <a:pPr marL="457200" indent="-457200">
              <a:buAutoNum type="arabicParenR"/>
            </a:pPr>
            <a:r>
              <a:rPr lang="en-US" altLang="ja-JP" sz="2000" dirty="0" smtClean="0"/>
              <a:t>Natural gas: 40</a:t>
            </a:r>
          </a:p>
          <a:p>
            <a:pPr marL="457200" indent="-457200">
              <a:buAutoNum type="arabicParenR"/>
            </a:pPr>
            <a:r>
              <a:rPr lang="en-US" altLang="ja-JP" sz="2000" dirty="0" smtClean="0"/>
              <a:t>Coal: 266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18</a:t>
            </a:fld>
            <a:endParaRPr lang="en-US" sz="1600" dirty="0"/>
          </a:p>
        </p:txBody>
      </p:sp>
      <p:pic>
        <p:nvPicPr>
          <p:cNvPr id="10" name="図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57400"/>
            <a:ext cx="49530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図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2133600"/>
            <a:ext cx="43434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What type of Fuel Malaysia use most? (Energy Mix)</a:t>
            </a:r>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19</a:t>
            </a:fld>
            <a:endParaRPr lang="en-US" sz="1600" dirty="0"/>
          </a:p>
        </p:txBody>
      </p:sp>
      <p:sp>
        <p:nvSpPr>
          <p:cNvPr id="6" name="テキスト ボックス 5"/>
          <p:cNvSpPr txBox="1"/>
          <p:nvPr/>
        </p:nvSpPr>
        <p:spPr>
          <a:xfrm>
            <a:off x="304800" y="457200"/>
            <a:ext cx="8496944" cy="1200329"/>
          </a:xfrm>
          <a:prstGeom prst="rect">
            <a:avLst/>
          </a:prstGeom>
          <a:noFill/>
        </p:spPr>
        <p:txBody>
          <a:bodyPr wrap="square" rtlCol="0">
            <a:spAutoFit/>
          </a:bodyPr>
          <a:lstStyle/>
          <a:p>
            <a:pPr marL="342900" indent="-342900"/>
            <a:r>
              <a:rPr kumimoji="1" lang="en-US" altLang="ja-JP" sz="2400" b="1" dirty="0" smtClean="0"/>
              <a:t>Main Energy Related Problems: </a:t>
            </a:r>
          </a:p>
          <a:p>
            <a:pPr marL="457200" indent="-457200">
              <a:buAutoNum type="arabicParenR"/>
            </a:pPr>
            <a:r>
              <a:rPr lang="en-US" altLang="ja-JP" sz="2400" dirty="0" smtClean="0">
                <a:solidFill>
                  <a:schemeClr val="bg1">
                    <a:lumMod val="85000"/>
                  </a:schemeClr>
                </a:solidFill>
              </a:rPr>
              <a:t>Depletion of fossil fuel.</a:t>
            </a:r>
          </a:p>
          <a:p>
            <a:pPr marL="457200" indent="-457200">
              <a:buAutoNum type="arabicParenR"/>
            </a:pPr>
            <a:r>
              <a:rPr lang="en-US" altLang="ja-JP" sz="2400" dirty="0" smtClean="0"/>
              <a:t>Environmental pollution by utilizing too much fossil fuel.</a:t>
            </a:r>
            <a:endParaRPr kumimoji="1" lang="ja-JP" altLang="en-US" sz="2000" dirty="0"/>
          </a:p>
        </p:txBody>
      </p:sp>
      <p:sp>
        <p:nvSpPr>
          <p:cNvPr id="9" name="Rectangle 11"/>
          <p:cNvSpPr>
            <a:spLocks noChangeArrowheads="1"/>
          </p:cNvSpPr>
          <p:nvPr/>
        </p:nvSpPr>
        <p:spPr bwMode="auto">
          <a:xfrm>
            <a:off x="228600" y="2133600"/>
            <a:ext cx="4038600" cy="3733800"/>
          </a:xfrm>
          <a:prstGeom prst="rect">
            <a:avLst/>
          </a:prstGeom>
          <a:solidFill>
            <a:srgbClr val="99CC00">
              <a:alpha val="41960"/>
            </a:srgbClr>
          </a:solidFill>
          <a:ln w="9525">
            <a:solidFill>
              <a:schemeClr val="tx1"/>
            </a:solidFill>
            <a:miter lim="800000"/>
            <a:headEnd/>
            <a:tailEnd/>
          </a:ln>
        </p:spPr>
        <p:txBody>
          <a:bodyPr wrap="none" anchor="ctr"/>
          <a:lstStyle/>
          <a:p>
            <a:endParaRPr lang="ja-JP" altLang="ja-JP"/>
          </a:p>
        </p:txBody>
      </p:sp>
      <p:sp>
        <p:nvSpPr>
          <p:cNvPr id="10" name="Rectangle 11"/>
          <p:cNvSpPr>
            <a:spLocks noChangeArrowheads="1"/>
          </p:cNvSpPr>
          <p:nvPr/>
        </p:nvSpPr>
        <p:spPr bwMode="auto">
          <a:xfrm>
            <a:off x="4724400" y="2133600"/>
            <a:ext cx="4038600" cy="3733800"/>
          </a:xfrm>
          <a:prstGeom prst="rect">
            <a:avLst/>
          </a:prstGeom>
          <a:solidFill>
            <a:srgbClr val="FF0000">
              <a:alpha val="41960"/>
            </a:srgbClr>
          </a:solidFill>
          <a:ln w="9525">
            <a:solidFill>
              <a:schemeClr val="tx1"/>
            </a:solidFill>
            <a:miter lim="800000"/>
            <a:headEnd/>
            <a:tailEnd/>
          </a:ln>
        </p:spPr>
        <p:txBody>
          <a:bodyPr wrap="none" anchor="ctr"/>
          <a:lstStyle/>
          <a:p>
            <a:endParaRPr lang="ja-JP" altLang="ja-JP"/>
          </a:p>
        </p:txBody>
      </p:sp>
      <p:sp>
        <p:nvSpPr>
          <p:cNvPr id="11" name="Rectangle 7"/>
          <p:cNvSpPr>
            <a:spLocks noChangeArrowheads="1"/>
          </p:cNvSpPr>
          <p:nvPr/>
        </p:nvSpPr>
        <p:spPr bwMode="auto">
          <a:xfrm>
            <a:off x="228600" y="2133600"/>
            <a:ext cx="4038600" cy="461665"/>
          </a:xfrm>
          <a:prstGeom prst="rect">
            <a:avLst/>
          </a:prstGeom>
          <a:noFill/>
          <a:ln w="9525">
            <a:noFill/>
            <a:miter lim="800000"/>
            <a:headEnd/>
            <a:tailEnd/>
          </a:ln>
          <a:effectLst/>
        </p:spPr>
        <p:txBody>
          <a:bodyPr wrap="square">
            <a:spAutoFit/>
          </a:bodyPr>
          <a:lstStyle/>
          <a:p>
            <a:pPr algn="ctr">
              <a:defRPr/>
            </a:pPr>
            <a:r>
              <a:rPr lang="en-US" sz="2400" b="1" dirty="0">
                <a:effectLst>
                  <a:outerShdw blurRad="38100" dist="38100" dir="2700000" algn="tl">
                    <a:srgbClr val="000000"/>
                  </a:outerShdw>
                </a:effectLst>
                <a:cs typeface="Arial" charset="0"/>
              </a:rPr>
              <a:t>Fossil </a:t>
            </a:r>
            <a:r>
              <a:rPr lang="en-US" sz="2400" b="1" dirty="0" smtClean="0">
                <a:effectLst>
                  <a:outerShdw blurRad="38100" dist="38100" dir="2700000" algn="tl">
                    <a:srgbClr val="000000"/>
                  </a:outerShdw>
                </a:effectLst>
                <a:cs typeface="Arial" charset="0"/>
              </a:rPr>
              <a:t>Fuel Power Plant</a:t>
            </a:r>
            <a:endParaRPr lang="en-US" sz="2400" b="1" dirty="0">
              <a:effectLst>
                <a:outerShdw blurRad="38100" dist="38100" dir="2700000" algn="tl">
                  <a:srgbClr val="000000"/>
                </a:outerShdw>
              </a:effectLst>
              <a:cs typeface="Arial" charset="0"/>
            </a:endParaRPr>
          </a:p>
        </p:txBody>
      </p:sp>
      <p:sp>
        <p:nvSpPr>
          <p:cNvPr id="14" name="Rectangle 10"/>
          <p:cNvSpPr>
            <a:spLocks noChangeArrowheads="1"/>
          </p:cNvSpPr>
          <p:nvPr/>
        </p:nvSpPr>
        <p:spPr bwMode="auto">
          <a:xfrm>
            <a:off x="4876800" y="2209800"/>
            <a:ext cx="3733800" cy="457200"/>
          </a:xfrm>
          <a:prstGeom prst="rect">
            <a:avLst/>
          </a:prstGeom>
          <a:noFill/>
          <a:ln w="9525">
            <a:noFill/>
            <a:miter lim="800000"/>
            <a:headEnd/>
            <a:tailEnd/>
          </a:ln>
          <a:effectLst/>
        </p:spPr>
        <p:txBody>
          <a:bodyPr wrap="square">
            <a:spAutoFit/>
          </a:bodyPr>
          <a:lstStyle/>
          <a:p>
            <a:pPr algn="ctr">
              <a:defRPr/>
            </a:pPr>
            <a:r>
              <a:rPr lang="en-US" sz="2400" b="1" dirty="0">
                <a:effectLst>
                  <a:outerShdw blurRad="38100" dist="38100" dir="2700000" algn="tl">
                    <a:srgbClr val="000000"/>
                  </a:outerShdw>
                </a:effectLst>
                <a:cs typeface="Arial" charset="0"/>
              </a:rPr>
              <a:t>Nuclear </a:t>
            </a:r>
            <a:r>
              <a:rPr lang="en-US" sz="2400" b="1" dirty="0" smtClean="0">
                <a:effectLst>
                  <a:outerShdw blurRad="38100" dist="38100" dir="2700000" algn="tl">
                    <a:srgbClr val="000000"/>
                  </a:outerShdw>
                </a:effectLst>
                <a:cs typeface="Arial" charset="0"/>
              </a:rPr>
              <a:t>Power Plant</a:t>
            </a:r>
            <a:endParaRPr lang="en-US" sz="2400" b="1" dirty="0">
              <a:effectLst>
                <a:outerShdw blurRad="38100" dist="38100" dir="2700000" algn="tl">
                  <a:srgbClr val="000000"/>
                </a:outerShdw>
              </a:effectLst>
              <a:cs typeface="Arial" charset="0"/>
            </a:endParaRPr>
          </a:p>
        </p:txBody>
      </p:sp>
      <p:sp>
        <p:nvSpPr>
          <p:cNvPr id="18" name="Rectangle 18"/>
          <p:cNvSpPr>
            <a:spLocks noChangeArrowheads="1"/>
          </p:cNvSpPr>
          <p:nvPr/>
        </p:nvSpPr>
        <p:spPr bwMode="auto">
          <a:xfrm>
            <a:off x="381000" y="4495800"/>
            <a:ext cx="2971800" cy="1200329"/>
          </a:xfrm>
          <a:prstGeom prst="rect">
            <a:avLst/>
          </a:prstGeom>
          <a:noFill/>
          <a:ln w="9525">
            <a:noFill/>
            <a:miter lim="800000"/>
            <a:headEnd/>
            <a:tailEnd/>
          </a:ln>
          <a:effectLst/>
        </p:spPr>
        <p:txBody>
          <a:bodyPr>
            <a:spAutoFit/>
          </a:bodyPr>
          <a:lstStyle/>
          <a:p>
            <a:pPr algn="just">
              <a:buFontTx/>
              <a:buChar char="•"/>
              <a:defRPr/>
            </a:pPr>
            <a:r>
              <a:rPr lang="en-US" b="1" dirty="0" smtClean="0">
                <a:effectLst>
                  <a:outerShdw blurRad="38100" dist="38100" dir="2700000" algn="tl">
                    <a:srgbClr val="000000"/>
                  </a:outerShdw>
                </a:effectLst>
                <a:cs typeface="Arial" charset="0"/>
              </a:rPr>
              <a:t>SOx</a:t>
            </a:r>
            <a:endParaRPr lang="en-US" b="1" dirty="0">
              <a:effectLst>
                <a:outerShdw blurRad="38100" dist="38100" dir="2700000" algn="tl">
                  <a:srgbClr val="000000"/>
                </a:outerShdw>
              </a:effectLst>
              <a:cs typeface="Arial" charset="0"/>
            </a:endParaRPr>
          </a:p>
          <a:p>
            <a:pPr algn="just">
              <a:buFontTx/>
              <a:buChar char="•"/>
              <a:defRPr/>
            </a:pPr>
            <a:r>
              <a:rPr lang="en-US" b="1" dirty="0" smtClean="0">
                <a:effectLst>
                  <a:outerShdw blurRad="38100" dist="38100" dir="2700000" algn="tl">
                    <a:srgbClr val="000000"/>
                  </a:outerShdw>
                </a:effectLst>
                <a:cs typeface="Arial" charset="0"/>
              </a:rPr>
              <a:t>NOx</a:t>
            </a:r>
            <a:endParaRPr lang="en-US" b="1" dirty="0">
              <a:effectLst>
                <a:outerShdw blurRad="38100" dist="38100" dir="2700000" algn="tl">
                  <a:srgbClr val="000000"/>
                </a:outerShdw>
              </a:effectLst>
              <a:cs typeface="Arial" charset="0"/>
            </a:endParaRPr>
          </a:p>
          <a:p>
            <a:pPr algn="just">
              <a:buFontTx/>
              <a:buChar char="•"/>
              <a:defRPr/>
            </a:pPr>
            <a:r>
              <a:rPr lang="en-US" b="1" dirty="0" smtClean="0">
                <a:effectLst>
                  <a:outerShdw blurRad="38100" dist="38100" dir="2700000" algn="tl">
                    <a:srgbClr val="000000"/>
                  </a:outerShdw>
                </a:effectLst>
                <a:cs typeface="Arial" charset="0"/>
              </a:rPr>
              <a:t>COx</a:t>
            </a:r>
            <a:endParaRPr lang="en-US" b="1" dirty="0">
              <a:effectLst>
                <a:outerShdw blurRad="38100" dist="38100" dir="2700000" algn="tl">
                  <a:srgbClr val="000000"/>
                </a:outerShdw>
              </a:effectLst>
              <a:cs typeface="Arial" charset="0"/>
            </a:endParaRPr>
          </a:p>
          <a:p>
            <a:pPr algn="just">
              <a:buFontTx/>
              <a:buChar char="•"/>
              <a:defRPr/>
            </a:pPr>
            <a:r>
              <a:rPr lang="en-US" b="1" dirty="0">
                <a:effectLst>
                  <a:outerShdw blurRad="38100" dist="38100" dir="2700000" algn="tl">
                    <a:srgbClr val="000000"/>
                  </a:outerShdw>
                </a:effectLst>
                <a:cs typeface="Arial" charset="0"/>
              </a:rPr>
              <a:t>Particulate </a:t>
            </a:r>
            <a:r>
              <a:rPr lang="en-US" b="1" dirty="0" smtClean="0">
                <a:effectLst>
                  <a:outerShdw blurRad="38100" dist="38100" dir="2700000" algn="tl">
                    <a:srgbClr val="000000"/>
                  </a:outerShdw>
                </a:effectLst>
                <a:cs typeface="Arial" charset="0"/>
              </a:rPr>
              <a:t>Matter</a:t>
            </a:r>
            <a:endParaRPr lang="en-US" b="1" dirty="0">
              <a:effectLst>
                <a:outerShdw blurRad="38100" dist="38100" dir="2700000" algn="tl">
                  <a:srgbClr val="000000"/>
                </a:outerShdw>
              </a:effectLst>
              <a:cs typeface="Arial" charset="0"/>
            </a:endParaRPr>
          </a:p>
        </p:txBody>
      </p:sp>
      <p:sp>
        <p:nvSpPr>
          <p:cNvPr id="19" name="Rectangle 19"/>
          <p:cNvSpPr>
            <a:spLocks noChangeArrowheads="1"/>
          </p:cNvSpPr>
          <p:nvPr/>
        </p:nvSpPr>
        <p:spPr bwMode="auto">
          <a:xfrm>
            <a:off x="4953000" y="4572000"/>
            <a:ext cx="2971800" cy="646331"/>
          </a:xfrm>
          <a:prstGeom prst="rect">
            <a:avLst/>
          </a:prstGeom>
          <a:noFill/>
          <a:ln w="9525">
            <a:noFill/>
            <a:miter lim="800000"/>
            <a:headEnd/>
            <a:tailEnd/>
          </a:ln>
          <a:effectLst/>
        </p:spPr>
        <p:txBody>
          <a:bodyPr>
            <a:spAutoFit/>
          </a:bodyPr>
          <a:lstStyle/>
          <a:p>
            <a:pPr algn="just">
              <a:buFontTx/>
              <a:buChar char="•"/>
              <a:defRPr/>
            </a:pPr>
            <a:r>
              <a:rPr lang="en-US" b="1" dirty="0">
                <a:effectLst>
                  <a:outerShdw blurRad="38100" dist="38100" dir="2700000" algn="tl">
                    <a:srgbClr val="000000"/>
                  </a:outerShdw>
                </a:effectLst>
                <a:cs typeface="Arial" charset="0"/>
              </a:rPr>
              <a:t>Radioactivity Release</a:t>
            </a:r>
          </a:p>
          <a:p>
            <a:pPr algn="just">
              <a:buFontTx/>
              <a:buChar char="•"/>
              <a:defRPr/>
            </a:pPr>
            <a:r>
              <a:rPr lang="en-US" b="1" dirty="0">
                <a:effectLst>
                  <a:outerShdw blurRad="38100" dist="38100" dir="2700000" algn="tl">
                    <a:srgbClr val="000000"/>
                  </a:outerShdw>
                </a:effectLst>
                <a:cs typeface="Arial" charset="0"/>
              </a:rPr>
              <a:t>Radioactivity </a:t>
            </a:r>
            <a:r>
              <a:rPr lang="en-US" b="1" dirty="0" smtClean="0">
                <a:effectLst>
                  <a:outerShdw blurRad="38100" dist="38100" dir="2700000" algn="tl">
                    <a:srgbClr val="000000"/>
                  </a:outerShdw>
                </a:effectLst>
                <a:cs typeface="Arial" charset="0"/>
              </a:rPr>
              <a:t>Waste</a:t>
            </a:r>
            <a:endParaRPr lang="en-US" b="1" dirty="0">
              <a:effectLst>
                <a:outerShdw blurRad="38100" dist="38100" dir="2700000" algn="tl">
                  <a:srgbClr val="000000"/>
                </a:outerShdw>
              </a:effectLst>
              <a:cs typeface="Arial" charset="0"/>
            </a:endParaRPr>
          </a:p>
        </p:txBody>
      </p:sp>
      <p:pic>
        <p:nvPicPr>
          <p:cNvPr id="2" name="Picture 1"/>
          <p:cNvPicPr>
            <a:picLocks noChangeAspect="1"/>
          </p:cNvPicPr>
          <p:nvPr/>
        </p:nvPicPr>
        <p:blipFill>
          <a:blip r:embed="rId2" cstate="print"/>
          <a:stretch>
            <a:fillRect/>
          </a:stretch>
        </p:blipFill>
        <p:spPr>
          <a:xfrm>
            <a:off x="979343" y="2705100"/>
            <a:ext cx="2457450" cy="1866900"/>
          </a:xfrm>
          <a:prstGeom prst="rect">
            <a:avLst/>
          </a:prstGeom>
        </p:spPr>
      </p:pic>
      <p:sp>
        <p:nvSpPr>
          <p:cNvPr id="3" name="TextBox 2"/>
          <p:cNvSpPr txBox="1"/>
          <p:nvPr/>
        </p:nvSpPr>
        <p:spPr>
          <a:xfrm>
            <a:off x="166254" y="5867400"/>
            <a:ext cx="4100945" cy="246221"/>
          </a:xfrm>
          <a:prstGeom prst="rect">
            <a:avLst/>
          </a:prstGeom>
          <a:noFill/>
        </p:spPr>
        <p:txBody>
          <a:bodyPr wrap="square" rtlCol="0">
            <a:spAutoFit/>
          </a:bodyPr>
          <a:lstStyle/>
          <a:p>
            <a:r>
              <a:rPr lang="en-GB" sz="1000" dirty="0"/>
              <a:t>https://commons.wikimedia.org/wiki/File:Big_Bend_Power_Station.jpg</a:t>
            </a:r>
          </a:p>
        </p:txBody>
      </p:sp>
      <p:pic>
        <p:nvPicPr>
          <p:cNvPr id="4" name="Picture 3"/>
          <p:cNvPicPr>
            <a:picLocks noChangeAspect="1"/>
          </p:cNvPicPr>
          <p:nvPr/>
        </p:nvPicPr>
        <p:blipFill>
          <a:blip r:embed="rId3" cstate="print"/>
          <a:stretch>
            <a:fillRect/>
          </a:stretch>
        </p:blipFill>
        <p:spPr>
          <a:xfrm>
            <a:off x="5434012" y="2712027"/>
            <a:ext cx="2619375" cy="1743075"/>
          </a:xfrm>
          <a:prstGeom prst="rect">
            <a:avLst/>
          </a:prstGeom>
        </p:spPr>
      </p:pic>
      <p:sp>
        <p:nvSpPr>
          <p:cNvPr id="5" name="TextBox 4"/>
          <p:cNvSpPr txBox="1"/>
          <p:nvPr/>
        </p:nvSpPr>
        <p:spPr>
          <a:xfrm>
            <a:off x="4724400" y="5857312"/>
            <a:ext cx="4077344" cy="415498"/>
          </a:xfrm>
          <a:prstGeom prst="rect">
            <a:avLst/>
          </a:prstGeom>
          <a:noFill/>
        </p:spPr>
        <p:txBody>
          <a:bodyPr wrap="square" rtlCol="0">
            <a:spAutoFit/>
          </a:bodyPr>
          <a:lstStyle/>
          <a:p>
            <a:r>
              <a:rPr lang="en-GB" sz="1000" dirty="0"/>
              <a:t>https://commons.wikimedia.org/wiki/File:Nuclear_Power_Plant_-_Grohnde_-_Germany_-_1-2.JPG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2</a:t>
            </a:fld>
            <a:endParaRPr lang="en-US" sz="1600" dirty="0"/>
          </a:p>
        </p:txBody>
      </p:sp>
      <p:sp>
        <p:nvSpPr>
          <p:cNvPr id="6" name="テキスト ボックス 5"/>
          <p:cNvSpPr txBox="1"/>
          <p:nvPr/>
        </p:nvSpPr>
        <p:spPr>
          <a:xfrm>
            <a:off x="304800" y="1371600"/>
            <a:ext cx="8496944" cy="4770537"/>
          </a:xfrm>
          <a:prstGeom prst="rect">
            <a:avLst/>
          </a:prstGeom>
          <a:noFill/>
        </p:spPr>
        <p:txBody>
          <a:bodyPr wrap="square" rtlCol="0">
            <a:spAutoFit/>
          </a:bodyPr>
          <a:lstStyle/>
          <a:p>
            <a:pPr marL="342900" indent="-342900"/>
            <a:r>
              <a:rPr kumimoji="1" lang="en-US" altLang="ja-JP" sz="2400" b="1" dirty="0" smtClean="0"/>
              <a:t>Electricity in daily life: </a:t>
            </a:r>
          </a:p>
          <a:p>
            <a:pPr marL="457200" indent="-457200">
              <a:buAutoNum type="arabicParenR"/>
            </a:pPr>
            <a:r>
              <a:rPr lang="en-US" altLang="ja-JP" sz="2400" dirty="0" smtClean="0"/>
              <a:t>Household: handphone, lighting, heater, air-conditioning, etc.</a:t>
            </a:r>
          </a:p>
          <a:p>
            <a:pPr marL="457200" indent="-457200">
              <a:buAutoNum type="arabicParenR"/>
            </a:pPr>
            <a:r>
              <a:rPr lang="en-US" altLang="ja-JP" sz="2400" dirty="0" smtClean="0"/>
              <a:t>Industry: Process(molding, welding), pumps, compressors, lighthing, ventilation, cooling, etc. </a:t>
            </a:r>
          </a:p>
          <a:p>
            <a:pPr marL="457200" indent="-457200">
              <a:buAutoNum type="arabicParenR"/>
            </a:pPr>
            <a:r>
              <a:rPr lang="en-US" altLang="ja-JP" sz="2400" dirty="0" smtClean="0"/>
              <a:t>Others: Servers, Hospitals. </a:t>
            </a:r>
          </a:p>
          <a:p>
            <a:pPr marL="457200" indent="-457200"/>
            <a:endParaRPr kumimoji="1" lang="en-US" altLang="ja-JP" sz="2000" dirty="0"/>
          </a:p>
          <a:p>
            <a:pPr marL="457200" indent="-457200">
              <a:buAutoNum type="arabicParenR"/>
            </a:pPr>
            <a:endParaRPr kumimoji="1" lang="en-US" altLang="ja-JP" sz="2000" dirty="0" smtClean="0"/>
          </a:p>
          <a:p>
            <a:r>
              <a:rPr kumimoji="1" lang="en-US" altLang="ja-JP" sz="2400" b="1" dirty="0" smtClean="0"/>
              <a:t>Replace direct use of fossil fuel because of its convenience characteristics:</a:t>
            </a:r>
          </a:p>
          <a:p>
            <a:pPr marL="457200" indent="-457200">
              <a:buAutoNum type="arabicParenR"/>
            </a:pPr>
            <a:r>
              <a:rPr kumimoji="1" lang="en-US" altLang="ja-JP" sz="2400" dirty="0" smtClean="0"/>
              <a:t>Vehicles: hiybrid and EV.</a:t>
            </a:r>
          </a:p>
          <a:p>
            <a:pPr marL="457200" indent="-457200">
              <a:buFontTx/>
              <a:buAutoNum type="arabicParenR"/>
            </a:pPr>
            <a:r>
              <a:rPr kumimoji="1" lang="en-US" altLang="ja-JP" sz="2400" dirty="0" smtClean="0"/>
              <a:t>Electric heaters.</a:t>
            </a:r>
          </a:p>
          <a:p>
            <a:pPr marL="457200" indent="-457200">
              <a:buFontTx/>
              <a:buAutoNum type="arabicParenR"/>
            </a:pPr>
            <a:r>
              <a:rPr kumimoji="1" lang="en-US" altLang="ja-JP" sz="2400" dirty="0" smtClean="0"/>
              <a:t>Cookers.</a:t>
            </a:r>
          </a:p>
          <a:p>
            <a:pPr marL="457200" indent="-457200">
              <a:buAutoNum type="arabicParenR"/>
            </a:pPr>
            <a:r>
              <a:rPr kumimoji="1" lang="en-US" altLang="ja-JP" sz="2400" dirty="0" smtClean="0"/>
              <a:t>Etc.</a:t>
            </a:r>
            <a:endParaRPr lang="en-US" altLang="ja-JP" sz="2800" dirty="0" smtClean="0"/>
          </a:p>
        </p:txBody>
      </p:sp>
      <p:sp>
        <p:nvSpPr>
          <p:cNvPr id="12" name="テキスト ボックス 11"/>
          <p:cNvSpPr txBox="1"/>
          <p:nvPr/>
        </p:nvSpPr>
        <p:spPr>
          <a:xfrm>
            <a:off x="0" y="681335"/>
            <a:ext cx="8496944" cy="461665"/>
          </a:xfrm>
          <a:prstGeom prst="rect">
            <a:avLst/>
          </a:prstGeom>
          <a:noFill/>
        </p:spPr>
        <p:txBody>
          <a:bodyPr wrap="square" rtlCol="0">
            <a:spAutoFit/>
          </a:bodyPr>
          <a:lstStyle/>
          <a:p>
            <a:pPr marL="342900" indent="-342900"/>
            <a:r>
              <a:rPr kumimoji="1" lang="en-US" altLang="ja-JP" sz="2400" b="1" dirty="0" smtClean="0"/>
              <a:t>How important is electricity, how frequent we use electricity?</a:t>
            </a:r>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20</a:t>
            </a:fld>
            <a:endParaRPr lang="en-US" sz="1600" dirty="0"/>
          </a:p>
        </p:txBody>
      </p:sp>
      <p:sp>
        <p:nvSpPr>
          <p:cNvPr id="9" name="正方形/長方形 8"/>
          <p:cNvSpPr/>
          <p:nvPr/>
        </p:nvSpPr>
        <p:spPr>
          <a:xfrm>
            <a:off x="0" y="1447800"/>
            <a:ext cx="8763000" cy="3416320"/>
          </a:xfrm>
          <a:prstGeom prst="rect">
            <a:avLst/>
          </a:prstGeom>
        </p:spPr>
        <p:txBody>
          <a:bodyPr wrap="square">
            <a:spAutoFit/>
          </a:bodyPr>
          <a:lstStyle/>
          <a:p>
            <a:pPr algn="just"/>
            <a:r>
              <a:rPr lang="en-US" altLang="ja-JP" sz="2400" b="1" i="1" dirty="0" smtClean="0"/>
              <a:t>Advantages:</a:t>
            </a:r>
          </a:p>
          <a:p>
            <a:pPr algn="just">
              <a:buFont typeface="Arial" pitchFamily="34" charset="0"/>
              <a:buChar char="•"/>
            </a:pPr>
            <a:r>
              <a:rPr lang="en-US" altLang="ja-JP" sz="2400" dirty="0" smtClean="0"/>
              <a:t>Low emissions: Almost 0 gas emissions.</a:t>
            </a:r>
          </a:p>
          <a:p>
            <a:pPr algn="just">
              <a:buFont typeface="Arial" pitchFamily="34" charset="0"/>
              <a:buChar char="•"/>
            </a:pPr>
            <a:r>
              <a:rPr lang="en-US" altLang="ja-JP" sz="2400" dirty="0" smtClean="0"/>
              <a:t>High Energy Density. (power capacity &amp; transportation (1 uranium = 10,000 coal)</a:t>
            </a:r>
          </a:p>
          <a:p>
            <a:pPr algn="just">
              <a:buFont typeface="Arial" pitchFamily="34" charset="0"/>
              <a:buChar char="•"/>
            </a:pPr>
            <a:r>
              <a:rPr lang="en-US" altLang="ja-JP" sz="2400" dirty="0" smtClean="0"/>
              <a:t>Cost Saving: Low running cost, long term benefit.</a:t>
            </a:r>
          </a:p>
          <a:p>
            <a:pPr algn="just">
              <a:buFont typeface="Arial" pitchFamily="34" charset="0"/>
              <a:buChar char="•"/>
            </a:pPr>
            <a:r>
              <a:rPr lang="en-US" altLang="ja-JP" sz="2400" dirty="0" smtClean="0"/>
              <a:t>Abundant reserve: Current reserve can last for hundred years. </a:t>
            </a:r>
          </a:p>
          <a:p>
            <a:pPr algn="just">
              <a:buFont typeface="Arial" pitchFamily="34" charset="0"/>
              <a:buChar char="•"/>
            </a:pPr>
            <a:r>
              <a:rPr lang="en-US" altLang="ja-JP" sz="2400" dirty="0" smtClean="0"/>
              <a:t>New type of nulear reactors is designed to be impossible to melt down. When the core becomes hotter, the reaction becomes slower, and therefore a melt-down is impossible.</a:t>
            </a:r>
          </a:p>
        </p:txBody>
      </p:sp>
      <p:sp>
        <p:nvSpPr>
          <p:cNvPr id="10" name="テキスト ボックス 9"/>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Issues in Nuclear Power Plant</a:t>
            </a:r>
            <a:endParaRPr lang="en-US" altLang="ja-JP"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10600" y="6492875"/>
            <a:ext cx="533400" cy="365125"/>
          </a:xfrm>
        </p:spPr>
        <p:txBody>
          <a:bodyPr/>
          <a:lstStyle/>
          <a:p>
            <a:pPr algn="ctr"/>
            <a:fld id="{7D53559E-DD25-4BEF-BBE2-9EF43963E046}" type="slidenum">
              <a:rPr lang="en-US" sz="1600"/>
              <a:pPr algn="ctr"/>
              <a:t>21</a:t>
            </a:fld>
            <a:endParaRPr lang="en-US" sz="1600" dirty="0"/>
          </a:p>
        </p:txBody>
      </p:sp>
      <p:sp>
        <p:nvSpPr>
          <p:cNvPr id="10" name="正方形/長方形 9"/>
          <p:cNvSpPr/>
          <p:nvPr/>
        </p:nvSpPr>
        <p:spPr>
          <a:xfrm>
            <a:off x="0" y="914400"/>
            <a:ext cx="9144000" cy="5262979"/>
          </a:xfrm>
          <a:prstGeom prst="rect">
            <a:avLst/>
          </a:prstGeom>
        </p:spPr>
        <p:txBody>
          <a:bodyPr wrap="square">
            <a:spAutoFit/>
          </a:bodyPr>
          <a:lstStyle/>
          <a:p>
            <a:r>
              <a:rPr lang="en-US" altLang="ja-JP" sz="2400" b="1" i="1" dirty="0" smtClean="0"/>
              <a:t>Disadvantages:</a:t>
            </a:r>
            <a:endParaRPr lang="en-US" altLang="ja-JP" sz="2400" dirty="0" smtClean="0"/>
          </a:p>
          <a:p>
            <a:pPr>
              <a:buFont typeface="Arial" pitchFamily="34" charset="0"/>
              <a:buChar char="•"/>
            </a:pPr>
            <a:r>
              <a:rPr lang="en-US" altLang="ja-JP" sz="2400" dirty="0" smtClean="0"/>
              <a:t>High Capital: a nuclear plant is more expensive to build and maintain. </a:t>
            </a:r>
          </a:p>
          <a:p>
            <a:pPr>
              <a:buFont typeface="Arial" pitchFamily="34" charset="0"/>
              <a:buChar char="•"/>
            </a:pPr>
            <a:r>
              <a:rPr lang="en-US" altLang="ja-JP" sz="2400" dirty="0" smtClean="0"/>
              <a:t>Dangerous waste product problems</a:t>
            </a:r>
          </a:p>
          <a:p>
            <a:r>
              <a:rPr lang="en-US" altLang="ja-JP" sz="2400" dirty="0" smtClean="0"/>
              <a:t>	-a lot of waste is needed to be carefully stored for decades.	</a:t>
            </a:r>
          </a:p>
          <a:p>
            <a:r>
              <a:rPr lang="en-US" altLang="ja-JP" sz="2400" dirty="0" smtClean="0"/>
              <a:t>	leaking problems. </a:t>
            </a:r>
          </a:p>
          <a:p>
            <a:pPr>
              <a:buFont typeface="Arial" pitchFamily="34" charset="0"/>
              <a:buChar char="•"/>
            </a:pPr>
            <a:r>
              <a:rPr lang="en-US" altLang="ja-JP" sz="2400" dirty="0" smtClean="0"/>
              <a:t>Risk to the surroundings and populations. </a:t>
            </a:r>
          </a:p>
          <a:p>
            <a:r>
              <a:rPr lang="en-US" altLang="ja-JP" sz="2400" dirty="0" smtClean="0"/>
              <a:t>	-unforeseen circumstances arise.</a:t>
            </a:r>
          </a:p>
          <a:p>
            <a:pPr lvl="1"/>
            <a:r>
              <a:rPr lang="en-US" altLang="ja-JP" sz="2400" dirty="0" smtClean="0"/>
              <a:t> 	For instance, Fukushima plant in Japan; although it has the strongest earthquake codes in the world, technical problems occured.</a:t>
            </a:r>
          </a:p>
          <a:p>
            <a:pPr lvl="1"/>
            <a:r>
              <a:rPr lang="en-US" altLang="ja-JP" sz="2400" dirty="0" smtClean="0"/>
              <a:t>	-Many plants including in the U.S., were designed without considering the "rare" events. As strong earthquakes on the east 	coast (the New Madrid earth quakes of the 1800s were much stronger than any east coast earthquake codes for nuclear reactors.)</a:t>
            </a:r>
          </a:p>
        </p:txBody>
      </p:sp>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Issues in Nuclear Power Plant</a:t>
            </a:r>
            <a:endParaRPr lang="en-US" altLang="ja-JP"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22</a:t>
            </a:fld>
            <a:endParaRPr lang="en-US" sz="1600" dirty="0"/>
          </a:p>
        </p:txBody>
      </p:sp>
      <p:sp>
        <p:nvSpPr>
          <p:cNvPr id="9" name="正方形/長方形 8"/>
          <p:cNvSpPr/>
          <p:nvPr/>
        </p:nvSpPr>
        <p:spPr>
          <a:xfrm>
            <a:off x="1219200" y="1483816"/>
            <a:ext cx="5562600" cy="4154984"/>
          </a:xfrm>
          <a:prstGeom prst="rect">
            <a:avLst/>
          </a:prstGeom>
        </p:spPr>
        <p:txBody>
          <a:bodyPr wrap="square">
            <a:spAutoFit/>
          </a:bodyPr>
          <a:lstStyle/>
          <a:p>
            <a:r>
              <a:rPr lang="en-US" altLang="ja-JP" sz="2400" dirty="0" smtClean="0"/>
              <a:t>Countries that have decided a phase out</a:t>
            </a:r>
          </a:p>
          <a:p>
            <a:endParaRPr lang="en-US" altLang="ja-JP" sz="2400" dirty="0" smtClean="0"/>
          </a:p>
          <a:p>
            <a:r>
              <a:rPr lang="en-US" altLang="ja-JP" sz="2400" dirty="0" smtClean="0"/>
              <a:t>    1 Austria</a:t>
            </a:r>
          </a:p>
          <a:p>
            <a:r>
              <a:rPr lang="en-US" altLang="ja-JP" sz="2400" dirty="0" smtClean="0"/>
              <a:t>    2 Belgium</a:t>
            </a:r>
          </a:p>
          <a:p>
            <a:r>
              <a:rPr lang="en-US" altLang="ja-JP" sz="2400" dirty="0" smtClean="0"/>
              <a:t>    3 Germany</a:t>
            </a:r>
          </a:p>
          <a:p>
            <a:r>
              <a:rPr lang="en-US" altLang="ja-JP" sz="2400" dirty="0" smtClean="0"/>
              <a:t>    4 Italy</a:t>
            </a:r>
          </a:p>
          <a:p>
            <a:r>
              <a:rPr lang="en-US" altLang="ja-JP" sz="2400" dirty="0" smtClean="0"/>
              <a:t>    5 Japan</a:t>
            </a:r>
          </a:p>
          <a:p>
            <a:r>
              <a:rPr lang="en-US" altLang="ja-JP" sz="2400" dirty="0" smtClean="0"/>
              <a:t>    6 Philippines</a:t>
            </a:r>
          </a:p>
          <a:p>
            <a:r>
              <a:rPr lang="en-US" altLang="ja-JP" sz="2400" dirty="0" smtClean="0"/>
              <a:t>    7 Sweden</a:t>
            </a:r>
          </a:p>
          <a:p>
            <a:r>
              <a:rPr lang="en-US" altLang="ja-JP" sz="2400" dirty="0" smtClean="0"/>
              <a:t>    8 Switzerland</a:t>
            </a:r>
          </a:p>
          <a:p>
            <a:endParaRPr lang="en-US" altLang="ja-JP" sz="2400" dirty="0"/>
          </a:p>
        </p:txBody>
      </p:sp>
      <p:sp>
        <p:nvSpPr>
          <p:cNvPr id="10" name="テキスト ボックス 9"/>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Issues in Nuclear Power Plant</a:t>
            </a:r>
            <a:endParaRPr lang="en-US" altLang="ja-JP"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23</a:t>
            </a:fld>
            <a:endParaRPr lang="en-US" sz="1600" dirty="0"/>
          </a:p>
        </p:txBody>
      </p:sp>
      <p:pic>
        <p:nvPicPr>
          <p:cNvPr id="16" name="図 1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572" y="995065"/>
            <a:ext cx="8153400" cy="5181600"/>
          </a:xfrm>
          <a:prstGeom prst="rect">
            <a:avLst/>
          </a:prstGeom>
          <a:noFill/>
          <a:extLst/>
        </p:spPr>
      </p:pic>
      <p:sp>
        <p:nvSpPr>
          <p:cNvPr id="9" name="テキスト ボックス 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Malaysia will built nuclear power plant?</a:t>
            </a:r>
            <a:endParaRPr lang="en-US" altLang="ja-JP" sz="2800" dirty="0" smtClean="0"/>
          </a:p>
        </p:txBody>
      </p:sp>
      <p:sp>
        <p:nvSpPr>
          <p:cNvPr id="2" name="Oval 1"/>
          <p:cNvSpPr/>
          <p:nvPr/>
        </p:nvSpPr>
        <p:spPr>
          <a:xfrm>
            <a:off x="2819400" y="3286770"/>
            <a:ext cx="1295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24</a:t>
            </a:fld>
            <a:endParaRPr lang="en-US" sz="1600" dirty="0"/>
          </a:p>
        </p:txBody>
      </p:sp>
      <p:sp>
        <p:nvSpPr>
          <p:cNvPr id="6" name="テキスト ボックス 5"/>
          <p:cNvSpPr txBox="1"/>
          <p:nvPr/>
        </p:nvSpPr>
        <p:spPr>
          <a:xfrm>
            <a:off x="304800" y="457200"/>
            <a:ext cx="8496944" cy="1200329"/>
          </a:xfrm>
          <a:prstGeom prst="rect">
            <a:avLst/>
          </a:prstGeom>
          <a:noFill/>
        </p:spPr>
        <p:txBody>
          <a:bodyPr wrap="square" rtlCol="0">
            <a:spAutoFit/>
          </a:bodyPr>
          <a:lstStyle/>
          <a:p>
            <a:pPr marL="342900" indent="-342900"/>
            <a:r>
              <a:rPr kumimoji="1" lang="en-US" altLang="ja-JP" sz="2400" b="1" dirty="0" smtClean="0"/>
              <a:t>Main Energy Related Problems: </a:t>
            </a:r>
          </a:p>
          <a:p>
            <a:pPr marL="457200" indent="-457200">
              <a:buAutoNum type="arabicParenR"/>
            </a:pPr>
            <a:r>
              <a:rPr lang="en-US" altLang="ja-JP" sz="2400" dirty="0" smtClean="0">
                <a:solidFill>
                  <a:schemeClr val="bg1">
                    <a:lumMod val="85000"/>
                  </a:schemeClr>
                </a:solidFill>
              </a:rPr>
              <a:t>Depletion of fossil fuel.</a:t>
            </a:r>
          </a:p>
          <a:p>
            <a:pPr marL="457200" indent="-457200">
              <a:buAutoNum type="arabicParenR"/>
            </a:pPr>
            <a:r>
              <a:rPr lang="en-US" altLang="ja-JP" sz="2400" dirty="0" smtClean="0"/>
              <a:t>Environmental pollution by utilizing too much fossil fuel.</a:t>
            </a:r>
            <a:endParaRPr kumimoji="1" lang="ja-JP" altLang="en-US" sz="2000" dirty="0"/>
          </a:p>
        </p:txBody>
      </p:sp>
      <p:sp>
        <p:nvSpPr>
          <p:cNvPr id="11" name="テキスト ボックス 10"/>
          <p:cNvSpPr txBox="1"/>
          <p:nvPr/>
        </p:nvSpPr>
        <p:spPr>
          <a:xfrm>
            <a:off x="838200" y="1997701"/>
            <a:ext cx="6858000" cy="1015663"/>
          </a:xfrm>
          <a:prstGeom prst="rect">
            <a:avLst/>
          </a:prstGeom>
          <a:noFill/>
        </p:spPr>
        <p:txBody>
          <a:bodyPr wrap="square" rtlCol="0">
            <a:spAutoFit/>
          </a:bodyPr>
          <a:lstStyle/>
          <a:p>
            <a:r>
              <a:rPr lang="en-US" sz="2000" b="1" dirty="0" smtClean="0"/>
              <a:t>LOCAL  EMISSIONS</a:t>
            </a:r>
          </a:p>
          <a:p>
            <a:r>
              <a:rPr lang="en-US" sz="2000" dirty="0" smtClean="0"/>
              <a:t>Emissions that effect at the local scale such as SOx, NOx, CO</a:t>
            </a:r>
          </a:p>
          <a:p>
            <a:endParaRPr lang="en-US" sz="2000" dirty="0" smtClean="0"/>
          </a:p>
        </p:txBody>
      </p:sp>
      <p:sp>
        <p:nvSpPr>
          <p:cNvPr id="17" name="テキスト ボックス 16"/>
          <p:cNvSpPr txBox="1"/>
          <p:nvPr/>
        </p:nvSpPr>
        <p:spPr>
          <a:xfrm>
            <a:off x="838200" y="3048000"/>
            <a:ext cx="6096000" cy="707886"/>
          </a:xfrm>
          <a:prstGeom prst="rect">
            <a:avLst/>
          </a:prstGeom>
          <a:noFill/>
        </p:spPr>
        <p:txBody>
          <a:bodyPr wrap="square" rtlCol="0">
            <a:spAutoFit/>
          </a:bodyPr>
          <a:lstStyle/>
          <a:p>
            <a:r>
              <a:rPr lang="en-US" sz="2000" b="1" dirty="0" smtClean="0"/>
              <a:t>GLOBAL EMISSIONS</a:t>
            </a:r>
          </a:p>
          <a:p>
            <a:r>
              <a:rPr lang="en-US" sz="2000" dirty="0" smtClean="0"/>
              <a:t>Emissions that effect at the global scale such as CO2, CH4</a:t>
            </a:r>
          </a:p>
        </p:txBody>
      </p:sp>
      <p:sp>
        <p:nvSpPr>
          <p:cNvPr id="18" name="正方形/長方形 17"/>
          <p:cNvSpPr/>
          <p:nvPr/>
        </p:nvSpPr>
        <p:spPr>
          <a:xfrm>
            <a:off x="4679218" y="6099472"/>
            <a:ext cx="3606716" cy="430887"/>
          </a:xfrm>
          <a:prstGeom prst="rect">
            <a:avLst/>
          </a:prstGeom>
        </p:spPr>
        <p:txBody>
          <a:bodyPr wrap="square">
            <a:spAutoFit/>
          </a:bodyPr>
          <a:lstStyle/>
          <a:p>
            <a:r>
              <a:rPr lang="en-US" sz="1050" dirty="0"/>
              <a:t>https://commons.wikimedia.org/wiki/File:Berlin-_An_electricity_power_plant_smokestack_in_-_3982.jpg</a:t>
            </a:r>
          </a:p>
        </p:txBody>
      </p:sp>
      <p:sp>
        <p:nvSpPr>
          <p:cNvPr id="19" name="正方形/長方形 18"/>
          <p:cNvSpPr/>
          <p:nvPr/>
        </p:nvSpPr>
        <p:spPr>
          <a:xfrm>
            <a:off x="838200" y="6118408"/>
            <a:ext cx="3733800" cy="261610"/>
          </a:xfrm>
          <a:prstGeom prst="rect">
            <a:avLst/>
          </a:prstGeom>
        </p:spPr>
        <p:txBody>
          <a:bodyPr wrap="square">
            <a:spAutoFit/>
          </a:bodyPr>
          <a:lstStyle/>
          <a:p>
            <a:r>
              <a:rPr lang="en-US" sz="1100" dirty="0"/>
              <a:t>https://en.wikipedia.org/wiki/Hazelwood_Power_Station</a:t>
            </a:r>
          </a:p>
        </p:txBody>
      </p:sp>
      <p:pic>
        <p:nvPicPr>
          <p:cNvPr id="2" name="Picture 1"/>
          <p:cNvPicPr>
            <a:picLocks noChangeAspect="1"/>
          </p:cNvPicPr>
          <p:nvPr/>
        </p:nvPicPr>
        <p:blipFill>
          <a:blip r:embed="rId2" cstate="print"/>
          <a:stretch>
            <a:fillRect/>
          </a:stretch>
        </p:blipFill>
        <p:spPr>
          <a:xfrm>
            <a:off x="998005" y="3761573"/>
            <a:ext cx="3370442" cy="2394788"/>
          </a:xfrm>
          <a:prstGeom prst="rect">
            <a:avLst/>
          </a:prstGeom>
        </p:spPr>
      </p:pic>
      <p:pic>
        <p:nvPicPr>
          <p:cNvPr id="3" name="Picture 2"/>
          <p:cNvPicPr>
            <a:picLocks noChangeAspect="1"/>
          </p:cNvPicPr>
          <p:nvPr/>
        </p:nvPicPr>
        <p:blipFill>
          <a:blip r:embed="rId3" cstate="print"/>
          <a:stretch>
            <a:fillRect/>
          </a:stretch>
        </p:blipFill>
        <p:spPr>
          <a:xfrm>
            <a:off x="4553271" y="3755886"/>
            <a:ext cx="3701645" cy="237962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25</a:t>
            </a:fld>
            <a:endParaRPr lang="en-US" sz="1600" dirty="0"/>
          </a:p>
        </p:txBody>
      </p:sp>
      <p:sp>
        <p:nvSpPr>
          <p:cNvPr id="6" name="テキスト ボックス 5"/>
          <p:cNvSpPr txBox="1"/>
          <p:nvPr/>
        </p:nvSpPr>
        <p:spPr>
          <a:xfrm>
            <a:off x="304800" y="457200"/>
            <a:ext cx="8496944" cy="1200329"/>
          </a:xfrm>
          <a:prstGeom prst="rect">
            <a:avLst/>
          </a:prstGeom>
          <a:noFill/>
        </p:spPr>
        <p:txBody>
          <a:bodyPr wrap="square" rtlCol="0">
            <a:spAutoFit/>
          </a:bodyPr>
          <a:lstStyle/>
          <a:p>
            <a:pPr marL="342900" indent="-342900"/>
            <a:r>
              <a:rPr kumimoji="1" lang="en-US" altLang="ja-JP" sz="2400" b="1" dirty="0" smtClean="0"/>
              <a:t>Main Energy Related Problems: </a:t>
            </a:r>
          </a:p>
          <a:p>
            <a:pPr marL="457200" indent="-457200">
              <a:buAutoNum type="arabicParenR"/>
            </a:pPr>
            <a:r>
              <a:rPr lang="en-US" altLang="ja-JP" sz="2400" dirty="0" smtClean="0">
                <a:solidFill>
                  <a:schemeClr val="bg1">
                    <a:lumMod val="85000"/>
                  </a:schemeClr>
                </a:solidFill>
              </a:rPr>
              <a:t>Depletion of fossil fuel.</a:t>
            </a:r>
          </a:p>
          <a:p>
            <a:pPr marL="457200" indent="-457200">
              <a:buAutoNum type="arabicParenR"/>
            </a:pPr>
            <a:r>
              <a:rPr lang="en-US" altLang="ja-JP" sz="2400" dirty="0" smtClean="0"/>
              <a:t>Environmental pollution by utilizing too much fossil fuel.</a:t>
            </a:r>
            <a:endParaRPr kumimoji="1" lang="ja-JP" altLang="en-US" sz="2000" dirty="0"/>
          </a:p>
        </p:txBody>
      </p:sp>
      <p:sp>
        <p:nvSpPr>
          <p:cNvPr id="13" name="Rectangle 3"/>
          <p:cNvSpPr txBox="1">
            <a:spLocks noChangeArrowheads="1"/>
          </p:cNvSpPr>
          <p:nvPr/>
        </p:nvSpPr>
        <p:spPr>
          <a:xfrm>
            <a:off x="228600" y="1752600"/>
            <a:ext cx="8686800" cy="34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10000"/>
              </a:spcBef>
              <a:spcAft>
                <a:spcPct val="10000"/>
              </a:spcAft>
              <a:buNone/>
            </a:pPr>
            <a:r>
              <a:rPr lang="en-US" sz="2000" b="1" dirty="0" smtClean="0">
                <a:solidFill>
                  <a:srgbClr val="FF0000"/>
                </a:solidFill>
              </a:rPr>
              <a:t>Smog</a:t>
            </a:r>
            <a:r>
              <a:rPr lang="en-US" sz="2000" dirty="0" smtClean="0">
                <a:solidFill>
                  <a:srgbClr val="FF0000"/>
                </a:solidFill>
              </a:rPr>
              <a:t>: </a:t>
            </a:r>
          </a:p>
          <a:p>
            <a:pPr marL="0" indent="0" algn="just">
              <a:lnSpc>
                <a:spcPct val="90000"/>
              </a:lnSpc>
              <a:spcBef>
                <a:spcPct val="10000"/>
              </a:spcBef>
              <a:spcAft>
                <a:spcPct val="10000"/>
              </a:spcAft>
            </a:pPr>
            <a:r>
              <a:rPr lang="en-US" altLang="ja-JP" sz="2000" dirty="0" smtClean="0"/>
              <a:t>Smog is caused by the burning of </a:t>
            </a:r>
            <a:r>
              <a:rPr lang="en-US" altLang="ja-JP" sz="2000" b="1" dirty="0" smtClean="0">
                <a:solidFill>
                  <a:srgbClr val="FF0000"/>
                </a:solidFill>
              </a:rPr>
              <a:t>coal</a:t>
            </a:r>
            <a:r>
              <a:rPr lang="en-US" altLang="ja-JP" sz="2000" dirty="0" smtClean="0"/>
              <a:t> within or nearby a city.</a:t>
            </a:r>
          </a:p>
          <a:p>
            <a:pPr marL="0" indent="0" algn="just">
              <a:lnSpc>
                <a:spcPct val="90000"/>
              </a:lnSpc>
              <a:spcBef>
                <a:spcPct val="10000"/>
              </a:spcBef>
              <a:spcAft>
                <a:spcPct val="10000"/>
              </a:spcAft>
            </a:pPr>
            <a:r>
              <a:rPr lang="en-US" sz="2000" dirty="0" smtClean="0"/>
              <a:t>Contains numerous petrochemicals, including volatile organic compounds (VOCs) such as butane and benzene, carbon monoxide (CO), particulate matter,.</a:t>
            </a:r>
          </a:p>
          <a:p>
            <a:pPr algn="just">
              <a:lnSpc>
                <a:spcPct val="90000"/>
              </a:lnSpc>
              <a:spcBef>
                <a:spcPct val="10000"/>
              </a:spcBef>
              <a:spcAft>
                <a:spcPct val="10000"/>
              </a:spcAft>
              <a:buNone/>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a:p>
            <a:pPr algn="just">
              <a:lnSpc>
                <a:spcPct val="90000"/>
              </a:lnSpc>
              <a:spcBef>
                <a:spcPct val="10000"/>
              </a:spcBef>
              <a:spcAft>
                <a:spcPct val="10000"/>
              </a:spcAft>
            </a:pPr>
            <a:endParaRPr lang="en-US" sz="2000" dirty="0" smtClean="0"/>
          </a:p>
        </p:txBody>
      </p:sp>
      <p:pic>
        <p:nvPicPr>
          <p:cNvPr id="14" name="Picture 2" descr="File:LA smog masks.jpg"/>
          <p:cNvPicPr>
            <a:picLocks noChangeAspect="1" noChangeArrowheads="1"/>
          </p:cNvPicPr>
          <p:nvPr/>
        </p:nvPicPr>
        <p:blipFill>
          <a:blip r:embed="rId2" cstate="print"/>
          <a:srcRect/>
          <a:stretch>
            <a:fillRect/>
          </a:stretch>
        </p:blipFill>
        <p:spPr bwMode="auto">
          <a:xfrm>
            <a:off x="413016" y="3223717"/>
            <a:ext cx="3657600" cy="2903745"/>
          </a:xfrm>
          <a:prstGeom prst="rect">
            <a:avLst/>
          </a:prstGeom>
          <a:noFill/>
        </p:spPr>
      </p:pic>
      <p:sp>
        <p:nvSpPr>
          <p:cNvPr id="15" name="正方形/長方形 14"/>
          <p:cNvSpPr/>
          <p:nvPr/>
        </p:nvSpPr>
        <p:spPr>
          <a:xfrm>
            <a:off x="125104" y="6127462"/>
            <a:ext cx="4267200" cy="276999"/>
          </a:xfrm>
          <a:prstGeom prst="rect">
            <a:avLst/>
          </a:prstGeom>
        </p:spPr>
        <p:txBody>
          <a:bodyPr wrap="square">
            <a:spAutoFit/>
          </a:bodyPr>
          <a:lstStyle/>
          <a:p>
            <a:pPr algn="ctr"/>
            <a:r>
              <a:rPr lang="en-US" altLang="ja-JP" sz="1200" dirty="0" smtClean="0"/>
              <a:t>http://en.wikipedia.org/wiki/File:LA_smog_masks.jpg</a:t>
            </a:r>
            <a:endParaRPr lang="ja-JP" altLang="en-US" sz="1200" dirty="0"/>
          </a:p>
        </p:txBody>
      </p:sp>
      <p:sp>
        <p:nvSpPr>
          <p:cNvPr id="12" name="正方形/長方形 11"/>
          <p:cNvSpPr/>
          <p:nvPr/>
        </p:nvSpPr>
        <p:spPr>
          <a:xfrm>
            <a:off x="4444599" y="5965750"/>
            <a:ext cx="4419600" cy="415498"/>
          </a:xfrm>
          <a:prstGeom prst="rect">
            <a:avLst/>
          </a:prstGeom>
        </p:spPr>
        <p:txBody>
          <a:bodyPr wrap="square">
            <a:spAutoFit/>
          </a:bodyPr>
          <a:lstStyle/>
          <a:p>
            <a:r>
              <a:rPr lang="en-US" altLang="ja-JP" sz="1050" dirty="0"/>
              <a:t>https://commons.wikimedia.org/wiki/File:Beijing_smog_comparison_August_2005.png</a:t>
            </a:r>
            <a:endParaRPr lang="ja-JP" altLang="en-US" sz="1050" dirty="0"/>
          </a:p>
        </p:txBody>
      </p:sp>
      <p:sp>
        <p:nvSpPr>
          <p:cNvPr id="16" name="正方形/長方形 15"/>
          <p:cNvSpPr/>
          <p:nvPr/>
        </p:nvSpPr>
        <p:spPr>
          <a:xfrm>
            <a:off x="4343400" y="2971800"/>
            <a:ext cx="4572000" cy="646331"/>
          </a:xfrm>
          <a:prstGeom prst="rect">
            <a:avLst/>
          </a:prstGeom>
        </p:spPr>
        <p:txBody>
          <a:bodyPr>
            <a:spAutoFit/>
          </a:bodyPr>
          <a:lstStyle/>
          <a:p>
            <a:pPr algn="ctr"/>
            <a:r>
              <a:rPr lang="en-US" altLang="ja-JP" b="1" dirty="0" smtClean="0">
                <a:solidFill>
                  <a:schemeClr val="tx2"/>
                </a:solidFill>
              </a:rPr>
              <a:t>Smog in Beijing continues as Chinese medias urge more action</a:t>
            </a:r>
            <a:endParaRPr lang="en-US" altLang="ja-JP" b="1" dirty="0">
              <a:solidFill>
                <a:schemeClr val="tx2"/>
              </a:solidFill>
            </a:endParaRPr>
          </a:p>
        </p:txBody>
      </p:sp>
      <p:pic>
        <p:nvPicPr>
          <p:cNvPr id="2" name="Picture 1"/>
          <p:cNvPicPr>
            <a:picLocks noChangeAspect="1"/>
          </p:cNvPicPr>
          <p:nvPr/>
        </p:nvPicPr>
        <p:blipFill>
          <a:blip r:embed="rId3" cstate="print"/>
          <a:stretch>
            <a:fillRect/>
          </a:stretch>
        </p:blipFill>
        <p:spPr>
          <a:xfrm>
            <a:off x="4299216" y="3820537"/>
            <a:ext cx="4564983" cy="203358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26</a:t>
            </a:fld>
            <a:endParaRPr lang="en-US" sz="1600" dirty="0"/>
          </a:p>
        </p:txBody>
      </p:sp>
      <p:pic>
        <p:nvPicPr>
          <p:cNvPr id="54274" name="Picture 2" descr="Petronas twin towers"/>
          <p:cNvPicPr>
            <a:picLocks noChangeAspect="1" noChangeArrowheads="1"/>
          </p:cNvPicPr>
          <p:nvPr/>
        </p:nvPicPr>
        <p:blipFill>
          <a:blip r:embed="rId2" cstate="print"/>
          <a:srcRect/>
          <a:stretch>
            <a:fillRect/>
          </a:stretch>
        </p:blipFill>
        <p:spPr bwMode="auto">
          <a:xfrm>
            <a:off x="912538" y="4249009"/>
            <a:ext cx="2857500" cy="1905000"/>
          </a:xfrm>
          <a:prstGeom prst="rect">
            <a:avLst/>
          </a:prstGeom>
          <a:noFill/>
        </p:spPr>
      </p:pic>
      <p:sp>
        <p:nvSpPr>
          <p:cNvPr id="16" name="正方形/長方形 15"/>
          <p:cNvSpPr/>
          <p:nvPr/>
        </p:nvSpPr>
        <p:spPr>
          <a:xfrm>
            <a:off x="296700" y="6191493"/>
            <a:ext cx="3658954" cy="259777"/>
          </a:xfrm>
          <a:prstGeom prst="rect">
            <a:avLst/>
          </a:prstGeom>
          <a:solidFill>
            <a:schemeClr val="bg1"/>
          </a:solidFill>
        </p:spPr>
        <p:txBody>
          <a:bodyPr wrap="square">
            <a:spAutoFit/>
          </a:bodyPr>
          <a:lstStyle/>
          <a:p>
            <a:pPr algn="ctr"/>
            <a:r>
              <a:rPr lang="en-US" altLang="ja-JP" sz="1100" dirty="0" smtClean="0"/>
              <a:t>http://news.bbc.co.uk/2/hi/asia-pacific/835693.stm</a:t>
            </a:r>
            <a:endParaRPr lang="ja-JP" altLang="en-US" sz="1100" dirty="0"/>
          </a:p>
        </p:txBody>
      </p:sp>
      <p:sp>
        <p:nvSpPr>
          <p:cNvPr id="17" name="正方形/長方形 16"/>
          <p:cNvSpPr/>
          <p:nvPr/>
        </p:nvSpPr>
        <p:spPr>
          <a:xfrm>
            <a:off x="912539" y="3866623"/>
            <a:ext cx="2561470" cy="369332"/>
          </a:xfrm>
          <a:prstGeom prst="rect">
            <a:avLst/>
          </a:prstGeom>
        </p:spPr>
        <p:txBody>
          <a:bodyPr wrap="none">
            <a:spAutoFit/>
          </a:bodyPr>
          <a:lstStyle/>
          <a:p>
            <a:r>
              <a:rPr lang="en-US" altLang="ja-JP" b="1" dirty="0" smtClean="0">
                <a:solidFill>
                  <a:schemeClr val="tx2"/>
                </a:solidFill>
              </a:rPr>
              <a:t>Smog smothers Malaysia</a:t>
            </a:r>
            <a:endParaRPr lang="ja-JP" altLang="en-US" dirty="0">
              <a:solidFill>
                <a:schemeClr val="tx2"/>
              </a:solidFill>
            </a:endParaRPr>
          </a:p>
        </p:txBody>
      </p:sp>
      <p:sp>
        <p:nvSpPr>
          <p:cNvPr id="18" name="正方形/長方形 17"/>
          <p:cNvSpPr/>
          <p:nvPr/>
        </p:nvSpPr>
        <p:spPr>
          <a:xfrm>
            <a:off x="122346" y="3354325"/>
            <a:ext cx="4068654" cy="461665"/>
          </a:xfrm>
          <a:prstGeom prst="rect">
            <a:avLst/>
          </a:prstGeom>
          <a:solidFill>
            <a:schemeClr val="bg1"/>
          </a:solidFill>
        </p:spPr>
        <p:txBody>
          <a:bodyPr wrap="square">
            <a:spAutoFit/>
          </a:bodyPr>
          <a:lstStyle/>
          <a:p>
            <a:r>
              <a:rPr lang="en-US" altLang="ja-JP" sz="1200" dirty="0"/>
              <a:t>https://earthobservatory.nasa.gov/NaturalHazards/view.php?id=16207</a:t>
            </a:r>
            <a:endParaRPr lang="ja-JP" altLang="en-US" sz="1200" dirty="0"/>
          </a:p>
        </p:txBody>
      </p:sp>
      <p:sp>
        <p:nvSpPr>
          <p:cNvPr id="19" name="正方形/長方形 18"/>
          <p:cNvSpPr/>
          <p:nvPr/>
        </p:nvSpPr>
        <p:spPr>
          <a:xfrm>
            <a:off x="345876" y="849057"/>
            <a:ext cx="4038600" cy="646331"/>
          </a:xfrm>
          <a:prstGeom prst="rect">
            <a:avLst/>
          </a:prstGeom>
        </p:spPr>
        <p:txBody>
          <a:bodyPr wrap="square">
            <a:spAutoFit/>
          </a:bodyPr>
          <a:lstStyle/>
          <a:p>
            <a:pPr algn="ctr"/>
            <a:r>
              <a:rPr lang="en-US" altLang="ja-JP" b="1" dirty="0" smtClean="0">
                <a:solidFill>
                  <a:schemeClr val="tx2"/>
                </a:solidFill>
              </a:rPr>
              <a:t>Smog are so bad in Beijing that flights are being cancelled</a:t>
            </a:r>
            <a:endParaRPr lang="ja-JP" altLang="en-US" dirty="0">
              <a:solidFill>
                <a:schemeClr val="tx2"/>
              </a:solidFill>
            </a:endParaRPr>
          </a:p>
        </p:txBody>
      </p:sp>
      <p:pic>
        <p:nvPicPr>
          <p:cNvPr id="54278" name="Picture 6" descr="China''''s thick smog arrives in Japan"/>
          <p:cNvPicPr>
            <a:picLocks noChangeAspect="1" noChangeArrowheads="1"/>
          </p:cNvPicPr>
          <p:nvPr/>
        </p:nvPicPr>
        <p:blipFill>
          <a:blip r:embed="rId3" cstate="print"/>
          <a:srcRect/>
          <a:stretch>
            <a:fillRect/>
          </a:stretch>
        </p:blipFill>
        <p:spPr bwMode="auto">
          <a:xfrm>
            <a:off x="4578974" y="1218389"/>
            <a:ext cx="3706091" cy="2489048"/>
          </a:xfrm>
          <a:prstGeom prst="rect">
            <a:avLst/>
          </a:prstGeom>
          <a:noFill/>
        </p:spPr>
      </p:pic>
      <p:sp>
        <p:nvSpPr>
          <p:cNvPr id="20" name="正方形/長方形 19"/>
          <p:cNvSpPr/>
          <p:nvPr/>
        </p:nvSpPr>
        <p:spPr>
          <a:xfrm>
            <a:off x="4191000" y="3656227"/>
            <a:ext cx="4953000" cy="253916"/>
          </a:xfrm>
          <a:prstGeom prst="rect">
            <a:avLst/>
          </a:prstGeom>
          <a:solidFill>
            <a:schemeClr val="bg1"/>
          </a:solidFill>
        </p:spPr>
        <p:txBody>
          <a:bodyPr wrap="square">
            <a:spAutoFit/>
          </a:bodyPr>
          <a:lstStyle/>
          <a:p>
            <a:r>
              <a:rPr lang="en-US" altLang="ja-JP" sz="1050" dirty="0" smtClean="0"/>
              <a:t>http://www.thenewage.co.za/81517-1020-53-Chinas_thick_smog_arrives_in_Japan</a:t>
            </a:r>
            <a:endParaRPr lang="ja-JP" altLang="en-US" sz="1050" dirty="0"/>
          </a:p>
        </p:txBody>
      </p:sp>
      <p:sp>
        <p:nvSpPr>
          <p:cNvPr id="21" name="正方形/長方形 20"/>
          <p:cNvSpPr/>
          <p:nvPr/>
        </p:nvSpPr>
        <p:spPr>
          <a:xfrm>
            <a:off x="4786868" y="849057"/>
            <a:ext cx="3489545" cy="369332"/>
          </a:xfrm>
          <a:prstGeom prst="rect">
            <a:avLst/>
          </a:prstGeom>
        </p:spPr>
        <p:txBody>
          <a:bodyPr wrap="none">
            <a:spAutoFit/>
          </a:bodyPr>
          <a:lstStyle/>
          <a:p>
            <a:r>
              <a:rPr lang="en-US" altLang="ja-JP" b="1" dirty="0" smtClean="0">
                <a:solidFill>
                  <a:schemeClr val="tx2"/>
                </a:solidFill>
              </a:rPr>
              <a:t>China's thick smog arrives in Japan</a:t>
            </a:r>
            <a:endParaRPr lang="ja-JP" altLang="en-US" b="1" dirty="0">
              <a:solidFill>
                <a:schemeClr val="tx2"/>
              </a:solidFill>
            </a:endParaRPr>
          </a:p>
        </p:txBody>
      </p:sp>
      <p:sp>
        <p:nvSpPr>
          <p:cNvPr id="22" name="正方形/長方形 21"/>
          <p:cNvSpPr/>
          <p:nvPr/>
        </p:nvSpPr>
        <p:spPr>
          <a:xfrm>
            <a:off x="5130380" y="3871601"/>
            <a:ext cx="2603277" cy="369332"/>
          </a:xfrm>
          <a:prstGeom prst="rect">
            <a:avLst/>
          </a:prstGeom>
        </p:spPr>
        <p:txBody>
          <a:bodyPr wrap="none">
            <a:spAutoFit/>
          </a:bodyPr>
          <a:lstStyle/>
          <a:p>
            <a:r>
              <a:rPr lang="en-US" altLang="ja-JP" b="1" dirty="0" smtClean="0">
                <a:solidFill>
                  <a:schemeClr val="tx2"/>
                </a:solidFill>
              </a:rPr>
              <a:t>Haze returns to Malaysia </a:t>
            </a:r>
            <a:endParaRPr lang="en-US" altLang="ja-JP" b="1" dirty="0">
              <a:solidFill>
                <a:schemeClr val="tx2"/>
              </a:solidFill>
            </a:endParaRPr>
          </a:p>
        </p:txBody>
      </p:sp>
      <p:sp>
        <p:nvSpPr>
          <p:cNvPr id="23" name="正方形/長方形 22"/>
          <p:cNvSpPr/>
          <p:nvPr/>
        </p:nvSpPr>
        <p:spPr>
          <a:xfrm>
            <a:off x="4205356" y="6136810"/>
            <a:ext cx="4481444" cy="261610"/>
          </a:xfrm>
          <a:prstGeom prst="rect">
            <a:avLst/>
          </a:prstGeom>
        </p:spPr>
        <p:txBody>
          <a:bodyPr wrap="square">
            <a:spAutoFit/>
          </a:bodyPr>
          <a:lstStyle/>
          <a:p>
            <a:r>
              <a:rPr lang="en-US" altLang="ja-JP" sz="1100" dirty="0"/>
              <a:t>https://commons.wikimedia.org/wiki/File:Haze_in_Kuala_Lumpur.jpg</a:t>
            </a:r>
            <a:endParaRPr lang="ja-JP" altLang="en-US" sz="1100" dirty="0"/>
          </a:p>
        </p:txBody>
      </p:sp>
      <p:pic>
        <p:nvPicPr>
          <p:cNvPr id="2" name="Picture 1"/>
          <p:cNvPicPr>
            <a:picLocks noChangeAspect="1"/>
          </p:cNvPicPr>
          <p:nvPr/>
        </p:nvPicPr>
        <p:blipFill>
          <a:blip r:embed="rId4" cstate="print"/>
          <a:stretch>
            <a:fillRect/>
          </a:stretch>
        </p:blipFill>
        <p:spPr>
          <a:xfrm>
            <a:off x="726923" y="1435345"/>
            <a:ext cx="3228731" cy="1847850"/>
          </a:xfrm>
          <a:prstGeom prst="rect">
            <a:avLst/>
          </a:prstGeom>
        </p:spPr>
      </p:pic>
      <p:pic>
        <p:nvPicPr>
          <p:cNvPr id="4" name="Picture 3"/>
          <p:cNvPicPr>
            <a:picLocks noChangeAspect="1"/>
          </p:cNvPicPr>
          <p:nvPr/>
        </p:nvPicPr>
        <p:blipFill>
          <a:blip r:embed="rId5" cstate="print"/>
          <a:stretch>
            <a:fillRect/>
          </a:stretch>
        </p:blipFill>
        <p:spPr>
          <a:xfrm>
            <a:off x="5278395" y="4277584"/>
            <a:ext cx="2466975" cy="18478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27</a:t>
            </a:fld>
            <a:endParaRPr lang="en-US" sz="1600" dirty="0"/>
          </a:p>
        </p:txBody>
      </p:sp>
      <p:sp>
        <p:nvSpPr>
          <p:cNvPr id="25" name="Rectangle 16"/>
          <p:cNvSpPr>
            <a:spLocks noChangeArrowheads="1"/>
          </p:cNvSpPr>
          <p:nvPr/>
        </p:nvSpPr>
        <p:spPr bwMode="auto">
          <a:xfrm>
            <a:off x="228600" y="914400"/>
            <a:ext cx="8686800" cy="2062103"/>
          </a:xfrm>
          <a:prstGeom prst="rect">
            <a:avLst/>
          </a:prstGeom>
          <a:noFill/>
          <a:ln w="9525">
            <a:noFill/>
            <a:miter lim="800000"/>
            <a:headEnd/>
            <a:tailEnd/>
          </a:ln>
        </p:spPr>
        <p:txBody>
          <a:bodyPr>
            <a:spAutoFit/>
          </a:bodyPr>
          <a:lstStyle/>
          <a:p>
            <a:pPr algn="just"/>
            <a:r>
              <a:rPr lang="en-US" altLang="ja-JP" sz="2000" b="1" dirty="0" smtClean="0">
                <a:solidFill>
                  <a:srgbClr val="FF0000"/>
                </a:solidFill>
                <a:ea typeface="ＭＳ Ｐゴシック" pitchFamily="50" charset="-128"/>
              </a:rPr>
              <a:t>Particulate </a:t>
            </a:r>
            <a:r>
              <a:rPr lang="en-US" altLang="ja-JP" sz="2000" b="1" dirty="0">
                <a:solidFill>
                  <a:srgbClr val="FF0000"/>
                </a:solidFill>
                <a:ea typeface="ＭＳ Ｐゴシック" pitchFamily="50" charset="-128"/>
              </a:rPr>
              <a:t>matter (PM) </a:t>
            </a:r>
            <a:endParaRPr lang="en-US" altLang="ja-JP" sz="2000" b="1" dirty="0" smtClean="0">
              <a:solidFill>
                <a:srgbClr val="FF0000"/>
              </a:solidFill>
              <a:ea typeface="ＭＳ Ｐゴシック" pitchFamily="50" charset="-128"/>
            </a:endParaRPr>
          </a:p>
          <a:p>
            <a:pPr algn="just">
              <a:buFont typeface="Arial" pitchFamily="34" charset="0"/>
              <a:buChar char="•"/>
            </a:pPr>
            <a:r>
              <a:rPr lang="en-US" altLang="ja-JP" dirty="0" smtClean="0">
                <a:ea typeface="ＭＳ Ｐゴシック" pitchFamily="50" charset="-128"/>
              </a:rPr>
              <a:t>Particle is made up of a number of components, including organic chemicals, metals, acids (such as nitrates and sulfates), and soil or dust particles.</a:t>
            </a:r>
          </a:p>
          <a:p>
            <a:pPr algn="just">
              <a:buFont typeface="Arial" pitchFamily="34" charset="0"/>
              <a:buChar char="•"/>
            </a:pPr>
            <a:r>
              <a:rPr lang="en-US" altLang="ja-JP" dirty="0" smtClean="0">
                <a:ea typeface="ＭＳ Ｐゴシック" pitchFamily="50" charset="-128"/>
              </a:rPr>
              <a:t>The particle size are &lt;10 micrometers in diameter that go through the throat and nose and enter the lungs. </a:t>
            </a:r>
          </a:p>
          <a:p>
            <a:pPr algn="just">
              <a:buFont typeface="Arial" pitchFamily="34" charset="0"/>
              <a:buChar char="•"/>
            </a:pPr>
            <a:r>
              <a:rPr lang="en-US" altLang="ja-JP" dirty="0" smtClean="0">
                <a:ea typeface="ＭＳ Ｐゴシック" pitchFamily="50" charset="-128"/>
              </a:rPr>
              <a:t>Health effects: including chronic bronchitis, hospital admissions, premature </a:t>
            </a:r>
            <a:r>
              <a:rPr lang="en-US" altLang="ja-JP" dirty="0">
                <a:ea typeface="ＭＳ Ｐゴシック" pitchFamily="50" charset="-128"/>
              </a:rPr>
              <a:t>death, </a:t>
            </a:r>
            <a:r>
              <a:rPr lang="en-US" altLang="ja-JP" dirty="0" smtClean="0">
                <a:ea typeface="ＭＳ Ｐゴシック" pitchFamily="50" charset="-128"/>
              </a:rPr>
              <a:t>and </a:t>
            </a:r>
            <a:r>
              <a:rPr lang="en-US" altLang="ja-JP" dirty="0">
                <a:ea typeface="ＭＳ Ｐゴシック" pitchFamily="50" charset="-128"/>
              </a:rPr>
              <a:t>asthma.</a:t>
            </a:r>
          </a:p>
        </p:txBody>
      </p:sp>
      <p:pic>
        <p:nvPicPr>
          <p:cNvPr id="35842" name="Picture 2" descr="Graphic of PM2.5"/>
          <p:cNvPicPr>
            <a:picLocks noChangeAspect="1" noChangeArrowheads="1"/>
          </p:cNvPicPr>
          <p:nvPr/>
        </p:nvPicPr>
        <p:blipFill>
          <a:blip r:embed="rId2" cstate="print"/>
          <a:srcRect/>
          <a:stretch>
            <a:fillRect/>
          </a:stretch>
        </p:blipFill>
        <p:spPr bwMode="auto">
          <a:xfrm>
            <a:off x="1600200" y="2647950"/>
            <a:ext cx="4902200" cy="3676650"/>
          </a:xfrm>
          <a:prstGeom prst="rect">
            <a:avLst/>
          </a:prstGeom>
          <a:noFill/>
        </p:spPr>
      </p:pic>
      <p:sp>
        <p:nvSpPr>
          <p:cNvPr id="30" name="正方形/長方形 29"/>
          <p:cNvSpPr/>
          <p:nvPr/>
        </p:nvSpPr>
        <p:spPr>
          <a:xfrm>
            <a:off x="3276600" y="6070684"/>
            <a:ext cx="2149948" cy="253916"/>
          </a:xfrm>
          <a:prstGeom prst="rect">
            <a:avLst/>
          </a:prstGeom>
        </p:spPr>
        <p:txBody>
          <a:bodyPr wrap="none">
            <a:spAutoFit/>
          </a:bodyPr>
          <a:lstStyle/>
          <a:p>
            <a:r>
              <a:rPr lang="en-US" altLang="ja-JP" sz="1050" dirty="0" smtClean="0"/>
              <a:t>http://www.epa.gov/pm/basic.html</a:t>
            </a:r>
            <a:endParaRPr lang="ja-JP" altLang="en-US" sz="1050" dirty="0"/>
          </a:p>
        </p:txBody>
      </p:sp>
      <p:sp>
        <p:nvSpPr>
          <p:cNvPr id="2" name="Oval 1"/>
          <p:cNvSpPr/>
          <p:nvPr/>
        </p:nvSpPr>
        <p:spPr>
          <a:xfrm>
            <a:off x="2590800" y="3886200"/>
            <a:ext cx="1143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28</a:t>
            </a:fld>
            <a:endParaRPr lang="en-US" sz="1600" dirty="0"/>
          </a:p>
        </p:txBody>
      </p:sp>
      <p:sp>
        <p:nvSpPr>
          <p:cNvPr id="11" name="Rectangle 8"/>
          <p:cNvSpPr>
            <a:spLocks noChangeArrowheads="1"/>
          </p:cNvSpPr>
          <p:nvPr/>
        </p:nvSpPr>
        <p:spPr bwMode="auto">
          <a:xfrm>
            <a:off x="381000" y="1905000"/>
            <a:ext cx="8077200" cy="400110"/>
          </a:xfrm>
          <a:prstGeom prst="rect">
            <a:avLst/>
          </a:prstGeom>
          <a:noFill/>
          <a:ln w="9525">
            <a:noFill/>
            <a:miter lim="800000"/>
            <a:headEnd/>
            <a:tailEnd/>
          </a:ln>
          <a:effectLst/>
        </p:spPr>
        <p:txBody>
          <a:bodyPr>
            <a:spAutoFit/>
          </a:bodyPr>
          <a:lstStyle/>
          <a:p>
            <a:pPr algn="just"/>
            <a:r>
              <a:rPr lang="en-US" altLang="ja-JP" sz="2000" b="1" dirty="0" smtClean="0">
                <a:solidFill>
                  <a:srgbClr val="FF0000"/>
                </a:solidFill>
                <a:latin typeface="+mj-lt"/>
                <a:ea typeface="ＭＳ Ｐゴシック" pitchFamily="50" charset="-128"/>
              </a:rPr>
              <a:t>Sulfur </a:t>
            </a:r>
            <a:r>
              <a:rPr lang="en-US" altLang="ja-JP" sz="2000" b="1" dirty="0">
                <a:solidFill>
                  <a:srgbClr val="FF0000"/>
                </a:solidFill>
                <a:latin typeface="+mj-lt"/>
                <a:ea typeface="ＭＳ Ｐゴシック" pitchFamily="50" charset="-128"/>
              </a:rPr>
              <a:t>Dioxide ( SO</a:t>
            </a:r>
            <a:r>
              <a:rPr lang="en-US" altLang="ja-JP" sz="2000" b="1" baseline="-25000" dirty="0">
                <a:solidFill>
                  <a:srgbClr val="FF0000"/>
                </a:solidFill>
                <a:latin typeface="+mj-lt"/>
                <a:ea typeface="ＭＳ Ｐゴシック" pitchFamily="50" charset="-128"/>
              </a:rPr>
              <a:t>2</a:t>
            </a:r>
            <a:r>
              <a:rPr lang="en-US" altLang="ja-JP" sz="2000" b="1" dirty="0" smtClean="0">
                <a:solidFill>
                  <a:srgbClr val="FF0000"/>
                </a:solidFill>
                <a:latin typeface="+mj-lt"/>
                <a:ea typeface="ＭＳ Ｐゴシック" pitchFamily="50" charset="-128"/>
              </a:rPr>
              <a:t>)</a:t>
            </a:r>
            <a:endParaRPr lang="en-US" altLang="ja-JP" sz="1600" b="1" baseline="-25000" dirty="0">
              <a:latin typeface="+mj-lt"/>
              <a:ea typeface="ＭＳ Ｐゴシック" pitchFamily="50" charset="-128"/>
            </a:endParaRPr>
          </a:p>
        </p:txBody>
      </p:sp>
      <p:sp>
        <p:nvSpPr>
          <p:cNvPr id="14" name="Rectangle 11"/>
          <p:cNvSpPr>
            <a:spLocks noChangeArrowheads="1"/>
          </p:cNvSpPr>
          <p:nvPr/>
        </p:nvSpPr>
        <p:spPr bwMode="auto">
          <a:xfrm>
            <a:off x="381000" y="2286000"/>
            <a:ext cx="8077200" cy="707886"/>
          </a:xfrm>
          <a:prstGeom prst="rect">
            <a:avLst/>
          </a:prstGeom>
          <a:noFill/>
          <a:ln w="9525">
            <a:noFill/>
            <a:miter lim="800000"/>
            <a:headEnd/>
            <a:tailEnd/>
          </a:ln>
          <a:effectLst/>
        </p:spPr>
        <p:txBody>
          <a:bodyPr>
            <a:spAutoFit/>
          </a:bodyPr>
          <a:lstStyle/>
          <a:p>
            <a:pPr algn="just"/>
            <a:r>
              <a:rPr lang="en-US" altLang="ja-JP" sz="2000" dirty="0">
                <a:latin typeface="+mj-lt"/>
                <a:ea typeface="ＭＳ Ｐゴシック" pitchFamily="50" charset="-128"/>
              </a:rPr>
              <a:t>Sulfur Dioxide (SO</a:t>
            </a:r>
            <a:r>
              <a:rPr lang="en-US" altLang="ja-JP" sz="2000" baseline="-25000" dirty="0">
                <a:latin typeface="+mj-lt"/>
                <a:ea typeface="ＭＳ Ｐゴシック" pitchFamily="50" charset="-128"/>
              </a:rPr>
              <a:t>2</a:t>
            </a:r>
            <a:r>
              <a:rPr lang="en-US" altLang="ja-JP" sz="2000" dirty="0">
                <a:latin typeface="+mj-lt"/>
                <a:ea typeface="ＭＳ Ｐゴシック" pitchFamily="50" charset="-128"/>
              </a:rPr>
              <a:t>) comes </a:t>
            </a:r>
            <a:r>
              <a:rPr lang="en-US" altLang="ja-JP" sz="2000" dirty="0" smtClean="0">
                <a:latin typeface="+mj-lt"/>
                <a:ea typeface="ＭＳ Ｐゴシック" pitchFamily="50" charset="-128"/>
              </a:rPr>
              <a:t>combustion </a:t>
            </a:r>
            <a:r>
              <a:rPr lang="en-US" altLang="ja-JP" sz="2000" dirty="0">
                <a:latin typeface="+mj-lt"/>
                <a:ea typeface="ＭＳ Ｐゴシック" pitchFamily="50" charset="-128"/>
              </a:rPr>
              <a:t>of coal and oil, mainly in powerplant, also in </a:t>
            </a:r>
            <a:r>
              <a:rPr lang="en-US" altLang="ja-JP" sz="2000" dirty="0" smtClean="0">
                <a:latin typeface="+mj-lt"/>
                <a:ea typeface="ＭＳ Ｐゴシック" pitchFamily="50" charset="-128"/>
              </a:rPr>
              <a:t>industries </a:t>
            </a:r>
            <a:r>
              <a:rPr lang="en-US" altLang="ja-JP" sz="2000" dirty="0">
                <a:latin typeface="+mj-lt"/>
                <a:ea typeface="ＭＳ Ｐゴシック" pitchFamily="50" charset="-128"/>
              </a:rPr>
              <a:t>and space </a:t>
            </a:r>
            <a:r>
              <a:rPr lang="en-US" altLang="ja-JP" sz="2000" dirty="0" smtClean="0">
                <a:latin typeface="+mj-lt"/>
                <a:ea typeface="ＭＳ Ｐゴシック" pitchFamily="50" charset="-128"/>
              </a:rPr>
              <a:t>heaters.</a:t>
            </a:r>
            <a:endParaRPr lang="en-US" altLang="ja-JP" sz="1600" baseline="-25000" dirty="0">
              <a:latin typeface="+mj-lt"/>
              <a:ea typeface="ＭＳ Ｐゴシック" pitchFamily="50" charset="-128"/>
            </a:endParaRPr>
          </a:p>
        </p:txBody>
      </p:sp>
      <p:sp>
        <p:nvSpPr>
          <p:cNvPr id="17" name="Rectangle 14"/>
          <p:cNvSpPr>
            <a:spLocks noChangeArrowheads="1"/>
          </p:cNvSpPr>
          <p:nvPr/>
        </p:nvSpPr>
        <p:spPr bwMode="auto">
          <a:xfrm>
            <a:off x="381000" y="3200400"/>
            <a:ext cx="8077200" cy="1938992"/>
          </a:xfrm>
          <a:prstGeom prst="rect">
            <a:avLst/>
          </a:prstGeom>
          <a:noFill/>
          <a:ln w="9525">
            <a:noFill/>
            <a:miter lim="800000"/>
            <a:headEnd/>
            <a:tailEnd/>
          </a:ln>
          <a:effectLst/>
        </p:spPr>
        <p:txBody>
          <a:bodyPr>
            <a:spAutoFit/>
          </a:bodyPr>
          <a:lstStyle/>
          <a:p>
            <a:pPr algn="just">
              <a:buFont typeface="Arial" pitchFamily="34" charset="0"/>
              <a:buChar char="•"/>
            </a:pPr>
            <a:r>
              <a:rPr lang="en-US" altLang="ja-JP" sz="2000" dirty="0" smtClean="0">
                <a:latin typeface="+mj-lt"/>
                <a:ea typeface="ＭＳ Ｐゴシック" pitchFamily="50" charset="-128"/>
              </a:rPr>
              <a:t>5ppm: Most people become </a:t>
            </a:r>
            <a:r>
              <a:rPr lang="en-US" altLang="ja-JP" sz="2000" dirty="0">
                <a:latin typeface="+mj-lt"/>
                <a:ea typeface="ＭＳ Ｐゴシック" pitchFamily="50" charset="-128"/>
              </a:rPr>
              <a:t>cognizant of </a:t>
            </a:r>
            <a:r>
              <a:rPr lang="en-US" altLang="ja-JP" sz="2000" dirty="0" smtClean="0">
                <a:latin typeface="+mj-lt"/>
                <a:ea typeface="ＭＳ Ｐゴシック" pitchFamily="50" charset="-128"/>
              </a:rPr>
              <a:t>sulfur</a:t>
            </a:r>
          </a:p>
          <a:p>
            <a:pPr algn="just">
              <a:buFont typeface="Arial" pitchFamily="34" charset="0"/>
              <a:buChar char="•"/>
            </a:pPr>
            <a:r>
              <a:rPr lang="en-US" altLang="ja-JP" sz="2000" dirty="0" smtClean="0">
                <a:latin typeface="+mj-lt"/>
                <a:ea typeface="ＭＳ Ｐゴシック" pitchFamily="50" charset="-128"/>
              </a:rPr>
              <a:t>10ppm: become irritated</a:t>
            </a:r>
          </a:p>
          <a:p>
            <a:pPr algn="just">
              <a:buFont typeface="Arial" pitchFamily="34" charset="0"/>
              <a:buChar char="•"/>
            </a:pPr>
            <a:r>
              <a:rPr lang="en-US" altLang="ja-JP" sz="2000" dirty="0" smtClean="0">
                <a:latin typeface="+mj-lt"/>
                <a:ea typeface="ＭＳ Ｐゴシック" pitchFamily="50" charset="-128"/>
              </a:rPr>
              <a:t>10ppm + 1hour exposure: can </a:t>
            </a:r>
            <a:r>
              <a:rPr lang="en-US" altLang="ja-JP" sz="2000" dirty="0">
                <a:latin typeface="+mj-lt"/>
                <a:ea typeface="ＭＳ Ｐゴシック" pitchFamily="50" charset="-128"/>
              </a:rPr>
              <a:t>cause brathing problem and mucus removal.  </a:t>
            </a:r>
            <a:endParaRPr lang="en-US" altLang="ja-JP" sz="2000" dirty="0" smtClean="0">
              <a:latin typeface="+mj-lt"/>
              <a:ea typeface="ＭＳ Ｐゴシック" pitchFamily="50" charset="-128"/>
            </a:endParaRPr>
          </a:p>
          <a:p>
            <a:pPr algn="just">
              <a:buFont typeface="Arial" pitchFamily="34" charset="0"/>
              <a:buChar char="•"/>
            </a:pPr>
            <a:r>
              <a:rPr lang="en-US" altLang="ja-JP" sz="2000" dirty="0" smtClean="0">
                <a:latin typeface="+mj-lt"/>
                <a:ea typeface="ＭＳ Ｐゴシック" pitchFamily="50" charset="-128"/>
              </a:rPr>
              <a:t>The </a:t>
            </a:r>
            <a:r>
              <a:rPr lang="en-US" altLang="ja-JP" sz="2000" dirty="0">
                <a:latin typeface="+mj-lt"/>
                <a:ea typeface="ＭＳ Ｐゴシック" pitchFamily="50" charset="-128"/>
              </a:rPr>
              <a:t>effect are further complicated at high air temperatures and </a:t>
            </a:r>
            <a:r>
              <a:rPr lang="en-US" altLang="ja-JP" sz="2000" dirty="0" smtClean="0">
                <a:latin typeface="+mj-lt"/>
                <a:ea typeface="ＭＳ Ｐゴシック" pitchFamily="50" charset="-128"/>
              </a:rPr>
              <a:t>humidities</a:t>
            </a:r>
          </a:p>
          <a:p>
            <a:pPr algn="just">
              <a:buFont typeface="Arial" pitchFamily="34" charset="0"/>
              <a:buChar char="•"/>
            </a:pPr>
            <a:r>
              <a:rPr lang="en-US" altLang="ja-JP" sz="2000" dirty="0" smtClean="0">
                <a:latin typeface="+mj-lt"/>
                <a:ea typeface="ＭＳ Ｐゴシック" pitchFamily="50" charset="-128"/>
              </a:rPr>
              <a:t>They </a:t>
            </a:r>
            <a:r>
              <a:rPr lang="en-US" altLang="ja-JP" sz="2000" dirty="0">
                <a:latin typeface="+mj-lt"/>
                <a:ea typeface="ＭＳ Ｐゴシック" pitchFamily="50" charset="-128"/>
              </a:rPr>
              <a:t>become </a:t>
            </a:r>
            <a:r>
              <a:rPr lang="en-US" altLang="ja-JP" sz="2000" dirty="0" smtClean="0">
                <a:latin typeface="+mj-lt"/>
                <a:ea typeface="ＭＳ Ｐゴシック" pitchFamily="50" charset="-128"/>
              </a:rPr>
              <a:t>more </a:t>
            </a:r>
            <a:r>
              <a:rPr lang="en-US" altLang="ja-JP" sz="2000" dirty="0">
                <a:latin typeface="+mj-lt"/>
                <a:ea typeface="ＭＳ Ｐゴシック" pitchFamily="50" charset="-128"/>
              </a:rPr>
              <a:t>serious </a:t>
            </a:r>
            <a:r>
              <a:rPr lang="en-US" altLang="ja-JP" sz="2000" dirty="0" smtClean="0">
                <a:latin typeface="+mj-lt"/>
                <a:ea typeface="ＭＳ Ｐゴシック" pitchFamily="50" charset="-128"/>
              </a:rPr>
              <a:t>if </a:t>
            </a:r>
            <a:r>
              <a:rPr lang="en-US" altLang="ja-JP" sz="2000" dirty="0">
                <a:latin typeface="+mj-lt"/>
                <a:ea typeface="ＭＳ Ｐゴシック" pitchFamily="50" charset="-128"/>
              </a:rPr>
              <a:t>SO</a:t>
            </a:r>
            <a:r>
              <a:rPr lang="en-US" altLang="ja-JP" sz="2000" baseline="-25000" dirty="0">
                <a:latin typeface="+mj-lt"/>
                <a:ea typeface="ＭＳ Ｐゴシック" pitchFamily="50" charset="-128"/>
              </a:rPr>
              <a:t>2</a:t>
            </a:r>
            <a:r>
              <a:rPr lang="en-US" altLang="ja-JP" sz="2000" dirty="0">
                <a:latin typeface="+mj-lt"/>
                <a:ea typeface="ＭＳ Ｐゴシック" pitchFamily="50" charset="-128"/>
              </a:rPr>
              <a:t> </a:t>
            </a:r>
            <a:r>
              <a:rPr lang="en-US" altLang="ja-JP" sz="2000" dirty="0" smtClean="0">
                <a:latin typeface="+mj-lt"/>
                <a:ea typeface="ＭＳ Ｐゴシック" pitchFamily="50" charset="-128"/>
              </a:rPr>
              <a:t>combines </a:t>
            </a:r>
            <a:r>
              <a:rPr lang="en-US" altLang="ja-JP" sz="2000" dirty="0">
                <a:latin typeface="+mj-lt"/>
                <a:ea typeface="ＭＳ Ｐゴシック" pitchFamily="50" charset="-128"/>
              </a:rPr>
              <a:t>with particulates and enters the digestive system. </a:t>
            </a:r>
            <a:endParaRPr lang="en-US" altLang="ja-JP" sz="1600" baseline="-25000" dirty="0">
              <a:latin typeface="+mj-lt"/>
              <a:ea typeface="ＭＳ Ｐゴシック"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29</a:t>
            </a:fld>
            <a:endParaRPr lang="en-US" sz="1600" dirty="0"/>
          </a:p>
        </p:txBody>
      </p:sp>
      <p:sp>
        <p:nvSpPr>
          <p:cNvPr id="12" name="Rectangle 9"/>
          <p:cNvSpPr>
            <a:spLocks noChangeArrowheads="1"/>
          </p:cNvSpPr>
          <p:nvPr/>
        </p:nvSpPr>
        <p:spPr bwMode="auto">
          <a:xfrm>
            <a:off x="228600" y="838200"/>
            <a:ext cx="8305800" cy="1292662"/>
          </a:xfrm>
          <a:prstGeom prst="rect">
            <a:avLst/>
          </a:prstGeom>
          <a:noFill/>
          <a:ln w="9525">
            <a:noFill/>
            <a:miter lim="800000"/>
            <a:headEnd/>
            <a:tailEnd/>
          </a:ln>
          <a:effectLst/>
        </p:spPr>
        <p:txBody>
          <a:bodyPr wrap="square">
            <a:spAutoFit/>
          </a:bodyPr>
          <a:lstStyle/>
          <a:p>
            <a:pPr algn="just"/>
            <a:r>
              <a:rPr lang="en-US" altLang="ja-JP" sz="2400" b="1" dirty="0" smtClean="0">
                <a:solidFill>
                  <a:srgbClr val="FF0000"/>
                </a:solidFill>
                <a:ea typeface="ＭＳ Ｐゴシック" pitchFamily="50" charset="-128"/>
              </a:rPr>
              <a:t>NOx</a:t>
            </a:r>
            <a:endParaRPr lang="en-US" altLang="ja-JP" sz="2400" b="1" dirty="0">
              <a:solidFill>
                <a:srgbClr val="FF0000"/>
              </a:solidFill>
              <a:ea typeface="ＭＳ Ｐゴシック" pitchFamily="50" charset="-128"/>
            </a:endParaRPr>
          </a:p>
          <a:p>
            <a:pPr algn="just">
              <a:buFontTx/>
              <a:buChar char="•"/>
            </a:pPr>
            <a:r>
              <a:rPr lang="en-US" altLang="ja-JP" dirty="0">
                <a:ea typeface="ＭＳ Ｐゴシック" pitchFamily="50" charset="-128"/>
              </a:rPr>
              <a:t>Nitric Oxide ( NO)</a:t>
            </a:r>
            <a:r>
              <a:rPr lang="en-US" altLang="ja-JP" dirty="0">
                <a:ea typeface="ＭＳ Ｐゴシック" pitchFamily="50" charset="-128"/>
                <a:sym typeface="Wingdings" pitchFamily="2" charset="2"/>
              </a:rPr>
              <a:t> it is the significant artificially made oxide</a:t>
            </a:r>
            <a:endParaRPr lang="en-US" altLang="ja-JP" dirty="0">
              <a:ea typeface="ＭＳ Ｐゴシック" pitchFamily="50" charset="-128"/>
            </a:endParaRPr>
          </a:p>
          <a:p>
            <a:pPr algn="just">
              <a:buFontTx/>
              <a:buChar char="•"/>
            </a:pPr>
            <a:r>
              <a:rPr lang="en-US" altLang="ja-JP" dirty="0">
                <a:ea typeface="ＭＳ Ｐゴシック" pitchFamily="50" charset="-128"/>
              </a:rPr>
              <a:t>Nitrous Oxide (N</a:t>
            </a:r>
            <a:r>
              <a:rPr lang="en-US" altLang="ja-JP" baseline="-25000" dirty="0">
                <a:ea typeface="ＭＳ Ｐゴシック" pitchFamily="50" charset="-128"/>
              </a:rPr>
              <a:t>2</a:t>
            </a:r>
            <a:r>
              <a:rPr lang="en-US" altLang="ja-JP" dirty="0">
                <a:ea typeface="ＭＳ Ｐゴシック" pitchFamily="50" charset="-128"/>
              </a:rPr>
              <a:t>O) </a:t>
            </a:r>
            <a:r>
              <a:rPr lang="en-US" altLang="ja-JP" dirty="0">
                <a:ea typeface="ＭＳ Ｐゴシック" pitchFamily="50" charset="-128"/>
                <a:sym typeface="Wingdings" pitchFamily="2" charset="2"/>
              </a:rPr>
              <a:t> comes artificially made oxide</a:t>
            </a:r>
            <a:endParaRPr lang="en-US" altLang="ja-JP" dirty="0">
              <a:ea typeface="ＭＳ Ｐゴシック" pitchFamily="50" charset="-128"/>
            </a:endParaRPr>
          </a:p>
          <a:p>
            <a:pPr algn="just"/>
            <a:r>
              <a:rPr lang="en-US" altLang="ja-JP" dirty="0" smtClean="0">
                <a:ea typeface="ＭＳ Ｐゴシック" pitchFamily="50" charset="-128"/>
              </a:rPr>
              <a:t> </a:t>
            </a:r>
            <a:endParaRPr lang="en-US" altLang="ja-JP" dirty="0">
              <a:ea typeface="ＭＳ Ｐゴシック" pitchFamily="50" charset="-128"/>
            </a:endParaRPr>
          </a:p>
        </p:txBody>
      </p:sp>
      <p:sp>
        <p:nvSpPr>
          <p:cNvPr id="16" name="Rectangle 12"/>
          <p:cNvSpPr>
            <a:spLocks noChangeArrowheads="1"/>
          </p:cNvSpPr>
          <p:nvPr/>
        </p:nvSpPr>
        <p:spPr bwMode="auto">
          <a:xfrm>
            <a:off x="381000" y="1981199"/>
            <a:ext cx="8077200" cy="400110"/>
          </a:xfrm>
          <a:prstGeom prst="rect">
            <a:avLst/>
          </a:prstGeom>
          <a:noFill/>
          <a:ln w="9525">
            <a:noFill/>
            <a:miter lim="800000"/>
            <a:headEnd/>
            <a:tailEnd/>
          </a:ln>
          <a:effectLst/>
        </p:spPr>
        <p:txBody>
          <a:bodyPr>
            <a:spAutoFit/>
          </a:bodyPr>
          <a:lstStyle/>
          <a:p>
            <a:pPr algn="just"/>
            <a:r>
              <a:rPr lang="en-US" altLang="ja-JP" sz="2000" dirty="0">
                <a:ea typeface="ＭＳ Ｐゴシック" pitchFamily="50" charset="-128"/>
              </a:rPr>
              <a:t>NO is formed in the combustion of all fossil </a:t>
            </a:r>
            <a:r>
              <a:rPr lang="en-US" altLang="ja-JP" sz="2000" dirty="0" smtClean="0">
                <a:ea typeface="ＭＳ Ｐゴシック" pitchFamily="50" charset="-128"/>
              </a:rPr>
              <a:t>fuels at higher tamperature </a:t>
            </a:r>
            <a:endParaRPr lang="en-US" altLang="ja-JP" sz="2000" baseline="-25000" dirty="0">
              <a:ea typeface="ＭＳ Ｐゴシック" pitchFamily="50" charset="-128"/>
            </a:endParaRPr>
          </a:p>
        </p:txBody>
      </p:sp>
      <p:sp>
        <p:nvSpPr>
          <p:cNvPr id="20" name="Rectangle 15"/>
          <p:cNvSpPr>
            <a:spLocks noChangeArrowheads="1"/>
          </p:cNvSpPr>
          <p:nvPr/>
        </p:nvSpPr>
        <p:spPr bwMode="auto">
          <a:xfrm>
            <a:off x="381000" y="2362199"/>
            <a:ext cx="8077200" cy="4093428"/>
          </a:xfrm>
          <a:prstGeom prst="rect">
            <a:avLst/>
          </a:prstGeom>
          <a:noFill/>
          <a:ln w="9525">
            <a:noFill/>
            <a:miter lim="800000"/>
            <a:headEnd/>
            <a:tailEnd/>
          </a:ln>
          <a:effectLst/>
        </p:spPr>
        <p:txBody>
          <a:bodyPr>
            <a:spAutoFit/>
          </a:bodyPr>
          <a:lstStyle/>
          <a:p>
            <a:pPr algn="just">
              <a:buFont typeface="Arial" pitchFamily="34" charset="0"/>
              <a:buChar char="•"/>
              <a:defRPr/>
            </a:pPr>
            <a:r>
              <a:rPr lang="en-US" sz="2000" dirty="0">
                <a:cs typeface="Arial" charset="0"/>
              </a:rPr>
              <a:t>In the atmosphere NO rapidly oxidizes to NO2, a process greatly accelerated by </a:t>
            </a:r>
            <a:r>
              <a:rPr lang="en-US" sz="2000" dirty="0" smtClean="0">
                <a:cs typeface="Arial" charset="0"/>
              </a:rPr>
              <a:t>the </a:t>
            </a:r>
            <a:r>
              <a:rPr lang="en-US" sz="2000" dirty="0">
                <a:cs typeface="Arial" charset="0"/>
              </a:rPr>
              <a:t>presence of </a:t>
            </a:r>
            <a:r>
              <a:rPr lang="en-US" sz="2000" dirty="0" smtClean="0">
                <a:cs typeface="Arial" charset="0"/>
              </a:rPr>
              <a:t>sunlight </a:t>
            </a:r>
            <a:r>
              <a:rPr lang="en-US" sz="2000" dirty="0">
                <a:cs typeface="Arial" charset="0"/>
              </a:rPr>
              <a:t>and by the presence of organic material in the air. </a:t>
            </a:r>
            <a:endParaRPr lang="en-US" sz="2000" dirty="0" smtClean="0">
              <a:cs typeface="Arial" charset="0"/>
            </a:endParaRPr>
          </a:p>
          <a:p>
            <a:pPr algn="just">
              <a:buFont typeface="Arial" pitchFamily="34" charset="0"/>
              <a:buChar char="•"/>
              <a:defRPr/>
            </a:pPr>
            <a:r>
              <a:rPr lang="en-US" sz="2000" dirty="0" smtClean="0">
                <a:cs typeface="Arial" charset="0"/>
              </a:rPr>
              <a:t>NO2 </a:t>
            </a:r>
            <a:r>
              <a:rPr lang="en-US" sz="2000" dirty="0">
                <a:cs typeface="Arial" charset="0"/>
              </a:rPr>
              <a:t>has </a:t>
            </a:r>
            <a:r>
              <a:rPr lang="en-US" sz="2000" dirty="0" smtClean="0">
                <a:cs typeface="Arial" charset="0"/>
              </a:rPr>
              <a:t>higher </a:t>
            </a:r>
            <a:r>
              <a:rPr lang="en-US" sz="2000" dirty="0">
                <a:cs typeface="Arial" charset="0"/>
              </a:rPr>
              <a:t>adverse health effect on human </a:t>
            </a:r>
            <a:r>
              <a:rPr lang="en-US" sz="2000" dirty="0" smtClean="0">
                <a:cs typeface="Arial" charset="0"/>
              </a:rPr>
              <a:t>than </a:t>
            </a:r>
            <a:r>
              <a:rPr lang="en-US" sz="2000" dirty="0">
                <a:cs typeface="Arial" charset="0"/>
              </a:rPr>
              <a:t>NO. </a:t>
            </a:r>
            <a:endParaRPr lang="en-US" sz="2000" dirty="0" smtClean="0">
              <a:cs typeface="Arial" charset="0"/>
            </a:endParaRPr>
          </a:p>
          <a:p>
            <a:pPr algn="just">
              <a:buFont typeface="Arial" pitchFamily="34" charset="0"/>
              <a:buChar char="•"/>
              <a:defRPr/>
            </a:pPr>
            <a:r>
              <a:rPr lang="en-US" sz="2000" dirty="0" smtClean="0">
                <a:cs typeface="Arial" charset="0"/>
              </a:rPr>
              <a:t>It </a:t>
            </a:r>
            <a:r>
              <a:rPr lang="en-US" sz="2000" dirty="0">
                <a:cs typeface="Arial" charset="0"/>
              </a:rPr>
              <a:t>has an affinity for hemoglobin, which carries </a:t>
            </a:r>
            <a:r>
              <a:rPr lang="en-US" sz="2000" dirty="0" smtClean="0">
                <a:cs typeface="Arial" charset="0"/>
              </a:rPr>
              <a:t>O2 </a:t>
            </a:r>
            <a:r>
              <a:rPr lang="en-US" sz="2000" dirty="0">
                <a:cs typeface="Arial" charset="0"/>
              </a:rPr>
              <a:t>to body </a:t>
            </a:r>
            <a:r>
              <a:rPr lang="en-US" sz="2000" dirty="0" smtClean="0">
                <a:cs typeface="Arial" charset="0"/>
              </a:rPr>
              <a:t>tissues, and then </a:t>
            </a:r>
            <a:r>
              <a:rPr lang="en-US" sz="2000" dirty="0">
                <a:cs typeface="Arial" charset="0"/>
              </a:rPr>
              <a:t>deprives them of oxygen. </a:t>
            </a:r>
            <a:endParaRPr lang="en-US" sz="2000" dirty="0" smtClean="0">
              <a:cs typeface="Arial" charset="0"/>
            </a:endParaRPr>
          </a:p>
          <a:p>
            <a:pPr algn="just">
              <a:buFont typeface="Arial" pitchFamily="34" charset="0"/>
              <a:buChar char="•"/>
              <a:defRPr/>
            </a:pPr>
            <a:r>
              <a:rPr lang="en-US" sz="2000" dirty="0" smtClean="0">
                <a:cs typeface="Arial" charset="0"/>
              </a:rPr>
              <a:t>In addition, it </a:t>
            </a:r>
            <a:r>
              <a:rPr lang="en-US" sz="2000" dirty="0">
                <a:cs typeface="Arial" charset="0"/>
              </a:rPr>
              <a:t>also forms acid in the lungs and </a:t>
            </a:r>
            <a:r>
              <a:rPr lang="en-US" sz="2000" dirty="0" smtClean="0">
                <a:cs typeface="Arial" charset="0"/>
              </a:rPr>
              <a:t>therefore </a:t>
            </a:r>
            <a:r>
              <a:rPr lang="en-US" sz="2000" dirty="0">
                <a:cs typeface="Arial" charset="0"/>
              </a:rPr>
              <a:t>is </a:t>
            </a:r>
            <a:r>
              <a:rPr lang="en-US" sz="2000" dirty="0" smtClean="0">
                <a:cs typeface="Arial" charset="0"/>
              </a:rPr>
              <a:t>more dangerous </a:t>
            </a:r>
            <a:r>
              <a:rPr lang="en-US" sz="2000" dirty="0">
                <a:cs typeface="Arial" charset="0"/>
              </a:rPr>
              <a:t>than </a:t>
            </a:r>
            <a:r>
              <a:rPr lang="en-US" sz="2000" dirty="0" smtClean="0">
                <a:cs typeface="Arial" charset="0"/>
              </a:rPr>
              <a:t>the same concentrations of CO. </a:t>
            </a:r>
          </a:p>
          <a:p>
            <a:pPr algn="just">
              <a:buFont typeface="Arial" pitchFamily="34" charset="0"/>
              <a:buChar char="•"/>
              <a:defRPr/>
            </a:pPr>
            <a:r>
              <a:rPr lang="en-US" sz="2000" dirty="0" smtClean="0">
                <a:cs typeface="Arial" charset="0"/>
              </a:rPr>
              <a:t>0.06 </a:t>
            </a:r>
            <a:r>
              <a:rPr lang="en-US" sz="2000" dirty="0">
                <a:cs typeface="Arial" charset="0"/>
              </a:rPr>
              <a:t>to 0.1 ppm </a:t>
            </a:r>
            <a:r>
              <a:rPr lang="en-US" sz="2000" dirty="0" smtClean="0">
                <a:cs typeface="Arial" charset="0"/>
              </a:rPr>
              <a:t>: can </a:t>
            </a:r>
            <a:r>
              <a:rPr lang="en-US" sz="2000" dirty="0">
                <a:cs typeface="Arial" charset="0"/>
              </a:rPr>
              <a:t>cause respiratory illness. </a:t>
            </a:r>
            <a:endParaRPr lang="en-US" sz="2000" dirty="0" smtClean="0">
              <a:cs typeface="Arial" charset="0"/>
            </a:endParaRPr>
          </a:p>
          <a:p>
            <a:pPr algn="just">
              <a:buFont typeface="Arial" pitchFamily="34" charset="0"/>
              <a:buChar char="•"/>
              <a:defRPr/>
            </a:pPr>
            <a:r>
              <a:rPr lang="en-US" sz="2000" dirty="0" smtClean="0">
                <a:cs typeface="Arial" charset="0"/>
              </a:rPr>
              <a:t>150 </a:t>
            </a:r>
            <a:r>
              <a:rPr lang="en-US" sz="2000" dirty="0">
                <a:cs typeface="Arial" charset="0"/>
              </a:rPr>
              <a:t>to 200 </a:t>
            </a:r>
            <a:r>
              <a:rPr lang="en-US" sz="2000" dirty="0" smtClean="0">
                <a:cs typeface="Arial" charset="0"/>
              </a:rPr>
              <a:t>ppm + a few minutes: it can causes </a:t>
            </a:r>
            <a:r>
              <a:rPr lang="en-US" sz="2000" dirty="0">
                <a:cs typeface="Arial" charset="0"/>
              </a:rPr>
              <a:t>obliterations of the bronchioles (the </a:t>
            </a:r>
            <a:r>
              <a:rPr lang="en-US" sz="2000" dirty="0" smtClean="0">
                <a:cs typeface="Arial" charset="0"/>
              </a:rPr>
              <a:t>smallest part of bronchial </a:t>
            </a:r>
            <a:r>
              <a:rPr lang="en-US" sz="2000" dirty="0">
                <a:cs typeface="Arial" charset="0"/>
              </a:rPr>
              <a:t>tube</a:t>
            </a:r>
            <a:r>
              <a:rPr lang="en-US" sz="2000" dirty="0" smtClean="0">
                <a:cs typeface="Arial" charset="0"/>
              </a:rPr>
              <a:t>)</a:t>
            </a:r>
          </a:p>
          <a:p>
            <a:pPr algn="just">
              <a:buFont typeface="Arial" pitchFamily="34" charset="0"/>
              <a:buChar char="•"/>
              <a:defRPr/>
            </a:pPr>
            <a:r>
              <a:rPr lang="en-US" sz="2000" dirty="0" smtClean="0">
                <a:cs typeface="Arial" charset="0"/>
              </a:rPr>
              <a:t>500 </a:t>
            </a:r>
            <a:r>
              <a:rPr lang="en-US" sz="2000" dirty="0">
                <a:cs typeface="Arial" charset="0"/>
              </a:rPr>
              <a:t>ppm </a:t>
            </a:r>
            <a:r>
              <a:rPr lang="en-US" sz="2000" dirty="0" smtClean="0">
                <a:cs typeface="Arial" charset="0"/>
              </a:rPr>
              <a:t>+ a few minutes: it can causes </a:t>
            </a:r>
            <a:r>
              <a:rPr lang="en-US" sz="2000" dirty="0">
                <a:cs typeface="Arial" charset="0"/>
              </a:rPr>
              <a:t>acute edema (swelling from the effusion of a watery liquid into cellular tissue).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0320" y="2895600"/>
            <a:ext cx="4816474" cy="3124200"/>
          </a:xfrm>
          <a:prstGeom prst="rect">
            <a:avLst/>
          </a:prstGeom>
          <a:noFill/>
          <a:ln w="9525">
            <a:noFill/>
            <a:miter lim="800000"/>
            <a:headEnd/>
            <a:tailEnd/>
          </a:ln>
        </p:spPr>
      </p:pic>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3</a:t>
            </a:fld>
            <a:endParaRPr lang="en-US" sz="1600" dirty="0"/>
          </a:p>
        </p:txBody>
      </p:sp>
      <p:sp>
        <p:nvSpPr>
          <p:cNvPr id="13" name="正方形/長方形 12"/>
          <p:cNvSpPr/>
          <p:nvPr/>
        </p:nvSpPr>
        <p:spPr>
          <a:xfrm>
            <a:off x="4327810" y="5948121"/>
            <a:ext cx="4419600" cy="261610"/>
          </a:xfrm>
          <a:prstGeom prst="rect">
            <a:avLst/>
          </a:prstGeom>
        </p:spPr>
        <p:txBody>
          <a:bodyPr wrap="square">
            <a:spAutoFit/>
          </a:bodyPr>
          <a:lstStyle/>
          <a:p>
            <a:pPr algn="ctr"/>
            <a:r>
              <a:rPr lang="en-US" altLang="ja-JP" sz="1100" dirty="0" smtClean="0"/>
              <a:t>Ref) International Energy Agency, “World Energy Outlook 2006”, pp. 71.</a:t>
            </a:r>
            <a:endParaRPr lang="ja-JP" altLang="en-US" sz="1100" dirty="0"/>
          </a:p>
        </p:txBody>
      </p:sp>
      <p:pic>
        <p:nvPicPr>
          <p:cNvPr id="16385" name="Picture 1"/>
          <p:cNvPicPr>
            <a:picLocks noChangeAspect="1" noChangeArrowheads="1"/>
          </p:cNvPicPr>
          <p:nvPr/>
        </p:nvPicPr>
        <p:blipFill>
          <a:blip r:embed="rId3" cstate="print"/>
          <a:srcRect/>
          <a:stretch>
            <a:fillRect/>
          </a:stretch>
        </p:blipFill>
        <p:spPr bwMode="auto">
          <a:xfrm>
            <a:off x="0" y="903427"/>
            <a:ext cx="4432682" cy="2754173"/>
          </a:xfrm>
          <a:prstGeom prst="rect">
            <a:avLst/>
          </a:prstGeom>
          <a:noFill/>
          <a:ln w="9525">
            <a:noFill/>
            <a:miter lim="800000"/>
            <a:headEnd/>
            <a:tailEnd/>
          </a:ln>
        </p:spPr>
      </p:pic>
      <p:sp>
        <p:nvSpPr>
          <p:cNvPr id="9" name="正方形/長方形 8"/>
          <p:cNvSpPr/>
          <p:nvPr/>
        </p:nvSpPr>
        <p:spPr>
          <a:xfrm>
            <a:off x="0" y="3810000"/>
            <a:ext cx="4419600" cy="261610"/>
          </a:xfrm>
          <a:prstGeom prst="rect">
            <a:avLst/>
          </a:prstGeom>
        </p:spPr>
        <p:txBody>
          <a:bodyPr wrap="square">
            <a:spAutoFit/>
          </a:bodyPr>
          <a:lstStyle/>
          <a:p>
            <a:pPr algn="ctr"/>
            <a:r>
              <a:rPr lang="en-US" altLang="ja-JP" sz="1100" dirty="0" smtClean="0"/>
              <a:t>Ref) International Energy Agency, “Keyworld Energy Resources”, pp. 24.</a:t>
            </a:r>
            <a:endParaRPr lang="ja-JP" altLang="en-US" sz="1100" dirty="0"/>
          </a:p>
        </p:txBody>
      </p:sp>
      <p:sp>
        <p:nvSpPr>
          <p:cNvPr id="10" name="テキスト ボックス 9"/>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World trend on electricity</a:t>
            </a:r>
            <a:endParaRPr lang="en-US" altLang="ja-JP"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30</a:t>
            </a:fld>
            <a:endParaRPr lang="en-US" sz="1600" dirty="0"/>
          </a:p>
        </p:txBody>
      </p:sp>
      <p:sp>
        <p:nvSpPr>
          <p:cNvPr id="13" name="Rectangle 3"/>
          <p:cNvSpPr txBox="1">
            <a:spLocks noChangeArrowheads="1"/>
          </p:cNvSpPr>
          <p:nvPr/>
        </p:nvSpPr>
        <p:spPr>
          <a:xfrm>
            <a:off x="202441" y="1594514"/>
            <a:ext cx="5588759"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000"/>
              </a:lnSpc>
              <a:spcBef>
                <a:spcPct val="10000"/>
              </a:spcBef>
              <a:spcAft>
                <a:spcPct val="10000"/>
              </a:spcAft>
            </a:pPr>
            <a:r>
              <a:rPr lang="en-US" sz="1900" dirty="0" smtClean="0"/>
              <a:t>The sulfur in the fuel and Nitrogen in the air reacts with O2 to form sulfur oxide (SO</a:t>
            </a:r>
            <a:r>
              <a:rPr lang="en-US" sz="1900" baseline="-25000" dirty="0" smtClean="0"/>
              <a:t>2</a:t>
            </a:r>
            <a:r>
              <a:rPr lang="en-US" sz="1900" dirty="0" smtClean="0"/>
              <a:t>) and nitric oxides (NOx). </a:t>
            </a:r>
          </a:p>
          <a:p>
            <a:pPr>
              <a:lnSpc>
                <a:spcPts val="2000"/>
              </a:lnSpc>
              <a:spcAft>
                <a:spcPct val="20000"/>
              </a:spcAft>
            </a:pPr>
            <a:r>
              <a:rPr lang="en-US" sz="1900" dirty="0" smtClean="0"/>
              <a:t>The SOx </a:t>
            </a:r>
            <a:r>
              <a:rPr lang="en-US" sz="1900" dirty="0"/>
              <a:t>and </a:t>
            </a:r>
            <a:r>
              <a:rPr lang="en-US" sz="1900" dirty="0" smtClean="0"/>
              <a:t>NOx </a:t>
            </a:r>
            <a:r>
              <a:rPr lang="en-US" sz="1900" dirty="0"/>
              <a:t>react with </a:t>
            </a:r>
            <a:r>
              <a:rPr lang="en-US" sz="1900" dirty="0" smtClean="0"/>
              <a:t>H2O </a:t>
            </a:r>
            <a:r>
              <a:rPr lang="en-US" sz="1900" dirty="0"/>
              <a:t>vapor and other chemicals </a:t>
            </a:r>
            <a:r>
              <a:rPr lang="en-US" sz="1900" dirty="0" smtClean="0"/>
              <a:t>in </a:t>
            </a:r>
            <a:r>
              <a:rPr lang="en-US" sz="1900" dirty="0"/>
              <a:t>the atmosphere </a:t>
            </a:r>
            <a:r>
              <a:rPr lang="en-US" sz="1900" dirty="0" smtClean="0"/>
              <a:t>with the presence of sunlight </a:t>
            </a:r>
            <a:r>
              <a:rPr lang="en-US" sz="1900" dirty="0"/>
              <a:t>to form </a:t>
            </a:r>
            <a:r>
              <a:rPr lang="en-US" sz="1900" dirty="0" smtClean="0"/>
              <a:t>H2SO4 and HNO3 acids</a:t>
            </a:r>
            <a:r>
              <a:rPr lang="en-US" sz="1900" dirty="0"/>
              <a:t>. </a:t>
            </a:r>
          </a:p>
          <a:p>
            <a:pPr>
              <a:lnSpc>
                <a:spcPts val="2000"/>
              </a:lnSpc>
              <a:spcAft>
                <a:spcPct val="20000"/>
              </a:spcAft>
            </a:pPr>
            <a:r>
              <a:rPr lang="en-US" sz="1900" dirty="0"/>
              <a:t>The acids formed </a:t>
            </a:r>
            <a:r>
              <a:rPr lang="en-US" sz="1900" dirty="0" smtClean="0"/>
              <a:t>dissolve </a:t>
            </a:r>
            <a:r>
              <a:rPr lang="en-US" sz="1900" dirty="0"/>
              <a:t>in the </a:t>
            </a:r>
            <a:r>
              <a:rPr lang="en-US" sz="1900" dirty="0" smtClean="0"/>
              <a:t>water </a:t>
            </a:r>
            <a:r>
              <a:rPr lang="en-US" sz="1900" dirty="0"/>
              <a:t>droplets in </a:t>
            </a:r>
            <a:r>
              <a:rPr lang="en-US" sz="1900" dirty="0" smtClean="0"/>
              <a:t>clouds. </a:t>
            </a:r>
            <a:endParaRPr lang="en-US" sz="1900" dirty="0"/>
          </a:p>
          <a:p>
            <a:pPr>
              <a:lnSpc>
                <a:spcPts val="2000"/>
              </a:lnSpc>
              <a:spcAft>
                <a:spcPct val="20000"/>
              </a:spcAft>
            </a:pPr>
            <a:r>
              <a:rPr lang="en-US" sz="1900" dirty="0"/>
              <a:t>These </a:t>
            </a:r>
            <a:r>
              <a:rPr lang="en-US" sz="1900" dirty="0" smtClean="0"/>
              <a:t>acid droplets that </a:t>
            </a:r>
            <a:r>
              <a:rPr lang="en-US" sz="1900" dirty="0"/>
              <a:t>can be as acidic as </a:t>
            </a:r>
            <a:r>
              <a:rPr lang="en-US" sz="1900" dirty="0" smtClean="0"/>
              <a:t>lemon, falls </a:t>
            </a:r>
            <a:r>
              <a:rPr lang="en-US" sz="1900" dirty="0"/>
              <a:t>from </a:t>
            </a:r>
            <a:r>
              <a:rPr lang="en-US" sz="1900" dirty="0" smtClean="0"/>
              <a:t>on </a:t>
            </a:r>
            <a:r>
              <a:rPr lang="en-US" sz="1900" dirty="0"/>
              <a:t>to the soil by rain or </a:t>
            </a:r>
            <a:r>
              <a:rPr lang="en-US" sz="1900" dirty="0" smtClean="0"/>
              <a:t>snow, also known as </a:t>
            </a:r>
            <a:r>
              <a:rPr lang="en-US" sz="1900" dirty="0"/>
              <a:t>acid rain.</a:t>
            </a:r>
          </a:p>
          <a:p>
            <a:pPr>
              <a:lnSpc>
                <a:spcPts val="2000"/>
              </a:lnSpc>
              <a:spcBef>
                <a:spcPct val="10000"/>
              </a:spcBef>
              <a:spcAft>
                <a:spcPct val="10000"/>
              </a:spcAft>
            </a:pPr>
            <a:endParaRPr lang="en-US" sz="1900" dirty="0"/>
          </a:p>
        </p:txBody>
      </p:sp>
      <p:pic>
        <p:nvPicPr>
          <p:cNvPr id="14" name="Picture 2" descr="File:Waldschaeden Erzgebirge 3.jpg"/>
          <p:cNvPicPr>
            <a:picLocks noChangeAspect="1" noChangeArrowheads="1"/>
          </p:cNvPicPr>
          <p:nvPr/>
        </p:nvPicPr>
        <p:blipFill>
          <a:blip r:embed="rId2" cstate="print"/>
          <a:srcRect/>
          <a:stretch>
            <a:fillRect/>
          </a:stretch>
        </p:blipFill>
        <p:spPr bwMode="auto">
          <a:xfrm>
            <a:off x="6324600" y="3423314"/>
            <a:ext cx="1905000" cy="2591837"/>
          </a:xfrm>
          <a:prstGeom prst="rect">
            <a:avLst/>
          </a:prstGeom>
          <a:noFill/>
        </p:spPr>
      </p:pic>
      <p:sp>
        <p:nvSpPr>
          <p:cNvPr id="16" name="正方形/長方形 15"/>
          <p:cNvSpPr/>
          <p:nvPr/>
        </p:nvSpPr>
        <p:spPr>
          <a:xfrm>
            <a:off x="5181600" y="6019800"/>
            <a:ext cx="4038600" cy="261610"/>
          </a:xfrm>
          <a:prstGeom prst="rect">
            <a:avLst/>
          </a:prstGeom>
        </p:spPr>
        <p:txBody>
          <a:bodyPr wrap="square">
            <a:spAutoFit/>
          </a:bodyPr>
          <a:lstStyle/>
          <a:p>
            <a:r>
              <a:rPr lang="en-US" altLang="ja-JP" sz="1100" dirty="0" smtClean="0"/>
              <a:t>http://en.wikipedia.org/wiki/File:Waldschaeden_Erzgebirge_3.jpg</a:t>
            </a:r>
            <a:endParaRPr lang="ja-JP" altLang="en-US" sz="1100" dirty="0"/>
          </a:p>
        </p:txBody>
      </p:sp>
      <p:sp>
        <p:nvSpPr>
          <p:cNvPr id="17" name="Rectangle 16"/>
          <p:cNvSpPr/>
          <p:nvPr/>
        </p:nvSpPr>
        <p:spPr>
          <a:xfrm>
            <a:off x="304800" y="990600"/>
            <a:ext cx="8534400" cy="461665"/>
          </a:xfrm>
          <a:prstGeom prst="rect">
            <a:avLst/>
          </a:prstGeom>
        </p:spPr>
        <p:txBody>
          <a:bodyPr wrap="square">
            <a:spAutoFit/>
          </a:bodyPr>
          <a:lstStyle/>
          <a:p>
            <a:r>
              <a:rPr lang="en-US" sz="2400" b="1" dirty="0">
                <a:solidFill>
                  <a:srgbClr val="FF0000"/>
                </a:solidFill>
              </a:rPr>
              <a:t>Acid Rain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10600" y="6492875"/>
            <a:ext cx="533400" cy="365125"/>
          </a:xfrm>
        </p:spPr>
        <p:txBody>
          <a:bodyPr/>
          <a:lstStyle/>
          <a:p>
            <a:pPr algn="ctr"/>
            <a:fld id="{7D53559E-DD25-4BEF-BBE2-9EF43963E046}" type="slidenum">
              <a:rPr lang="en-US" sz="1600"/>
              <a:pPr algn="ctr"/>
              <a:t>31</a:t>
            </a:fld>
            <a:endParaRPr lang="en-US" sz="1600" dirty="0"/>
          </a:p>
        </p:txBody>
      </p:sp>
      <p:sp>
        <p:nvSpPr>
          <p:cNvPr id="11" name="Rectangle 9"/>
          <p:cNvSpPr>
            <a:spLocks noChangeArrowheads="1"/>
          </p:cNvSpPr>
          <p:nvPr/>
        </p:nvSpPr>
        <p:spPr bwMode="auto">
          <a:xfrm>
            <a:off x="457200" y="685800"/>
            <a:ext cx="8077200" cy="1015663"/>
          </a:xfrm>
          <a:prstGeom prst="rect">
            <a:avLst/>
          </a:prstGeom>
          <a:noFill/>
          <a:ln w="9525">
            <a:noFill/>
            <a:miter lim="800000"/>
            <a:headEnd/>
            <a:tailEnd/>
          </a:ln>
          <a:effectLst/>
        </p:spPr>
        <p:txBody>
          <a:bodyPr>
            <a:spAutoFit/>
          </a:bodyPr>
          <a:lstStyle/>
          <a:p>
            <a:pPr algn="just"/>
            <a:r>
              <a:rPr lang="en-US" altLang="ja-JP" sz="2400" b="1" dirty="0">
                <a:solidFill>
                  <a:srgbClr val="FF0000"/>
                </a:solidFill>
                <a:ea typeface="ＭＳ Ｐゴシック" pitchFamily="50" charset="-128"/>
              </a:rPr>
              <a:t>The oxides of </a:t>
            </a:r>
            <a:r>
              <a:rPr lang="en-US" altLang="ja-JP" sz="2400" b="1" dirty="0" smtClean="0">
                <a:solidFill>
                  <a:srgbClr val="FF0000"/>
                </a:solidFill>
                <a:ea typeface="ＭＳ Ｐゴシック" pitchFamily="50" charset="-128"/>
              </a:rPr>
              <a:t>carbon</a:t>
            </a:r>
            <a:r>
              <a:rPr lang="ja-JP" altLang="en-US" sz="2400" b="1" dirty="0" smtClean="0">
                <a:solidFill>
                  <a:srgbClr val="FF0000"/>
                </a:solidFill>
                <a:ea typeface="ＭＳ Ｐゴシック" pitchFamily="50" charset="-128"/>
              </a:rPr>
              <a:t>：</a:t>
            </a:r>
            <a:endParaRPr lang="en-US" altLang="ja-JP" sz="2400" b="1" dirty="0">
              <a:solidFill>
                <a:srgbClr val="FF0000"/>
              </a:solidFill>
              <a:ea typeface="ＭＳ Ｐゴシック" pitchFamily="50" charset="-128"/>
            </a:endParaRPr>
          </a:p>
          <a:p>
            <a:pPr algn="just">
              <a:buFontTx/>
              <a:buChar char="•"/>
            </a:pPr>
            <a:r>
              <a:rPr lang="en-US" altLang="ja-JP" dirty="0">
                <a:ea typeface="ＭＳ Ｐゴシック" pitchFamily="50" charset="-128"/>
              </a:rPr>
              <a:t>Carbon Monoxide ( CO)</a:t>
            </a:r>
          </a:p>
          <a:p>
            <a:pPr algn="just">
              <a:buFontTx/>
              <a:buChar char="•"/>
            </a:pPr>
            <a:r>
              <a:rPr lang="en-US" altLang="ja-JP" dirty="0" smtClean="0">
                <a:ea typeface="ＭＳ Ｐゴシック" pitchFamily="50" charset="-128"/>
                <a:sym typeface="Wingdings" pitchFamily="2" charset="2"/>
              </a:rPr>
              <a:t>Carbon </a:t>
            </a:r>
            <a:r>
              <a:rPr lang="en-US" altLang="ja-JP" dirty="0">
                <a:ea typeface="ＭＳ Ｐゴシック" pitchFamily="50" charset="-128"/>
                <a:sym typeface="Wingdings" pitchFamily="2" charset="2"/>
              </a:rPr>
              <a:t>dioxide </a:t>
            </a:r>
            <a:r>
              <a:rPr lang="en-US" altLang="ja-JP" dirty="0">
                <a:ea typeface="ＭＳ Ｐゴシック" pitchFamily="50" charset="-128"/>
              </a:rPr>
              <a:t>(CO</a:t>
            </a:r>
            <a:r>
              <a:rPr lang="en-US" altLang="ja-JP" baseline="-25000" dirty="0">
                <a:ea typeface="ＭＳ Ｐゴシック" pitchFamily="50" charset="-128"/>
              </a:rPr>
              <a:t>2</a:t>
            </a:r>
            <a:r>
              <a:rPr lang="en-US" altLang="ja-JP" dirty="0">
                <a:ea typeface="ＭＳ Ｐゴシック" pitchFamily="50" charset="-128"/>
              </a:rPr>
              <a:t>) </a:t>
            </a:r>
            <a:r>
              <a:rPr lang="en-US" altLang="ja-JP" dirty="0">
                <a:ea typeface="ＭＳ Ｐゴシック" pitchFamily="50" charset="-128"/>
                <a:sym typeface="Wingdings" pitchFamily="2" charset="2"/>
              </a:rPr>
              <a:t> the largest of all</a:t>
            </a:r>
            <a:endParaRPr lang="en-US" altLang="ja-JP" dirty="0">
              <a:ea typeface="ＭＳ Ｐゴシック" pitchFamily="50" charset="-128"/>
            </a:endParaRPr>
          </a:p>
        </p:txBody>
      </p:sp>
      <p:sp>
        <p:nvSpPr>
          <p:cNvPr id="15" name="Rectangle 12"/>
          <p:cNvSpPr>
            <a:spLocks noChangeArrowheads="1"/>
          </p:cNvSpPr>
          <p:nvPr/>
        </p:nvSpPr>
        <p:spPr bwMode="auto">
          <a:xfrm>
            <a:off x="457200" y="1650346"/>
            <a:ext cx="8077200" cy="2862322"/>
          </a:xfrm>
          <a:prstGeom prst="rect">
            <a:avLst/>
          </a:prstGeom>
          <a:noFill/>
          <a:ln w="9525">
            <a:noFill/>
            <a:miter lim="800000"/>
            <a:headEnd/>
            <a:tailEnd/>
          </a:ln>
          <a:effectLst/>
        </p:spPr>
        <p:txBody>
          <a:bodyPr>
            <a:spAutoFit/>
          </a:bodyPr>
          <a:lstStyle/>
          <a:p>
            <a:pPr algn="just">
              <a:buFont typeface="Arial" pitchFamily="34" charset="0"/>
              <a:buChar char="•"/>
              <a:defRPr/>
            </a:pPr>
            <a:r>
              <a:rPr lang="en-US" dirty="0" smtClean="0">
                <a:cs typeface="Arial" charset="0"/>
              </a:rPr>
              <a:t>CO</a:t>
            </a:r>
            <a:r>
              <a:rPr lang="en-US" i="1" dirty="0" smtClean="0">
                <a:cs typeface="Arial" charset="0"/>
              </a:rPr>
              <a:t> </a:t>
            </a:r>
            <a:r>
              <a:rPr lang="en-US" dirty="0">
                <a:cs typeface="Arial" charset="0"/>
              </a:rPr>
              <a:t>is caused in part by natural causes such as </a:t>
            </a:r>
            <a:r>
              <a:rPr lang="en-US" dirty="0" smtClean="0">
                <a:cs typeface="Arial" charset="0"/>
              </a:rPr>
              <a:t>vegetation, lightning, coal mines, marsh </a:t>
            </a:r>
            <a:r>
              <a:rPr lang="en-US" dirty="0">
                <a:cs typeface="Arial" charset="0"/>
              </a:rPr>
              <a:t>gas, </a:t>
            </a:r>
            <a:r>
              <a:rPr lang="en-US" dirty="0" smtClean="0">
                <a:cs typeface="Arial" charset="0"/>
              </a:rPr>
              <a:t>and </a:t>
            </a:r>
            <a:r>
              <a:rPr lang="en-US" dirty="0">
                <a:cs typeface="Arial" charset="0"/>
              </a:rPr>
              <a:t>forest </a:t>
            </a:r>
            <a:r>
              <a:rPr lang="en-US" dirty="0" smtClean="0">
                <a:cs typeface="Arial" charset="0"/>
              </a:rPr>
              <a:t>fires.</a:t>
            </a:r>
          </a:p>
          <a:p>
            <a:pPr algn="just">
              <a:buFont typeface="Arial" pitchFamily="34" charset="0"/>
              <a:buChar char="•"/>
              <a:defRPr/>
            </a:pPr>
            <a:r>
              <a:rPr lang="en-US" dirty="0" smtClean="0">
                <a:cs typeface="Arial" charset="0"/>
              </a:rPr>
              <a:t>Power </a:t>
            </a:r>
            <a:r>
              <a:rPr lang="en-US" dirty="0">
                <a:cs typeface="Arial" charset="0"/>
              </a:rPr>
              <a:t>plants produce less than 1 percent. </a:t>
            </a:r>
            <a:endParaRPr lang="en-US" dirty="0" smtClean="0">
              <a:cs typeface="Arial" charset="0"/>
            </a:endParaRPr>
          </a:p>
          <a:p>
            <a:pPr algn="just">
              <a:buFont typeface="Arial" pitchFamily="34" charset="0"/>
              <a:buChar char="•"/>
              <a:defRPr/>
            </a:pPr>
            <a:r>
              <a:rPr lang="en-US" dirty="0" smtClean="0">
                <a:cs typeface="Arial" charset="0"/>
              </a:rPr>
              <a:t>The </a:t>
            </a:r>
            <a:r>
              <a:rPr lang="en-US" dirty="0">
                <a:cs typeface="Arial" charset="0"/>
              </a:rPr>
              <a:t>health hazard of CO, like NO, </a:t>
            </a:r>
            <a:r>
              <a:rPr lang="en-US" dirty="0" smtClean="0">
                <a:cs typeface="Arial" charset="0"/>
              </a:rPr>
              <a:t>causes affinity for hemoglobin and depriving tissues of O2. </a:t>
            </a:r>
          </a:p>
          <a:p>
            <a:pPr algn="just">
              <a:buFont typeface="Arial" pitchFamily="34" charset="0"/>
              <a:buChar char="•"/>
              <a:defRPr/>
            </a:pPr>
            <a:r>
              <a:rPr lang="en-US" dirty="0" smtClean="0">
                <a:cs typeface="Arial" charset="0"/>
              </a:rPr>
              <a:t>100 ppm: causes headache</a:t>
            </a:r>
          </a:p>
          <a:p>
            <a:pPr algn="just">
              <a:buFont typeface="Arial" pitchFamily="34" charset="0"/>
              <a:buChar char="•"/>
              <a:defRPr/>
            </a:pPr>
            <a:r>
              <a:rPr lang="en-US" dirty="0" smtClean="0">
                <a:cs typeface="Arial" charset="0"/>
              </a:rPr>
              <a:t>500 ppm: </a:t>
            </a:r>
            <a:r>
              <a:rPr lang="en-US" dirty="0">
                <a:cs typeface="Arial" charset="0"/>
              </a:rPr>
              <a:t>causes </a:t>
            </a:r>
            <a:r>
              <a:rPr lang="en-US" dirty="0" smtClean="0">
                <a:cs typeface="Arial" charset="0"/>
              </a:rPr>
              <a:t>collapse</a:t>
            </a:r>
          </a:p>
          <a:p>
            <a:pPr algn="just">
              <a:buFont typeface="Arial" pitchFamily="34" charset="0"/>
              <a:buChar char="•"/>
              <a:defRPr/>
            </a:pPr>
            <a:r>
              <a:rPr lang="en-US" dirty="0" smtClean="0">
                <a:cs typeface="Arial" charset="0"/>
              </a:rPr>
              <a:t>1000 ppm: causes fatality. </a:t>
            </a:r>
          </a:p>
          <a:p>
            <a:pPr algn="just">
              <a:buFont typeface="Arial" pitchFamily="34" charset="0"/>
              <a:buChar char="•"/>
              <a:defRPr/>
            </a:pPr>
            <a:r>
              <a:rPr lang="en-US" dirty="0" smtClean="0">
                <a:cs typeface="Arial" charset="0"/>
              </a:rPr>
              <a:t>Recent research found that CO also contribute to global problems. Ozone depletion and CO2 emissions.</a:t>
            </a:r>
            <a:endParaRPr lang="en-US" dirty="0">
              <a:cs typeface="Arial" charset="0"/>
            </a:endParaRPr>
          </a:p>
        </p:txBody>
      </p:sp>
      <p:sp>
        <p:nvSpPr>
          <p:cNvPr id="19" name="Rectangle 15"/>
          <p:cNvSpPr>
            <a:spLocks noChangeArrowheads="1"/>
          </p:cNvSpPr>
          <p:nvPr/>
        </p:nvSpPr>
        <p:spPr bwMode="auto">
          <a:xfrm>
            <a:off x="457200" y="4461550"/>
            <a:ext cx="8077200" cy="1754326"/>
          </a:xfrm>
          <a:prstGeom prst="rect">
            <a:avLst/>
          </a:prstGeom>
          <a:noFill/>
          <a:ln w="9525">
            <a:noFill/>
            <a:miter lim="800000"/>
            <a:headEnd/>
            <a:tailEnd/>
          </a:ln>
          <a:effectLst/>
        </p:spPr>
        <p:txBody>
          <a:bodyPr>
            <a:spAutoFit/>
          </a:bodyPr>
          <a:lstStyle/>
          <a:p>
            <a:pPr algn="just">
              <a:buFont typeface="Arial" pitchFamily="34" charset="0"/>
              <a:buChar char="•"/>
              <a:defRPr/>
            </a:pPr>
            <a:r>
              <a:rPr lang="en-US" dirty="0" smtClean="0">
                <a:cs typeface="Arial" charset="0"/>
              </a:rPr>
              <a:t>CO2 </a:t>
            </a:r>
            <a:r>
              <a:rPr lang="en-US" dirty="0">
                <a:cs typeface="Arial" charset="0"/>
              </a:rPr>
              <a:t>is more abundant </a:t>
            </a:r>
            <a:r>
              <a:rPr lang="en-US" dirty="0" smtClean="0">
                <a:cs typeface="Arial" charset="0"/>
              </a:rPr>
              <a:t>and is </a:t>
            </a:r>
            <a:r>
              <a:rPr lang="en-US" dirty="0">
                <a:cs typeface="Arial" charset="0"/>
              </a:rPr>
              <a:t>largely contributed by </a:t>
            </a:r>
            <a:r>
              <a:rPr lang="en-US" dirty="0" smtClean="0">
                <a:cs typeface="Arial" charset="0"/>
              </a:rPr>
              <a:t>powerplants.</a:t>
            </a:r>
          </a:p>
          <a:p>
            <a:pPr algn="just">
              <a:buFont typeface="Arial" pitchFamily="34" charset="0"/>
              <a:buChar char="•"/>
              <a:defRPr/>
            </a:pPr>
            <a:r>
              <a:rPr lang="en-US" dirty="0" smtClean="0">
                <a:cs typeface="Arial" charset="0"/>
              </a:rPr>
              <a:t>It </a:t>
            </a:r>
            <a:r>
              <a:rPr lang="en-US" dirty="0">
                <a:cs typeface="Arial" charset="0"/>
              </a:rPr>
              <a:t>is not normally considered a pollutant because it is essential to plant and, therefore, human life. </a:t>
            </a:r>
            <a:endParaRPr lang="en-US" dirty="0" smtClean="0">
              <a:cs typeface="Arial" charset="0"/>
            </a:endParaRPr>
          </a:p>
          <a:p>
            <a:pPr algn="just">
              <a:buFont typeface="Arial" pitchFamily="34" charset="0"/>
              <a:buChar char="•"/>
              <a:defRPr/>
            </a:pPr>
            <a:r>
              <a:rPr lang="en-US" dirty="0" smtClean="0">
                <a:cs typeface="Arial" charset="0"/>
              </a:rPr>
              <a:t>However, </a:t>
            </a:r>
            <a:r>
              <a:rPr lang="en-US" dirty="0">
                <a:cs typeface="Arial" charset="0"/>
              </a:rPr>
              <a:t>there is </a:t>
            </a:r>
            <a:r>
              <a:rPr lang="en-US" dirty="0" smtClean="0">
                <a:cs typeface="Arial" charset="0"/>
              </a:rPr>
              <a:t>in-ceasing </a:t>
            </a:r>
            <a:r>
              <a:rPr lang="en-US" dirty="0">
                <a:cs typeface="Arial" charset="0"/>
              </a:rPr>
              <a:t>concern that the growing combustion of fossil fuels for all types of energy will cause the CO2 concentration in the entire atmosphere to continue to increase </a:t>
            </a:r>
            <a:r>
              <a:rPr lang="en-US" dirty="0" smtClean="0">
                <a:cs typeface="Arial" charset="0"/>
              </a:rPr>
              <a:t>that causes the greenhouse </a:t>
            </a:r>
            <a:r>
              <a:rPr lang="en-US" dirty="0">
                <a:cs typeface="Arial" charset="0"/>
              </a:rPr>
              <a:t>effect.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32</a:t>
            </a:fld>
            <a:endParaRPr lang="en-US" sz="1600" dirty="0"/>
          </a:p>
        </p:txBody>
      </p:sp>
      <p:grpSp>
        <p:nvGrpSpPr>
          <p:cNvPr id="12" name="Group 76"/>
          <p:cNvGrpSpPr>
            <a:grpSpLocks/>
          </p:cNvGrpSpPr>
          <p:nvPr/>
        </p:nvGrpSpPr>
        <p:grpSpPr bwMode="auto">
          <a:xfrm>
            <a:off x="289323" y="1167361"/>
            <a:ext cx="8383095" cy="5209664"/>
            <a:chOff x="276" y="903"/>
            <a:chExt cx="5246" cy="3255"/>
          </a:xfrm>
        </p:grpSpPr>
        <p:sp>
          <p:nvSpPr>
            <p:cNvPr id="16" name="Line 3"/>
            <p:cNvSpPr>
              <a:spLocks noChangeShapeType="1"/>
            </p:cNvSpPr>
            <p:nvPr/>
          </p:nvSpPr>
          <p:spPr bwMode="auto">
            <a:xfrm>
              <a:off x="1445" y="1243"/>
              <a:ext cx="3343" cy="2428"/>
            </a:xfrm>
            <a:prstGeom prst="line">
              <a:avLst/>
            </a:prstGeom>
            <a:noFill/>
            <a:ln w="9525">
              <a:solidFill>
                <a:schemeClr val="tx1"/>
              </a:solidFill>
              <a:prstDash val="dash"/>
              <a:round/>
              <a:headEnd/>
              <a:tailEnd/>
            </a:ln>
            <a:effectLst/>
          </p:spPr>
          <p:txBody>
            <a:bodyPr/>
            <a:lstStyle/>
            <a:p>
              <a:endParaRPr lang="ja-JP" altLang="en-US"/>
            </a:p>
          </p:txBody>
        </p:sp>
        <p:grpSp>
          <p:nvGrpSpPr>
            <p:cNvPr id="17" name="Group 4"/>
            <p:cNvGrpSpPr>
              <a:grpSpLocks/>
            </p:cNvGrpSpPr>
            <p:nvPr/>
          </p:nvGrpSpPr>
          <p:grpSpPr bwMode="auto">
            <a:xfrm>
              <a:off x="1171" y="1071"/>
              <a:ext cx="4104" cy="2593"/>
              <a:chOff x="1164" y="285"/>
              <a:chExt cx="4380" cy="3171"/>
            </a:xfrm>
          </p:grpSpPr>
          <p:grpSp>
            <p:nvGrpSpPr>
              <p:cNvPr id="75" name="Group 5"/>
              <p:cNvGrpSpPr>
                <a:grpSpLocks/>
              </p:cNvGrpSpPr>
              <p:nvPr/>
            </p:nvGrpSpPr>
            <p:grpSpPr bwMode="auto">
              <a:xfrm>
                <a:off x="1164" y="288"/>
                <a:ext cx="4380" cy="3168"/>
                <a:chOff x="1164" y="288"/>
                <a:chExt cx="4380" cy="3168"/>
              </a:xfrm>
            </p:grpSpPr>
            <p:sp>
              <p:nvSpPr>
                <p:cNvPr id="81" name="Rectangle 6"/>
                <p:cNvSpPr>
                  <a:spLocks noChangeArrowheads="1"/>
                </p:cNvSpPr>
                <p:nvPr/>
              </p:nvSpPr>
              <p:spPr bwMode="auto">
                <a:xfrm>
                  <a:off x="1164" y="288"/>
                  <a:ext cx="4380" cy="3168"/>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 name="Line 7"/>
                <p:cNvSpPr>
                  <a:spLocks noChangeShapeType="1"/>
                </p:cNvSpPr>
                <p:nvPr/>
              </p:nvSpPr>
              <p:spPr bwMode="auto">
                <a:xfrm>
                  <a:off x="1164" y="1344"/>
                  <a:ext cx="4380" cy="0"/>
                </a:xfrm>
                <a:prstGeom prst="line">
                  <a:avLst/>
                </a:prstGeom>
                <a:noFill/>
                <a:ln w="9525">
                  <a:solidFill>
                    <a:schemeClr val="tx1"/>
                  </a:solidFill>
                  <a:round/>
                  <a:headEnd/>
                  <a:tailEnd/>
                </a:ln>
                <a:effectLst/>
              </p:spPr>
              <p:txBody>
                <a:bodyPr/>
                <a:lstStyle/>
                <a:p>
                  <a:endParaRPr lang="ja-JP" altLang="en-US"/>
                </a:p>
              </p:txBody>
            </p:sp>
            <p:sp>
              <p:nvSpPr>
                <p:cNvPr id="83" name="Line 8"/>
                <p:cNvSpPr>
                  <a:spLocks noChangeShapeType="1"/>
                </p:cNvSpPr>
                <p:nvPr/>
              </p:nvSpPr>
              <p:spPr bwMode="auto">
                <a:xfrm>
                  <a:off x="1164" y="1872"/>
                  <a:ext cx="4380" cy="0"/>
                </a:xfrm>
                <a:prstGeom prst="line">
                  <a:avLst/>
                </a:prstGeom>
                <a:noFill/>
                <a:ln w="57150">
                  <a:solidFill>
                    <a:schemeClr val="tx1"/>
                  </a:solidFill>
                  <a:round/>
                  <a:headEnd/>
                  <a:tailEnd/>
                </a:ln>
                <a:effectLst/>
              </p:spPr>
              <p:txBody>
                <a:bodyPr/>
                <a:lstStyle/>
                <a:p>
                  <a:endParaRPr lang="ja-JP" altLang="en-US"/>
                </a:p>
              </p:txBody>
            </p:sp>
            <p:sp>
              <p:nvSpPr>
                <p:cNvPr id="84" name="Line 9"/>
                <p:cNvSpPr>
                  <a:spLocks noChangeShapeType="1"/>
                </p:cNvSpPr>
                <p:nvPr/>
              </p:nvSpPr>
              <p:spPr bwMode="auto">
                <a:xfrm>
                  <a:off x="1164" y="2400"/>
                  <a:ext cx="4380" cy="0"/>
                </a:xfrm>
                <a:prstGeom prst="line">
                  <a:avLst/>
                </a:prstGeom>
                <a:noFill/>
                <a:ln w="9525">
                  <a:solidFill>
                    <a:schemeClr val="tx1"/>
                  </a:solidFill>
                  <a:round/>
                  <a:headEnd/>
                  <a:tailEnd/>
                </a:ln>
                <a:effectLst/>
              </p:spPr>
              <p:txBody>
                <a:bodyPr/>
                <a:lstStyle/>
                <a:p>
                  <a:endParaRPr lang="ja-JP" altLang="en-US"/>
                </a:p>
              </p:txBody>
            </p:sp>
            <p:sp>
              <p:nvSpPr>
                <p:cNvPr id="85" name="Line 10"/>
                <p:cNvSpPr>
                  <a:spLocks noChangeShapeType="1"/>
                </p:cNvSpPr>
                <p:nvPr/>
              </p:nvSpPr>
              <p:spPr bwMode="auto">
                <a:xfrm>
                  <a:off x="1164" y="2928"/>
                  <a:ext cx="4380" cy="0"/>
                </a:xfrm>
                <a:prstGeom prst="line">
                  <a:avLst/>
                </a:prstGeom>
                <a:noFill/>
                <a:ln w="9525">
                  <a:solidFill>
                    <a:schemeClr val="tx1"/>
                  </a:solidFill>
                  <a:round/>
                  <a:headEnd/>
                  <a:tailEnd/>
                </a:ln>
                <a:effectLst/>
              </p:spPr>
              <p:txBody>
                <a:bodyPr/>
                <a:lstStyle/>
                <a:p>
                  <a:endParaRPr lang="ja-JP" altLang="en-US"/>
                </a:p>
              </p:txBody>
            </p:sp>
          </p:grpSp>
          <p:sp>
            <p:nvSpPr>
              <p:cNvPr id="76" name="Line 11"/>
              <p:cNvSpPr>
                <a:spLocks noChangeShapeType="1"/>
              </p:cNvSpPr>
              <p:nvPr/>
            </p:nvSpPr>
            <p:spPr bwMode="auto">
              <a:xfrm>
                <a:off x="3123" y="293"/>
                <a:ext cx="0" cy="3161"/>
              </a:xfrm>
              <a:prstGeom prst="line">
                <a:avLst/>
              </a:prstGeom>
              <a:noFill/>
              <a:ln w="9525">
                <a:solidFill>
                  <a:schemeClr val="tx1"/>
                </a:solidFill>
                <a:round/>
                <a:headEnd/>
                <a:tailEnd/>
              </a:ln>
              <a:effectLst/>
            </p:spPr>
            <p:txBody>
              <a:bodyPr/>
              <a:lstStyle/>
              <a:p>
                <a:endParaRPr lang="ja-JP" altLang="en-US"/>
              </a:p>
            </p:txBody>
          </p:sp>
          <p:sp>
            <p:nvSpPr>
              <p:cNvPr id="77" name="Line 12"/>
              <p:cNvSpPr>
                <a:spLocks noChangeShapeType="1"/>
              </p:cNvSpPr>
              <p:nvPr/>
            </p:nvSpPr>
            <p:spPr bwMode="auto">
              <a:xfrm>
                <a:off x="3593" y="286"/>
                <a:ext cx="0" cy="3161"/>
              </a:xfrm>
              <a:prstGeom prst="line">
                <a:avLst/>
              </a:prstGeom>
              <a:noFill/>
              <a:ln w="6350" cap="rnd">
                <a:solidFill>
                  <a:schemeClr val="tx1"/>
                </a:solidFill>
                <a:prstDash val="sysDot"/>
                <a:round/>
                <a:headEnd/>
                <a:tailEnd/>
              </a:ln>
              <a:effectLst/>
            </p:spPr>
            <p:txBody>
              <a:bodyPr/>
              <a:lstStyle/>
              <a:p>
                <a:endParaRPr lang="ja-JP" altLang="en-US"/>
              </a:p>
            </p:txBody>
          </p:sp>
          <p:sp>
            <p:nvSpPr>
              <p:cNvPr id="78" name="Line 13"/>
              <p:cNvSpPr>
                <a:spLocks noChangeShapeType="1"/>
              </p:cNvSpPr>
              <p:nvPr/>
            </p:nvSpPr>
            <p:spPr bwMode="auto">
              <a:xfrm>
                <a:off x="4073" y="288"/>
                <a:ext cx="3" cy="3167"/>
              </a:xfrm>
              <a:prstGeom prst="line">
                <a:avLst/>
              </a:prstGeom>
              <a:noFill/>
              <a:ln w="9525">
                <a:solidFill>
                  <a:schemeClr val="tx1"/>
                </a:solidFill>
                <a:round/>
                <a:headEnd/>
                <a:tailEnd/>
              </a:ln>
              <a:effectLst/>
            </p:spPr>
            <p:txBody>
              <a:bodyPr/>
              <a:lstStyle/>
              <a:p>
                <a:endParaRPr lang="ja-JP" altLang="en-US"/>
              </a:p>
            </p:txBody>
          </p:sp>
          <p:sp>
            <p:nvSpPr>
              <p:cNvPr id="79" name="Line 14"/>
              <p:cNvSpPr>
                <a:spLocks noChangeShapeType="1"/>
              </p:cNvSpPr>
              <p:nvPr/>
            </p:nvSpPr>
            <p:spPr bwMode="auto">
              <a:xfrm>
                <a:off x="4571" y="285"/>
                <a:ext cx="0" cy="3159"/>
              </a:xfrm>
              <a:prstGeom prst="line">
                <a:avLst/>
              </a:prstGeom>
              <a:noFill/>
              <a:ln w="6350" cap="rnd">
                <a:solidFill>
                  <a:schemeClr val="tx1"/>
                </a:solidFill>
                <a:prstDash val="sysDot"/>
                <a:round/>
                <a:headEnd/>
                <a:tailEnd/>
              </a:ln>
              <a:effectLst/>
            </p:spPr>
            <p:txBody>
              <a:bodyPr/>
              <a:lstStyle/>
              <a:p>
                <a:endParaRPr lang="ja-JP" altLang="en-US"/>
              </a:p>
            </p:txBody>
          </p:sp>
          <p:sp>
            <p:nvSpPr>
              <p:cNvPr id="80" name="Line 15"/>
              <p:cNvSpPr>
                <a:spLocks noChangeShapeType="1"/>
              </p:cNvSpPr>
              <p:nvPr/>
            </p:nvSpPr>
            <p:spPr bwMode="auto">
              <a:xfrm>
                <a:off x="5053" y="287"/>
                <a:ext cx="3" cy="3162"/>
              </a:xfrm>
              <a:prstGeom prst="line">
                <a:avLst/>
              </a:prstGeom>
              <a:noFill/>
              <a:ln w="9525">
                <a:solidFill>
                  <a:schemeClr val="tx1"/>
                </a:solidFill>
                <a:round/>
                <a:headEnd/>
                <a:tailEnd/>
              </a:ln>
              <a:effectLst/>
            </p:spPr>
            <p:txBody>
              <a:bodyPr/>
              <a:lstStyle/>
              <a:p>
                <a:endParaRPr lang="ja-JP" altLang="en-US"/>
              </a:p>
            </p:txBody>
          </p:sp>
        </p:grpSp>
        <p:grpSp>
          <p:nvGrpSpPr>
            <p:cNvPr id="18" name="Group 16"/>
            <p:cNvGrpSpPr>
              <a:grpSpLocks/>
            </p:cNvGrpSpPr>
            <p:nvPr/>
          </p:nvGrpSpPr>
          <p:grpSpPr bwMode="auto">
            <a:xfrm>
              <a:off x="2001" y="3673"/>
              <a:ext cx="2909" cy="223"/>
              <a:chOff x="1738" y="3467"/>
              <a:chExt cx="3105" cy="273"/>
            </a:xfrm>
          </p:grpSpPr>
          <p:sp>
            <p:nvSpPr>
              <p:cNvPr id="71" name="Text Box 17"/>
              <p:cNvSpPr txBox="1">
                <a:spLocks noChangeArrowheads="1"/>
              </p:cNvSpPr>
              <p:nvPr/>
            </p:nvSpPr>
            <p:spPr bwMode="auto">
              <a:xfrm>
                <a:off x="1738" y="3485"/>
                <a:ext cx="184" cy="255"/>
              </a:xfrm>
              <a:prstGeom prst="rect">
                <a:avLst/>
              </a:prstGeom>
              <a:noFill/>
              <a:ln w="9525">
                <a:noFill/>
                <a:miter lim="800000"/>
                <a:headEnd/>
                <a:tailEnd/>
              </a:ln>
              <a:effectLst/>
            </p:spPr>
            <p:txBody>
              <a:bodyPr wrap="none">
                <a:spAutoFit/>
              </a:bodyPr>
              <a:lstStyle/>
              <a:p>
                <a:r>
                  <a:rPr lang="ja-JP" altLang="en-US" sz="1800" b="1"/>
                  <a:t>1</a:t>
                </a:r>
              </a:p>
            </p:txBody>
          </p:sp>
          <p:sp>
            <p:nvSpPr>
              <p:cNvPr id="72" name="Text Box 18"/>
              <p:cNvSpPr txBox="1">
                <a:spLocks noChangeArrowheads="1"/>
              </p:cNvSpPr>
              <p:nvPr/>
            </p:nvSpPr>
            <p:spPr bwMode="auto">
              <a:xfrm>
                <a:off x="2724" y="3484"/>
                <a:ext cx="184" cy="255"/>
              </a:xfrm>
              <a:prstGeom prst="rect">
                <a:avLst/>
              </a:prstGeom>
              <a:noFill/>
              <a:ln w="9525">
                <a:noFill/>
                <a:miter lim="800000"/>
                <a:headEnd/>
                <a:tailEnd/>
              </a:ln>
              <a:effectLst/>
            </p:spPr>
            <p:txBody>
              <a:bodyPr wrap="none">
                <a:spAutoFit/>
              </a:bodyPr>
              <a:lstStyle/>
              <a:p>
                <a:r>
                  <a:rPr lang="ja-JP" altLang="en-US" sz="1800" b="1"/>
                  <a:t>2</a:t>
                </a:r>
              </a:p>
            </p:txBody>
          </p:sp>
          <p:sp>
            <p:nvSpPr>
              <p:cNvPr id="73" name="Text Box 19"/>
              <p:cNvSpPr txBox="1">
                <a:spLocks noChangeArrowheads="1"/>
              </p:cNvSpPr>
              <p:nvPr/>
            </p:nvSpPr>
            <p:spPr bwMode="auto">
              <a:xfrm>
                <a:off x="3687" y="3468"/>
                <a:ext cx="184" cy="255"/>
              </a:xfrm>
              <a:prstGeom prst="rect">
                <a:avLst/>
              </a:prstGeom>
              <a:noFill/>
              <a:ln w="9525">
                <a:noFill/>
                <a:miter lim="800000"/>
                <a:headEnd/>
                <a:tailEnd/>
              </a:ln>
              <a:effectLst/>
            </p:spPr>
            <p:txBody>
              <a:bodyPr wrap="none">
                <a:spAutoFit/>
              </a:bodyPr>
              <a:lstStyle/>
              <a:p>
                <a:r>
                  <a:rPr lang="ja-JP" altLang="en-US" sz="1800" b="1"/>
                  <a:t>3</a:t>
                </a:r>
              </a:p>
            </p:txBody>
          </p:sp>
          <p:sp>
            <p:nvSpPr>
              <p:cNvPr id="74" name="Text Box 20"/>
              <p:cNvSpPr txBox="1">
                <a:spLocks noChangeArrowheads="1"/>
              </p:cNvSpPr>
              <p:nvPr/>
            </p:nvSpPr>
            <p:spPr bwMode="auto">
              <a:xfrm>
                <a:off x="4659" y="3467"/>
                <a:ext cx="184" cy="255"/>
              </a:xfrm>
              <a:prstGeom prst="rect">
                <a:avLst/>
              </a:prstGeom>
              <a:noFill/>
              <a:ln w="9525">
                <a:noFill/>
                <a:miter lim="800000"/>
                <a:headEnd/>
                <a:tailEnd/>
              </a:ln>
              <a:effectLst/>
            </p:spPr>
            <p:txBody>
              <a:bodyPr wrap="none">
                <a:spAutoFit/>
              </a:bodyPr>
              <a:lstStyle/>
              <a:p>
                <a:r>
                  <a:rPr lang="ja-JP" altLang="en-US" sz="1800" b="1"/>
                  <a:t>4</a:t>
                </a:r>
              </a:p>
            </p:txBody>
          </p:sp>
        </p:grpSp>
        <p:sp>
          <p:nvSpPr>
            <p:cNvPr id="20" name="Oval 21"/>
            <p:cNvSpPr>
              <a:spLocks noChangeArrowheads="1"/>
            </p:cNvSpPr>
            <p:nvPr/>
          </p:nvSpPr>
          <p:spPr bwMode="auto">
            <a:xfrm>
              <a:off x="2048" y="1673"/>
              <a:ext cx="84" cy="81"/>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1" name="Oval 22"/>
            <p:cNvSpPr>
              <a:spLocks noChangeArrowheads="1"/>
            </p:cNvSpPr>
            <p:nvPr/>
          </p:nvSpPr>
          <p:spPr bwMode="auto">
            <a:xfrm>
              <a:off x="2281" y="1830"/>
              <a:ext cx="85" cy="81"/>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2" name="Oval 23"/>
            <p:cNvSpPr>
              <a:spLocks noChangeArrowheads="1"/>
            </p:cNvSpPr>
            <p:nvPr/>
          </p:nvSpPr>
          <p:spPr bwMode="auto">
            <a:xfrm>
              <a:off x="3411" y="2676"/>
              <a:ext cx="85" cy="79"/>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3" name="Oval 24"/>
            <p:cNvSpPr>
              <a:spLocks noChangeArrowheads="1"/>
            </p:cNvSpPr>
            <p:nvPr/>
          </p:nvSpPr>
          <p:spPr bwMode="auto">
            <a:xfrm>
              <a:off x="3175" y="2513"/>
              <a:ext cx="85" cy="78"/>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4" name="Oval 25"/>
            <p:cNvSpPr>
              <a:spLocks noChangeArrowheads="1"/>
            </p:cNvSpPr>
            <p:nvPr/>
          </p:nvSpPr>
          <p:spPr bwMode="auto">
            <a:xfrm>
              <a:off x="4774" y="3351"/>
              <a:ext cx="84" cy="83"/>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5" name="Oval 26"/>
            <p:cNvSpPr>
              <a:spLocks noChangeArrowheads="1"/>
            </p:cNvSpPr>
            <p:nvPr/>
          </p:nvSpPr>
          <p:spPr bwMode="auto">
            <a:xfrm>
              <a:off x="3862" y="2947"/>
              <a:ext cx="84" cy="78"/>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6" name="Oval 27"/>
            <p:cNvSpPr>
              <a:spLocks noChangeArrowheads="1"/>
            </p:cNvSpPr>
            <p:nvPr/>
          </p:nvSpPr>
          <p:spPr bwMode="auto">
            <a:xfrm>
              <a:off x="3530" y="2781"/>
              <a:ext cx="85" cy="81"/>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7" name="Oval 28"/>
            <p:cNvSpPr>
              <a:spLocks noChangeArrowheads="1"/>
            </p:cNvSpPr>
            <p:nvPr/>
          </p:nvSpPr>
          <p:spPr bwMode="auto">
            <a:xfrm>
              <a:off x="2966" y="2679"/>
              <a:ext cx="85" cy="78"/>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28" name="Rectangle 29"/>
            <p:cNvSpPr>
              <a:spLocks noChangeArrowheads="1"/>
            </p:cNvSpPr>
            <p:nvPr/>
          </p:nvSpPr>
          <p:spPr bwMode="auto">
            <a:xfrm>
              <a:off x="3866" y="2388"/>
              <a:ext cx="78" cy="75"/>
            </a:xfrm>
            <a:prstGeom prst="rect">
              <a:avLst/>
            </a:prstGeom>
            <a:solidFill>
              <a:schemeClr val="hlink"/>
            </a:solidFill>
            <a:ln w="28575">
              <a:solidFill>
                <a:schemeClr val="tx1"/>
              </a:solidFill>
              <a:miter lim="800000"/>
              <a:headEnd/>
              <a:tailEnd/>
            </a:ln>
            <a:effectLst/>
          </p:spPr>
          <p:txBody>
            <a:bodyPr wrap="none" anchor="ctr"/>
            <a:lstStyle/>
            <a:p>
              <a:endParaRPr lang="ja-JP" altLang="en-US"/>
            </a:p>
          </p:txBody>
        </p:sp>
        <p:sp>
          <p:nvSpPr>
            <p:cNvPr id="29" name="Rectangle 30"/>
            <p:cNvSpPr>
              <a:spLocks noChangeArrowheads="1"/>
            </p:cNvSpPr>
            <p:nvPr/>
          </p:nvSpPr>
          <p:spPr bwMode="auto">
            <a:xfrm>
              <a:off x="4776" y="2539"/>
              <a:ext cx="79" cy="75"/>
            </a:xfrm>
            <a:prstGeom prst="rect">
              <a:avLst/>
            </a:prstGeom>
            <a:solidFill>
              <a:schemeClr val="hlink"/>
            </a:solidFill>
            <a:ln w="28575">
              <a:solidFill>
                <a:schemeClr val="tx1"/>
              </a:solidFill>
              <a:miter lim="800000"/>
              <a:headEnd/>
              <a:tailEnd/>
            </a:ln>
            <a:effectLst/>
          </p:spPr>
          <p:txBody>
            <a:bodyPr wrap="none" anchor="ctr"/>
            <a:lstStyle/>
            <a:p>
              <a:pPr algn="ctr"/>
              <a:endParaRPr lang="ja-JP" altLang="en-US" sz="1800"/>
            </a:p>
          </p:txBody>
        </p:sp>
        <p:sp>
          <p:nvSpPr>
            <p:cNvPr id="30" name="Text Box 31"/>
            <p:cNvSpPr txBox="1">
              <a:spLocks noChangeArrowheads="1"/>
            </p:cNvSpPr>
            <p:nvPr/>
          </p:nvSpPr>
          <p:spPr bwMode="auto">
            <a:xfrm>
              <a:off x="2103" y="1525"/>
              <a:ext cx="622" cy="231"/>
            </a:xfrm>
            <a:prstGeom prst="rect">
              <a:avLst/>
            </a:prstGeom>
            <a:noFill/>
            <a:ln w="9525">
              <a:noFill/>
              <a:miter lim="800000"/>
              <a:headEnd/>
              <a:tailEnd/>
            </a:ln>
            <a:effectLst/>
          </p:spPr>
          <p:txBody>
            <a:bodyPr wrap="none">
              <a:spAutoFit/>
            </a:bodyPr>
            <a:lstStyle/>
            <a:p>
              <a:r>
                <a:rPr lang="en-US" altLang="ja-JP" sz="1800" b="1" dirty="0" smtClean="0"/>
                <a:t>Benzene</a:t>
              </a:r>
              <a:endParaRPr lang="ja-JP" altLang="en-US" sz="1800" b="1" dirty="0"/>
            </a:p>
          </p:txBody>
        </p:sp>
        <p:sp>
          <p:nvSpPr>
            <p:cNvPr id="31" name="Text Box 32"/>
            <p:cNvSpPr txBox="1">
              <a:spLocks noChangeArrowheads="1"/>
            </p:cNvSpPr>
            <p:nvPr/>
          </p:nvSpPr>
          <p:spPr bwMode="auto">
            <a:xfrm>
              <a:off x="2207" y="1656"/>
              <a:ext cx="557" cy="209"/>
            </a:xfrm>
            <a:prstGeom prst="rect">
              <a:avLst/>
            </a:prstGeom>
            <a:noFill/>
            <a:ln w="9525">
              <a:noFill/>
              <a:miter lim="800000"/>
              <a:headEnd/>
              <a:tailEnd/>
            </a:ln>
            <a:effectLst/>
          </p:spPr>
          <p:txBody>
            <a:bodyPr wrap="none">
              <a:spAutoFit/>
            </a:bodyPr>
            <a:lstStyle/>
            <a:p>
              <a:r>
                <a:rPr lang="ja-JP" altLang="en-US" sz="1800" b="1"/>
                <a:t>トルエン</a:t>
              </a:r>
            </a:p>
          </p:txBody>
        </p:sp>
        <p:sp>
          <p:nvSpPr>
            <p:cNvPr id="32" name="Text Box 33"/>
            <p:cNvSpPr txBox="1">
              <a:spLocks noChangeArrowheads="1"/>
            </p:cNvSpPr>
            <p:nvPr/>
          </p:nvSpPr>
          <p:spPr bwMode="auto">
            <a:xfrm>
              <a:off x="2372" y="1781"/>
              <a:ext cx="581" cy="209"/>
            </a:xfrm>
            <a:prstGeom prst="rect">
              <a:avLst/>
            </a:prstGeom>
            <a:noFill/>
            <a:ln w="9525">
              <a:noFill/>
              <a:miter lim="800000"/>
              <a:headEnd/>
              <a:tailEnd/>
            </a:ln>
            <a:effectLst/>
          </p:spPr>
          <p:txBody>
            <a:bodyPr wrap="none">
              <a:spAutoFit/>
            </a:bodyPr>
            <a:lstStyle/>
            <a:p>
              <a:r>
                <a:rPr lang="ja-JP" altLang="en-US" sz="1800" b="1" dirty="0"/>
                <a:t>キシレン</a:t>
              </a:r>
            </a:p>
          </p:txBody>
        </p:sp>
        <p:sp>
          <p:nvSpPr>
            <p:cNvPr id="33" name="Text Box 34"/>
            <p:cNvSpPr txBox="1">
              <a:spLocks noChangeArrowheads="1"/>
            </p:cNvSpPr>
            <p:nvPr/>
          </p:nvSpPr>
          <p:spPr bwMode="auto">
            <a:xfrm>
              <a:off x="2732" y="2100"/>
              <a:ext cx="633" cy="231"/>
            </a:xfrm>
            <a:prstGeom prst="rect">
              <a:avLst/>
            </a:prstGeom>
            <a:noFill/>
            <a:ln w="9525">
              <a:noFill/>
              <a:miter lim="800000"/>
              <a:headEnd/>
              <a:tailEnd/>
            </a:ln>
            <a:effectLst/>
          </p:spPr>
          <p:txBody>
            <a:bodyPr wrap="none">
              <a:spAutoFit/>
            </a:bodyPr>
            <a:lstStyle/>
            <a:p>
              <a:r>
                <a:rPr lang="en-US" altLang="ja-JP" sz="1800" b="1" dirty="0" smtClean="0">
                  <a:solidFill>
                    <a:srgbClr val="A50021"/>
                  </a:solidFill>
                </a:rPr>
                <a:t>Gasoline</a:t>
              </a:r>
              <a:endParaRPr lang="ja-JP" altLang="en-US" sz="1800" b="1" dirty="0">
                <a:solidFill>
                  <a:srgbClr val="A50021"/>
                </a:solidFill>
              </a:endParaRPr>
            </a:p>
          </p:txBody>
        </p:sp>
        <p:sp>
          <p:nvSpPr>
            <p:cNvPr id="34" name="Text Box 35"/>
            <p:cNvSpPr txBox="1">
              <a:spLocks noChangeArrowheads="1"/>
            </p:cNvSpPr>
            <p:nvPr/>
          </p:nvSpPr>
          <p:spPr bwMode="auto">
            <a:xfrm>
              <a:off x="3272" y="2455"/>
              <a:ext cx="542" cy="231"/>
            </a:xfrm>
            <a:prstGeom prst="rect">
              <a:avLst/>
            </a:prstGeom>
            <a:noFill/>
            <a:ln w="9525">
              <a:noFill/>
              <a:miter lim="800000"/>
              <a:headEnd/>
              <a:tailEnd/>
            </a:ln>
            <a:effectLst/>
          </p:spPr>
          <p:txBody>
            <a:bodyPr wrap="none">
              <a:spAutoFit/>
            </a:bodyPr>
            <a:lstStyle/>
            <a:p>
              <a:r>
                <a:rPr lang="en-US" altLang="ja-JP" sz="1800" b="1" dirty="0" smtClean="0"/>
                <a:t>Octane</a:t>
              </a:r>
              <a:endParaRPr lang="ja-JP" altLang="en-US" sz="1800" b="1" dirty="0"/>
            </a:p>
          </p:txBody>
        </p:sp>
        <p:sp>
          <p:nvSpPr>
            <p:cNvPr id="35" name="Text Box 36"/>
            <p:cNvSpPr txBox="1">
              <a:spLocks noChangeArrowheads="1"/>
            </p:cNvSpPr>
            <p:nvPr/>
          </p:nvSpPr>
          <p:spPr bwMode="auto">
            <a:xfrm>
              <a:off x="3504" y="2592"/>
              <a:ext cx="543" cy="231"/>
            </a:xfrm>
            <a:prstGeom prst="rect">
              <a:avLst/>
            </a:prstGeom>
            <a:noFill/>
            <a:ln w="9525">
              <a:noFill/>
              <a:miter lim="800000"/>
              <a:headEnd/>
              <a:tailEnd/>
            </a:ln>
            <a:effectLst/>
          </p:spPr>
          <p:txBody>
            <a:bodyPr wrap="none">
              <a:spAutoFit/>
            </a:bodyPr>
            <a:lstStyle/>
            <a:p>
              <a:r>
                <a:rPr lang="en-US" altLang="ja-JP" sz="1800" b="1" dirty="0" smtClean="0"/>
                <a:t>Butane</a:t>
              </a:r>
              <a:endParaRPr lang="ja-JP" altLang="en-US" sz="1800" b="1" dirty="0"/>
            </a:p>
          </p:txBody>
        </p:sp>
        <p:sp>
          <p:nvSpPr>
            <p:cNvPr id="36" name="Text Box 37"/>
            <p:cNvSpPr txBox="1">
              <a:spLocks noChangeArrowheads="1"/>
            </p:cNvSpPr>
            <p:nvPr/>
          </p:nvSpPr>
          <p:spPr bwMode="auto">
            <a:xfrm>
              <a:off x="3572" y="2716"/>
              <a:ext cx="617" cy="231"/>
            </a:xfrm>
            <a:prstGeom prst="rect">
              <a:avLst/>
            </a:prstGeom>
            <a:noFill/>
            <a:ln w="9525">
              <a:noFill/>
              <a:miter lim="800000"/>
              <a:headEnd/>
              <a:tailEnd/>
            </a:ln>
            <a:effectLst/>
          </p:spPr>
          <p:txBody>
            <a:bodyPr wrap="none">
              <a:spAutoFit/>
            </a:bodyPr>
            <a:lstStyle/>
            <a:p>
              <a:r>
                <a:rPr lang="en-US" altLang="ja-JP" sz="1800" b="1" dirty="0" smtClean="0"/>
                <a:t>Propane</a:t>
              </a:r>
              <a:endParaRPr lang="ja-JP" altLang="en-US" sz="1800" b="1" dirty="0"/>
            </a:p>
          </p:txBody>
        </p:sp>
        <p:sp>
          <p:nvSpPr>
            <p:cNvPr id="37" name="Text Box 38"/>
            <p:cNvSpPr txBox="1">
              <a:spLocks noChangeArrowheads="1"/>
            </p:cNvSpPr>
            <p:nvPr/>
          </p:nvSpPr>
          <p:spPr bwMode="auto">
            <a:xfrm>
              <a:off x="3946" y="2868"/>
              <a:ext cx="532" cy="231"/>
            </a:xfrm>
            <a:prstGeom prst="rect">
              <a:avLst/>
            </a:prstGeom>
            <a:noFill/>
            <a:ln w="9525">
              <a:noFill/>
              <a:miter lim="800000"/>
              <a:headEnd/>
              <a:tailEnd/>
            </a:ln>
            <a:effectLst/>
          </p:spPr>
          <p:txBody>
            <a:bodyPr wrap="none">
              <a:spAutoFit/>
            </a:bodyPr>
            <a:lstStyle/>
            <a:p>
              <a:r>
                <a:rPr lang="en-US" altLang="ja-JP" sz="1800" b="1" dirty="0" smtClean="0"/>
                <a:t>Ethane</a:t>
              </a:r>
              <a:endParaRPr lang="ja-JP" altLang="en-US" sz="1800" b="1" dirty="0"/>
            </a:p>
          </p:txBody>
        </p:sp>
        <p:sp>
          <p:nvSpPr>
            <p:cNvPr id="38" name="Text Box 39"/>
            <p:cNvSpPr txBox="1">
              <a:spLocks noChangeArrowheads="1"/>
            </p:cNvSpPr>
            <p:nvPr/>
          </p:nvSpPr>
          <p:spPr bwMode="auto">
            <a:xfrm>
              <a:off x="4861" y="3279"/>
              <a:ext cx="661" cy="231"/>
            </a:xfrm>
            <a:prstGeom prst="rect">
              <a:avLst/>
            </a:prstGeom>
            <a:noFill/>
            <a:ln w="9525">
              <a:noFill/>
              <a:miter lim="800000"/>
              <a:headEnd/>
              <a:tailEnd/>
            </a:ln>
            <a:effectLst/>
          </p:spPr>
          <p:txBody>
            <a:bodyPr wrap="none">
              <a:spAutoFit/>
            </a:bodyPr>
            <a:lstStyle/>
            <a:p>
              <a:r>
                <a:rPr lang="en-US" altLang="ja-JP" sz="1800" b="1" dirty="0" smtClean="0"/>
                <a:t>Methane</a:t>
              </a:r>
              <a:endParaRPr lang="ja-JP" altLang="en-US" sz="1800" b="1" dirty="0"/>
            </a:p>
          </p:txBody>
        </p:sp>
        <p:sp>
          <p:nvSpPr>
            <p:cNvPr id="39" name="Text Box 40"/>
            <p:cNvSpPr txBox="1">
              <a:spLocks noChangeArrowheads="1"/>
            </p:cNvSpPr>
            <p:nvPr/>
          </p:nvSpPr>
          <p:spPr bwMode="auto">
            <a:xfrm>
              <a:off x="2028" y="2487"/>
              <a:ext cx="791" cy="231"/>
            </a:xfrm>
            <a:prstGeom prst="rect">
              <a:avLst/>
            </a:prstGeom>
            <a:noFill/>
            <a:ln w="9525">
              <a:noFill/>
              <a:miter lim="800000"/>
              <a:headEnd/>
              <a:tailEnd/>
            </a:ln>
            <a:effectLst/>
          </p:spPr>
          <p:txBody>
            <a:bodyPr wrap="none">
              <a:spAutoFit/>
            </a:bodyPr>
            <a:lstStyle/>
            <a:p>
              <a:r>
                <a:rPr lang="en-US" altLang="ja-JP" sz="1800" b="1" dirty="0" smtClean="0"/>
                <a:t>Acethelene</a:t>
              </a:r>
              <a:endParaRPr lang="ja-JP" altLang="en-US" sz="1800" b="1" dirty="0"/>
            </a:p>
          </p:txBody>
        </p:sp>
        <p:sp>
          <p:nvSpPr>
            <p:cNvPr id="40" name="Text Box 41"/>
            <p:cNvSpPr txBox="1">
              <a:spLocks noChangeArrowheads="1"/>
            </p:cNvSpPr>
            <p:nvPr/>
          </p:nvSpPr>
          <p:spPr bwMode="auto">
            <a:xfrm>
              <a:off x="2987" y="2710"/>
              <a:ext cx="640" cy="231"/>
            </a:xfrm>
            <a:prstGeom prst="rect">
              <a:avLst/>
            </a:prstGeom>
            <a:noFill/>
            <a:ln w="9525">
              <a:noFill/>
              <a:miter lim="800000"/>
              <a:headEnd/>
              <a:tailEnd/>
            </a:ln>
            <a:effectLst/>
          </p:spPr>
          <p:txBody>
            <a:bodyPr wrap="none">
              <a:spAutoFit/>
            </a:bodyPr>
            <a:lstStyle/>
            <a:p>
              <a:r>
                <a:rPr lang="en-US" altLang="ja-JP" sz="1800" b="1" dirty="0" smtClean="0"/>
                <a:t>Ethelene</a:t>
              </a:r>
              <a:endParaRPr lang="ja-JP" altLang="en-US" sz="1800" b="1" dirty="0"/>
            </a:p>
          </p:txBody>
        </p:sp>
        <p:sp>
          <p:nvSpPr>
            <p:cNvPr id="41" name="Text Box 42"/>
            <p:cNvSpPr txBox="1">
              <a:spLocks noChangeArrowheads="1"/>
            </p:cNvSpPr>
            <p:nvPr/>
          </p:nvSpPr>
          <p:spPr bwMode="auto">
            <a:xfrm>
              <a:off x="4501" y="2605"/>
              <a:ext cx="701" cy="231"/>
            </a:xfrm>
            <a:prstGeom prst="rect">
              <a:avLst/>
            </a:prstGeom>
            <a:noFill/>
            <a:ln w="9525">
              <a:noFill/>
              <a:miter lim="800000"/>
              <a:headEnd/>
              <a:tailEnd/>
            </a:ln>
            <a:effectLst/>
          </p:spPr>
          <p:txBody>
            <a:bodyPr wrap="none">
              <a:spAutoFit/>
            </a:bodyPr>
            <a:lstStyle/>
            <a:p>
              <a:r>
                <a:rPr lang="en-US" altLang="ja-JP" sz="1800" b="1" dirty="0" smtClean="0">
                  <a:solidFill>
                    <a:schemeClr val="accent2"/>
                  </a:solidFill>
                </a:rPr>
                <a:t>Methanol</a:t>
              </a:r>
              <a:endParaRPr lang="ja-JP" altLang="en-US" sz="1800" b="1" dirty="0">
                <a:solidFill>
                  <a:schemeClr val="accent2"/>
                </a:solidFill>
              </a:endParaRPr>
            </a:p>
          </p:txBody>
        </p:sp>
        <p:sp>
          <p:nvSpPr>
            <p:cNvPr id="42" name="Text Box 43"/>
            <p:cNvSpPr txBox="1">
              <a:spLocks noChangeArrowheads="1"/>
            </p:cNvSpPr>
            <p:nvPr/>
          </p:nvSpPr>
          <p:spPr bwMode="auto">
            <a:xfrm>
              <a:off x="3924" y="2343"/>
              <a:ext cx="572" cy="231"/>
            </a:xfrm>
            <a:prstGeom prst="rect">
              <a:avLst/>
            </a:prstGeom>
            <a:noFill/>
            <a:ln w="9525">
              <a:noFill/>
              <a:miter lim="800000"/>
              <a:headEnd/>
              <a:tailEnd/>
            </a:ln>
            <a:effectLst/>
          </p:spPr>
          <p:txBody>
            <a:bodyPr wrap="none">
              <a:spAutoFit/>
            </a:bodyPr>
            <a:lstStyle/>
            <a:p>
              <a:r>
                <a:rPr lang="en-US" altLang="ja-JP" sz="1800" b="1" dirty="0" smtClean="0">
                  <a:solidFill>
                    <a:schemeClr val="accent2"/>
                  </a:solidFill>
                </a:rPr>
                <a:t>Ethanol</a:t>
              </a:r>
              <a:endParaRPr lang="ja-JP" altLang="en-US" sz="1800" b="1" dirty="0">
                <a:solidFill>
                  <a:schemeClr val="accent2"/>
                </a:solidFill>
              </a:endParaRPr>
            </a:p>
          </p:txBody>
        </p:sp>
        <p:sp>
          <p:nvSpPr>
            <p:cNvPr id="43" name="Text Box 44"/>
            <p:cNvSpPr txBox="1">
              <a:spLocks noChangeArrowheads="1"/>
            </p:cNvSpPr>
            <p:nvPr/>
          </p:nvSpPr>
          <p:spPr bwMode="auto">
            <a:xfrm>
              <a:off x="4351" y="3025"/>
              <a:ext cx="303" cy="231"/>
            </a:xfrm>
            <a:prstGeom prst="rect">
              <a:avLst/>
            </a:prstGeom>
            <a:noFill/>
            <a:ln w="9525">
              <a:noFill/>
              <a:miter lim="800000"/>
              <a:headEnd/>
              <a:tailEnd/>
            </a:ln>
            <a:effectLst/>
          </p:spPr>
          <p:txBody>
            <a:bodyPr wrap="none">
              <a:spAutoFit/>
            </a:bodyPr>
            <a:lstStyle/>
            <a:p>
              <a:r>
                <a:rPr lang="en-US" altLang="ja-JP" sz="1800" b="1" dirty="0" smtClean="0">
                  <a:solidFill>
                    <a:srgbClr val="A50021"/>
                  </a:solidFill>
                </a:rPr>
                <a:t>NG</a:t>
              </a:r>
              <a:endParaRPr lang="ja-JP" altLang="en-US" sz="1800" b="1" dirty="0">
                <a:solidFill>
                  <a:srgbClr val="A50021"/>
                </a:solidFill>
              </a:endParaRPr>
            </a:p>
          </p:txBody>
        </p:sp>
        <p:sp>
          <p:nvSpPr>
            <p:cNvPr id="44" name="Text Box 45"/>
            <p:cNvSpPr txBox="1">
              <a:spLocks noChangeArrowheads="1"/>
            </p:cNvSpPr>
            <p:nvPr/>
          </p:nvSpPr>
          <p:spPr bwMode="auto">
            <a:xfrm>
              <a:off x="2479" y="3870"/>
              <a:ext cx="1486" cy="288"/>
            </a:xfrm>
            <a:prstGeom prst="rect">
              <a:avLst/>
            </a:prstGeom>
            <a:noFill/>
            <a:ln w="9525">
              <a:noFill/>
              <a:miter lim="800000"/>
              <a:headEnd/>
              <a:tailEnd/>
            </a:ln>
            <a:effectLst/>
          </p:spPr>
          <p:txBody>
            <a:bodyPr wrap="none">
              <a:spAutoFit/>
            </a:bodyPr>
            <a:lstStyle/>
            <a:p>
              <a:r>
                <a:rPr lang="en-US" altLang="ja-JP" sz="2400" b="1" dirty="0"/>
                <a:t>H/C　</a:t>
              </a:r>
              <a:r>
                <a:rPr lang="en-US" altLang="ja-JP" sz="2400" b="1" dirty="0" smtClean="0"/>
                <a:t>ratio of fuel</a:t>
              </a:r>
              <a:endParaRPr lang="ja-JP" altLang="en-US" sz="2400" b="1" dirty="0"/>
            </a:p>
          </p:txBody>
        </p:sp>
        <p:sp>
          <p:nvSpPr>
            <p:cNvPr id="45" name="Text Box 46"/>
            <p:cNvSpPr txBox="1">
              <a:spLocks noChangeArrowheads="1"/>
            </p:cNvSpPr>
            <p:nvPr/>
          </p:nvSpPr>
          <p:spPr bwMode="auto">
            <a:xfrm rot="16200000">
              <a:off x="-960" y="2139"/>
              <a:ext cx="2916" cy="443"/>
            </a:xfrm>
            <a:prstGeom prst="rect">
              <a:avLst/>
            </a:prstGeom>
            <a:noFill/>
            <a:ln w="9525">
              <a:noFill/>
              <a:miter lim="800000"/>
              <a:headEnd/>
              <a:tailEnd/>
            </a:ln>
            <a:effectLst/>
          </p:spPr>
          <p:txBody>
            <a:bodyPr wrap="none">
              <a:spAutoFit/>
            </a:bodyPr>
            <a:lstStyle/>
            <a:p>
              <a:pPr algn="ctr"/>
              <a:r>
                <a:rPr lang="en-US" altLang="ja-JP" sz="2000" b="1" dirty="0" smtClean="0"/>
                <a:t>CO2 production ratio (compared to oil) for</a:t>
              </a:r>
            </a:p>
            <a:p>
              <a:pPr algn="ctr"/>
              <a:r>
                <a:rPr lang="en-US" altLang="ja-JP" sz="2000" b="1" dirty="0" smtClean="0"/>
                <a:t> every equivalent energy generated</a:t>
              </a:r>
              <a:r>
                <a:rPr lang="ja-JP" altLang="en-US" sz="2000" b="1" dirty="0"/>
                <a:t>　％</a:t>
              </a:r>
            </a:p>
          </p:txBody>
        </p:sp>
        <p:grpSp>
          <p:nvGrpSpPr>
            <p:cNvPr id="46" name="Group 47"/>
            <p:cNvGrpSpPr>
              <a:grpSpLocks/>
            </p:cNvGrpSpPr>
            <p:nvPr/>
          </p:nvGrpSpPr>
          <p:grpSpPr bwMode="auto">
            <a:xfrm>
              <a:off x="1642" y="1071"/>
              <a:ext cx="901" cy="2595"/>
              <a:chOff x="1667" y="286"/>
              <a:chExt cx="961" cy="3172"/>
            </a:xfrm>
          </p:grpSpPr>
          <p:sp>
            <p:nvSpPr>
              <p:cNvPr id="68" name="Line 48"/>
              <p:cNvSpPr>
                <a:spLocks noChangeShapeType="1"/>
              </p:cNvSpPr>
              <p:nvPr/>
            </p:nvSpPr>
            <p:spPr bwMode="auto">
              <a:xfrm>
                <a:off x="2149" y="286"/>
                <a:ext cx="3" cy="3172"/>
              </a:xfrm>
              <a:prstGeom prst="line">
                <a:avLst/>
              </a:prstGeom>
              <a:noFill/>
              <a:ln w="9525">
                <a:solidFill>
                  <a:schemeClr val="tx1"/>
                </a:solidFill>
                <a:round/>
                <a:headEnd/>
                <a:tailEnd/>
              </a:ln>
              <a:effectLst/>
            </p:spPr>
            <p:txBody>
              <a:bodyPr/>
              <a:lstStyle/>
              <a:p>
                <a:endParaRPr lang="ja-JP" altLang="en-US"/>
              </a:p>
            </p:txBody>
          </p:sp>
          <p:sp>
            <p:nvSpPr>
              <p:cNvPr id="69" name="Line 49"/>
              <p:cNvSpPr>
                <a:spLocks noChangeShapeType="1"/>
              </p:cNvSpPr>
              <p:nvPr/>
            </p:nvSpPr>
            <p:spPr bwMode="auto">
              <a:xfrm>
                <a:off x="2628" y="296"/>
                <a:ext cx="0" cy="3160"/>
              </a:xfrm>
              <a:prstGeom prst="line">
                <a:avLst/>
              </a:prstGeom>
              <a:noFill/>
              <a:ln w="6350" cap="rnd">
                <a:solidFill>
                  <a:schemeClr val="tx1"/>
                </a:solidFill>
                <a:prstDash val="sysDot"/>
                <a:round/>
                <a:headEnd/>
                <a:tailEnd/>
              </a:ln>
              <a:effectLst/>
            </p:spPr>
            <p:txBody>
              <a:bodyPr/>
              <a:lstStyle/>
              <a:p>
                <a:endParaRPr lang="ja-JP" altLang="en-US"/>
              </a:p>
            </p:txBody>
          </p:sp>
          <p:sp>
            <p:nvSpPr>
              <p:cNvPr id="70" name="Line 50"/>
              <p:cNvSpPr>
                <a:spLocks noChangeShapeType="1"/>
              </p:cNvSpPr>
              <p:nvPr/>
            </p:nvSpPr>
            <p:spPr bwMode="auto">
              <a:xfrm>
                <a:off x="1667" y="286"/>
                <a:ext cx="0" cy="3159"/>
              </a:xfrm>
              <a:prstGeom prst="line">
                <a:avLst/>
              </a:prstGeom>
              <a:noFill/>
              <a:ln w="6350" cap="rnd">
                <a:solidFill>
                  <a:schemeClr val="tx1"/>
                </a:solidFill>
                <a:prstDash val="sysDot"/>
                <a:round/>
                <a:headEnd/>
                <a:tailEnd/>
              </a:ln>
              <a:effectLst/>
            </p:spPr>
            <p:txBody>
              <a:bodyPr/>
              <a:lstStyle/>
              <a:p>
                <a:endParaRPr lang="ja-JP" altLang="en-US"/>
              </a:p>
            </p:txBody>
          </p:sp>
        </p:grpSp>
        <p:grpSp>
          <p:nvGrpSpPr>
            <p:cNvPr id="47" name="Group 51"/>
            <p:cNvGrpSpPr>
              <a:grpSpLocks/>
            </p:cNvGrpSpPr>
            <p:nvPr/>
          </p:nvGrpSpPr>
          <p:grpSpPr bwMode="auto">
            <a:xfrm>
              <a:off x="2856" y="2311"/>
              <a:ext cx="135" cy="121"/>
              <a:chOff x="2962" y="1802"/>
              <a:chExt cx="144" cy="147"/>
            </a:xfrm>
          </p:grpSpPr>
          <p:sp>
            <p:nvSpPr>
              <p:cNvPr id="66" name="Oval 52"/>
              <p:cNvSpPr>
                <a:spLocks noChangeArrowheads="1"/>
              </p:cNvSpPr>
              <p:nvPr/>
            </p:nvSpPr>
            <p:spPr bwMode="auto">
              <a:xfrm>
                <a:off x="2962" y="1802"/>
                <a:ext cx="144" cy="147"/>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67" name="Oval 53"/>
              <p:cNvSpPr>
                <a:spLocks noChangeArrowheads="1"/>
              </p:cNvSpPr>
              <p:nvPr/>
            </p:nvSpPr>
            <p:spPr bwMode="auto">
              <a:xfrm>
                <a:off x="2998" y="1840"/>
                <a:ext cx="69" cy="75"/>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grpSp>
        <p:grpSp>
          <p:nvGrpSpPr>
            <p:cNvPr id="48" name="Group 54"/>
            <p:cNvGrpSpPr>
              <a:grpSpLocks/>
            </p:cNvGrpSpPr>
            <p:nvPr/>
          </p:nvGrpSpPr>
          <p:grpSpPr bwMode="auto">
            <a:xfrm>
              <a:off x="4421" y="3246"/>
              <a:ext cx="135" cy="120"/>
              <a:chOff x="2962" y="1802"/>
              <a:chExt cx="144" cy="147"/>
            </a:xfrm>
          </p:grpSpPr>
          <p:sp>
            <p:nvSpPr>
              <p:cNvPr id="64" name="Oval 55"/>
              <p:cNvSpPr>
                <a:spLocks noChangeArrowheads="1"/>
              </p:cNvSpPr>
              <p:nvPr/>
            </p:nvSpPr>
            <p:spPr bwMode="auto">
              <a:xfrm>
                <a:off x="2962" y="1802"/>
                <a:ext cx="144" cy="147"/>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65" name="Oval 56"/>
              <p:cNvSpPr>
                <a:spLocks noChangeArrowheads="1"/>
              </p:cNvSpPr>
              <p:nvPr/>
            </p:nvSpPr>
            <p:spPr bwMode="auto">
              <a:xfrm>
                <a:off x="2998" y="1840"/>
                <a:ext cx="69" cy="75"/>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grpSp>
        <p:sp>
          <p:nvSpPr>
            <p:cNvPr id="49" name="AutoShape 57"/>
            <p:cNvSpPr>
              <a:spLocks noChangeArrowheads="1"/>
            </p:cNvSpPr>
            <p:nvPr/>
          </p:nvSpPr>
          <p:spPr bwMode="auto">
            <a:xfrm>
              <a:off x="1482" y="1250"/>
              <a:ext cx="105" cy="91"/>
            </a:xfrm>
            <a:prstGeom prst="triangle">
              <a:avLst>
                <a:gd name="adj" fmla="val 50000"/>
              </a:avLst>
            </a:prstGeom>
            <a:solidFill>
              <a:schemeClr val="folHlink"/>
            </a:solidFill>
            <a:ln w="28575">
              <a:solidFill>
                <a:schemeClr val="tx1"/>
              </a:solidFill>
              <a:miter lim="800000"/>
              <a:headEnd/>
              <a:tailEnd/>
            </a:ln>
            <a:effectLst/>
          </p:spPr>
          <p:txBody>
            <a:bodyPr wrap="none" anchor="ctr"/>
            <a:lstStyle/>
            <a:p>
              <a:endParaRPr lang="ja-JP" altLang="en-US"/>
            </a:p>
          </p:txBody>
        </p:sp>
        <p:sp>
          <p:nvSpPr>
            <p:cNvPr id="50" name="AutoShape 58"/>
            <p:cNvSpPr>
              <a:spLocks noChangeArrowheads="1"/>
            </p:cNvSpPr>
            <p:nvPr/>
          </p:nvSpPr>
          <p:spPr bwMode="auto">
            <a:xfrm>
              <a:off x="1744" y="1446"/>
              <a:ext cx="105" cy="92"/>
            </a:xfrm>
            <a:prstGeom prst="triangle">
              <a:avLst>
                <a:gd name="adj" fmla="val 50000"/>
              </a:avLst>
            </a:prstGeom>
            <a:solidFill>
              <a:schemeClr val="folHlink"/>
            </a:solidFill>
            <a:ln w="28575">
              <a:solidFill>
                <a:schemeClr val="tx1"/>
              </a:solidFill>
              <a:miter lim="800000"/>
              <a:headEnd/>
              <a:tailEnd/>
            </a:ln>
            <a:effectLst/>
          </p:spPr>
          <p:txBody>
            <a:bodyPr wrap="none" anchor="ctr"/>
            <a:lstStyle/>
            <a:p>
              <a:endParaRPr lang="ja-JP" altLang="en-US"/>
            </a:p>
          </p:txBody>
        </p:sp>
        <p:sp>
          <p:nvSpPr>
            <p:cNvPr id="51" name="Text Box 59"/>
            <p:cNvSpPr txBox="1">
              <a:spLocks noChangeArrowheads="1"/>
            </p:cNvSpPr>
            <p:nvPr/>
          </p:nvSpPr>
          <p:spPr bwMode="auto">
            <a:xfrm>
              <a:off x="1578" y="1172"/>
              <a:ext cx="1030" cy="231"/>
            </a:xfrm>
            <a:prstGeom prst="rect">
              <a:avLst/>
            </a:prstGeom>
            <a:noFill/>
            <a:ln w="9525">
              <a:noFill/>
              <a:miter lim="800000"/>
              <a:headEnd/>
              <a:tailEnd/>
            </a:ln>
            <a:effectLst/>
          </p:spPr>
          <p:txBody>
            <a:bodyPr wrap="none">
              <a:spAutoFit/>
            </a:bodyPr>
            <a:lstStyle/>
            <a:p>
              <a:r>
                <a:rPr lang="en-US" altLang="ja-JP" sz="1800" b="1" dirty="0" smtClean="0"/>
                <a:t>Smokeless Coal</a:t>
              </a:r>
              <a:endParaRPr lang="ja-JP" altLang="en-US" sz="1800" b="1" dirty="0"/>
            </a:p>
          </p:txBody>
        </p:sp>
        <p:sp>
          <p:nvSpPr>
            <p:cNvPr id="52" name="Text Box 60"/>
            <p:cNvSpPr txBox="1">
              <a:spLocks noChangeArrowheads="1"/>
            </p:cNvSpPr>
            <p:nvPr/>
          </p:nvSpPr>
          <p:spPr bwMode="auto">
            <a:xfrm>
              <a:off x="1818" y="1388"/>
              <a:ext cx="503" cy="209"/>
            </a:xfrm>
            <a:prstGeom prst="rect">
              <a:avLst/>
            </a:prstGeom>
            <a:noFill/>
            <a:ln w="9525">
              <a:noFill/>
              <a:miter lim="800000"/>
              <a:headEnd/>
              <a:tailEnd/>
            </a:ln>
            <a:effectLst/>
          </p:spPr>
          <p:txBody>
            <a:bodyPr wrap="none">
              <a:spAutoFit/>
            </a:bodyPr>
            <a:lstStyle/>
            <a:p>
              <a:r>
                <a:rPr lang="ja-JP" altLang="en-US" sz="1800" b="1"/>
                <a:t>瀝青炭</a:t>
              </a:r>
            </a:p>
          </p:txBody>
        </p:sp>
        <p:sp>
          <p:nvSpPr>
            <p:cNvPr id="53" name="Line 61"/>
            <p:cNvSpPr>
              <a:spLocks noChangeShapeType="1"/>
            </p:cNvSpPr>
            <p:nvPr/>
          </p:nvSpPr>
          <p:spPr bwMode="auto">
            <a:xfrm>
              <a:off x="1179" y="1498"/>
              <a:ext cx="4103" cy="0"/>
            </a:xfrm>
            <a:prstGeom prst="line">
              <a:avLst/>
            </a:prstGeom>
            <a:noFill/>
            <a:ln w="9525">
              <a:solidFill>
                <a:schemeClr val="tx1"/>
              </a:solidFill>
              <a:round/>
              <a:headEnd/>
              <a:tailEnd/>
            </a:ln>
            <a:effectLst/>
          </p:spPr>
          <p:txBody>
            <a:bodyPr/>
            <a:lstStyle/>
            <a:p>
              <a:endParaRPr lang="ja-JP" altLang="en-US"/>
            </a:p>
          </p:txBody>
        </p:sp>
        <p:grpSp>
          <p:nvGrpSpPr>
            <p:cNvPr id="54" name="Group 62"/>
            <p:cNvGrpSpPr>
              <a:grpSpLocks/>
            </p:cNvGrpSpPr>
            <p:nvPr/>
          </p:nvGrpSpPr>
          <p:grpSpPr bwMode="auto">
            <a:xfrm>
              <a:off x="848" y="983"/>
              <a:ext cx="309" cy="2793"/>
              <a:chOff x="819" y="178"/>
              <a:chExt cx="330" cy="3415"/>
            </a:xfrm>
          </p:grpSpPr>
          <p:sp>
            <p:nvSpPr>
              <p:cNvPr id="57" name="Text Box 63"/>
              <p:cNvSpPr txBox="1">
                <a:spLocks noChangeArrowheads="1"/>
              </p:cNvSpPr>
              <p:nvPr/>
            </p:nvSpPr>
            <p:spPr bwMode="auto">
              <a:xfrm>
                <a:off x="955" y="1758"/>
                <a:ext cx="184" cy="255"/>
              </a:xfrm>
              <a:prstGeom prst="rect">
                <a:avLst/>
              </a:prstGeom>
              <a:noFill/>
              <a:ln w="9525">
                <a:noFill/>
                <a:miter lim="800000"/>
                <a:headEnd/>
                <a:tailEnd/>
              </a:ln>
              <a:effectLst/>
            </p:spPr>
            <p:txBody>
              <a:bodyPr wrap="none">
                <a:spAutoFit/>
              </a:bodyPr>
              <a:lstStyle/>
              <a:p>
                <a:r>
                  <a:rPr lang="ja-JP" altLang="en-US" sz="1800" b="1"/>
                  <a:t>0</a:t>
                </a:r>
              </a:p>
            </p:txBody>
          </p:sp>
          <p:sp>
            <p:nvSpPr>
              <p:cNvPr id="58" name="Text Box 64"/>
              <p:cNvSpPr txBox="1">
                <a:spLocks noChangeArrowheads="1"/>
              </p:cNvSpPr>
              <p:nvPr/>
            </p:nvSpPr>
            <p:spPr bwMode="auto">
              <a:xfrm>
                <a:off x="879" y="1239"/>
                <a:ext cx="254" cy="255"/>
              </a:xfrm>
              <a:prstGeom prst="rect">
                <a:avLst/>
              </a:prstGeom>
              <a:noFill/>
              <a:ln w="9525">
                <a:noFill/>
                <a:miter lim="800000"/>
                <a:headEnd/>
                <a:tailEnd/>
              </a:ln>
              <a:effectLst/>
            </p:spPr>
            <p:txBody>
              <a:bodyPr wrap="none">
                <a:spAutoFit/>
              </a:bodyPr>
              <a:lstStyle/>
              <a:p>
                <a:r>
                  <a:rPr lang="ja-JP" altLang="en-US" sz="1800" b="1"/>
                  <a:t>10</a:t>
                </a:r>
              </a:p>
            </p:txBody>
          </p:sp>
          <p:sp>
            <p:nvSpPr>
              <p:cNvPr id="59" name="Text Box 65"/>
              <p:cNvSpPr txBox="1">
                <a:spLocks noChangeArrowheads="1"/>
              </p:cNvSpPr>
              <p:nvPr/>
            </p:nvSpPr>
            <p:spPr bwMode="auto">
              <a:xfrm>
                <a:off x="894" y="692"/>
                <a:ext cx="255" cy="255"/>
              </a:xfrm>
              <a:prstGeom prst="rect">
                <a:avLst/>
              </a:prstGeom>
              <a:noFill/>
              <a:ln w="9525">
                <a:noFill/>
                <a:miter lim="800000"/>
                <a:headEnd/>
                <a:tailEnd/>
              </a:ln>
              <a:effectLst/>
            </p:spPr>
            <p:txBody>
              <a:bodyPr wrap="none">
                <a:spAutoFit/>
              </a:bodyPr>
              <a:lstStyle/>
              <a:p>
                <a:r>
                  <a:rPr lang="ja-JP" altLang="en-US" sz="1800" b="1"/>
                  <a:t>20</a:t>
                </a:r>
              </a:p>
            </p:txBody>
          </p:sp>
          <p:sp>
            <p:nvSpPr>
              <p:cNvPr id="60" name="Text Box 66"/>
              <p:cNvSpPr txBox="1">
                <a:spLocks noChangeArrowheads="1"/>
              </p:cNvSpPr>
              <p:nvPr/>
            </p:nvSpPr>
            <p:spPr bwMode="auto">
              <a:xfrm>
                <a:off x="825" y="2790"/>
                <a:ext cx="301" cy="255"/>
              </a:xfrm>
              <a:prstGeom prst="rect">
                <a:avLst/>
              </a:prstGeom>
              <a:noFill/>
              <a:ln w="9525">
                <a:noFill/>
                <a:miter lim="800000"/>
                <a:headEnd/>
                <a:tailEnd/>
              </a:ln>
              <a:effectLst/>
            </p:spPr>
            <p:txBody>
              <a:bodyPr wrap="none">
                <a:spAutoFit/>
              </a:bodyPr>
              <a:lstStyle/>
              <a:p>
                <a:r>
                  <a:rPr lang="ja-JP" altLang="en-US" sz="1800" b="1"/>
                  <a:t>-20</a:t>
                </a:r>
              </a:p>
            </p:txBody>
          </p:sp>
          <p:sp>
            <p:nvSpPr>
              <p:cNvPr id="61" name="Text Box 67"/>
              <p:cNvSpPr txBox="1">
                <a:spLocks noChangeArrowheads="1"/>
              </p:cNvSpPr>
              <p:nvPr/>
            </p:nvSpPr>
            <p:spPr bwMode="auto">
              <a:xfrm>
                <a:off x="819" y="2276"/>
                <a:ext cx="302" cy="255"/>
              </a:xfrm>
              <a:prstGeom prst="rect">
                <a:avLst/>
              </a:prstGeom>
              <a:noFill/>
              <a:ln w="9525">
                <a:noFill/>
                <a:miter lim="800000"/>
                <a:headEnd/>
                <a:tailEnd/>
              </a:ln>
              <a:effectLst/>
            </p:spPr>
            <p:txBody>
              <a:bodyPr wrap="none">
                <a:spAutoFit/>
              </a:bodyPr>
              <a:lstStyle/>
              <a:p>
                <a:r>
                  <a:rPr lang="ja-JP" altLang="en-US" sz="1800" b="1"/>
                  <a:t>-10</a:t>
                </a:r>
              </a:p>
            </p:txBody>
          </p:sp>
          <p:sp>
            <p:nvSpPr>
              <p:cNvPr id="62" name="Text Box 68"/>
              <p:cNvSpPr txBox="1">
                <a:spLocks noChangeArrowheads="1"/>
              </p:cNvSpPr>
              <p:nvPr/>
            </p:nvSpPr>
            <p:spPr bwMode="auto">
              <a:xfrm>
                <a:off x="826" y="3338"/>
                <a:ext cx="301" cy="255"/>
              </a:xfrm>
              <a:prstGeom prst="rect">
                <a:avLst/>
              </a:prstGeom>
              <a:noFill/>
              <a:ln w="9525">
                <a:noFill/>
                <a:miter lim="800000"/>
                <a:headEnd/>
                <a:tailEnd/>
              </a:ln>
              <a:effectLst/>
            </p:spPr>
            <p:txBody>
              <a:bodyPr wrap="none">
                <a:spAutoFit/>
              </a:bodyPr>
              <a:lstStyle/>
              <a:p>
                <a:r>
                  <a:rPr lang="ja-JP" altLang="en-US" sz="1800" b="1"/>
                  <a:t>-30</a:t>
                </a:r>
              </a:p>
            </p:txBody>
          </p:sp>
          <p:sp>
            <p:nvSpPr>
              <p:cNvPr id="63" name="Text Box 69"/>
              <p:cNvSpPr txBox="1">
                <a:spLocks noChangeArrowheads="1"/>
              </p:cNvSpPr>
              <p:nvPr/>
            </p:nvSpPr>
            <p:spPr bwMode="auto">
              <a:xfrm>
                <a:off x="881" y="178"/>
                <a:ext cx="254" cy="255"/>
              </a:xfrm>
              <a:prstGeom prst="rect">
                <a:avLst/>
              </a:prstGeom>
              <a:noFill/>
              <a:ln w="9525">
                <a:noFill/>
                <a:miter lim="800000"/>
                <a:headEnd/>
                <a:tailEnd/>
              </a:ln>
              <a:effectLst/>
            </p:spPr>
            <p:txBody>
              <a:bodyPr wrap="none">
                <a:spAutoFit/>
              </a:bodyPr>
              <a:lstStyle/>
              <a:p>
                <a:r>
                  <a:rPr lang="ja-JP" altLang="en-US" sz="1800" b="1"/>
                  <a:t>30</a:t>
                </a:r>
              </a:p>
            </p:txBody>
          </p:sp>
        </p:grpSp>
        <p:sp>
          <p:nvSpPr>
            <p:cNvPr id="55" name="Oval 70"/>
            <p:cNvSpPr>
              <a:spLocks noChangeArrowheads="1"/>
            </p:cNvSpPr>
            <p:nvPr/>
          </p:nvSpPr>
          <p:spPr bwMode="auto">
            <a:xfrm>
              <a:off x="2184" y="1758"/>
              <a:ext cx="84" cy="81"/>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sp>
          <p:nvSpPr>
            <p:cNvPr id="56" name="Oval 71"/>
            <p:cNvSpPr>
              <a:spLocks noChangeArrowheads="1"/>
            </p:cNvSpPr>
            <p:nvPr/>
          </p:nvSpPr>
          <p:spPr bwMode="auto">
            <a:xfrm>
              <a:off x="2056" y="2450"/>
              <a:ext cx="84" cy="81"/>
            </a:xfrm>
            <a:prstGeom prst="ellipse">
              <a:avLst/>
            </a:prstGeom>
            <a:solidFill>
              <a:srgbClr val="FFCC66"/>
            </a:solidFill>
            <a:ln w="28575">
              <a:solidFill>
                <a:schemeClr val="tx1"/>
              </a:solidFill>
              <a:round/>
              <a:headEnd/>
              <a:tailEnd/>
            </a:ln>
            <a:effectLst/>
          </p:spPr>
          <p:txBody>
            <a:bodyPr wrap="none" anchor="ctr"/>
            <a:lstStyle/>
            <a:p>
              <a:endParaRPr lang="ja-JP" altLang="en-US"/>
            </a:p>
          </p:txBody>
        </p:sp>
      </p:grpSp>
      <p:sp>
        <p:nvSpPr>
          <p:cNvPr id="14" name="Line 73"/>
          <p:cNvSpPr>
            <a:spLocks noChangeShapeType="1"/>
          </p:cNvSpPr>
          <p:nvPr/>
        </p:nvSpPr>
        <p:spPr bwMode="auto">
          <a:xfrm>
            <a:off x="1842577" y="2038857"/>
            <a:ext cx="5663303" cy="4033291"/>
          </a:xfrm>
          <a:prstGeom prst="line">
            <a:avLst/>
          </a:prstGeom>
          <a:noFill/>
          <a:ln w="38100">
            <a:solidFill>
              <a:srgbClr val="FF0000"/>
            </a:solidFill>
            <a:prstDash val="dash"/>
            <a:round/>
            <a:headEnd/>
            <a:tailEnd/>
          </a:ln>
          <a:effectLst/>
        </p:spPr>
        <p:txBody>
          <a:bodyPr/>
          <a:lstStyle/>
          <a:p>
            <a:endParaRPr lang="ja-JP" altLang="en-US"/>
          </a:p>
        </p:txBody>
      </p:sp>
      <p:sp>
        <p:nvSpPr>
          <p:cNvPr id="86" name="テキスト ボックス 85"/>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Which fuel produce more CO2?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p:cNvSpPr>
          <p:nvPr/>
        </p:nvSpPr>
        <p:spPr>
          <a:xfrm>
            <a:off x="8610600" y="6492875"/>
            <a:ext cx="5334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D53559E-DD25-4BEF-BBE2-9EF43963E046}" type="slidenum">
              <a:rPr kumimoji="0" lang="en-US" sz="16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テキスト ボックス 12"/>
          <p:cNvSpPr txBox="1"/>
          <p:nvPr/>
        </p:nvSpPr>
        <p:spPr>
          <a:xfrm>
            <a:off x="27789" y="533400"/>
            <a:ext cx="8496944" cy="461665"/>
          </a:xfrm>
          <a:prstGeom prst="rect">
            <a:avLst/>
          </a:prstGeom>
          <a:noFill/>
        </p:spPr>
        <p:txBody>
          <a:bodyPr wrap="square" rtlCol="0">
            <a:spAutoFit/>
          </a:bodyPr>
          <a:lstStyle/>
          <a:p>
            <a:r>
              <a:rPr lang="en-US" altLang="ja-JP" sz="2400" b="1" dirty="0" smtClean="0"/>
              <a:t>The Greenhouse Effect: Global Warming</a:t>
            </a:r>
            <a:r>
              <a:rPr lang="tr-TR" altLang="ja-JP" sz="2400" b="1" dirty="0" smtClean="0"/>
              <a:t> and Climate Change</a:t>
            </a:r>
            <a:endParaRPr lang="en-US" altLang="ja-JP" sz="2400" b="1" dirty="0"/>
          </a:p>
        </p:txBody>
      </p:sp>
      <p:pic>
        <p:nvPicPr>
          <p:cNvPr id="103426" name="Picture 2" descr="http://static.ddmcdn.com/gif/global-warming-4.gif"/>
          <p:cNvPicPr>
            <a:picLocks noChangeAspect="1" noChangeArrowheads="1"/>
          </p:cNvPicPr>
          <p:nvPr/>
        </p:nvPicPr>
        <p:blipFill>
          <a:blip r:embed="rId2" cstate="print"/>
          <a:srcRect/>
          <a:stretch>
            <a:fillRect/>
          </a:stretch>
        </p:blipFill>
        <p:spPr bwMode="auto">
          <a:xfrm>
            <a:off x="647700" y="995065"/>
            <a:ext cx="7848600" cy="5424257"/>
          </a:xfrm>
          <a:prstGeom prst="rect">
            <a:avLst/>
          </a:prstGeom>
          <a:noFill/>
        </p:spPr>
      </p:pic>
      <p:sp>
        <p:nvSpPr>
          <p:cNvPr id="11" name="正方形/長方形 10"/>
          <p:cNvSpPr/>
          <p:nvPr/>
        </p:nvSpPr>
        <p:spPr>
          <a:xfrm>
            <a:off x="914400" y="6427113"/>
            <a:ext cx="7086600" cy="261610"/>
          </a:xfrm>
          <a:prstGeom prst="rect">
            <a:avLst/>
          </a:prstGeom>
        </p:spPr>
        <p:txBody>
          <a:bodyPr wrap="square">
            <a:spAutoFit/>
          </a:bodyPr>
          <a:lstStyle/>
          <a:p>
            <a:pPr algn="ctr"/>
            <a:r>
              <a:rPr lang="en-US" altLang="ja-JP" sz="1100" dirty="0" smtClean="0"/>
              <a:t>http://science.howstuffworks.com/environmental/green-science/global-warming2.htm</a:t>
            </a:r>
            <a:endParaRPr lang="ja-JP" altLang="en-US"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10600" y="6492875"/>
            <a:ext cx="533400" cy="365125"/>
          </a:xfrm>
        </p:spPr>
        <p:txBody>
          <a:bodyPr/>
          <a:lstStyle/>
          <a:p>
            <a:pPr algn="ctr"/>
            <a:fld id="{7D53559E-DD25-4BEF-BBE2-9EF43963E046}" type="slidenum">
              <a:rPr lang="en-US" sz="1600"/>
              <a:pPr algn="ctr"/>
              <a:t>34</a:t>
            </a:fld>
            <a:endParaRPr lang="en-US" sz="1600" dirty="0"/>
          </a:p>
        </p:txBody>
      </p:sp>
      <p:sp>
        <p:nvSpPr>
          <p:cNvPr id="9" name="Text Box 8"/>
          <p:cNvSpPr txBox="1">
            <a:spLocks noChangeArrowheads="1"/>
          </p:cNvSpPr>
          <p:nvPr/>
        </p:nvSpPr>
        <p:spPr bwMode="auto">
          <a:xfrm>
            <a:off x="685800" y="6126162"/>
            <a:ext cx="8458200" cy="366713"/>
          </a:xfrm>
          <a:prstGeom prst="rect">
            <a:avLst/>
          </a:prstGeom>
          <a:noFill/>
          <a:ln w="9525">
            <a:noFill/>
            <a:miter lim="800000"/>
            <a:headEnd/>
            <a:tailEnd/>
          </a:ln>
          <a:effectLst/>
        </p:spPr>
        <p:txBody>
          <a:bodyPr wrap="square">
            <a:spAutoFit/>
          </a:bodyPr>
          <a:lstStyle/>
          <a:p>
            <a:pPr>
              <a:spcBef>
                <a:spcPct val="50000"/>
              </a:spcBef>
            </a:pPr>
            <a:r>
              <a:rPr lang="en-US" altLang="ja-JP" dirty="0">
                <a:ea typeface="ＭＳ Ｐゴシック" pitchFamily="50" charset="-128"/>
              </a:rPr>
              <a:t>Average CO</a:t>
            </a:r>
            <a:r>
              <a:rPr lang="en-US" altLang="ja-JP" baseline="-25000" dirty="0">
                <a:ea typeface="ＭＳ Ｐゴシック" pitchFamily="50" charset="-128"/>
              </a:rPr>
              <a:t>2 </a:t>
            </a:r>
            <a:r>
              <a:rPr lang="en-US" altLang="ja-JP" dirty="0">
                <a:ea typeface="ＭＳ Ｐゴシック" pitchFamily="50" charset="-128"/>
              </a:rPr>
              <a:t>concentration in the atmosphere up to 1980 with seasonal effect removed</a:t>
            </a:r>
          </a:p>
        </p:txBody>
      </p:sp>
      <p:pic>
        <p:nvPicPr>
          <p:cNvPr id="10" name="Picture 9" descr="environ-1"/>
          <p:cNvPicPr>
            <a:picLocks noChangeAspect="1" noChangeArrowheads="1"/>
          </p:cNvPicPr>
          <p:nvPr/>
        </p:nvPicPr>
        <p:blipFill>
          <a:blip r:embed="rId2" cstate="print"/>
          <a:srcRect/>
          <a:stretch>
            <a:fillRect/>
          </a:stretch>
        </p:blipFill>
        <p:spPr bwMode="auto">
          <a:xfrm>
            <a:off x="1124272" y="1241425"/>
            <a:ext cx="6858000" cy="4764088"/>
          </a:xfrm>
          <a:prstGeom prst="rect">
            <a:avLst/>
          </a:prstGeom>
          <a:noFill/>
        </p:spPr>
      </p:pic>
      <p:sp>
        <p:nvSpPr>
          <p:cNvPr id="6" name="テキスト ボックス 5"/>
          <p:cNvSpPr txBox="1"/>
          <p:nvPr/>
        </p:nvSpPr>
        <p:spPr>
          <a:xfrm>
            <a:off x="304800" y="533400"/>
            <a:ext cx="8496944" cy="830997"/>
          </a:xfrm>
          <a:prstGeom prst="rect">
            <a:avLst/>
          </a:prstGeom>
          <a:noFill/>
        </p:spPr>
        <p:txBody>
          <a:bodyPr wrap="square" rtlCol="0">
            <a:spAutoFit/>
          </a:bodyPr>
          <a:lstStyle/>
          <a:p>
            <a:r>
              <a:rPr lang="en-US" altLang="ja-JP" sz="2400" b="1" dirty="0" smtClean="0"/>
              <a:t>The Greenhouse Effect: Global Warming</a:t>
            </a:r>
            <a:r>
              <a:rPr lang="tr-TR" altLang="ja-JP" sz="2400" b="1" dirty="0" smtClean="0"/>
              <a:t> and </a:t>
            </a:r>
            <a:endParaRPr lang="en-MY" altLang="ja-JP" sz="2400" b="1" dirty="0" smtClean="0"/>
          </a:p>
          <a:p>
            <a:r>
              <a:rPr lang="tr-TR" altLang="ja-JP" sz="2400" b="1" dirty="0" smtClean="0"/>
              <a:t>Climate Change</a:t>
            </a:r>
            <a:endParaRPr lang="en-US" altLang="ja-JP"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35</a:t>
            </a:fld>
            <a:endParaRPr lang="en-US" sz="1600" dirty="0"/>
          </a:p>
        </p:txBody>
      </p:sp>
      <p:sp>
        <p:nvSpPr>
          <p:cNvPr id="6" name="Text Box 7"/>
          <p:cNvSpPr txBox="1">
            <a:spLocks noChangeArrowheads="1"/>
          </p:cNvSpPr>
          <p:nvPr/>
        </p:nvSpPr>
        <p:spPr bwMode="auto">
          <a:xfrm>
            <a:off x="381000" y="6096000"/>
            <a:ext cx="8229600" cy="400110"/>
          </a:xfrm>
          <a:prstGeom prst="rect">
            <a:avLst/>
          </a:prstGeom>
          <a:noFill/>
          <a:ln w="9525">
            <a:noFill/>
            <a:miter lim="800000"/>
            <a:headEnd/>
            <a:tailEnd/>
          </a:ln>
          <a:effectLst/>
        </p:spPr>
        <p:txBody>
          <a:bodyPr wrap="square">
            <a:spAutoFit/>
          </a:bodyPr>
          <a:lstStyle/>
          <a:p>
            <a:pPr algn="ctr">
              <a:spcBef>
                <a:spcPct val="50000"/>
              </a:spcBef>
            </a:pPr>
            <a:r>
              <a:rPr lang="en-US" altLang="ja-JP" sz="2000" dirty="0">
                <a:ea typeface="ＭＳ Ｐゴシック" pitchFamily="50" charset="-128"/>
              </a:rPr>
              <a:t>Changes in mean global temperature with and without projected CO2 effects</a:t>
            </a:r>
          </a:p>
        </p:txBody>
      </p:sp>
      <p:pic>
        <p:nvPicPr>
          <p:cNvPr id="11" name="Picture 8" descr="environ-2"/>
          <p:cNvPicPr>
            <a:picLocks noChangeAspect="1" noChangeArrowheads="1"/>
          </p:cNvPicPr>
          <p:nvPr/>
        </p:nvPicPr>
        <p:blipFill>
          <a:blip r:embed="rId2" cstate="print"/>
          <a:srcRect/>
          <a:stretch>
            <a:fillRect/>
          </a:stretch>
        </p:blipFill>
        <p:spPr bwMode="auto">
          <a:xfrm>
            <a:off x="304800" y="1163424"/>
            <a:ext cx="6858000" cy="4937125"/>
          </a:xfrm>
          <a:prstGeom prst="rect">
            <a:avLst/>
          </a:prstGeom>
          <a:noFill/>
        </p:spPr>
      </p:pic>
      <p:sp>
        <p:nvSpPr>
          <p:cNvPr id="9" name="テキスト ボックス 8"/>
          <p:cNvSpPr txBox="1"/>
          <p:nvPr/>
        </p:nvSpPr>
        <p:spPr>
          <a:xfrm>
            <a:off x="304800" y="533400"/>
            <a:ext cx="8496944" cy="830997"/>
          </a:xfrm>
          <a:prstGeom prst="rect">
            <a:avLst/>
          </a:prstGeom>
          <a:noFill/>
        </p:spPr>
        <p:txBody>
          <a:bodyPr wrap="square" rtlCol="0">
            <a:spAutoFit/>
          </a:bodyPr>
          <a:lstStyle/>
          <a:p>
            <a:r>
              <a:rPr lang="en-US" altLang="ja-JP" sz="2400" b="1" dirty="0" smtClean="0"/>
              <a:t>The Greenhouse Effect: Global Warming</a:t>
            </a:r>
            <a:r>
              <a:rPr lang="tr-TR" altLang="ja-JP" sz="2400" b="1" dirty="0" smtClean="0"/>
              <a:t> and </a:t>
            </a:r>
            <a:endParaRPr lang="en-MY" altLang="ja-JP" sz="2400" b="1" dirty="0" smtClean="0"/>
          </a:p>
          <a:p>
            <a:r>
              <a:rPr lang="tr-TR" altLang="ja-JP" sz="2400" b="1" dirty="0" smtClean="0"/>
              <a:t>Climate Change</a:t>
            </a:r>
            <a:endParaRPr lang="en-US" altLang="ja-JP" sz="2400" b="1" dirty="0"/>
          </a:p>
        </p:txBody>
      </p:sp>
      <p:sp>
        <p:nvSpPr>
          <p:cNvPr id="10" name="テキスト ボックス 9"/>
          <p:cNvSpPr txBox="1"/>
          <p:nvPr/>
        </p:nvSpPr>
        <p:spPr>
          <a:xfrm>
            <a:off x="6770427" y="1269604"/>
            <a:ext cx="2209800" cy="4524315"/>
          </a:xfrm>
          <a:prstGeom prst="rect">
            <a:avLst/>
          </a:prstGeom>
          <a:solidFill>
            <a:schemeClr val="bg1"/>
          </a:solidFill>
        </p:spPr>
        <p:txBody>
          <a:bodyPr wrap="square" rtlCol="0">
            <a:spAutoFit/>
          </a:bodyPr>
          <a:lstStyle/>
          <a:p>
            <a:pPr>
              <a:buFont typeface="Arial" pitchFamily="34" charset="0"/>
              <a:buChar char="•"/>
            </a:pPr>
            <a:r>
              <a:rPr lang="en-US" altLang="ja-JP" sz="2400" b="1" dirty="0" smtClean="0">
                <a:solidFill>
                  <a:srgbClr val="FF0000"/>
                </a:solidFill>
              </a:rPr>
              <a:t>But is CO2 emissions and global warming problem true?</a:t>
            </a:r>
          </a:p>
          <a:p>
            <a:pPr>
              <a:buFont typeface="Arial" pitchFamily="34" charset="0"/>
              <a:buChar char="•"/>
            </a:pPr>
            <a:r>
              <a:rPr lang="en-US" altLang="ja-JP" sz="2400" b="1" dirty="0" smtClean="0">
                <a:solidFill>
                  <a:srgbClr val="FF0000"/>
                </a:solidFill>
              </a:rPr>
              <a:t>Or it is just a normal cycle of the earth?</a:t>
            </a:r>
          </a:p>
          <a:p>
            <a:pPr>
              <a:buFont typeface="Arial" pitchFamily="34" charset="0"/>
              <a:buChar char="•"/>
            </a:pPr>
            <a:r>
              <a:rPr lang="en-US" altLang="ja-JP" sz="2400" b="1" dirty="0" smtClean="0">
                <a:solidFill>
                  <a:srgbClr val="FF0000"/>
                </a:solidFill>
              </a:rPr>
              <a:t>Is this problem is more to political issue?</a:t>
            </a:r>
          </a:p>
          <a:p>
            <a:pPr>
              <a:buFont typeface="Arial" pitchFamily="34" charset="0"/>
              <a:buChar char="•"/>
            </a:pPr>
            <a:r>
              <a:rPr lang="en-US" altLang="ja-JP" sz="2400" b="1" dirty="0" smtClean="0">
                <a:solidFill>
                  <a:srgbClr val="FF0000"/>
                </a:solidFill>
              </a:rPr>
              <a:t>Or do we have a prove?</a:t>
            </a:r>
            <a:endParaRPr lang="en-US" altLang="ja-JP"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686800" y="6492875"/>
            <a:ext cx="457200" cy="365125"/>
          </a:xfrm>
        </p:spPr>
        <p:txBody>
          <a:bodyPr/>
          <a:lstStyle/>
          <a:p>
            <a:pPr algn="ctr"/>
            <a:fld id="{7D53559E-DD25-4BEF-BBE2-9EF43963E046}" type="slidenum">
              <a:rPr lang="en-US" sz="1600"/>
              <a:pPr algn="ctr"/>
              <a:t>36</a:t>
            </a:fld>
            <a:endParaRPr lang="en-US" sz="1600" dirty="0"/>
          </a:p>
        </p:txBody>
      </p:sp>
      <p:sp>
        <p:nvSpPr>
          <p:cNvPr id="9" name="Rectangle 2"/>
          <p:cNvSpPr>
            <a:spLocks noChangeArrowheads="1"/>
          </p:cNvSpPr>
          <p:nvPr/>
        </p:nvSpPr>
        <p:spPr bwMode="auto">
          <a:xfrm>
            <a:off x="0" y="1161871"/>
            <a:ext cx="9144000" cy="1323439"/>
          </a:xfrm>
          <a:prstGeom prst="rect">
            <a:avLst/>
          </a:prstGeom>
          <a:noFill/>
          <a:ln w="9525">
            <a:noFill/>
            <a:miter lim="800000"/>
            <a:headEnd/>
            <a:tailEnd/>
          </a:ln>
          <a:effectLst/>
        </p:spPr>
        <p:txBody>
          <a:bodyPr wrap="square">
            <a:spAutoFit/>
          </a:bodyPr>
          <a:lstStyle/>
          <a:p>
            <a:pPr>
              <a:spcBef>
                <a:spcPct val="50000"/>
              </a:spcBef>
            </a:pPr>
            <a:r>
              <a:rPr lang="ja-JP" altLang="en-US" sz="1800" b="1" dirty="0" smtClean="0"/>
              <a:t>・</a:t>
            </a:r>
            <a:r>
              <a:rPr lang="en-US" altLang="ja-JP" sz="2000" b="1" dirty="0" smtClean="0"/>
              <a:t>CO2 concentration increase significantly after industrial revolution</a:t>
            </a:r>
            <a:r>
              <a:rPr lang="ja-JP" altLang="en-US" sz="2000" b="1" dirty="0" smtClean="0"/>
              <a:t>（1.5</a:t>
            </a:r>
            <a:r>
              <a:rPr lang="en-US" altLang="ja-JP" sz="2000" b="1" dirty="0" smtClean="0"/>
              <a:t>ppm／year</a:t>
            </a:r>
            <a:r>
              <a:rPr lang="ja-JP" altLang="en-US" sz="2000" b="1" dirty="0" smtClean="0"/>
              <a:t>）</a:t>
            </a:r>
            <a:endParaRPr lang="ja-JP" altLang="en-US" sz="2000" b="1" dirty="0"/>
          </a:p>
          <a:p>
            <a:pPr>
              <a:spcBef>
                <a:spcPct val="50000"/>
              </a:spcBef>
            </a:pPr>
            <a:r>
              <a:rPr lang="ja-JP" altLang="en-US" sz="2000" b="1" dirty="0" smtClean="0"/>
              <a:t>・</a:t>
            </a:r>
            <a:r>
              <a:rPr lang="en-US" altLang="ja-JP" sz="2000" b="1" dirty="0" smtClean="0"/>
              <a:t>Before Industrial Revolution: CO2</a:t>
            </a:r>
            <a:r>
              <a:rPr lang="ja-JP" altLang="en-US" sz="2000" b="1" dirty="0" smtClean="0"/>
              <a:t>（280</a:t>
            </a:r>
            <a:r>
              <a:rPr lang="en-US" altLang="ja-JP" sz="2000" b="1" dirty="0" smtClean="0"/>
              <a:t>ppm）</a:t>
            </a:r>
          </a:p>
          <a:p>
            <a:pPr>
              <a:spcBef>
                <a:spcPct val="50000"/>
              </a:spcBef>
              <a:buFont typeface="Arial" pitchFamily="34" charset="0"/>
              <a:buChar char="•"/>
            </a:pPr>
            <a:r>
              <a:rPr lang="en-US" altLang="ja-JP" sz="2000" b="1" dirty="0" smtClean="0"/>
              <a:t>Now: </a:t>
            </a:r>
            <a:r>
              <a:rPr lang="ja-JP" altLang="en-US" sz="2000" b="1" dirty="0" smtClean="0"/>
              <a:t>360</a:t>
            </a:r>
            <a:r>
              <a:rPr lang="en-US" altLang="ja-JP" sz="2000" b="1" dirty="0" smtClean="0"/>
              <a:t>ppm.</a:t>
            </a:r>
            <a:endParaRPr lang="ja-JP" altLang="en-US" sz="2000" b="1" dirty="0"/>
          </a:p>
        </p:txBody>
      </p:sp>
      <p:grpSp>
        <p:nvGrpSpPr>
          <p:cNvPr id="10" name="Group 3"/>
          <p:cNvGrpSpPr>
            <a:grpSpLocks/>
          </p:cNvGrpSpPr>
          <p:nvPr/>
        </p:nvGrpSpPr>
        <p:grpSpPr bwMode="auto">
          <a:xfrm>
            <a:off x="411163" y="2692401"/>
            <a:ext cx="8275637" cy="3555999"/>
            <a:chOff x="259" y="1696"/>
            <a:chExt cx="5301" cy="2499"/>
          </a:xfrm>
        </p:grpSpPr>
        <p:sp>
          <p:nvSpPr>
            <p:cNvPr id="12" name="Rectangle 4"/>
            <p:cNvSpPr>
              <a:spLocks noChangeArrowheads="1"/>
            </p:cNvSpPr>
            <p:nvPr/>
          </p:nvSpPr>
          <p:spPr bwMode="auto">
            <a:xfrm>
              <a:off x="264" y="1696"/>
              <a:ext cx="5296" cy="2488"/>
            </a:xfrm>
            <a:prstGeom prst="rect">
              <a:avLst/>
            </a:prstGeom>
            <a:solidFill>
              <a:schemeClr val="bg1"/>
            </a:solidFill>
            <a:ln w="9525">
              <a:noFill/>
              <a:miter lim="800000"/>
              <a:headEnd/>
              <a:tailEnd/>
            </a:ln>
            <a:effectLst/>
          </p:spPr>
          <p:txBody>
            <a:bodyPr wrap="none" anchor="ctr"/>
            <a:lstStyle/>
            <a:p>
              <a:endParaRPr lang="ja-JP" altLang="en-US"/>
            </a:p>
          </p:txBody>
        </p:sp>
        <p:pic>
          <p:nvPicPr>
            <p:cNvPr id="13" name="Picture 5" descr="近代CO2経過trim"/>
            <p:cNvPicPr>
              <a:picLocks noChangeAspect="1" noChangeArrowheads="1"/>
            </p:cNvPicPr>
            <p:nvPr/>
          </p:nvPicPr>
          <p:blipFill>
            <a:blip r:embed="rId2" cstate="print"/>
            <a:srcRect/>
            <a:stretch>
              <a:fillRect/>
            </a:stretch>
          </p:blipFill>
          <p:spPr bwMode="auto">
            <a:xfrm>
              <a:off x="724" y="1767"/>
              <a:ext cx="4650" cy="2185"/>
            </a:xfrm>
            <a:prstGeom prst="rect">
              <a:avLst/>
            </a:prstGeom>
            <a:noFill/>
          </p:spPr>
        </p:pic>
        <p:sp>
          <p:nvSpPr>
            <p:cNvPr id="14" name="Text Box 6"/>
            <p:cNvSpPr txBox="1">
              <a:spLocks noChangeArrowheads="1"/>
            </p:cNvSpPr>
            <p:nvPr/>
          </p:nvSpPr>
          <p:spPr bwMode="auto">
            <a:xfrm>
              <a:off x="1246" y="2797"/>
              <a:ext cx="1202" cy="407"/>
            </a:xfrm>
            <a:prstGeom prst="rect">
              <a:avLst/>
            </a:prstGeom>
            <a:solidFill>
              <a:schemeClr val="bg1"/>
            </a:solidFill>
            <a:ln w="9525">
              <a:noFill/>
              <a:miter lim="800000"/>
              <a:headEnd/>
              <a:tailEnd/>
            </a:ln>
            <a:effectLst/>
          </p:spPr>
          <p:txBody>
            <a:bodyPr wrap="square">
              <a:spAutoFit/>
            </a:bodyPr>
            <a:lstStyle/>
            <a:p>
              <a:r>
                <a:rPr lang="en-US" altLang="ja-JP" dirty="0" smtClean="0">
                  <a:solidFill>
                    <a:srgbClr val="336600"/>
                  </a:solidFill>
                </a:rPr>
                <a:t>Industrial Revolution</a:t>
              </a:r>
              <a:endParaRPr lang="ja-JP" altLang="en-US" dirty="0">
                <a:solidFill>
                  <a:srgbClr val="336600"/>
                </a:solidFill>
              </a:endParaRPr>
            </a:p>
          </p:txBody>
        </p:sp>
        <p:sp>
          <p:nvSpPr>
            <p:cNvPr id="15" name="Text Box 7"/>
            <p:cNvSpPr txBox="1">
              <a:spLocks noChangeArrowheads="1"/>
            </p:cNvSpPr>
            <p:nvPr/>
          </p:nvSpPr>
          <p:spPr bwMode="auto">
            <a:xfrm>
              <a:off x="3038" y="2448"/>
              <a:ext cx="692" cy="233"/>
            </a:xfrm>
            <a:prstGeom prst="rect">
              <a:avLst/>
            </a:prstGeom>
            <a:solidFill>
              <a:schemeClr val="bg1"/>
            </a:solidFill>
            <a:ln w="9525">
              <a:noFill/>
              <a:miter lim="800000"/>
              <a:headEnd/>
              <a:tailEnd/>
            </a:ln>
            <a:effectLst/>
          </p:spPr>
          <p:txBody>
            <a:bodyPr>
              <a:spAutoFit/>
            </a:bodyPr>
            <a:lstStyle/>
            <a:p>
              <a:r>
                <a:rPr lang="ja-JP" altLang="en-US" dirty="0">
                  <a:solidFill>
                    <a:schemeClr val="bg1"/>
                  </a:solidFill>
                </a:rPr>
                <a:t>燃焼</a:t>
              </a:r>
            </a:p>
          </p:txBody>
        </p:sp>
        <p:sp>
          <p:nvSpPr>
            <p:cNvPr id="16" name="Rectangle 8"/>
            <p:cNvSpPr>
              <a:spLocks noChangeArrowheads="1"/>
            </p:cNvSpPr>
            <p:nvPr/>
          </p:nvSpPr>
          <p:spPr bwMode="auto">
            <a:xfrm>
              <a:off x="3624" y="2784"/>
              <a:ext cx="600" cy="288"/>
            </a:xfrm>
            <a:prstGeom prst="rect">
              <a:avLst/>
            </a:prstGeom>
            <a:solidFill>
              <a:schemeClr val="bg1"/>
            </a:solidFill>
            <a:ln w="9525">
              <a:noFill/>
              <a:miter lim="800000"/>
              <a:headEnd/>
              <a:tailEnd/>
            </a:ln>
            <a:effectLst/>
          </p:spPr>
          <p:txBody>
            <a:bodyPr wrap="none" anchor="ctr"/>
            <a:lstStyle/>
            <a:p>
              <a:endParaRPr lang="ja-JP" altLang="en-US"/>
            </a:p>
          </p:txBody>
        </p:sp>
        <p:sp>
          <p:nvSpPr>
            <p:cNvPr id="17" name="Text Box 9"/>
            <p:cNvSpPr txBox="1">
              <a:spLocks noChangeArrowheads="1"/>
            </p:cNvSpPr>
            <p:nvPr/>
          </p:nvSpPr>
          <p:spPr bwMode="auto">
            <a:xfrm>
              <a:off x="3350" y="1869"/>
              <a:ext cx="1044" cy="407"/>
            </a:xfrm>
            <a:prstGeom prst="rect">
              <a:avLst/>
            </a:prstGeom>
            <a:solidFill>
              <a:schemeClr val="bg1"/>
            </a:solidFill>
            <a:ln w="9525">
              <a:noFill/>
              <a:miter lim="800000"/>
              <a:headEnd/>
              <a:tailEnd/>
            </a:ln>
            <a:effectLst/>
          </p:spPr>
          <p:txBody>
            <a:bodyPr>
              <a:spAutoFit/>
            </a:bodyPr>
            <a:lstStyle/>
            <a:p>
              <a:pPr algn="ctr"/>
              <a:r>
                <a:rPr lang="en-US" altLang="ja-JP" dirty="0" smtClean="0">
                  <a:solidFill>
                    <a:srgbClr val="000099"/>
                  </a:solidFill>
                </a:rPr>
                <a:t>End of World War 2</a:t>
              </a:r>
              <a:endParaRPr lang="ja-JP" altLang="en-US" dirty="0">
                <a:solidFill>
                  <a:srgbClr val="000099"/>
                </a:solidFill>
              </a:endParaRPr>
            </a:p>
          </p:txBody>
        </p:sp>
        <p:sp>
          <p:nvSpPr>
            <p:cNvPr id="18" name="Rectangle 10"/>
            <p:cNvSpPr>
              <a:spLocks noChangeArrowheads="1"/>
            </p:cNvSpPr>
            <p:nvPr/>
          </p:nvSpPr>
          <p:spPr bwMode="auto">
            <a:xfrm>
              <a:off x="864" y="1928"/>
              <a:ext cx="240" cy="184"/>
            </a:xfrm>
            <a:prstGeom prst="rect">
              <a:avLst/>
            </a:prstGeom>
            <a:solidFill>
              <a:schemeClr val="bg1"/>
            </a:solidFill>
            <a:ln w="9525">
              <a:noFill/>
              <a:miter lim="800000"/>
              <a:headEnd/>
              <a:tailEnd/>
            </a:ln>
            <a:effectLst/>
          </p:spPr>
          <p:txBody>
            <a:bodyPr wrap="none" anchor="ctr"/>
            <a:lstStyle/>
            <a:p>
              <a:endParaRPr lang="ja-JP" altLang="en-US"/>
            </a:p>
          </p:txBody>
        </p:sp>
        <p:sp>
          <p:nvSpPr>
            <p:cNvPr id="19" name="Rectangle 11"/>
            <p:cNvSpPr>
              <a:spLocks noChangeArrowheads="1"/>
            </p:cNvSpPr>
            <p:nvPr/>
          </p:nvSpPr>
          <p:spPr bwMode="auto">
            <a:xfrm>
              <a:off x="768" y="1808"/>
              <a:ext cx="4544" cy="2104"/>
            </a:xfrm>
            <a:prstGeom prst="rect">
              <a:avLst/>
            </a:prstGeom>
            <a:noFill/>
            <a:ln w="57150">
              <a:solidFill>
                <a:schemeClr val="tx1"/>
              </a:solidFill>
              <a:miter lim="800000"/>
              <a:headEnd/>
              <a:tailEnd/>
            </a:ln>
            <a:effectLst/>
          </p:spPr>
          <p:txBody>
            <a:bodyPr wrap="none" anchor="ctr"/>
            <a:lstStyle/>
            <a:p>
              <a:endParaRPr lang="ja-JP" altLang="en-US"/>
            </a:p>
          </p:txBody>
        </p:sp>
        <p:sp>
          <p:nvSpPr>
            <p:cNvPr id="20" name="Text Box 12"/>
            <p:cNvSpPr txBox="1">
              <a:spLocks noChangeArrowheads="1"/>
            </p:cNvSpPr>
            <p:nvPr/>
          </p:nvSpPr>
          <p:spPr bwMode="auto">
            <a:xfrm>
              <a:off x="470" y="1713"/>
              <a:ext cx="276" cy="250"/>
            </a:xfrm>
            <a:prstGeom prst="rect">
              <a:avLst/>
            </a:prstGeom>
            <a:solidFill>
              <a:schemeClr val="bg1"/>
            </a:solidFill>
            <a:ln w="9525">
              <a:noFill/>
              <a:miter lim="800000"/>
              <a:headEnd/>
              <a:tailEnd/>
            </a:ln>
            <a:effectLst/>
          </p:spPr>
          <p:txBody>
            <a:bodyPr wrap="none">
              <a:spAutoFit/>
            </a:bodyPr>
            <a:lstStyle/>
            <a:p>
              <a:r>
                <a:rPr lang="ja-JP" altLang="en-US" sz="2000" b="1"/>
                <a:t>60</a:t>
              </a:r>
            </a:p>
          </p:txBody>
        </p:sp>
        <p:sp>
          <p:nvSpPr>
            <p:cNvPr id="21" name="Text Box 13"/>
            <p:cNvSpPr txBox="1">
              <a:spLocks noChangeArrowheads="1"/>
            </p:cNvSpPr>
            <p:nvPr/>
          </p:nvSpPr>
          <p:spPr bwMode="auto">
            <a:xfrm>
              <a:off x="462" y="3105"/>
              <a:ext cx="276" cy="250"/>
            </a:xfrm>
            <a:prstGeom prst="rect">
              <a:avLst/>
            </a:prstGeom>
            <a:solidFill>
              <a:schemeClr val="bg1"/>
            </a:solidFill>
            <a:ln w="9525">
              <a:noFill/>
              <a:miter lim="800000"/>
              <a:headEnd/>
              <a:tailEnd/>
            </a:ln>
            <a:effectLst/>
          </p:spPr>
          <p:txBody>
            <a:bodyPr wrap="none">
              <a:spAutoFit/>
            </a:bodyPr>
            <a:lstStyle/>
            <a:p>
              <a:r>
                <a:rPr lang="ja-JP" altLang="en-US" sz="2000" b="1"/>
                <a:t>20</a:t>
              </a:r>
            </a:p>
          </p:txBody>
        </p:sp>
        <p:sp>
          <p:nvSpPr>
            <p:cNvPr id="22" name="Text Box 14"/>
            <p:cNvSpPr txBox="1">
              <a:spLocks noChangeArrowheads="1"/>
            </p:cNvSpPr>
            <p:nvPr/>
          </p:nvSpPr>
          <p:spPr bwMode="auto">
            <a:xfrm>
              <a:off x="470" y="2409"/>
              <a:ext cx="276" cy="250"/>
            </a:xfrm>
            <a:prstGeom prst="rect">
              <a:avLst/>
            </a:prstGeom>
            <a:solidFill>
              <a:schemeClr val="bg1"/>
            </a:solidFill>
            <a:ln w="9525">
              <a:noFill/>
              <a:miter lim="800000"/>
              <a:headEnd/>
              <a:tailEnd/>
            </a:ln>
            <a:effectLst/>
          </p:spPr>
          <p:txBody>
            <a:bodyPr wrap="none">
              <a:spAutoFit/>
            </a:bodyPr>
            <a:lstStyle/>
            <a:p>
              <a:r>
                <a:rPr lang="ja-JP" altLang="en-US" sz="2000" b="1"/>
                <a:t>40</a:t>
              </a:r>
            </a:p>
          </p:txBody>
        </p:sp>
        <p:sp>
          <p:nvSpPr>
            <p:cNvPr id="23" name="Text Box 15"/>
            <p:cNvSpPr txBox="1">
              <a:spLocks noChangeArrowheads="1"/>
            </p:cNvSpPr>
            <p:nvPr/>
          </p:nvSpPr>
          <p:spPr bwMode="auto">
            <a:xfrm>
              <a:off x="550" y="3729"/>
              <a:ext cx="196" cy="250"/>
            </a:xfrm>
            <a:prstGeom prst="rect">
              <a:avLst/>
            </a:prstGeom>
            <a:solidFill>
              <a:schemeClr val="bg1"/>
            </a:solidFill>
            <a:ln w="9525">
              <a:noFill/>
              <a:miter lim="800000"/>
              <a:headEnd/>
              <a:tailEnd/>
            </a:ln>
            <a:effectLst/>
          </p:spPr>
          <p:txBody>
            <a:bodyPr wrap="none">
              <a:spAutoFit/>
            </a:bodyPr>
            <a:lstStyle/>
            <a:p>
              <a:r>
                <a:rPr lang="ja-JP" altLang="en-US" sz="2000" b="1"/>
                <a:t>0</a:t>
              </a:r>
            </a:p>
          </p:txBody>
        </p:sp>
        <p:sp>
          <p:nvSpPr>
            <p:cNvPr id="24" name="Text Box 16"/>
            <p:cNvSpPr txBox="1">
              <a:spLocks noChangeArrowheads="1"/>
            </p:cNvSpPr>
            <p:nvPr/>
          </p:nvSpPr>
          <p:spPr bwMode="auto">
            <a:xfrm>
              <a:off x="598" y="3945"/>
              <a:ext cx="4956" cy="250"/>
            </a:xfrm>
            <a:prstGeom prst="rect">
              <a:avLst/>
            </a:prstGeom>
            <a:solidFill>
              <a:schemeClr val="bg1"/>
            </a:solidFill>
            <a:ln w="9525">
              <a:noFill/>
              <a:miter lim="800000"/>
              <a:headEnd/>
              <a:tailEnd/>
            </a:ln>
            <a:effectLst/>
          </p:spPr>
          <p:txBody>
            <a:bodyPr wrap="none">
              <a:spAutoFit/>
            </a:bodyPr>
            <a:lstStyle/>
            <a:p>
              <a:r>
                <a:rPr lang="ja-JP" altLang="en-US" sz="2000" b="1"/>
                <a:t>1850        1870        1890        1910         1930        1950        1970        1990</a:t>
              </a:r>
            </a:p>
          </p:txBody>
        </p:sp>
        <p:sp>
          <p:nvSpPr>
            <p:cNvPr id="25" name="Text Box 17"/>
            <p:cNvSpPr txBox="1">
              <a:spLocks noChangeArrowheads="1"/>
            </p:cNvSpPr>
            <p:nvPr/>
          </p:nvSpPr>
          <p:spPr bwMode="auto">
            <a:xfrm rot="16200000">
              <a:off x="-730" y="2799"/>
              <a:ext cx="2211" cy="233"/>
            </a:xfrm>
            <a:prstGeom prst="rect">
              <a:avLst/>
            </a:prstGeom>
            <a:noFill/>
            <a:ln w="9525">
              <a:noFill/>
              <a:miter lim="800000"/>
              <a:headEnd/>
              <a:tailEnd/>
            </a:ln>
            <a:effectLst/>
          </p:spPr>
          <p:txBody>
            <a:bodyPr wrap="none">
              <a:spAutoFit/>
            </a:bodyPr>
            <a:lstStyle/>
            <a:p>
              <a:r>
                <a:rPr lang="en-US" altLang="ja-JP" sz="1800" b="1" dirty="0" smtClean="0"/>
                <a:t>Annual CO2 Emissions</a:t>
              </a:r>
              <a:r>
                <a:rPr lang="ja-JP" altLang="en-US" sz="1800" b="1" dirty="0"/>
                <a:t>　</a:t>
              </a:r>
              <a:r>
                <a:rPr lang="en-US" altLang="ja-JP" sz="1800" b="1" dirty="0" smtClean="0"/>
                <a:t>[×10</a:t>
              </a:r>
              <a:r>
                <a:rPr lang="en-US" altLang="ja-JP" sz="1800" b="1" baseline="30000" dirty="0" smtClean="0"/>
                <a:t>8</a:t>
              </a:r>
              <a:r>
                <a:rPr lang="en-US" altLang="ja-JP" sz="1800" b="1" dirty="0" smtClean="0"/>
                <a:t> t-C]</a:t>
              </a:r>
              <a:endParaRPr lang="en-US" altLang="ja-JP" sz="1800" b="1" dirty="0"/>
            </a:p>
          </p:txBody>
        </p:sp>
        <p:sp>
          <p:nvSpPr>
            <p:cNvPr id="26" name="AutoShape 18"/>
            <p:cNvSpPr>
              <a:spLocks noChangeArrowheads="1"/>
            </p:cNvSpPr>
            <p:nvPr/>
          </p:nvSpPr>
          <p:spPr bwMode="auto">
            <a:xfrm>
              <a:off x="3816" y="2368"/>
              <a:ext cx="136" cy="1080"/>
            </a:xfrm>
            <a:prstGeom prst="downArrow">
              <a:avLst>
                <a:gd name="adj1" fmla="val 50000"/>
                <a:gd name="adj2" fmla="val 198529"/>
              </a:avLst>
            </a:prstGeom>
            <a:solidFill>
              <a:srgbClr val="FFFFCC"/>
            </a:solidFill>
            <a:ln w="9525">
              <a:solidFill>
                <a:schemeClr val="tx1"/>
              </a:solidFill>
              <a:miter lim="800000"/>
              <a:headEnd/>
              <a:tailEnd/>
            </a:ln>
            <a:effectLst/>
          </p:spPr>
          <p:txBody>
            <a:bodyPr vert="eaVert" wrap="none" anchor="ctr"/>
            <a:lstStyle/>
            <a:p>
              <a:endParaRPr lang="ja-JP" altLang="en-US"/>
            </a:p>
          </p:txBody>
        </p:sp>
      </p:grpSp>
      <p:sp>
        <p:nvSpPr>
          <p:cNvPr id="27" name="Text Box 19"/>
          <p:cNvSpPr txBox="1">
            <a:spLocks noChangeArrowheads="1"/>
          </p:cNvSpPr>
          <p:nvPr/>
        </p:nvSpPr>
        <p:spPr bwMode="auto">
          <a:xfrm>
            <a:off x="457200" y="533400"/>
            <a:ext cx="5194051" cy="461665"/>
          </a:xfrm>
          <a:prstGeom prst="rect">
            <a:avLst/>
          </a:prstGeom>
          <a:noFill/>
          <a:ln w="9525">
            <a:noFill/>
            <a:miter lim="800000"/>
            <a:headEnd/>
            <a:tailEnd/>
          </a:ln>
          <a:effectLst/>
        </p:spPr>
        <p:txBody>
          <a:bodyPr wrap="none">
            <a:spAutoFit/>
          </a:bodyPr>
          <a:lstStyle/>
          <a:p>
            <a:r>
              <a:rPr lang="en-US" altLang="ja-JP" sz="2400" b="1" dirty="0" smtClean="0"/>
              <a:t>CO2 increase after industrial revolution</a:t>
            </a:r>
            <a:endParaRPr lang="ja-JP" alt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5" name="Text Box 19"/>
          <p:cNvSpPr txBox="1">
            <a:spLocks noChangeArrowheads="1"/>
          </p:cNvSpPr>
          <p:nvPr/>
        </p:nvSpPr>
        <p:spPr bwMode="auto">
          <a:xfrm>
            <a:off x="4162976" y="6396616"/>
            <a:ext cx="1920269" cy="338554"/>
          </a:xfrm>
          <a:prstGeom prst="rect">
            <a:avLst/>
          </a:prstGeom>
          <a:solidFill>
            <a:schemeClr val="bg1"/>
          </a:solidFill>
          <a:ln w="9525">
            <a:noFill/>
            <a:miter lim="800000"/>
            <a:headEnd/>
            <a:tailEnd/>
          </a:ln>
          <a:effectLst/>
        </p:spPr>
        <p:txBody>
          <a:bodyPr wrap="none">
            <a:spAutoFit/>
          </a:bodyPr>
          <a:lstStyle/>
          <a:p>
            <a:r>
              <a:rPr lang="en-US" altLang="ja-JP" sz="1600" b="1" dirty="0" smtClean="0"/>
              <a:t>170,000years before</a:t>
            </a:r>
            <a:endParaRPr lang="ja-JP" altLang="en-US" sz="1600" b="1" dirty="0"/>
          </a:p>
        </p:txBody>
      </p:sp>
      <p:grpSp>
        <p:nvGrpSpPr>
          <p:cNvPr id="2" name="Group 14"/>
          <p:cNvGrpSpPr>
            <a:grpSpLocks/>
          </p:cNvGrpSpPr>
          <p:nvPr/>
        </p:nvGrpSpPr>
        <p:grpSpPr bwMode="auto">
          <a:xfrm>
            <a:off x="838200" y="1174750"/>
            <a:ext cx="5638800" cy="5226050"/>
            <a:chOff x="125" y="0"/>
            <a:chExt cx="3120" cy="4140"/>
          </a:xfrm>
        </p:grpSpPr>
        <p:pic>
          <p:nvPicPr>
            <p:cNvPr id="4109" name="Picture 13" descr="【修正】ﾎﾞｽﾄｰｸｺｱ"/>
            <p:cNvPicPr>
              <a:picLocks noChangeAspect="1" noChangeArrowheads="1"/>
            </p:cNvPicPr>
            <p:nvPr/>
          </p:nvPicPr>
          <p:blipFill>
            <a:blip r:embed="rId2" cstate="print"/>
            <a:srcRect/>
            <a:stretch>
              <a:fillRect/>
            </a:stretch>
          </p:blipFill>
          <p:spPr bwMode="auto">
            <a:xfrm>
              <a:off x="683" y="0"/>
              <a:ext cx="2562" cy="4140"/>
            </a:xfrm>
            <a:prstGeom prst="rect">
              <a:avLst/>
            </a:prstGeom>
            <a:noFill/>
          </p:spPr>
        </p:pic>
        <p:sp>
          <p:nvSpPr>
            <p:cNvPr id="4103" name="Text Box 7"/>
            <p:cNvSpPr txBox="1">
              <a:spLocks noChangeArrowheads="1"/>
            </p:cNvSpPr>
            <p:nvPr/>
          </p:nvSpPr>
          <p:spPr bwMode="auto">
            <a:xfrm>
              <a:off x="125" y="2368"/>
              <a:ext cx="795" cy="379"/>
            </a:xfrm>
            <a:prstGeom prst="rect">
              <a:avLst/>
            </a:prstGeom>
            <a:solidFill>
              <a:srgbClr val="FFFFCC"/>
            </a:solidFill>
            <a:ln w="9525">
              <a:solidFill>
                <a:schemeClr val="tx1"/>
              </a:solidFill>
              <a:miter lim="800000"/>
              <a:headEnd/>
              <a:tailEnd/>
            </a:ln>
            <a:effectLst/>
          </p:spPr>
          <p:txBody>
            <a:bodyPr wrap="none">
              <a:spAutoFit/>
            </a:bodyPr>
            <a:lstStyle/>
            <a:p>
              <a:pPr algn="ctr"/>
              <a:r>
                <a:rPr lang="en-US" altLang="ja-JP" sz="1600" b="1" dirty="0" smtClean="0">
                  <a:solidFill>
                    <a:srgbClr val="FF3300"/>
                  </a:solidFill>
                </a:rPr>
                <a:t>CO2 in 1990:</a:t>
              </a:r>
            </a:p>
            <a:p>
              <a:pPr algn="ctr"/>
              <a:r>
                <a:rPr lang="ja-JP" altLang="en-US" sz="1600" b="1" dirty="0" smtClean="0">
                  <a:solidFill>
                    <a:srgbClr val="FF3300"/>
                  </a:solidFill>
                </a:rPr>
                <a:t>360 </a:t>
              </a:r>
              <a:r>
                <a:rPr lang="en-US" altLang="ja-JP" sz="1600" b="1" dirty="0">
                  <a:solidFill>
                    <a:srgbClr val="FF3300"/>
                  </a:solidFill>
                </a:rPr>
                <a:t>ppm</a:t>
              </a:r>
            </a:p>
          </p:txBody>
        </p:sp>
        <p:sp>
          <p:nvSpPr>
            <p:cNvPr id="4106" name="Text Box 10"/>
            <p:cNvSpPr txBox="1">
              <a:spLocks noChangeArrowheads="1"/>
            </p:cNvSpPr>
            <p:nvPr/>
          </p:nvSpPr>
          <p:spPr bwMode="auto">
            <a:xfrm>
              <a:off x="1831" y="3010"/>
              <a:ext cx="378" cy="225"/>
            </a:xfrm>
            <a:prstGeom prst="rect">
              <a:avLst/>
            </a:prstGeom>
            <a:solidFill>
              <a:srgbClr val="FFFFCC"/>
            </a:solidFill>
            <a:ln w="9525">
              <a:solidFill>
                <a:schemeClr val="accent2"/>
              </a:solidFill>
              <a:miter lim="800000"/>
              <a:headEnd/>
              <a:tailEnd/>
            </a:ln>
            <a:effectLst/>
          </p:spPr>
          <p:txBody>
            <a:bodyPr wrap="none">
              <a:spAutoFit/>
            </a:bodyPr>
            <a:lstStyle/>
            <a:p>
              <a:pPr algn="ctr"/>
              <a:r>
                <a:rPr lang="en-US" altLang="ja-JP" sz="1600" b="1">
                  <a:solidFill>
                    <a:srgbClr val="990033"/>
                  </a:solidFill>
                </a:rPr>
                <a:t>CO2</a:t>
              </a:r>
            </a:p>
          </p:txBody>
        </p:sp>
        <p:sp>
          <p:nvSpPr>
            <p:cNvPr id="4107" name="Text Box 11"/>
            <p:cNvSpPr txBox="1">
              <a:spLocks noChangeArrowheads="1"/>
            </p:cNvSpPr>
            <p:nvPr/>
          </p:nvSpPr>
          <p:spPr bwMode="auto">
            <a:xfrm>
              <a:off x="1687" y="1114"/>
              <a:ext cx="378" cy="224"/>
            </a:xfrm>
            <a:prstGeom prst="rect">
              <a:avLst/>
            </a:prstGeom>
            <a:solidFill>
              <a:srgbClr val="FFFFCC"/>
            </a:solidFill>
            <a:ln w="9525">
              <a:solidFill>
                <a:schemeClr val="accent2"/>
              </a:solidFill>
              <a:miter lim="800000"/>
              <a:headEnd/>
              <a:tailEnd/>
            </a:ln>
            <a:effectLst/>
          </p:spPr>
          <p:txBody>
            <a:bodyPr wrap="none">
              <a:spAutoFit/>
            </a:bodyPr>
            <a:lstStyle/>
            <a:p>
              <a:pPr algn="ctr"/>
              <a:r>
                <a:rPr lang="en-US" altLang="ja-JP" sz="1600" b="1">
                  <a:solidFill>
                    <a:srgbClr val="006699"/>
                  </a:solidFill>
                </a:rPr>
                <a:t>CH4</a:t>
              </a:r>
            </a:p>
          </p:txBody>
        </p:sp>
        <p:sp>
          <p:nvSpPr>
            <p:cNvPr id="4105" name="Line 9"/>
            <p:cNvSpPr>
              <a:spLocks noChangeShapeType="1"/>
            </p:cNvSpPr>
            <p:nvPr/>
          </p:nvSpPr>
          <p:spPr bwMode="auto">
            <a:xfrm>
              <a:off x="912" y="2560"/>
              <a:ext cx="384" cy="5"/>
            </a:xfrm>
            <a:prstGeom prst="line">
              <a:avLst/>
            </a:prstGeom>
            <a:noFill/>
            <a:ln w="38100">
              <a:solidFill>
                <a:srgbClr val="FF3300"/>
              </a:solidFill>
              <a:round/>
              <a:headEnd type="triangle" w="med" len="med"/>
              <a:tailEnd/>
            </a:ln>
            <a:effectLst/>
          </p:spPr>
          <p:txBody>
            <a:bodyPr/>
            <a:lstStyle/>
            <a:p>
              <a:endParaRPr lang="ja-JP" altLang="en-US"/>
            </a:p>
          </p:txBody>
        </p:sp>
      </p:grpSp>
      <p:sp>
        <p:nvSpPr>
          <p:cNvPr id="4116" name="Text Box 20"/>
          <p:cNvSpPr txBox="1">
            <a:spLocks noChangeArrowheads="1"/>
          </p:cNvSpPr>
          <p:nvPr/>
        </p:nvSpPr>
        <p:spPr bwMode="auto">
          <a:xfrm>
            <a:off x="2667279" y="6396616"/>
            <a:ext cx="354584" cy="338554"/>
          </a:xfrm>
          <a:prstGeom prst="rect">
            <a:avLst/>
          </a:prstGeom>
          <a:solidFill>
            <a:schemeClr val="bg1"/>
          </a:solidFill>
          <a:ln w="9525">
            <a:noFill/>
            <a:miter lim="800000"/>
            <a:headEnd/>
            <a:tailEnd/>
          </a:ln>
          <a:effectLst/>
        </p:spPr>
        <p:txBody>
          <a:bodyPr wrap="none">
            <a:spAutoFit/>
          </a:bodyPr>
          <a:lstStyle/>
          <a:p>
            <a:r>
              <a:rPr lang="en-US" altLang="ja-JP" sz="1600" b="1" dirty="0" smtClean="0"/>
              <a:t>IR</a:t>
            </a:r>
            <a:endParaRPr lang="ja-JP" altLang="en-US" sz="1600" b="1" dirty="0"/>
          </a:p>
        </p:txBody>
      </p:sp>
      <p:sp>
        <p:nvSpPr>
          <p:cNvPr id="4117" name="Text Box 21"/>
          <p:cNvSpPr txBox="1">
            <a:spLocks noChangeArrowheads="1"/>
          </p:cNvSpPr>
          <p:nvPr/>
        </p:nvSpPr>
        <p:spPr bwMode="auto">
          <a:xfrm>
            <a:off x="3074006" y="836196"/>
            <a:ext cx="2184893" cy="338554"/>
          </a:xfrm>
          <a:prstGeom prst="rect">
            <a:avLst/>
          </a:prstGeom>
          <a:solidFill>
            <a:srgbClr val="FFFFCC"/>
          </a:solidFill>
          <a:ln w="9525">
            <a:solidFill>
              <a:srgbClr val="FF3300"/>
            </a:solidFill>
            <a:miter lim="800000"/>
            <a:headEnd/>
            <a:tailEnd/>
          </a:ln>
          <a:effectLst/>
        </p:spPr>
        <p:txBody>
          <a:bodyPr wrap="none">
            <a:spAutoFit/>
          </a:bodyPr>
          <a:lstStyle/>
          <a:p>
            <a:r>
              <a:rPr lang="en-US" altLang="ja-JP" sz="1600" b="1" dirty="0" smtClean="0">
                <a:solidFill>
                  <a:srgbClr val="336600"/>
                </a:solidFill>
              </a:rPr>
              <a:t>Temperature difference</a:t>
            </a:r>
            <a:endParaRPr lang="ja-JP" altLang="en-US" sz="1600" b="1" dirty="0">
              <a:solidFill>
                <a:srgbClr val="336600"/>
              </a:solidFill>
            </a:endParaRPr>
          </a:p>
        </p:txBody>
      </p:sp>
      <p:sp>
        <p:nvSpPr>
          <p:cNvPr id="27" name="Text Box 19"/>
          <p:cNvSpPr txBox="1">
            <a:spLocks noChangeArrowheads="1"/>
          </p:cNvSpPr>
          <p:nvPr/>
        </p:nvSpPr>
        <p:spPr bwMode="auto">
          <a:xfrm>
            <a:off x="0" y="381000"/>
            <a:ext cx="4082015" cy="461665"/>
          </a:xfrm>
          <a:prstGeom prst="rect">
            <a:avLst/>
          </a:prstGeom>
          <a:noFill/>
          <a:ln w="9525">
            <a:noFill/>
            <a:miter lim="800000"/>
            <a:headEnd/>
            <a:tailEnd/>
          </a:ln>
          <a:effectLst/>
        </p:spPr>
        <p:txBody>
          <a:bodyPr wrap="none">
            <a:spAutoFit/>
          </a:bodyPr>
          <a:lstStyle/>
          <a:p>
            <a:r>
              <a:rPr lang="en-US" altLang="ja-JP" sz="2400" b="1" dirty="0" smtClean="0"/>
              <a:t>CO2 and ambient temperature</a:t>
            </a:r>
            <a:endParaRPr lang="ja-JP" alt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38</a:t>
            </a:fld>
            <a:endParaRPr lang="en-US" sz="1600" dirty="0"/>
          </a:p>
        </p:txBody>
      </p:sp>
      <p:pic>
        <p:nvPicPr>
          <p:cNvPr id="28" name="Picture 4" descr="南極ドームふじ"/>
          <p:cNvPicPr>
            <a:picLocks noChangeAspect="1" noChangeArrowheads="1"/>
          </p:cNvPicPr>
          <p:nvPr/>
        </p:nvPicPr>
        <p:blipFill>
          <a:blip r:embed="rId2" cstate="print"/>
          <a:srcRect/>
          <a:stretch>
            <a:fillRect/>
          </a:stretch>
        </p:blipFill>
        <p:spPr bwMode="auto">
          <a:xfrm>
            <a:off x="0" y="796925"/>
            <a:ext cx="9144000" cy="6061075"/>
          </a:xfrm>
          <a:prstGeom prst="rect">
            <a:avLst/>
          </a:prstGeom>
          <a:noFill/>
        </p:spPr>
      </p:pic>
      <p:sp>
        <p:nvSpPr>
          <p:cNvPr id="29" name="Text Box 5"/>
          <p:cNvSpPr txBox="1">
            <a:spLocks noChangeArrowheads="1"/>
          </p:cNvSpPr>
          <p:nvPr/>
        </p:nvSpPr>
        <p:spPr bwMode="auto">
          <a:xfrm>
            <a:off x="228600" y="457200"/>
            <a:ext cx="2919261" cy="461665"/>
          </a:xfrm>
          <a:prstGeom prst="rect">
            <a:avLst/>
          </a:prstGeom>
          <a:noFill/>
          <a:ln w="9525">
            <a:noFill/>
            <a:miter lim="800000"/>
            <a:headEnd/>
            <a:tailEnd/>
          </a:ln>
          <a:effectLst/>
        </p:spPr>
        <p:txBody>
          <a:bodyPr wrap="none">
            <a:spAutoFit/>
          </a:bodyPr>
          <a:lstStyle/>
          <a:p>
            <a:r>
              <a:rPr lang="en-US" altLang="ja-JP" sz="2400" b="1" dirty="0" smtClean="0"/>
              <a:t>South Pole Dome Fuji</a:t>
            </a:r>
            <a:endParaRPr lang="ja-JP" alt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92443"/>
          </a:xfrm>
          <a:prstGeom prst="rect">
            <a:avLst/>
          </a:prstGeom>
          <a:solidFill>
            <a:srgbClr val="FFC000"/>
          </a:solidFill>
        </p:spPr>
        <p:txBody>
          <a:bodyPr wrap="square" rtlCol="0">
            <a:spAutoFit/>
          </a:bodyPr>
          <a:lstStyle/>
          <a:p>
            <a:pPr algn="ctr"/>
            <a:r>
              <a:rPr lang="en-US" sz="2600" b="1" dirty="0" smtClean="0">
                <a:solidFill>
                  <a:schemeClr val="accent2">
                    <a:lumMod val="75000"/>
                  </a:schemeClr>
                </a:solidFill>
                <a:effectLst>
                  <a:outerShdw blurRad="38100" dist="38100" dir="2700000" algn="tl">
                    <a:srgbClr val="000000">
                      <a:alpha val="43137"/>
                    </a:srgbClr>
                  </a:outerShdw>
                </a:effectLst>
              </a:rPr>
              <a:t>BMM </a:t>
            </a:r>
            <a:r>
              <a:rPr lang="en-US" altLang="ja-JP" sz="2600" b="1" dirty="0" smtClean="0">
                <a:solidFill>
                  <a:schemeClr val="accent2">
                    <a:lumMod val="75000"/>
                  </a:schemeClr>
                </a:solidFill>
                <a:effectLst>
                  <a:outerShdw blurRad="38100" dist="38100" dir="2700000" algn="tl">
                    <a:srgbClr val="000000">
                      <a:alpha val="43137"/>
                    </a:srgbClr>
                  </a:outerShdw>
                </a:effectLst>
              </a:rPr>
              <a:t>4733</a:t>
            </a:r>
            <a:r>
              <a:rPr lang="en-US" sz="2600" b="1" dirty="0" smtClean="0">
                <a:solidFill>
                  <a:schemeClr val="accent2">
                    <a:lumMod val="75000"/>
                  </a:schemeClr>
                </a:solidFill>
                <a:effectLst>
                  <a:outerShdw blurRad="38100" dist="38100" dir="2700000" algn="tl">
                    <a:srgbClr val="000000">
                      <a:alpha val="43137"/>
                    </a:srgbClr>
                  </a:outerShdw>
                </a:effectLst>
              </a:rPr>
              <a:t> </a:t>
            </a:r>
            <a:r>
              <a:rPr lang="en-US" altLang="ja-JP" sz="2600" b="1" dirty="0" smtClean="0">
                <a:solidFill>
                  <a:schemeClr val="accent2">
                    <a:lumMod val="75000"/>
                  </a:schemeClr>
                </a:solidFill>
                <a:effectLst>
                  <a:outerShdw blurRad="38100" dist="38100" dir="2700000" algn="tl">
                    <a:srgbClr val="000000">
                      <a:alpha val="43137"/>
                    </a:srgbClr>
                  </a:outerShdw>
                </a:effectLst>
              </a:rPr>
              <a:t>Power Plant Technology</a:t>
            </a:r>
            <a:endParaRPr lang="en-MY" sz="2600" b="1" dirty="0">
              <a:solidFill>
                <a:schemeClr val="accent2">
                  <a:lumMod val="75000"/>
                </a:schemeClr>
              </a:solidFill>
              <a:effectLst>
                <a:outerShdw blurRad="38100" dist="38100" dir="2700000" algn="tl">
                  <a:srgbClr val="000000">
                    <a:alpha val="43137"/>
                  </a:srgbClr>
                </a:outerShdw>
              </a:effectLst>
            </a:endParaRPr>
          </a:p>
        </p:txBody>
      </p:sp>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39</a:t>
            </a:fld>
            <a:endParaRPr lang="en-US" sz="1600" dirty="0"/>
          </a:p>
        </p:txBody>
      </p:sp>
      <p:pic>
        <p:nvPicPr>
          <p:cNvPr id="6" name="Picture 2" descr="通常掘削で得られた３．７７mコア"/>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 Box 3"/>
          <p:cNvSpPr txBox="1">
            <a:spLocks noChangeArrowheads="1"/>
          </p:cNvSpPr>
          <p:nvPr/>
        </p:nvSpPr>
        <p:spPr bwMode="auto">
          <a:xfrm>
            <a:off x="300038" y="244475"/>
            <a:ext cx="8548687" cy="584775"/>
          </a:xfrm>
          <a:prstGeom prst="rect">
            <a:avLst/>
          </a:prstGeom>
          <a:noFill/>
          <a:ln w="9525">
            <a:noFill/>
            <a:miter lim="800000"/>
            <a:headEnd/>
            <a:tailEnd/>
          </a:ln>
          <a:effectLst/>
        </p:spPr>
        <p:txBody>
          <a:bodyPr>
            <a:spAutoFit/>
          </a:bodyPr>
          <a:lstStyle/>
          <a:p>
            <a:r>
              <a:rPr lang="en-US" altLang="ja-JP" sz="3200" b="1" dirty="0" smtClean="0">
                <a:solidFill>
                  <a:schemeClr val="bg1"/>
                </a:solidFill>
              </a:rPr>
              <a:t>South pole Ice got by Dome Fuji</a:t>
            </a:r>
            <a:r>
              <a:rPr lang="ja-JP" altLang="en-US" sz="3200" b="1" dirty="0" smtClean="0">
                <a:solidFill>
                  <a:schemeClr val="bg1"/>
                </a:solidFill>
              </a:rPr>
              <a:t>（</a:t>
            </a:r>
            <a:r>
              <a:rPr lang="en-US" altLang="ja-JP" sz="3200" b="1" dirty="0" smtClean="0">
                <a:solidFill>
                  <a:schemeClr val="bg1"/>
                </a:solidFill>
              </a:rPr>
              <a:t>2004</a:t>
            </a:r>
            <a:r>
              <a:rPr lang="ja-JP" altLang="en-US" sz="3200" b="1" dirty="0" smtClean="0">
                <a:solidFill>
                  <a:schemeClr val="bg1"/>
                </a:solidFill>
              </a:rPr>
              <a:t>）</a:t>
            </a:r>
            <a:endParaRPr lang="ja-JP" altLang="en-US" sz="3200" b="1" dirty="0">
              <a:solidFill>
                <a:schemeClr val="bg1"/>
              </a:solidFill>
            </a:endParaRPr>
          </a:p>
        </p:txBody>
      </p:sp>
      <p:sp>
        <p:nvSpPr>
          <p:cNvPr id="10" name="Line 4"/>
          <p:cNvSpPr>
            <a:spLocks noChangeShapeType="1"/>
          </p:cNvSpPr>
          <p:nvPr/>
        </p:nvSpPr>
        <p:spPr bwMode="auto">
          <a:xfrm flipH="1">
            <a:off x="2873375" y="784225"/>
            <a:ext cx="420688" cy="3525838"/>
          </a:xfrm>
          <a:prstGeom prst="line">
            <a:avLst/>
          </a:prstGeom>
          <a:noFill/>
          <a:ln w="38100">
            <a:solidFill>
              <a:schemeClr val="bg1"/>
            </a:solidFill>
            <a:round/>
            <a:headEnd/>
            <a:tailEnd type="triangle" w="med" len="med"/>
          </a:ln>
          <a:effectLst/>
        </p:spPr>
        <p:txBody>
          <a:bodyPr/>
          <a:lstStyle/>
          <a:p>
            <a:endParaRPr lang="ja-JP" altLang="en-US"/>
          </a:p>
        </p:txBody>
      </p:sp>
      <p:sp>
        <p:nvSpPr>
          <p:cNvPr id="11" name="Text Box 5"/>
          <p:cNvSpPr txBox="1">
            <a:spLocks noChangeArrowheads="1"/>
          </p:cNvSpPr>
          <p:nvPr/>
        </p:nvSpPr>
        <p:spPr bwMode="auto">
          <a:xfrm>
            <a:off x="2286001" y="5700713"/>
            <a:ext cx="6858000" cy="954107"/>
          </a:xfrm>
          <a:prstGeom prst="rect">
            <a:avLst/>
          </a:prstGeom>
          <a:noFill/>
          <a:ln w="9525">
            <a:noFill/>
            <a:miter lim="800000"/>
            <a:headEnd/>
            <a:tailEnd/>
          </a:ln>
          <a:effectLst/>
        </p:spPr>
        <p:txBody>
          <a:bodyPr wrap="square">
            <a:spAutoFit/>
          </a:bodyPr>
          <a:lstStyle/>
          <a:p>
            <a:r>
              <a:rPr lang="en-US" altLang="ja-JP" sz="2800" b="1" dirty="0" smtClean="0">
                <a:solidFill>
                  <a:schemeClr val="bg1"/>
                </a:solidFill>
              </a:rPr>
              <a:t>2004</a:t>
            </a:r>
            <a:r>
              <a:rPr lang="ja-JP" altLang="en-US" sz="2800" b="1" dirty="0" smtClean="0">
                <a:solidFill>
                  <a:schemeClr val="bg1"/>
                </a:solidFill>
              </a:rPr>
              <a:t>：</a:t>
            </a:r>
            <a:r>
              <a:rPr lang="en-US" altLang="ja-JP" sz="2800" b="1" dirty="0">
                <a:solidFill>
                  <a:schemeClr val="bg1"/>
                </a:solidFill>
              </a:rPr>
              <a:t>2500m</a:t>
            </a:r>
            <a:r>
              <a:rPr lang="ja-JP" altLang="en-US" sz="2800" b="1" dirty="0">
                <a:solidFill>
                  <a:schemeClr val="bg1"/>
                </a:solidFill>
              </a:rPr>
              <a:t>→</a:t>
            </a:r>
            <a:r>
              <a:rPr lang="en-US" altLang="ja-JP" sz="2800" b="1" dirty="0" smtClean="0">
                <a:solidFill>
                  <a:schemeClr val="bg1"/>
                </a:solidFill>
              </a:rPr>
              <a:t>320,000 years before</a:t>
            </a:r>
            <a:endParaRPr lang="ja-JP" altLang="en-US" sz="2800" b="1" dirty="0">
              <a:solidFill>
                <a:schemeClr val="bg1"/>
              </a:solidFill>
            </a:endParaRPr>
          </a:p>
          <a:p>
            <a:r>
              <a:rPr lang="en-US" altLang="ja-JP" sz="2800" b="1" dirty="0">
                <a:solidFill>
                  <a:schemeClr val="bg1"/>
                </a:solidFill>
              </a:rPr>
              <a:t>2007.1.26</a:t>
            </a:r>
            <a:r>
              <a:rPr lang="ja-JP" altLang="en-US" sz="2800" b="1" dirty="0">
                <a:solidFill>
                  <a:schemeClr val="bg1"/>
                </a:solidFill>
              </a:rPr>
              <a:t>： </a:t>
            </a:r>
            <a:r>
              <a:rPr lang="en-US" altLang="ja-JP" sz="2800" b="1" dirty="0">
                <a:solidFill>
                  <a:schemeClr val="bg1"/>
                </a:solidFill>
              </a:rPr>
              <a:t>3035 m</a:t>
            </a:r>
            <a:r>
              <a:rPr lang="en-US" altLang="ja-JP" sz="2800" dirty="0"/>
              <a:t> </a:t>
            </a:r>
            <a:r>
              <a:rPr lang="ja-JP" altLang="en-US" sz="2800" b="1" dirty="0">
                <a:solidFill>
                  <a:schemeClr val="bg1"/>
                </a:solidFill>
              </a:rPr>
              <a:t>→</a:t>
            </a:r>
            <a:r>
              <a:rPr lang="en-US" altLang="ja-JP" sz="2800" b="1" dirty="0" smtClean="0">
                <a:solidFill>
                  <a:schemeClr val="bg1"/>
                </a:solidFill>
              </a:rPr>
              <a:t>800,000 years before</a:t>
            </a:r>
            <a:endParaRPr lang="ja-JP" altLang="en-US" sz="2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4</a:t>
            </a:fld>
            <a:endParaRPr lang="en-US" sz="1600" dirty="0"/>
          </a:p>
        </p:txBody>
      </p:sp>
      <p:pic>
        <p:nvPicPr>
          <p:cNvPr id="10" name="図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219200"/>
            <a:ext cx="8001000" cy="5029200"/>
          </a:xfrm>
          <a:prstGeom prst="rect">
            <a:avLst/>
          </a:prstGeom>
          <a:noFill/>
          <a:ln>
            <a:noFill/>
          </a:ln>
        </p:spPr>
      </p:pic>
      <p:sp>
        <p:nvSpPr>
          <p:cNvPr id="6" name="テキスト ボックス 5"/>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How about Malaysia?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40</a:t>
            </a:fld>
            <a:endParaRPr lang="en-US" sz="1600" dirty="0"/>
          </a:p>
        </p:txBody>
      </p:sp>
      <p:pic>
        <p:nvPicPr>
          <p:cNvPr id="4" name="Picture 4" descr="ドームふじコア解析"/>
          <p:cNvPicPr>
            <a:picLocks noChangeAspect="1" noChangeArrowheads="1"/>
          </p:cNvPicPr>
          <p:nvPr/>
        </p:nvPicPr>
        <p:blipFill>
          <a:blip r:embed="rId2" cstate="print"/>
          <a:srcRect/>
          <a:stretch>
            <a:fillRect/>
          </a:stretch>
        </p:blipFill>
        <p:spPr bwMode="auto">
          <a:xfrm>
            <a:off x="322263" y="0"/>
            <a:ext cx="4084637" cy="6858000"/>
          </a:xfrm>
          <a:prstGeom prst="rect">
            <a:avLst/>
          </a:prstGeom>
          <a:noFill/>
        </p:spPr>
      </p:pic>
      <p:pic>
        <p:nvPicPr>
          <p:cNvPr id="5" name="Picture 5" descr="CO2&amp;CH4"/>
          <p:cNvPicPr>
            <a:picLocks noChangeAspect="1" noChangeArrowheads="1"/>
          </p:cNvPicPr>
          <p:nvPr/>
        </p:nvPicPr>
        <p:blipFill>
          <a:blip r:embed="rId3" cstate="print"/>
          <a:srcRect/>
          <a:stretch>
            <a:fillRect/>
          </a:stretch>
        </p:blipFill>
        <p:spPr bwMode="auto">
          <a:xfrm>
            <a:off x="4703763" y="0"/>
            <a:ext cx="3940175" cy="6858000"/>
          </a:xfrm>
          <a:prstGeom prst="rect">
            <a:avLst/>
          </a:prstGeom>
          <a:noFill/>
        </p:spPr>
      </p:pic>
      <p:sp>
        <p:nvSpPr>
          <p:cNvPr id="6" name="Text Box 9"/>
          <p:cNvSpPr txBox="1">
            <a:spLocks noChangeArrowheads="1"/>
          </p:cNvSpPr>
          <p:nvPr/>
        </p:nvSpPr>
        <p:spPr bwMode="auto">
          <a:xfrm>
            <a:off x="4441825" y="2789238"/>
            <a:ext cx="184150" cy="457200"/>
          </a:xfrm>
          <a:prstGeom prst="rect">
            <a:avLst/>
          </a:prstGeom>
          <a:noFill/>
          <a:ln w="9525">
            <a:noFill/>
            <a:miter lim="800000"/>
            <a:headEnd/>
            <a:tailEnd/>
          </a:ln>
          <a:effectLst/>
        </p:spPr>
        <p:txBody>
          <a:bodyPr wrap="none">
            <a:spAutoFit/>
          </a:bodyPr>
          <a:lstStyle/>
          <a:p>
            <a:endParaRPr lang="ja-JP" altLang="en-US"/>
          </a:p>
        </p:txBody>
      </p:sp>
      <p:sp>
        <p:nvSpPr>
          <p:cNvPr id="9" name="Text Box 12"/>
          <p:cNvSpPr txBox="1">
            <a:spLocks noChangeArrowheads="1"/>
          </p:cNvSpPr>
          <p:nvPr/>
        </p:nvSpPr>
        <p:spPr bwMode="auto">
          <a:xfrm>
            <a:off x="2362200" y="6073775"/>
            <a:ext cx="4686860" cy="461665"/>
          </a:xfrm>
          <a:prstGeom prst="rect">
            <a:avLst/>
          </a:prstGeom>
          <a:solidFill>
            <a:schemeClr val="bg1"/>
          </a:solidFill>
          <a:ln w="9525">
            <a:noFill/>
            <a:miter lim="800000"/>
            <a:headEnd/>
            <a:tailEnd/>
          </a:ln>
          <a:effectLst/>
        </p:spPr>
        <p:txBody>
          <a:bodyPr wrap="none">
            <a:spAutoFit/>
          </a:bodyPr>
          <a:lstStyle/>
          <a:p>
            <a:r>
              <a:rPr lang="en-US" altLang="ja-JP" sz="2400" b="1" dirty="0" smtClean="0">
                <a:solidFill>
                  <a:srgbClr val="006699"/>
                </a:solidFill>
              </a:rPr>
              <a:t>Milankovitch cycles</a:t>
            </a:r>
            <a:r>
              <a:rPr lang="ja-JP" altLang="en-US" sz="2400" b="1" dirty="0" smtClean="0">
                <a:solidFill>
                  <a:srgbClr val="006699"/>
                </a:solidFill>
              </a:rPr>
              <a:t>（</a:t>
            </a:r>
            <a:r>
              <a:rPr lang="en-US" altLang="ja-JP" sz="2400" b="1" dirty="0" smtClean="0">
                <a:solidFill>
                  <a:srgbClr val="006699"/>
                </a:solidFill>
              </a:rPr>
              <a:t>100,000 cycle</a:t>
            </a:r>
            <a:r>
              <a:rPr lang="ja-JP" altLang="en-US" sz="2400" b="1" dirty="0" smtClean="0">
                <a:solidFill>
                  <a:srgbClr val="006699"/>
                </a:solidFill>
              </a:rPr>
              <a:t>）</a:t>
            </a:r>
            <a:endParaRPr lang="ja-JP" altLang="en-US" sz="2400" b="1" dirty="0">
              <a:solidFill>
                <a:srgbClr val="00669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41</a:t>
            </a:fld>
            <a:endParaRPr lang="en-US" sz="1600" dirty="0"/>
          </a:p>
        </p:txBody>
      </p:sp>
      <p:sp>
        <p:nvSpPr>
          <p:cNvPr id="4" name="Text Box 2"/>
          <p:cNvSpPr txBox="1">
            <a:spLocks noChangeArrowheads="1"/>
          </p:cNvSpPr>
          <p:nvPr/>
        </p:nvSpPr>
        <p:spPr bwMode="auto">
          <a:xfrm>
            <a:off x="247650" y="279224"/>
            <a:ext cx="8139113" cy="1200329"/>
          </a:xfrm>
          <a:prstGeom prst="rect">
            <a:avLst/>
          </a:prstGeom>
          <a:noFill/>
          <a:ln w="9525">
            <a:noFill/>
            <a:miter lim="800000"/>
            <a:headEnd/>
            <a:tailEnd/>
          </a:ln>
          <a:effectLst/>
        </p:spPr>
        <p:txBody>
          <a:bodyPr wrap="square">
            <a:spAutoFit/>
          </a:bodyPr>
          <a:lstStyle/>
          <a:p>
            <a:pPr algn="ctr"/>
            <a:r>
              <a:rPr lang="en-US" altLang="ja-JP" sz="3600" dirty="0" smtClean="0">
                <a:ea typeface="HGP創英角ﾎﾟｯﾌﾟ体" pitchFamily="50" charset="-128"/>
              </a:rPr>
              <a:t>Night view of the world. </a:t>
            </a:r>
          </a:p>
          <a:p>
            <a:pPr algn="ctr"/>
            <a:r>
              <a:rPr lang="en-US" altLang="ja-JP" sz="3600" dirty="0" smtClean="0">
                <a:ea typeface="HGP創英角ﾎﾟｯﾌﾟ体" pitchFamily="50" charset="-128"/>
              </a:rPr>
              <a:t>It is a pretty scenery, But....... Is it good?</a:t>
            </a:r>
            <a:endParaRPr lang="ja-JP" altLang="en-US" sz="3600" dirty="0">
              <a:ea typeface="HGP創英角ﾎﾟｯﾌﾟ体" pitchFamily="50" charset="-128"/>
            </a:endParaRPr>
          </a:p>
        </p:txBody>
      </p:sp>
      <p:grpSp>
        <p:nvGrpSpPr>
          <p:cNvPr id="5" name="Group 4"/>
          <p:cNvGrpSpPr>
            <a:grpSpLocks/>
          </p:cNvGrpSpPr>
          <p:nvPr/>
        </p:nvGrpSpPr>
        <p:grpSpPr bwMode="auto">
          <a:xfrm>
            <a:off x="38100" y="1577801"/>
            <a:ext cx="9067800" cy="4447555"/>
            <a:chOff x="0" y="1221"/>
            <a:chExt cx="5760" cy="2795"/>
          </a:xfrm>
        </p:grpSpPr>
        <p:pic>
          <p:nvPicPr>
            <p:cNvPr id="6" name="Picture 5" descr="コピー ～ 夜景火災2"/>
            <p:cNvPicPr>
              <a:picLocks noChangeAspect="1" noChangeArrowheads="1"/>
            </p:cNvPicPr>
            <p:nvPr/>
          </p:nvPicPr>
          <p:blipFill>
            <a:blip r:embed="rId2" cstate="print"/>
            <a:srcRect/>
            <a:stretch>
              <a:fillRect/>
            </a:stretch>
          </p:blipFill>
          <p:spPr bwMode="auto">
            <a:xfrm>
              <a:off x="0" y="1221"/>
              <a:ext cx="2916" cy="2795"/>
            </a:xfrm>
            <a:prstGeom prst="rect">
              <a:avLst/>
            </a:prstGeom>
            <a:noFill/>
          </p:spPr>
        </p:pic>
        <p:pic>
          <p:nvPicPr>
            <p:cNvPr id="9" name="Picture 6" descr="コピー ～ 夜景火災1"/>
            <p:cNvPicPr>
              <a:picLocks noChangeAspect="1" noChangeArrowheads="1"/>
            </p:cNvPicPr>
            <p:nvPr/>
          </p:nvPicPr>
          <p:blipFill>
            <a:blip r:embed="rId3" cstate="print"/>
            <a:srcRect/>
            <a:stretch>
              <a:fillRect/>
            </a:stretch>
          </p:blipFill>
          <p:spPr bwMode="auto">
            <a:xfrm>
              <a:off x="2925" y="1221"/>
              <a:ext cx="2835" cy="2609"/>
            </a:xfrm>
            <a:prstGeom prst="rect">
              <a:avLst/>
            </a:prstGeom>
            <a:noFill/>
          </p:spPr>
        </p:pic>
      </p:grpSp>
      <p:sp>
        <p:nvSpPr>
          <p:cNvPr id="10" name="Text Box 7"/>
          <p:cNvSpPr txBox="1">
            <a:spLocks noChangeArrowheads="1"/>
          </p:cNvSpPr>
          <p:nvPr/>
        </p:nvSpPr>
        <p:spPr bwMode="auto">
          <a:xfrm>
            <a:off x="5715000" y="4191000"/>
            <a:ext cx="1704121" cy="400110"/>
          </a:xfrm>
          <a:prstGeom prst="rect">
            <a:avLst/>
          </a:prstGeom>
          <a:noFill/>
          <a:ln w="9525">
            <a:noFill/>
            <a:miter lim="800000"/>
            <a:headEnd/>
            <a:tailEnd/>
          </a:ln>
          <a:effectLst/>
        </p:spPr>
        <p:txBody>
          <a:bodyPr wrap="none">
            <a:spAutoFit/>
          </a:bodyPr>
          <a:lstStyle/>
          <a:p>
            <a:r>
              <a:rPr lang="en-US" altLang="ja-JP" sz="2000" dirty="0" smtClean="0">
                <a:solidFill>
                  <a:srgbClr val="FF3300"/>
                </a:solidFill>
                <a:ea typeface="HGP創英角ﾎﾟｯﾌﾟ体" pitchFamily="50" charset="-128"/>
              </a:rPr>
              <a:t>Forest Burning</a:t>
            </a:r>
            <a:endParaRPr lang="ja-JP" altLang="en-US" sz="2000" dirty="0">
              <a:solidFill>
                <a:srgbClr val="FF3300"/>
              </a:solidFill>
              <a:ea typeface="HGP創英角ﾎﾟｯﾌﾟ体" pitchFamily="50" charset="-128"/>
            </a:endParaRPr>
          </a:p>
        </p:txBody>
      </p:sp>
      <p:sp>
        <p:nvSpPr>
          <p:cNvPr id="11" name="Line 8"/>
          <p:cNvSpPr>
            <a:spLocks noChangeShapeType="1"/>
          </p:cNvSpPr>
          <p:nvPr/>
        </p:nvSpPr>
        <p:spPr bwMode="auto">
          <a:xfrm flipH="1">
            <a:off x="5414963" y="4419600"/>
            <a:ext cx="376237" cy="63500"/>
          </a:xfrm>
          <a:prstGeom prst="line">
            <a:avLst/>
          </a:prstGeom>
          <a:noFill/>
          <a:ln w="9525">
            <a:solidFill>
              <a:srgbClr val="FF3300"/>
            </a:solidFill>
            <a:round/>
            <a:headEnd/>
            <a:tailEnd type="triangle" w="med" len="med"/>
          </a:ln>
          <a:effectLst/>
        </p:spPr>
        <p:txBody>
          <a:bodyPr/>
          <a:lstStyle/>
          <a:p>
            <a:endParaRPr lang="ja-JP" altLang="en-US"/>
          </a:p>
        </p:txBody>
      </p:sp>
      <p:sp>
        <p:nvSpPr>
          <p:cNvPr id="12" name="Text Box 9"/>
          <p:cNvSpPr txBox="1">
            <a:spLocks noChangeArrowheads="1"/>
          </p:cNvSpPr>
          <p:nvPr/>
        </p:nvSpPr>
        <p:spPr bwMode="auto">
          <a:xfrm>
            <a:off x="6527800" y="1665288"/>
            <a:ext cx="1334020" cy="400110"/>
          </a:xfrm>
          <a:prstGeom prst="rect">
            <a:avLst/>
          </a:prstGeom>
          <a:noFill/>
          <a:ln w="9525">
            <a:noFill/>
            <a:miter lim="800000"/>
            <a:headEnd/>
            <a:tailEnd/>
          </a:ln>
          <a:effectLst/>
        </p:spPr>
        <p:txBody>
          <a:bodyPr wrap="none">
            <a:spAutoFit/>
          </a:bodyPr>
          <a:lstStyle/>
          <a:p>
            <a:r>
              <a:rPr lang="en-US" altLang="ja-JP" sz="2000" dirty="0" smtClean="0">
                <a:solidFill>
                  <a:schemeClr val="accent6">
                    <a:lumMod val="75000"/>
                  </a:schemeClr>
                </a:solidFill>
                <a:ea typeface="HGP創英角ﾎﾟｯﾌﾟ体" pitchFamily="50" charset="-128"/>
              </a:rPr>
              <a:t>Gas Flaring</a:t>
            </a:r>
            <a:endParaRPr lang="ja-JP" altLang="en-US" sz="2000" dirty="0">
              <a:solidFill>
                <a:schemeClr val="accent6">
                  <a:lumMod val="75000"/>
                </a:schemeClr>
              </a:solidFill>
              <a:ea typeface="HGP創英角ﾎﾟｯﾌﾟ体" pitchFamily="50" charset="-128"/>
            </a:endParaRPr>
          </a:p>
        </p:txBody>
      </p:sp>
      <p:sp>
        <p:nvSpPr>
          <p:cNvPr id="13" name="Line 10"/>
          <p:cNvSpPr>
            <a:spLocks noChangeShapeType="1"/>
          </p:cNvSpPr>
          <p:nvPr/>
        </p:nvSpPr>
        <p:spPr bwMode="auto">
          <a:xfrm>
            <a:off x="6516688" y="1885950"/>
            <a:ext cx="57150" cy="449263"/>
          </a:xfrm>
          <a:prstGeom prst="line">
            <a:avLst/>
          </a:prstGeom>
          <a:noFill/>
          <a:ln w="9525">
            <a:solidFill>
              <a:schemeClr val="accent6">
                <a:lumMod val="75000"/>
              </a:schemeClr>
            </a:solidFill>
            <a:round/>
            <a:headEnd/>
            <a:tailEnd type="triangle" w="med" len="med"/>
          </a:ln>
          <a:effectLst/>
        </p:spPr>
        <p:txBody>
          <a:bodyPr/>
          <a:lstStyle/>
          <a:p>
            <a:endParaRPr lang="ja-JP" altLang="en-US"/>
          </a:p>
        </p:txBody>
      </p:sp>
      <p:grpSp>
        <p:nvGrpSpPr>
          <p:cNvPr id="14" name="Group 11"/>
          <p:cNvGrpSpPr>
            <a:grpSpLocks/>
          </p:cNvGrpSpPr>
          <p:nvPr/>
        </p:nvGrpSpPr>
        <p:grpSpPr bwMode="auto">
          <a:xfrm>
            <a:off x="7842263" y="3178175"/>
            <a:ext cx="1427165" cy="812800"/>
            <a:chOff x="4995" y="447"/>
            <a:chExt cx="899" cy="512"/>
          </a:xfrm>
        </p:grpSpPr>
        <p:sp>
          <p:nvSpPr>
            <p:cNvPr id="15" name="Line 12"/>
            <p:cNvSpPr>
              <a:spLocks noChangeShapeType="1"/>
            </p:cNvSpPr>
            <p:nvPr/>
          </p:nvSpPr>
          <p:spPr bwMode="auto">
            <a:xfrm flipH="1" flipV="1">
              <a:off x="5130" y="447"/>
              <a:ext cx="64" cy="310"/>
            </a:xfrm>
            <a:prstGeom prst="line">
              <a:avLst/>
            </a:prstGeom>
            <a:noFill/>
            <a:ln w="9525">
              <a:solidFill>
                <a:srgbClr val="CCFFFF"/>
              </a:solidFill>
              <a:round/>
              <a:headEnd/>
              <a:tailEnd type="triangle" w="med" len="med"/>
            </a:ln>
            <a:effectLst/>
          </p:spPr>
          <p:txBody>
            <a:bodyPr/>
            <a:lstStyle/>
            <a:p>
              <a:endParaRPr lang="ja-JP" altLang="en-US"/>
            </a:p>
          </p:txBody>
        </p:sp>
        <p:sp>
          <p:nvSpPr>
            <p:cNvPr id="16" name="Text Box 13"/>
            <p:cNvSpPr txBox="1">
              <a:spLocks noChangeArrowheads="1"/>
            </p:cNvSpPr>
            <p:nvPr/>
          </p:nvSpPr>
          <p:spPr bwMode="auto">
            <a:xfrm>
              <a:off x="4995" y="707"/>
              <a:ext cx="899" cy="252"/>
            </a:xfrm>
            <a:prstGeom prst="rect">
              <a:avLst/>
            </a:prstGeom>
            <a:noFill/>
            <a:ln w="9525">
              <a:noFill/>
              <a:miter lim="800000"/>
              <a:headEnd/>
              <a:tailEnd/>
            </a:ln>
            <a:effectLst/>
          </p:spPr>
          <p:txBody>
            <a:bodyPr wrap="none">
              <a:spAutoFit/>
            </a:bodyPr>
            <a:lstStyle/>
            <a:p>
              <a:r>
                <a:rPr lang="en-US" altLang="ja-JP" sz="2000" dirty="0" smtClean="0">
                  <a:solidFill>
                    <a:srgbClr val="CCFFFF"/>
                  </a:solidFill>
                  <a:ea typeface="HGP創英角ﾎﾟｯﾌﾟ体" pitchFamily="50" charset="-128"/>
                </a:rPr>
                <a:t>Fishing light</a:t>
              </a:r>
              <a:endParaRPr lang="ja-JP" altLang="en-US" sz="2000" dirty="0">
                <a:solidFill>
                  <a:srgbClr val="CCFFFF"/>
                </a:solidFill>
                <a:ea typeface="HGP創英角ﾎﾟｯﾌﾟ体" pitchFamily="50" charset="-128"/>
              </a:endParaRPr>
            </a:p>
          </p:txBody>
        </p:sp>
      </p:grpSp>
      <p:sp>
        <p:nvSpPr>
          <p:cNvPr id="17" name="Line 14"/>
          <p:cNvSpPr>
            <a:spLocks noChangeShapeType="1"/>
          </p:cNvSpPr>
          <p:nvPr/>
        </p:nvSpPr>
        <p:spPr bwMode="auto">
          <a:xfrm flipH="1" flipV="1">
            <a:off x="2598738" y="3192463"/>
            <a:ext cx="463550" cy="130175"/>
          </a:xfrm>
          <a:prstGeom prst="line">
            <a:avLst/>
          </a:prstGeom>
          <a:noFill/>
          <a:ln w="9525">
            <a:solidFill>
              <a:schemeClr val="bg1"/>
            </a:solidFill>
            <a:round/>
            <a:headEnd/>
            <a:tailEnd type="triangle" w="med" len="med"/>
          </a:ln>
          <a:effectLst/>
        </p:spPr>
        <p:txBody>
          <a:bodyPr/>
          <a:lstStyle/>
          <a:p>
            <a:endParaRPr lang="ja-JP" altLang="en-US"/>
          </a:p>
        </p:txBody>
      </p:sp>
      <p:sp>
        <p:nvSpPr>
          <p:cNvPr id="18" name="Text Box 15"/>
          <p:cNvSpPr txBox="1">
            <a:spLocks noChangeArrowheads="1"/>
          </p:cNvSpPr>
          <p:nvPr/>
        </p:nvSpPr>
        <p:spPr bwMode="auto">
          <a:xfrm>
            <a:off x="2967038" y="3140075"/>
            <a:ext cx="1253356" cy="400110"/>
          </a:xfrm>
          <a:prstGeom prst="rect">
            <a:avLst/>
          </a:prstGeom>
          <a:noFill/>
          <a:ln w="9525">
            <a:noFill/>
            <a:miter lim="800000"/>
            <a:headEnd/>
            <a:tailEnd/>
          </a:ln>
          <a:effectLst/>
        </p:spPr>
        <p:txBody>
          <a:bodyPr wrap="none">
            <a:spAutoFit/>
          </a:bodyPr>
          <a:lstStyle/>
          <a:p>
            <a:r>
              <a:rPr lang="en-US" altLang="ja-JP" sz="2000" dirty="0" smtClean="0">
                <a:solidFill>
                  <a:schemeClr val="bg1"/>
                </a:solidFill>
                <a:ea typeface="HGP創英角ﾎﾟｯﾌﾟ体" pitchFamily="50" charset="-128"/>
              </a:rPr>
              <a:t>Town light</a:t>
            </a:r>
            <a:endParaRPr lang="ja-JP" altLang="en-US" sz="2000" dirty="0">
              <a:solidFill>
                <a:schemeClr val="bg1"/>
              </a:solidFill>
              <a:ea typeface="HGP創英角ﾎﾟｯﾌﾟ体" pitchFamily="50" charset="-128"/>
            </a:endParaRPr>
          </a:p>
        </p:txBody>
      </p:sp>
      <p:sp>
        <p:nvSpPr>
          <p:cNvPr id="19" name="Line 16"/>
          <p:cNvSpPr>
            <a:spLocks noChangeShapeType="1"/>
          </p:cNvSpPr>
          <p:nvPr/>
        </p:nvSpPr>
        <p:spPr bwMode="auto">
          <a:xfrm>
            <a:off x="0" y="4192588"/>
            <a:ext cx="9144000" cy="0"/>
          </a:xfrm>
          <a:prstGeom prst="line">
            <a:avLst/>
          </a:prstGeom>
          <a:noFill/>
          <a:ln w="28575">
            <a:solidFill>
              <a:srgbClr val="FF3300"/>
            </a:solidFill>
            <a:round/>
            <a:headEnd/>
            <a:tailEnd/>
          </a:ln>
          <a:effectLst/>
        </p:spPr>
        <p:txBody>
          <a:bodyPr/>
          <a:lstStyle/>
          <a:p>
            <a:endParaRPr lang="ja-JP" altLang="en-US"/>
          </a:p>
        </p:txBody>
      </p:sp>
      <p:sp>
        <p:nvSpPr>
          <p:cNvPr id="20" name="Text Box 17"/>
          <p:cNvSpPr txBox="1">
            <a:spLocks noChangeArrowheads="1"/>
          </p:cNvSpPr>
          <p:nvPr/>
        </p:nvSpPr>
        <p:spPr bwMode="auto">
          <a:xfrm>
            <a:off x="182563" y="3810000"/>
            <a:ext cx="1210716" cy="400110"/>
          </a:xfrm>
          <a:prstGeom prst="rect">
            <a:avLst/>
          </a:prstGeom>
          <a:noFill/>
          <a:ln w="9525">
            <a:noFill/>
            <a:miter lim="800000"/>
            <a:headEnd/>
            <a:tailEnd/>
          </a:ln>
          <a:effectLst/>
        </p:spPr>
        <p:txBody>
          <a:bodyPr wrap="none">
            <a:spAutoFit/>
          </a:bodyPr>
          <a:lstStyle/>
          <a:p>
            <a:r>
              <a:rPr lang="en-US" altLang="ja-JP" sz="2000" b="1" dirty="0" smtClean="0">
                <a:solidFill>
                  <a:srgbClr val="FF3300"/>
                </a:solidFill>
              </a:rPr>
              <a:t>Equitorial</a:t>
            </a:r>
            <a:endParaRPr lang="ja-JP" altLang="en-US" sz="2000" b="1" dirty="0">
              <a:solidFill>
                <a:srgbClr val="FF3300"/>
              </a:solidFill>
            </a:endParaRPr>
          </a:p>
        </p:txBody>
      </p:sp>
      <p:grpSp>
        <p:nvGrpSpPr>
          <p:cNvPr id="21" name="Group 18"/>
          <p:cNvGrpSpPr>
            <a:grpSpLocks/>
          </p:cNvGrpSpPr>
          <p:nvPr/>
        </p:nvGrpSpPr>
        <p:grpSpPr bwMode="auto">
          <a:xfrm>
            <a:off x="1" y="1828801"/>
            <a:ext cx="8742362" cy="3284538"/>
            <a:chOff x="10" y="906"/>
            <a:chExt cx="5507" cy="2069"/>
          </a:xfrm>
        </p:grpSpPr>
        <p:sp>
          <p:nvSpPr>
            <p:cNvPr id="22" name="Text Box 19"/>
            <p:cNvSpPr txBox="1">
              <a:spLocks noChangeArrowheads="1"/>
            </p:cNvSpPr>
            <p:nvPr/>
          </p:nvSpPr>
          <p:spPr bwMode="auto">
            <a:xfrm>
              <a:off x="702" y="1567"/>
              <a:ext cx="661" cy="288"/>
            </a:xfrm>
            <a:prstGeom prst="rect">
              <a:avLst/>
            </a:prstGeom>
            <a:noFill/>
            <a:ln w="9525">
              <a:noFill/>
              <a:miter lim="800000"/>
              <a:headEnd/>
              <a:tailEnd/>
            </a:ln>
            <a:effectLst/>
          </p:spPr>
          <p:txBody>
            <a:bodyPr wrap="none">
              <a:spAutoFit/>
            </a:bodyPr>
            <a:lstStyle/>
            <a:p>
              <a:r>
                <a:rPr lang="en-US" altLang="ja-JP" b="1" dirty="0">
                  <a:solidFill>
                    <a:srgbClr val="FF0000"/>
                  </a:solidFill>
                  <a:latin typeface="Arial" charset="0"/>
                </a:rPr>
                <a:t>32.6%</a:t>
              </a:r>
            </a:p>
          </p:txBody>
        </p:sp>
        <p:sp>
          <p:nvSpPr>
            <p:cNvPr id="23" name="Text Box 20"/>
            <p:cNvSpPr txBox="1">
              <a:spLocks noChangeArrowheads="1"/>
            </p:cNvSpPr>
            <p:nvPr/>
          </p:nvSpPr>
          <p:spPr bwMode="auto">
            <a:xfrm>
              <a:off x="1680" y="2471"/>
              <a:ext cx="554" cy="288"/>
            </a:xfrm>
            <a:prstGeom prst="rect">
              <a:avLst/>
            </a:prstGeom>
            <a:noFill/>
            <a:ln w="9525">
              <a:noFill/>
              <a:miter lim="800000"/>
              <a:headEnd/>
              <a:tailEnd/>
            </a:ln>
            <a:effectLst/>
          </p:spPr>
          <p:txBody>
            <a:bodyPr wrap="none">
              <a:spAutoFit/>
            </a:bodyPr>
            <a:lstStyle/>
            <a:p>
              <a:r>
                <a:rPr lang="en-US" altLang="ja-JP">
                  <a:solidFill>
                    <a:srgbClr val="CCFFCC"/>
                  </a:solidFill>
                  <a:latin typeface="Arial" charset="0"/>
                </a:rPr>
                <a:t>3.8%</a:t>
              </a:r>
            </a:p>
          </p:txBody>
        </p:sp>
        <p:sp>
          <p:nvSpPr>
            <p:cNvPr id="24" name="Text Box 21"/>
            <p:cNvSpPr txBox="1">
              <a:spLocks noChangeArrowheads="1"/>
            </p:cNvSpPr>
            <p:nvPr/>
          </p:nvSpPr>
          <p:spPr bwMode="auto">
            <a:xfrm>
              <a:off x="5069" y="1683"/>
              <a:ext cx="448" cy="233"/>
            </a:xfrm>
            <a:prstGeom prst="rect">
              <a:avLst/>
            </a:prstGeom>
            <a:noFill/>
            <a:ln w="9525">
              <a:noFill/>
              <a:miter lim="800000"/>
              <a:headEnd/>
              <a:tailEnd/>
            </a:ln>
            <a:effectLst/>
          </p:spPr>
          <p:txBody>
            <a:bodyPr wrap="none">
              <a:spAutoFit/>
            </a:bodyPr>
            <a:lstStyle/>
            <a:p>
              <a:r>
                <a:rPr lang="en-US" altLang="ja-JP" dirty="0">
                  <a:solidFill>
                    <a:srgbClr val="FFFF00"/>
                  </a:solidFill>
                  <a:latin typeface="Arial" charset="0"/>
                </a:rPr>
                <a:t>3.7%</a:t>
              </a:r>
            </a:p>
          </p:txBody>
        </p:sp>
        <p:sp>
          <p:nvSpPr>
            <p:cNvPr id="25" name="Text Box 22"/>
            <p:cNvSpPr txBox="1">
              <a:spLocks noChangeArrowheads="1"/>
            </p:cNvSpPr>
            <p:nvPr/>
          </p:nvSpPr>
          <p:spPr bwMode="auto">
            <a:xfrm>
              <a:off x="2315" y="1391"/>
              <a:ext cx="661" cy="288"/>
            </a:xfrm>
            <a:prstGeom prst="rect">
              <a:avLst/>
            </a:prstGeom>
            <a:noFill/>
            <a:ln w="9525">
              <a:noFill/>
              <a:miter lim="800000"/>
              <a:headEnd/>
              <a:tailEnd/>
            </a:ln>
            <a:effectLst/>
          </p:spPr>
          <p:txBody>
            <a:bodyPr wrap="none">
              <a:spAutoFit/>
            </a:bodyPr>
            <a:lstStyle/>
            <a:p>
              <a:r>
                <a:rPr lang="en-US" altLang="ja-JP">
                  <a:solidFill>
                    <a:srgbClr val="FF6600"/>
                  </a:solidFill>
                  <a:latin typeface="Arial" charset="0"/>
                </a:rPr>
                <a:t>27.7%</a:t>
              </a:r>
            </a:p>
          </p:txBody>
        </p:sp>
        <p:sp>
          <p:nvSpPr>
            <p:cNvPr id="26" name="Text Box 23"/>
            <p:cNvSpPr txBox="1">
              <a:spLocks noChangeArrowheads="1"/>
            </p:cNvSpPr>
            <p:nvPr/>
          </p:nvSpPr>
          <p:spPr bwMode="auto">
            <a:xfrm>
              <a:off x="3178" y="906"/>
              <a:ext cx="1145" cy="233"/>
            </a:xfrm>
            <a:prstGeom prst="rect">
              <a:avLst/>
            </a:prstGeom>
            <a:noFill/>
            <a:ln w="9525">
              <a:noFill/>
              <a:miter lim="800000"/>
              <a:headEnd/>
              <a:tailEnd/>
            </a:ln>
            <a:effectLst/>
          </p:spPr>
          <p:txBody>
            <a:bodyPr>
              <a:spAutoFit/>
            </a:bodyPr>
            <a:lstStyle/>
            <a:p>
              <a:r>
                <a:rPr lang="en-US" altLang="ja-JP" b="1" dirty="0" smtClean="0">
                  <a:solidFill>
                    <a:srgbClr val="FF6600"/>
                  </a:solidFill>
                  <a:latin typeface="Arial" charset="0"/>
                </a:rPr>
                <a:t>Russia</a:t>
              </a:r>
              <a:r>
                <a:rPr lang="en-US" altLang="ja-JP" dirty="0" smtClean="0">
                  <a:solidFill>
                    <a:srgbClr val="FF6600"/>
                  </a:solidFill>
                  <a:latin typeface="Arial" charset="0"/>
                </a:rPr>
                <a:t>13.7</a:t>
              </a:r>
              <a:r>
                <a:rPr lang="en-US" altLang="ja-JP" dirty="0">
                  <a:solidFill>
                    <a:srgbClr val="FF6600"/>
                  </a:solidFill>
                  <a:latin typeface="Arial" charset="0"/>
                </a:rPr>
                <a:t>%</a:t>
              </a:r>
              <a:r>
                <a:rPr lang="ja-JP" altLang="en-US" dirty="0">
                  <a:solidFill>
                    <a:srgbClr val="FF6600"/>
                  </a:solidFill>
                  <a:latin typeface="Arial" charset="0"/>
                </a:rPr>
                <a:t>　</a:t>
              </a:r>
            </a:p>
          </p:txBody>
        </p:sp>
        <p:sp>
          <p:nvSpPr>
            <p:cNvPr id="27" name="Text Box 24"/>
            <p:cNvSpPr txBox="1">
              <a:spLocks noChangeArrowheads="1"/>
            </p:cNvSpPr>
            <p:nvPr/>
          </p:nvSpPr>
          <p:spPr bwMode="auto">
            <a:xfrm>
              <a:off x="4187" y="1763"/>
              <a:ext cx="660" cy="288"/>
            </a:xfrm>
            <a:prstGeom prst="rect">
              <a:avLst/>
            </a:prstGeom>
            <a:noFill/>
            <a:ln w="9525">
              <a:noFill/>
              <a:miter lim="800000"/>
              <a:headEnd/>
              <a:tailEnd/>
            </a:ln>
            <a:effectLst/>
          </p:spPr>
          <p:txBody>
            <a:bodyPr wrap="none">
              <a:spAutoFit/>
            </a:bodyPr>
            <a:lstStyle/>
            <a:p>
              <a:r>
                <a:rPr lang="en-US" altLang="ja-JP">
                  <a:solidFill>
                    <a:srgbClr val="CCFFCC"/>
                  </a:solidFill>
                  <a:latin typeface="Arial" charset="0"/>
                </a:rPr>
                <a:t>12.2%</a:t>
              </a:r>
            </a:p>
          </p:txBody>
        </p:sp>
        <p:sp>
          <p:nvSpPr>
            <p:cNvPr id="28" name="Text Box 25"/>
            <p:cNvSpPr txBox="1">
              <a:spLocks noChangeArrowheads="1"/>
            </p:cNvSpPr>
            <p:nvPr/>
          </p:nvSpPr>
          <p:spPr bwMode="auto">
            <a:xfrm>
              <a:off x="3428" y="1629"/>
              <a:ext cx="554" cy="288"/>
            </a:xfrm>
            <a:prstGeom prst="rect">
              <a:avLst/>
            </a:prstGeom>
            <a:noFill/>
            <a:ln w="9525">
              <a:noFill/>
              <a:miter lim="800000"/>
              <a:headEnd/>
              <a:tailEnd/>
            </a:ln>
            <a:effectLst/>
          </p:spPr>
          <p:txBody>
            <a:bodyPr wrap="none">
              <a:spAutoFit/>
            </a:bodyPr>
            <a:lstStyle/>
            <a:p>
              <a:r>
                <a:rPr lang="en-US" altLang="ja-JP">
                  <a:solidFill>
                    <a:srgbClr val="CCFFCC"/>
                  </a:solidFill>
                  <a:latin typeface="Arial" charset="0"/>
                </a:rPr>
                <a:t>2.6%</a:t>
              </a:r>
            </a:p>
          </p:txBody>
        </p:sp>
        <p:sp>
          <p:nvSpPr>
            <p:cNvPr id="29" name="Text Box 26"/>
            <p:cNvSpPr txBox="1">
              <a:spLocks noChangeArrowheads="1"/>
            </p:cNvSpPr>
            <p:nvPr/>
          </p:nvSpPr>
          <p:spPr bwMode="auto">
            <a:xfrm>
              <a:off x="2868" y="1947"/>
              <a:ext cx="554" cy="288"/>
            </a:xfrm>
            <a:prstGeom prst="rect">
              <a:avLst/>
            </a:prstGeom>
            <a:noFill/>
            <a:ln w="9525">
              <a:noFill/>
              <a:miter lim="800000"/>
              <a:headEnd/>
              <a:tailEnd/>
            </a:ln>
            <a:effectLst/>
          </p:spPr>
          <p:txBody>
            <a:bodyPr wrap="none">
              <a:spAutoFit/>
            </a:bodyPr>
            <a:lstStyle/>
            <a:p>
              <a:r>
                <a:rPr lang="en-US" altLang="ja-JP">
                  <a:solidFill>
                    <a:srgbClr val="CCFFCC"/>
                  </a:solidFill>
                  <a:latin typeface="Arial" charset="0"/>
                </a:rPr>
                <a:t>2.5%</a:t>
              </a:r>
            </a:p>
          </p:txBody>
        </p:sp>
        <p:sp>
          <p:nvSpPr>
            <p:cNvPr id="30" name="Text Box 27"/>
            <p:cNvSpPr txBox="1">
              <a:spLocks noChangeArrowheads="1"/>
            </p:cNvSpPr>
            <p:nvPr/>
          </p:nvSpPr>
          <p:spPr bwMode="auto">
            <a:xfrm>
              <a:off x="4872" y="2687"/>
              <a:ext cx="553" cy="288"/>
            </a:xfrm>
            <a:prstGeom prst="rect">
              <a:avLst/>
            </a:prstGeom>
            <a:noFill/>
            <a:ln w="9525">
              <a:noFill/>
              <a:miter lim="800000"/>
              <a:headEnd/>
              <a:tailEnd/>
            </a:ln>
            <a:effectLst/>
          </p:spPr>
          <p:txBody>
            <a:bodyPr wrap="none">
              <a:spAutoFit/>
            </a:bodyPr>
            <a:lstStyle/>
            <a:p>
              <a:r>
                <a:rPr lang="en-US" altLang="ja-JP">
                  <a:solidFill>
                    <a:srgbClr val="CCFFCC"/>
                  </a:solidFill>
                  <a:latin typeface="Arial" charset="0"/>
                </a:rPr>
                <a:t>1.1%</a:t>
              </a:r>
            </a:p>
          </p:txBody>
        </p:sp>
        <p:sp>
          <p:nvSpPr>
            <p:cNvPr id="31" name="Text Box 28"/>
            <p:cNvSpPr txBox="1">
              <a:spLocks noChangeArrowheads="1"/>
            </p:cNvSpPr>
            <p:nvPr/>
          </p:nvSpPr>
          <p:spPr bwMode="auto">
            <a:xfrm>
              <a:off x="10" y="954"/>
              <a:ext cx="2600" cy="291"/>
            </a:xfrm>
            <a:prstGeom prst="rect">
              <a:avLst/>
            </a:prstGeom>
            <a:noFill/>
            <a:ln w="9525">
              <a:noFill/>
              <a:miter lim="800000"/>
              <a:headEnd/>
              <a:tailEnd/>
            </a:ln>
            <a:effectLst/>
          </p:spPr>
          <p:txBody>
            <a:bodyPr wrap="none">
              <a:spAutoFit/>
            </a:bodyPr>
            <a:lstStyle/>
            <a:p>
              <a:r>
                <a:rPr lang="en-US" altLang="ja-JP" sz="2400" b="1" dirty="0" smtClean="0">
                  <a:solidFill>
                    <a:srgbClr val="CCFFFF"/>
                  </a:solidFill>
                  <a:latin typeface="Arial" charset="0"/>
                </a:rPr>
                <a:t>CO</a:t>
              </a:r>
              <a:r>
                <a:rPr lang="en-US" altLang="ja-JP" sz="2400" b="1" baseline="-25000" dirty="0" smtClean="0">
                  <a:solidFill>
                    <a:srgbClr val="CCFFFF"/>
                  </a:solidFill>
                  <a:latin typeface="Arial" charset="0"/>
                </a:rPr>
                <a:t>2</a:t>
              </a:r>
              <a:r>
                <a:rPr lang="en-US" altLang="ja-JP" sz="2400" b="1" dirty="0" smtClean="0">
                  <a:solidFill>
                    <a:srgbClr val="CCFFFF"/>
                  </a:solidFill>
                  <a:latin typeface="Arial" charset="0"/>
                </a:rPr>
                <a:t>Production Percentage</a:t>
              </a:r>
              <a:endParaRPr lang="ja-JP" altLang="en-US" sz="2400" b="1" dirty="0">
                <a:solidFill>
                  <a:srgbClr val="CCFFFF"/>
                </a:solidFill>
                <a:latin typeface="Arial" charset="0"/>
              </a:endParaRPr>
            </a:p>
          </p:txBody>
        </p:sp>
      </p:grpSp>
      <p:pic>
        <p:nvPicPr>
          <p:cNvPr id="171010" name="Picture 2" descr="漁火光映の日本海"/>
          <p:cNvPicPr>
            <a:picLocks noChangeAspect="1" noChangeArrowheads="1"/>
          </p:cNvPicPr>
          <p:nvPr/>
        </p:nvPicPr>
        <p:blipFill>
          <a:blip r:embed="rId4" cstate="print"/>
          <a:srcRect/>
          <a:stretch>
            <a:fillRect/>
          </a:stretch>
        </p:blipFill>
        <p:spPr bwMode="auto">
          <a:xfrm>
            <a:off x="6801841" y="4514542"/>
            <a:ext cx="2133600" cy="1476851"/>
          </a:xfrm>
          <a:prstGeom prst="rect">
            <a:avLst/>
          </a:prstGeom>
          <a:noFill/>
        </p:spPr>
      </p:pic>
      <p:sp>
        <p:nvSpPr>
          <p:cNvPr id="32" name="Line 12"/>
          <p:cNvSpPr>
            <a:spLocks noChangeShapeType="1"/>
          </p:cNvSpPr>
          <p:nvPr/>
        </p:nvSpPr>
        <p:spPr bwMode="auto">
          <a:xfrm flipH="1" flipV="1">
            <a:off x="8208962" y="3330574"/>
            <a:ext cx="401637" cy="1851025"/>
          </a:xfrm>
          <a:prstGeom prst="line">
            <a:avLst/>
          </a:prstGeom>
          <a:noFill/>
          <a:ln w="9525">
            <a:solidFill>
              <a:srgbClr val="CCFFFF"/>
            </a:solidFill>
            <a:round/>
            <a:headEnd/>
            <a:tailEnd type="triangle" w="med" len="med"/>
          </a:ln>
          <a:effectLst/>
        </p:spPr>
        <p:txBody>
          <a:bodyPr/>
          <a:lstStyle/>
          <a:p>
            <a:endParaRPr lang="ja-JP" altLang="en-US"/>
          </a:p>
        </p:txBody>
      </p:sp>
      <p:sp>
        <p:nvSpPr>
          <p:cNvPr id="33" name="正方形/長方形 32"/>
          <p:cNvSpPr/>
          <p:nvPr/>
        </p:nvSpPr>
        <p:spPr>
          <a:xfrm>
            <a:off x="6725641" y="6018573"/>
            <a:ext cx="2286000" cy="461665"/>
          </a:xfrm>
          <a:prstGeom prst="rect">
            <a:avLst/>
          </a:prstGeom>
        </p:spPr>
        <p:txBody>
          <a:bodyPr wrap="square">
            <a:spAutoFit/>
          </a:bodyPr>
          <a:lstStyle/>
          <a:p>
            <a:pPr algn="r"/>
            <a:r>
              <a:rPr lang="en-US" sz="1200" dirty="0" smtClean="0"/>
              <a:t>http://www.gotjp.com/kitaura100/02_list/053.html</a:t>
            </a:r>
            <a:endParaRPr lang="en-US" sz="1200" dirty="0"/>
          </a:p>
        </p:txBody>
      </p:sp>
      <p:pic>
        <p:nvPicPr>
          <p:cNvPr id="171012" name="Picture 4" descr="Accessing the impact of forest fires"/>
          <p:cNvPicPr>
            <a:picLocks noChangeAspect="1" noChangeArrowheads="1"/>
          </p:cNvPicPr>
          <p:nvPr/>
        </p:nvPicPr>
        <p:blipFill>
          <a:blip r:embed="rId5" cstate="print"/>
          <a:srcRect/>
          <a:stretch>
            <a:fillRect/>
          </a:stretch>
        </p:blipFill>
        <p:spPr bwMode="auto">
          <a:xfrm>
            <a:off x="4166368" y="4605272"/>
            <a:ext cx="2209018" cy="1420084"/>
          </a:xfrm>
          <a:prstGeom prst="rect">
            <a:avLst/>
          </a:prstGeom>
          <a:noFill/>
        </p:spPr>
      </p:pic>
      <p:sp>
        <p:nvSpPr>
          <p:cNvPr id="34" name="Line 8"/>
          <p:cNvSpPr>
            <a:spLocks noChangeShapeType="1"/>
          </p:cNvSpPr>
          <p:nvPr/>
        </p:nvSpPr>
        <p:spPr bwMode="auto">
          <a:xfrm flipV="1">
            <a:off x="5562599" y="4635500"/>
            <a:ext cx="4763" cy="546100"/>
          </a:xfrm>
          <a:prstGeom prst="line">
            <a:avLst/>
          </a:prstGeom>
          <a:noFill/>
          <a:ln w="9525">
            <a:solidFill>
              <a:srgbClr val="FF3300"/>
            </a:solidFill>
            <a:round/>
            <a:headEnd/>
            <a:tailEnd type="triangle" w="med" len="med"/>
          </a:ln>
          <a:effectLst/>
        </p:spPr>
        <p:txBody>
          <a:bodyPr/>
          <a:lstStyle/>
          <a:p>
            <a:endParaRPr lang="ja-JP" altLang="en-US"/>
          </a:p>
        </p:txBody>
      </p:sp>
      <p:sp>
        <p:nvSpPr>
          <p:cNvPr id="35" name="正方形/長方形 34"/>
          <p:cNvSpPr/>
          <p:nvPr/>
        </p:nvSpPr>
        <p:spPr>
          <a:xfrm>
            <a:off x="3659188" y="6012802"/>
            <a:ext cx="3124200" cy="461665"/>
          </a:xfrm>
          <a:prstGeom prst="rect">
            <a:avLst/>
          </a:prstGeom>
        </p:spPr>
        <p:txBody>
          <a:bodyPr wrap="square">
            <a:spAutoFit/>
          </a:bodyPr>
          <a:lstStyle/>
          <a:p>
            <a:r>
              <a:rPr lang="en-US" sz="1200" dirty="0" smtClean="0"/>
              <a:t>http://www.kcl.ac.uk/innovation/business/success/research/forestfires.aspx</a:t>
            </a:r>
            <a:endParaRPr lang="en-US" sz="1200" dirty="0"/>
          </a:p>
        </p:txBody>
      </p:sp>
      <p:pic>
        <p:nvPicPr>
          <p:cNvPr id="171014" name="Picture 6" descr="http://www.euractiv.com/sites/default/files/styles/x-large/public/gallery/flaring.jpg?itok=zKuED7eQ"/>
          <p:cNvPicPr>
            <a:picLocks noChangeAspect="1" noChangeArrowheads="1"/>
          </p:cNvPicPr>
          <p:nvPr/>
        </p:nvPicPr>
        <p:blipFill>
          <a:blip r:embed="rId6" cstate="print"/>
          <a:srcRect/>
          <a:stretch>
            <a:fillRect/>
          </a:stretch>
        </p:blipFill>
        <p:spPr bwMode="auto">
          <a:xfrm>
            <a:off x="30163" y="4446588"/>
            <a:ext cx="2286000" cy="1525657"/>
          </a:xfrm>
          <a:prstGeom prst="rect">
            <a:avLst/>
          </a:prstGeom>
          <a:noFill/>
        </p:spPr>
      </p:pic>
      <p:sp>
        <p:nvSpPr>
          <p:cNvPr id="37" name="正方形/長方形 36"/>
          <p:cNvSpPr/>
          <p:nvPr/>
        </p:nvSpPr>
        <p:spPr>
          <a:xfrm>
            <a:off x="0" y="5984699"/>
            <a:ext cx="3429000" cy="461665"/>
          </a:xfrm>
          <a:prstGeom prst="rect">
            <a:avLst/>
          </a:prstGeom>
        </p:spPr>
        <p:txBody>
          <a:bodyPr wrap="square">
            <a:spAutoFit/>
          </a:bodyPr>
          <a:lstStyle/>
          <a:p>
            <a:r>
              <a:rPr lang="en-US" sz="1200" dirty="0" smtClean="0"/>
              <a:t>http://www.euractiv.com/energy-efficiency/russia-takes-steps-reduce-gas-fl-news-222962</a:t>
            </a:r>
            <a:endParaRPr lang="en-US" sz="1200" dirty="0"/>
          </a:p>
        </p:txBody>
      </p:sp>
      <p:sp>
        <p:nvSpPr>
          <p:cNvPr id="38" name="Line 10"/>
          <p:cNvSpPr>
            <a:spLocks noChangeShapeType="1"/>
          </p:cNvSpPr>
          <p:nvPr/>
        </p:nvSpPr>
        <p:spPr bwMode="auto">
          <a:xfrm flipV="1">
            <a:off x="1981200" y="2590799"/>
            <a:ext cx="4343400" cy="2895600"/>
          </a:xfrm>
          <a:prstGeom prst="line">
            <a:avLst/>
          </a:prstGeom>
          <a:noFill/>
          <a:ln w="9525">
            <a:solidFill>
              <a:schemeClr val="accent6">
                <a:lumMod val="75000"/>
              </a:schemeClr>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42</a:t>
            </a:fld>
            <a:endParaRPr lang="en-US" sz="1600" dirty="0"/>
          </a:p>
        </p:txBody>
      </p:sp>
      <p:grpSp>
        <p:nvGrpSpPr>
          <p:cNvPr id="65" name="グループ化 64"/>
          <p:cNvGrpSpPr/>
          <p:nvPr/>
        </p:nvGrpSpPr>
        <p:grpSpPr>
          <a:xfrm>
            <a:off x="409195" y="1049688"/>
            <a:ext cx="7820404" cy="5289313"/>
            <a:chOff x="1027515" y="482600"/>
            <a:chExt cx="7457673" cy="6413498"/>
          </a:xfrm>
        </p:grpSpPr>
        <p:sp>
          <p:nvSpPr>
            <p:cNvPr id="4" name="Rectangle 51"/>
            <p:cNvSpPr>
              <a:spLocks noChangeArrowheads="1"/>
            </p:cNvSpPr>
            <p:nvPr/>
          </p:nvSpPr>
          <p:spPr bwMode="auto">
            <a:xfrm>
              <a:off x="1727200" y="685800"/>
              <a:ext cx="6756400" cy="4584700"/>
            </a:xfrm>
            <a:prstGeom prst="rect">
              <a:avLst/>
            </a:prstGeom>
            <a:solidFill>
              <a:srgbClr val="FFFFCC"/>
            </a:solidFill>
            <a:ln w="9525">
              <a:solidFill>
                <a:schemeClr val="tx1"/>
              </a:solidFill>
              <a:miter lim="800000"/>
              <a:headEnd/>
              <a:tailEnd/>
            </a:ln>
            <a:effectLst/>
          </p:spPr>
          <p:txBody>
            <a:bodyPr wrap="none" anchor="ctr"/>
            <a:lstStyle/>
            <a:p>
              <a:endParaRPr lang="ja-JP" altLang="en-US"/>
            </a:p>
          </p:txBody>
        </p:sp>
        <p:sp>
          <p:nvSpPr>
            <p:cNvPr id="5" name="Rectangle 4"/>
            <p:cNvSpPr>
              <a:spLocks noChangeArrowheads="1"/>
            </p:cNvSpPr>
            <p:nvPr/>
          </p:nvSpPr>
          <p:spPr bwMode="auto">
            <a:xfrm>
              <a:off x="1727200" y="682625"/>
              <a:ext cx="6757988" cy="4583113"/>
            </a:xfrm>
            <a:prstGeom prst="rect">
              <a:avLst/>
            </a:prstGeom>
            <a:noFill/>
            <a:ln w="12700">
              <a:solidFill>
                <a:schemeClr val="tx1"/>
              </a:solidFill>
              <a:miter lim="800000"/>
              <a:headEnd/>
              <a:tailEnd/>
            </a:ln>
            <a:effectLst/>
          </p:spPr>
          <p:txBody>
            <a:bodyPr wrap="none" anchor="ctr"/>
            <a:lstStyle/>
            <a:p>
              <a:endParaRPr lang="ja-JP" altLang="en-US"/>
            </a:p>
          </p:txBody>
        </p:sp>
        <p:sp>
          <p:nvSpPr>
            <p:cNvPr id="6" name="Line 5"/>
            <p:cNvSpPr>
              <a:spLocks noChangeShapeType="1"/>
            </p:cNvSpPr>
            <p:nvPr/>
          </p:nvSpPr>
          <p:spPr bwMode="auto">
            <a:xfrm flipH="1" flipV="1">
              <a:off x="1682750" y="2220913"/>
              <a:ext cx="6745288" cy="1587"/>
            </a:xfrm>
            <a:prstGeom prst="line">
              <a:avLst/>
            </a:prstGeom>
            <a:noFill/>
            <a:ln w="9525">
              <a:solidFill>
                <a:schemeClr val="tx1"/>
              </a:solidFill>
              <a:prstDash val="dash"/>
              <a:round/>
              <a:headEnd/>
              <a:tailEnd/>
            </a:ln>
            <a:effectLst/>
          </p:spPr>
          <p:txBody>
            <a:bodyPr/>
            <a:lstStyle/>
            <a:p>
              <a:endParaRPr lang="ja-JP" altLang="en-US"/>
            </a:p>
          </p:txBody>
        </p:sp>
        <p:sp>
          <p:nvSpPr>
            <p:cNvPr id="9" name="Line 6"/>
            <p:cNvSpPr>
              <a:spLocks noChangeShapeType="1"/>
            </p:cNvSpPr>
            <p:nvPr/>
          </p:nvSpPr>
          <p:spPr bwMode="auto">
            <a:xfrm flipH="1" flipV="1">
              <a:off x="1714500" y="3732213"/>
              <a:ext cx="6745288" cy="1587"/>
            </a:xfrm>
            <a:prstGeom prst="line">
              <a:avLst/>
            </a:prstGeom>
            <a:noFill/>
            <a:ln w="9525">
              <a:solidFill>
                <a:schemeClr val="tx1"/>
              </a:solidFill>
              <a:prstDash val="dash"/>
              <a:round/>
              <a:headEnd/>
              <a:tailEnd/>
            </a:ln>
            <a:effectLst/>
          </p:spPr>
          <p:txBody>
            <a:bodyPr/>
            <a:lstStyle/>
            <a:p>
              <a:endParaRPr lang="ja-JP" altLang="en-US"/>
            </a:p>
          </p:txBody>
        </p:sp>
        <p:sp>
          <p:nvSpPr>
            <p:cNvPr id="10" name="Line 14"/>
            <p:cNvSpPr>
              <a:spLocks noChangeShapeType="1"/>
            </p:cNvSpPr>
            <p:nvPr/>
          </p:nvSpPr>
          <p:spPr bwMode="auto">
            <a:xfrm flipV="1">
              <a:off x="1847850" y="796925"/>
              <a:ext cx="6362700" cy="4371975"/>
            </a:xfrm>
            <a:prstGeom prst="line">
              <a:avLst/>
            </a:prstGeom>
            <a:noFill/>
            <a:ln w="38100">
              <a:solidFill>
                <a:srgbClr val="006699"/>
              </a:solidFill>
              <a:round/>
              <a:headEnd/>
              <a:tailEnd/>
            </a:ln>
            <a:effectLst/>
          </p:spPr>
          <p:txBody>
            <a:bodyPr/>
            <a:lstStyle/>
            <a:p>
              <a:endParaRPr lang="ja-JP" altLang="en-US"/>
            </a:p>
          </p:txBody>
        </p:sp>
        <p:sp>
          <p:nvSpPr>
            <p:cNvPr id="11" name="Oval 15"/>
            <p:cNvSpPr>
              <a:spLocks noChangeArrowheads="1"/>
            </p:cNvSpPr>
            <p:nvPr/>
          </p:nvSpPr>
          <p:spPr bwMode="auto">
            <a:xfrm>
              <a:off x="5638800" y="1978025"/>
              <a:ext cx="219075" cy="219075"/>
            </a:xfrm>
            <a:prstGeom prst="ellipse">
              <a:avLst/>
            </a:prstGeom>
            <a:solidFill>
              <a:srgbClr val="FF9966"/>
            </a:solidFill>
            <a:ln w="28575">
              <a:solidFill>
                <a:schemeClr val="tx1"/>
              </a:solidFill>
              <a:round/>
              <a:headEnd/>
              <a:tailEnd/>
            </a:ln>
            <a:effectLst/>
          </p:spPr>
          <p:txBody>
            <a:bodyPr wrap="none" anchor="ctr"/>
            <a:lstStyle/>
            <a:p>
              <a:endParaRPr lang="ja-JP" altLang="en-US"/>
            </a:p>
          </p:txBody>
        </p:sp>
        <p:sp>
          <p:nvSpPr>
            <p:cNvPr id="12" name="Oval 16"/>
            <p:cNvSpPr>
              <a:spLocks noChangeArrowheads="1"/>
            </p:cNvSpPr>
            <p:nvPr/>
          </p:nvSpPr>
          <p:spPr bwMode="auto">
            <a:xfrm>
              <a:off x="7772400" y="977900"/>
              <a:ext cx="219075" cy="219075"/>
            </a:xfrm>
            <a:prstGeom prst="ellipse">
              <a:avLst/>
            </a:prstGeom>
            <a:solidFill>
              <a:srgbClr val="FF3300"/>
            </a:solidFill>
            <a:ln w="28575">
              <a:solidFill>
                <a:schemeClr val="tx1"/>
              </a:solidFill>
              <a:round/>
              <a:headEnd/>
              <a:tailEnd/>
            </a:ln>
            <a:effectLst/>
          </p:spPr>
          <p:txBody>
            <a:bodyPr wrap="none" anchor="ctr"/>
            <a:lstStyle/>
            <a:p>
              <a:endParaRPr lang="ja-JP" altLang="en-US"/>
            </a:p>
          </p:txBody>
        </p:sp>
        <p:sp>
          <p:nvSpPr>
            <p:cNvPr id="13" name="Oval 17"/>
            <p:cNvSpPr>
              <a:spLocks noChangeArrowheads="1"/>
            </p:cNvSpPr>
            <p:nvPr/>
          </p:nvSpPr>
          <p:spPr bwMode="auto">
            <a:xfrm>
              <a:off x="4705350" y="3216275"/>
              <a:ext cx="219075" cy="219075"/>
            </a:xfrm>
            <a:prstGeom prst="ellipse">
              <a:avLst/>
            </a:prstGeom>
            <a:solidFill>
              <a:srgbClr val="FFCCFF"/>
            </a:solidFill>
            <a:ln w="28575">
              <a:solidFill>
                <a:schemeClr val="tx1"/>
              </a:solidFill>
              <a:round/>
              <a:headEnd/>
              <a:tailEnd/>
            </a:ln>
            <a:effectLst/>
          </p:spPr>
          <p:txBody>
            <a:bodyPr wrap="none" anchor="ctr"/>
            <a:lstStyle/>
            <a:p>
              <a:endParaRPr lang="ja-JP" altLang="en-US"/>
            </a:p>
          </p:txBody>
        </p:sp>
        <p:sp>
          <p:nvSpPr>
            <p:cNvPr id="14" name="Oval 18"/>
            <p:cNvSpPr>
              <a:spLocks noChangeArrowheads="1"/>
            </p:cNvSpPr>
            <p:nvPr/>
          </p:nvSpPr>
          <p:spPr bwMode="auto">
            <a:xfrm>
              <a:off x="3981450" y="3587750"/>
              <a:ext cx="219075" cy="219075"/>
            </a:xfrm>
            <a:prstGeom prst="ellipse">
              <a:avLst/>
            </a:prstGeom>
            <a:solidFill>
              <a:srgbClr val="CCFFCC"/>
            </a:solidFill>
            <a:ln w="28575">
              <a:solidFill>
                <a:schemeClr val="tx1"/>
              </a:solidFill>
              <a:round/>
              <a:headEnd/>
              <a:tailEnd/>
            </a:ln>
            <a:effectLst/>
          </p:spPr>
          <p:txBody>
            <a:bodyPr wrap="none" anchor="ctr"/>
            <a:lstStyle/>
            <a:p>
              <a:endParaRPr lang="ja-JP" altLang="en-US"/>
            </a:p>
          </p:txBody>
        </p:sp>
        <p:sp>
          <p:nvSpPr>
            <p:cNvPr id="15" name="Oval 19"/>
            <p:cNvSpPr>
              <a:spLocks noChangeArrowheads="1"/>
            </p:cNvSpPr>
            <p:nvPr/>
          </p:nvSpPr>
          <p:spPr bwMode="auto">
            <a:xfrm>
              <a:off x="3314700" y="3863975"/>
              <a:ext cx="219075" cy="219075"/>
            </a:xfrm>
            <a:prstGeom prst="ellipse">
              <a:avLst/>
            </a:prstGeom>
            <a:solidFill>
              <a:srgbClr val="FFFF99"/>
            </a:solidFill>
            <a:ln w="28575">
              <a:solidFill>
                <a:schemeClr val="tx1"/>
              </a:solidFill>
              <a:round/>
              <a:headEnd/>
              <a:tailEnd/>
            </a:ln>
            <a:effectLst/>
          </p:spPr>
          <p:txBody>
            <a:bodyPr wrap="none" anchor="ctr"/>
            <a:lstStyle/>
            <a:p>
              <a:endParaRPr lang="ja-JP" altLang="en-US"/>
            </a:p>
          </p:txBody>
        </p:sp>
        <p:sp>
          <p:nvSpPr>
            <p:cNvPr id="16" name="Oval 20"/>
            <p:cNvSpPr>
              <a:spLocks noChangeArrowheads="1"/>
            </p:cNvSpPr>
            <p:nvPr/>
          </p:nvSpPr>
          <p:spPr bwMode="auto">
            <a:xfrm>
              <a:off x="2390775" y="4597400"/>
              <a:ext cx="219075" cy="219075"/>
            </a:xfrm>
            <a:prstGeom prst="ellipse">
              <a:avLst/>
            </a:prstGeom>
            <a:solidFill>
              <a:schemeClr val="hlink"/>
            </a:solidFill>
            <a:ln w="28575">
              <a:solidFill>
                <a:schemeClr val="tx1"/>
              </a:solidFill>
              <a:round/>
              <a:headEnd/>
              <a:tailEnd/>
            </a:ln>
            <a:effectLst/>
          </p:spPr>
          <p:txBody>
            <a:bodyPr wrap="none" anchor="ctr"/>
            <a:lstStyle/>
            <a:p>
              <a:endParaRPr lang="ja-JP" altLang="en-US"/>
            </a:p>
          </p:txBody>
        </p:sp>
        <p:sp>
          <p:nvSpPr>
            <p:cNvPr id="17" name="Oval 21"/>
            <p:cNvSpPr>
              <a:spLocks noChangeArrowheads="1"/>
            </p:cNvSpPr>
            <p:nvPr/>
          </p:nvSpPr>
          <p:spPr bwMode="auto">
            <a:xfrm>
              <a:off x="2114550" y="4721225"/>
              <a:ext cx="219075" cy="219075"/>
            </a:xfrm>
            <a:prstGeom prst="ellipse">
              <a:avLst/>
            </a:prstGeom>
            <a:solidFill>
              <a:srgbClr val="CCFFFF"/>
            </a:solidFill>
            <a:ln w="28575">
              <a:solidFill>
                <a:schemeClr val="tx1"/>
              </a:solidFill>
              <a:round/>
              <a:headEnd/>
              <a:tailEnd/>
            </a:ln>
            <a:effectLst/>
          </p:spPr>
          <p:txBody>
            <a:bodyPr wrap="none" anchor="ctr"/>
            <a:lstStyle/>
            <a:p>
              <a:endParaRPr lang="ja-JP" altLang="en-US"/>
            </a:p>
          </p:txBody>
        </p:sp>
        <p:sp>
          <p:nvSpPr>
            <p:cNvPr id="18" name="Oval 22"/>
            <p:cNvSpPr>
              <a:spLocks noChangeArrowheads="1"/>
            </p:cNvSpPr>
            <p:nvPr/>
          </p:nvSpPr>
          <p:spPr bwMode="auto">
            <a:xfrm>
              <a:off x="1914525" y="4911725"/>
              <a:ext cx="219075" cy="219075"/>
            </a:xfrm>
            <a:prstGeom prst="ellipse">
              <a:avLst/>
            </a:prstGeom>
            <a:solidFill>
              <a:schemeClr val="accent2"/>
            </a:solidFill>
            <a:ln w="28575">
              <a:solidFill>
                <a:schemeClr val="tx1"/>
              </a:solidFill>
              <a:round/>
              <a:headEnd/>
              <a:tailEnd/>
            </a:ln>
            <a:effectLst/>
          </p:spPr>
          <p:txBody>
            <a:bodyPr wrap="none" anchor="ctr"/>
            <a:lstStyle/>
            <a:p>
              <a:endParaRPr lang="ja-JP" altLang="en-US"/>
            </a:p>
          </p:txBody>
        </p:sp>
        <p:sp>
          <p:nvSpPr>
            <p:cNvPr id="19" name="Text Box 24"/>
            <p:cNvSpPr txBox="1">
              <a:spLocks noChangeArrowheads="1"/>
            </p:cNvSpPr>
            <p:nvPr/>
          </p:nvSpPr>
          <p:spPr bwMode="auto">
            <a:xfrm>
              <a:off x="7416800" y="1206500"/>
              <a:ext cx="968375" cy="677859"/>
            </a:xfrm>
            <a:prstGeom prst="rect">
              <a:avLst/>
            </a:prstGeom>
            <a:noFill/>
            <a:ln w="9525">
              <a:noFill/>
              <a:miter lim="800000"/>
              <a:headEnd/>
              <a:tailEnd/>
            </a:ln>
            <a:effectLst/>
          </p:spPr>
          <p:txBody>
            <a:bodyPr>
              <a:spAutoFit/>
            </a:bodyPr>
            <a:lstStyle/>
            <a:p>
              <a:pPr algn="ctr"/>
              <a:r>
                <a:rPr lang="en-US" altLang="ja-JP" sz="1800" b="1" dirty="0"/>
                <a:t>USA+</a:t>
              </a:r>
            </a:p>
            <a:p>
              <a:pPr algn="ctr"/>
              <a:r>
                <a:rPr lang="en-US" altLang="ja-JP" b="1" dirty="0" smtClean="0"/>
                <a:t>Canada</a:t>
              </a:r>
              <a:endParaRPr lang="ja-JP" altLang="en-US" sz="1800" b="1" dirty="0"/>
            </a:p>
          </p:txBody>
        </p:sp>
        <p:sp>
          <p:nvSpPr>
            <p:cNvPr id="20" name="Text Box 25"/>
            <p:cNvSpPr txBox="1">
              <a:spLocks noChangeArrowheads="1"/>
            </p:cNvSpPr>
            <p:nvPr/>
          </p:nvSpPr>
          <p:spPr bwMode="auto">
            <a:xfrm>
              <a:off x="5108575" y="1374775"/>
              <a:ext cx="1327150" cy="968371"/>
            </a:xfrm>
            <a:prstGeom prst="rect">
              <a:avLst/>
            </a:prstGeom>
            <a:noFill/>
            <a:ln w="9525">
              <a:noFill/>
              <a:miter lim="800000"/>
              <a:headEnd/>
              <a:tailEnd/>
            </a:ln>
            <a:effectLst/>
          </p:spPr>
          <p:txBody>
            <a:bodyPr>
              <a:spAutoFit/>
            </a:bodyPr>
            <a:lstStyle/>
            <a:p>
              <a:r>
                <a:rPr lang="en-US" altLang="ja-JP" sz="1800" b="1" dirty="0" smtClean="0"/>
                <a:t>Australia</a:t>
              </a:r>
              <a:r>
                <a:rPr lang="ja-JP" altLang="en-US" sz="1800" b="1" dirty="0" smtClean="0"/>
                <a:t>+</a:t>
              </a:r>
              <a:endParaRPr lang="ja-JP" altLang="en-US" sz="1800" b="1" dirty="0"/>
            </a:p>
            <a:p>
              <a:r>
                <a:rPr lang="en-US" altLang="ja-JP" sz="1800" b="1" dirty="0" smtClean="0"/>
                <a:t>New Zealand</a:t>
              </a:r>
              <a:endParaRPr lang="ja-JP" altLang="en-US" sz="1800" b="1" dirty="0"/>
            </a:p>
          </p:txBody>
        </p:sp>
        <p:sp>
          <p:nvSpPr>
            <p:cNvPr id="21" name="Text Box 26"/>
            <p:cNvSpPr txBox="1">
              <a:spLocks noChangeArrowheads="1"/>
            </p:cNvSpPr>
            <p:nvPr/>
          </p:nvSpPr>
          <p:spPr bwMode="auto">
            <a:xfrm>
              <a:off x="4908550" y="3143250"/>
              <a:ext cx="752475" cy="387348"/>
            </a:xfrm>
            <a:prstGeom prst="rect">
              <a:avLst/>
            </a:prstGeom>
            <a:noFill/>
            <a:ln w="9525">
              <a:noFill/>
              <a:miter lim="800000"/>
              <a:headEnd/>
              <a:tailEnd/>
            </a:ln>
            <a:effectLst/>
          </p:spPr>
          <p:txBody>
            <a:bodyPr>
              <a:spAutoFit/>
            </a:bodyPr>
            <a:lstStyle/>
            <a:p>
              <a:r>
                <a:rPr lang="en-US" altLang="ja-JP" b="1" dirty="0" smtClean="0"/>
                <a:t>Japan</a:t>
              </a:r>
              <a:endParaRPr lang="ja-JP" altLang="en-US" sz="1800" b="1" dirty="0"/>
            </a:p>
          </p:txBody>
        </p:sp>
        <p:sp>
          <p:nvSpPr>
            <p:cNvPr id="22" name="Text Box 27"/>
            <p:cNvSpPr txBox="1">
              <a:spLocks noChangeArrowheads="1"/>
            </p:cNvSpPr>
            <p:nvPr/>
          </p:nvSpPr>
          <p:spPr bwMode="auto">
            <a:xfrm>
              <a:off x="4203700" y="3667125"/>
              <a:ext cx="966177" cy="387348"/>
            </a:xfrm>
            <a:prstGeom prst="rect">
              <a:avLst/>
            </a:prstGeom>
            <a:noFill/>
            <a:ln w="9525">
              <a:noFill/>
              <a:miter lim="800000"/>
              <a:headEnd/>
              <a:tailEnd/>
            </a:ln>
            <a:effectLst/>
          </p:spPr>
          <p:txBody>
            <a:bodyPr wrap="square">
              <a:spAutoFit/>
            </a:bodyPr>
            <a:lstStyle/>
            <a:p>
              <a:r>
                <a:rPr lang="en-US" altLang="ja-JP" b="1" dirty="0" smtClean="0"/>
                <a:t>Europe</a:t>
              </a:r>
              <a:endParaRPr lang="ja-JP" altLang="en-US" sz="1800" b="1" dirty="0"/>
            </a:p>
          </p:txBody>
        </p:sp>
        <p:sp>
          <p:nvSpPr>
            <p:cNvPr id="23" name="Text Box 28"/>
            <p:cNvSpPr txBox="1">
              <a:spLocks noChangeArrowheads="1"/>
            </p:cNvSpPr>
            <p:nvPr/>
          </p:nvSpPr>
          <p:spPr bwMode="auto">
            <a:xfrm>
              <a:off x="3127374" y="3122533"/>
              <a:ext cx="1024915" cy="677859"/>
            </a:xfrm>
            <a:prstGeom prst="rect">
              <a:avLst/>
            </a:prstGeom>
            <a:noFill/>
            <a:ln w="9525">
              <a:noFill/>
              <a:miter lim="800000"/>
              <a:headEnd/>
              <a:tailEnd/>
            </a:ln>
            <a:effectLst/>
          </p:spPr>
          <p:txBody>
            <a:bodyPr wrap="square">
              <a:spAutoFit/>
            </a:bodyPr>
            <a:lstStyle/>
            <a:p>
              <a:r>
                <a:rPr lang="en-US" altLang="ja-JP" b="1" dirty="0" smtClean="0"/>
                <a:t>Middle East</a:t>
              </a:r>
              <a:endParaRPr lang="ja-JP" altLang="en-US" sz="1800" b="1" dirty="0"/>
            </a:p>
          </p:txBody>
        </p:sp>
        <p:sp>
          <p:nvSpPr>
            <p:cNvPr id="24" name="Text Box 29"/>
            <p:cNvSpPr txBox="1">
              <a:spLocks noChangeArrowheads="1"/>
            </p:cNvSpPr>
            <p:nvPr/>
          </p:nvSpPr>
          <p:spPr bwMode="auto">
            <a:xfrm>
              <a:off x="2603500" y="4561041"/>
              <a:ext cx="1392238" cy="677859"/>
            </a:xfrm>
            <a:prstGeom prst="rect">
              <a:avLst/>
            </a:prstGeom>
            <a:noFill/>
            <a:ln w="9525">
              <a:noFill/>
              <a:miter lim="800000"/>
              <a:headEnd/>
              <a:tailEnd/>
            </a:ln>
            <a:effectLst/>
          </p:spPr>
          <p:txBody>
            <a:bodyPr wrap="square">
              <a:spAutoFit/>
            </a:bodyPr>
            <a:lstStyle/>
            <a:p>
              <a:r>
                <a:rPr lang="en-US" altLang="ja-JP" b="1" dirty="0" smtClean="0"/>
                <a:t>South America</a:t>
              </a:r>
              <a:endParaRPr lang="ja-JP" altLang="en-US" sz="1800" b="1" dirty="0"/>
            </a:p>
          </p:txBody>
        </p:sp>
        <p:sp>
          <p:nvSpPr>
            <p:cNvPr id="25" name="Text Box 30"/>
            <p:cNvSpPr txBox="1">
              <a:spLocks noChangeArrowheads="1"/>
            </p:cNvSpPr>
            <p:nvPr/>
          </p:nvSpPr>
          <p:spPr bwMode="auto">
            <a:xfrm>
              <a:off x="2241550" y="3810000"/>
              <a:ext cx="927100" cy="387348"/>
            </a:xfrm>
            <a:prstGeom prst="rect">
              <a:avLst/>
            </a:prstGeom>
            <a:noFill/>
            <a:ln w="9525">
              <a:noFill/>
              <a:miter lim="800000"/>
              <a:headEnd/>
              <a:tailEnd/>
            </a:ln>
            <a:effectLst/>
          </p:spPr>
          <p:txBody>
            <a:bodyPr>
              <a:spAutoFit/>
            </a:bodyPr>
            <a:lstStyle/>
            <a:p>
              <a:r>
                <a:rPr lang="en-US" altLang="ja-JP" b="1" dirty="0" smtClean="0"/>
                <a:t>Asia</a:t>
              </a:r>
              <a:endParaRPr lang="ja-JP" altLang="en-US" sz="1800" b="1" dirty="0"/>
            </a:p>
          </p:txBody>
        </p:sp>
        <p:sp>
          <p:nvSpPr>
            <p:cNvPr id="26" name="Text Box 31"/>
            <p:cNvSpPr txBox="1">
              <a:spLocks noChangeArrowheads="1"/>
            </p:cNvSpPr>
            <p:nvPr/>
          </p:nvSpPr>
          <p:spPr bwMode="auto">
            <a:xfrm>
              <a:off x="1831975" y="3082925"/>
              <a:ext cx="1020763" cy="387348"/>
            </a:xfrm>
            <a:prstGeom prst="rect">
              <a:avLst/>
            </a:prstGeom>
            <a:noFill/>
            <a:ln w="9525">
              <a:noFill/>
              <a:miter lim="800000"/>
              <a:headEnd/>
              <a:tailEnd/>
            </a:ln>
            <a:effectLst/>
          </p:spPr>
          <p:txBody>
            <a:bodyPr>
              <a:spAutoFit/>
            </a:bodyPr>
            <a:lstStyle/>
            <a:p>
              <a:r>
                <a:rPr lang="en-US" altLang="ja-JP" b="1" dirty="0" smtClean="0"/>
                <a:t>Africa</a:t>
              </a:r>
              <a:endParaRPr lang="ja-JP" altLang="en-US" sz="1800" b="1" dirty="0"/>
            </a:p>
          </p:txBody>
        </p:sp>
        <p:sp>
          <p:nvSpPr>
            <p:cNvPr id="27" name="Line 32"/>
            <p:cNvSpPr>
              <a:spLocks noChangeShapeType="1"/>
            </p:cNvSpPr>
            <p:nvPr/>
          </p:nvSpPr>
          <p:spPr bwMode="auto">
            <a:xfrm flipH="1">
              <a:off x="1993900" y="3441700"/>
              <a:ext cx="152400" cy="1460500"/>
            </a:xfrm>
            <a:prstGeom prst="line">
              <a:avLst/>
            </a:prstGeom>
            <a:noFill/>
            <a:ln w="9525">
              <a:solidFill>
                <a:schemeClr val="tx1"/>
              </a:solidFill>
              <a:round/>
              <a:headEnd/>
              <a:tailEnd type="triangle" w="med" len="med"/>
            </a:ln>
            <a:effectLst/>
          </p:spPr>
          <p:txBody>
            <a:bodyPr/>
            <a:lstStyle/>
            <a:p>
              <a:endParaRPr lang="ja-JP" altLang="en-US"/>
            </a:p>
          </p:txBody>
        </p:sp>
        <p:sp>
          <p:nvSpPr>
            <p:cNvPr id="28" name="Line 33"/>
            <p:cNvSpPr>
              <a:spLocks noChangeShapeType="1"/>
            </p:cNvSpPr>
            <p:nvPr/>
          </p:nvSpPr>
          <p:spPr bwMode="auto">
            <a:xfrm flipH="1">
              <a:off x="2260600" y="4165600"/>
              <a:ext cx="254000" cy="571500"/>
            </a:xfrm>
            <a:prstGeom prst="line">
              <a:avLst/>
            </a:prstGeom>
            <a:noFill/>
            <a:ln w="9525">
              <a:solidFill>
                <a:schemeClr val="tx1"/>
              </a:solidFill>
              <a:round/>
              <a:headEnd/>
              <a:tailEnd type="triangle" w="med" len="med"/>
            </a:ln>
            <a:effectLst/>
          </p:spPr>
          <p:txBody>
            <a:bodyPr/>
            <a:lstStyle/>
            <a:p>
              <a:endParaRPr lang="ja-JP" altLang="en-US"/>
            </a:p>
          </p:txBody>
        </p:sp>
        <p:sp>
          <p:nvSpPr>
            <p:cNvPr id="29" name="Text Box 34"/>
            <p:cNvSpPr txBox="1">
              <a:spLocks noChangeArrowheads="1"/>
            </p:cNvSpPr>
            <p:nvPr/>
          </p:nvSpPr>
          <p:spPr bwMode="auto">
            <a:xfrm>
              <a:off x="2727326" y="5470525"/>
              <a:ext cx="5030920" cy="387348"/>
            </a:xfrm>
            <a:prstGeom prst="rect">
              <a:avLst/>
            </a:prstGeom>
            <a:noFill/>
            <a:ln w="9525">
              <a:noFill/>
              <a:miter lim="800000"/>
              <a:headEnd/>
              <a:tailEnd/>
            </a:ln>
            <a:effectLst/>
          </p:spPr>
          <p:txBody>
            <a:bodyPr wrap="none">
              <a:spAutoFit/>
            </a:bodyPr>
            <a:lstStyle/>
            <a:p>
              <a:r>
                <a:rPr lang="en-US" altLang="ja-JP" sz="1800" b="1" dirty="0" smtClean="0">
                  <a:solidFill>
                    <a:srgbClr val="993366"/>
                  </a:solidFill>
                </a:rPr>
                <a:t>Energy consumption percapita</a:t>
              </a:r>
              <a:r>
                <a:rPr lang="ja-JP" altLang="en-US" sz="1800" b="1" dirty="0">
                  <a:solidFill>
                    <a:srgbClr val="993366"/>
                  </a:solidFill>
                </a:rPr>
                <a:t>　</a:t>
              </a:r>
              <a:r>
                <a:rPr lang="en-US" altLang="ja-JP" sz="1800" b="1" dirty="0" smtClean="0">
                  <a:solidFill>
                    <a:srgbClr val="993366"/>
                  </a:solidFill>
                </a:rPr>
                <a:t>[</a:t>
              </a:r>
              <a:r>
                <a:rPr lang="en-US" altLang="ja-JP" b="1" dirty="0" smtClean="0">
                  <a:solidFill>
                    <a:srgbClr val="993366"/>
                  </a:solidFill>
                </a:rPr>
                <a:t>toe/year/capita]</a:t>
              </a:r>
              <a:endParaRPr lang="ja-JP" altLang="en-US" sz="1800" b="1" dirty="0">
                <a:solidFill>
                  <a:srgbClr val="993366"/>
                </a:solidFill>
              </a:endParaRPr>
            </a:p>
          </p:txBody>
        </p:sp>
        <p:sp>
          <p:nvSpPr>
            <p:cNvPr id="30" name="Text Box 35"/>
            <p:cNvSpPr txBox="1">
              <a:spLocks noChangeArrowheads="1"/>
            </p:cNvSpPr>
            <p:nvPr/>
          </p:nvSpPr>
          <p:spPr bwMode="auto">
            <a:xfrm rot="16200000">
              <a:off x="-1146116" y="3347035"/>
              <a:ext cx="4726656" cy="379394"/>
            </a:xfrm>
            <a:prstGeom prst="rect">
              <a:avLst/>
            </a:prstGeom>
            <a:noFill/>
            <a:ln w="9525">
              <a:noFill/>
              <a:miter lim="800000"/>
              <a:headEnd/>
              <a:tailEnd/>
            </a:ln>
            <a:effectLst/>
          </p:spPr>
          <p:txBody>
            <a:bodyPr wrap="none">
              <a:spAutoFit/>
            </a:bodyPr>
            <a:lstStyle/>
            <a:p>
              <a:r>
                <a:rPr lang="en-US" altLang="ja-JP" sz="1800" b="1" dirty="0" smtClean="0"/>
                <a:t>CO2 emissions percapita  [t-CO2/year/capita]</a:t>
              </a:r>
              <a:endParaRPr lang="ja-JP" altLang="en-US" sz="1800" b="1" dirty="0"/>
            </a:p>
          </p:txBody>
        </p:sp>
        <p:grpSp>
          <p:nvGrpSpPr>
            <p:cNvPr id="31" name="Group 40"/>
            <p:cNvGrpSpPr>
              <a:grpSpLocks/>
            </p:cNvGrpSpPr>
            <p:nvPr/>
          </p:nvGrpSpPr>
          <p:grpSpPr bwMode="auto">
            <a:xfrm>
              <a:off x="1397000" y="482600"/>
              <a:ext cx="311150" cy="4964113"/>
              <a:chOff x="592" y="624"/>
              <a:chExt cx="196" cy="3127"/>
            </a:xfrm>
          </p:grpSpPr>
          <p:sp>
            <p:nvSpPr>
              <p:cNvPr id="32" name="Text Box 36"/>
              <p:cNvSpPr txBox="1">
                <a:spLocks noChangeArrowheads="1"/>
              </p:cNvSpPr>
              <p:nvPr/>
            </p:nvSpPr>
            <p:spPr bwMode="auto">
              <a:xfrm>
                <a:off x="592" y="2560"/>
                <a:ext cx="188" cy="231"/>
              </a:xfrm>
              <a:prstGeom prst="rect">
                <a:avLst/>
              </a:prstGeom>
              <a:noFill/>
              <a:ln w="9525">
                <a:noFill/>
                <a:miter lim="800000"/>
                <a:headEnd/>
                <a:tailEnd/>
              </a:ln>
              <a:effectLst/>
            </p:spPr>
            <p:txBody>
              <a:bodyPr wrap="none">
                <a:spAutoFit/>
              </a:bodyPr>
              <a:lstStyle/>
              <a:p>
                <a:r>
                  <a:rPr lang="ja-JP" altLang="en-US" sz="1800" b="1"/>
                  <a:t>2</a:t>
                </a:r>
              </a:p>
            </p:txBody>
          </p:sp>
          <p:sp>
            <p:nvSpPr>
              <p:cNvPr id="33" name="Text Box 37"/>
              <p:cNvSpPr txBox="1">
                <a:spLocks noChangeArrowheads="1"/>
              </p:cNvSpPr>
              <p:nvPr/>
            </p:nvSpPr>
            <p:spPr bwMode="auto">
              <a:xfrm>
                <a:off x="592" y="3520"/>
                <a:ext cx="188" cy="231"/>
              </a:xfrm>
              <a:prstGeom prst="rect">
                <a:avLst/>
              </a:prstGeom>
              <a:noFill/>
              <a:ln w="9525">
                <a:noFill/>
                <a:miter lim="800000"/>
                <a:headEnd/>
                <a:tailEnd/>
              </a:ln>
              <a:effectLst/>
            </p:spPr>
            <p:txBody>
              <a:bodyPr wrap="none">
                <a:spAutoFit/>
              </a:bodyPr>
              <a:lstStyle/>
              <a:p>
                <a:r>
                  <a:rPr lang="ja-JP" altLang="en-US" sz="1800" b="1"/>
                  <a:t>0</a:t>
                </a:r>
              </a:p>
            </p:txBody>
          </p:sp>
          <p:sp>
            <p:nvSpPr>
              <p:cNvPr id="34" name="Text Box 38"/>
              <p:cNvSpPr txBox="1">
                <a:spLocks noChangeArrowheads="1"/>
              </p:cNvSpPr>
              <p:nvPr/>
            </p:nvSpPr>
            <p:spPr bwMode="auto">
              <a:xfrm>
                <a:off x="600" y="1584"/>
                <a:ext cx="188" cy="231"/>
              </a:xfrm>
              <a:prstGeom prst="rect">
                <a:avLst/>
              </a:prstGeom>
              <a:noFill/>
              <a:ln w="9525">
                <a:noFill/>
                <a:miter lim="800000"/>
                <a:headEnd/>
                <a:tailEnd/>
              </a:ln>
              <a:effectLst/>
            </p:spPr>
            <p:txBody>
              <a:bodyPr wrap="none">
                <a:spAutoFit/>
              </a:bodyPr>
              <a:lstStyle/>
              <a:p>
                <a:r>
                  <a:rPr lang="ja-JP" altLang="en-US" sz="1800" b="1"/>
                  <a:t>4</a:t>
                </a:r>
              </a:p>
            </p:txBody>
          </p:sp>
          <p:sp>
            <p:nvSpPr>
              <p:cNvPr id="35" name="Text Box 39"/>
              <p:cNvSpPr txBox="1">
                <a:spLocks noChangeArrowheads="1"/>
              </p:cNvSpPr>
              <p:nvPr/>
            </p:nvSpPr>
            <p:spPr bwMode="auto">
              <a:xfrm>
                <a:off x="600" y="624"/>
                <a:ext cx="188" cy="231"/>
              </a:xfrm>
              <a:prstGeom prst="rect">
                <a:avLst/>
              </a:prstGeom>
              <a:noFill/>
              <a:ln w="9525">
                <a:noFill/>
                <a:miter lim="800000"/>
                <a:headEnd/>
                <a:tailEnd/>
              </a:ln>
              <a:effectLst/>
            </p:spPr>
            <p:txBody>
              <a:bodyPr wrap="none">
                <a:spAutoFit/>
              </a:bodyPr>
              <a:lstStyle/>
              <a:p>
                <a:r>
                  <a:rPr lang="ja-JP" altLang="en-US" sz="1800" b="1"/>
                  <a:t>6</a:t>
                </a:r>
              </a:p>
            </p:txBody>
          </p:sp>
        </p:grpSp>
        <p:grpSp>
          <p:nvGrpSpPr>
            <p:cNvPr id="36" name="Group 129"/>
            <p:cNvGrpSpPr>
              <a:grpSpLocks/>
            </p:cNvGrpSpPr>
            <p:nvPr/>
          </p:nvGrpSpPr>
          <p:grpSpPr bwMode="auto">
            <a:xfrm>
              <a:off x="1587500" y="5257800"/>
              <a:ext cx="6445250" cy="379413"/>
              <a:chOff x="1000" y="3312"/>
              <a:chExt cx="4060" cy="239"/>
            </a:xfrm>
          </p:grpSpPr>
          <p:sp>
            <p:nvSpPr>
              <p:cNvPr id="37" name="Text Box 41"/>
              <p:cNvSpPr txBox="1">
                <a:spLocks noChangeArrowheads="1"/>
              </p:cNvSpPr>
              <p:nvPr/>
            </p:nvSpPr>
            <p:spPr bwMode="auto">
              <a:xfrm>
                <a:off x="1000" y="3320"/>
                <a:ext cx="188" cy="231"/>
              </a:xfrm>
              <a:prstGeom prst="rect">
                <a:avLst/>
              </a:prstGeom>
              <a:noFill/>
              <a:ln w="9525">
                <a:noFill/>
                <a:miter lim="800000"/>
                <a:headEnd/>
                <a:tailEnd/>
              </a:ln>
              <a:effectLst/>
            </p:spPr>
            <p:txBody>
              <a:bodyPr wrap="none">
                <a:spAutoFit/>
              </a:bodyPr>
              <a:lstStyle/>
              <a:p>
                <a:r>
                  <a:rPr lang="ja-JP" altLang="en-US" sz="1800" b="1">
                    <a:solidFill>
                      <a:srgbClr val="993366"/>
                    </a:solidFill>
                  </a:rPr>
                  <a:t>0</a:t>
                </a:r>
              </a:p>
            </p:txBody>
          </p:sp>
          <p:sp>
            <p:nvSpPr>
              <p:cNvPr id="38" name="Text Box 42"/>
              <p:cNvSpPr txBox="1">
                <a:spLocks noChangeArrowheads="1"/>
              </p:cNvSpPr>
              <p:nvPr/>
            </p:nvSpPr>
            <p:spPr bwMode="auto">
              <a:xfrm>
                <a:off x="1968" y="3320"/>
                <a:ext cx="188" cy="231"/>
              </a:xfrm>
              <a:prstGeom prst="rect">
                <a:avLst/>
              </a:prstGeom>
              <a:noFill/>
              <a:ln w="9525">
                <a:noFill/>
                <a:miter lim="800000"/>
                <a:headEnd/>
                <a:tailEnd/>
              </a:ln>
              <a:effectLst/>
            </p:spPr>
            <p:txBody>
              <a:bodyPr wrap="none">
                <a:spAutoFit/>
              </a:bodyPr>
              <a:lstStyle/>
              <a:p>
                <a:r>
                  <a:rPr lang="ja-JP" altLang="en-US" sz="1800" b="1">
                    <a:solidFill>
                      <a:srgbClr val="993366"/>
                    </a:solidFill>
                  </a:rPr>
                  <a:t>2</a:t>
                </a:r>
              </a:p>
            </p:txBody>
          </p:sp>
          <p:sp>
            <p:nvSpPr>
              <p:cNvPr id="39" name="Text Box 43"/>
              <p:cNvSpPr txBox="1">
                <a:spLocks noChangeArrowheads="1"/>
              </p:cNvSpPr>
              <p:nvPr/>
            </p:nvSpPr>
            <p:spPr bwMode="auto">
              <a:xfrm>
                <a:off x="2936" y="3312"/>
                <a:ext cx="188" cy="231"/>
              </a:xfrm>
              <a:prstGeom prst="rect">
                <a:avLst/>
              </a:prstGeom>
              <a:noFill/>
              <a:ln w="9525">
                <a:noFill/>
                <a:miter lim="800000"/>
                <a:headEnd/>
                <a:tailEnd/>
              </a:ln>
              <a:effectLst/>
            </p:spPr>
            <p:txBody>
              <a:bodyPr wrap="none">
                <a:spAutoFit/>
              </a:bodyPr>
              <a:lstStyle/>
              <a:p>
                <a:r>
                  <a:rPr lang="ja-JP" altLang="en-US" sz="1800" b="1">
                    <a:solidFill>
                      <a:srgbClr val="993366"/>
                    </a:solidFill>
                  </a:rPr>
                  <a:t>4</a:t>
                </a:r>
              </a:p>
            </p:txBody>
          </p:sp>
          <p:sp>
            <p:nvSpPr>
              <p:cNvPr id="40" name="Text Box 44"/>
              <p:cNvSpPr txBox="1">
                <a:spLocks noChangeArrowheads="1"/>
              </p:cNvSpPr>
              <p:nvPr/>
            </p:nvSpPr>
            <p:spPr bwMode="auto">
              <a:xfrm>
                <a:off x="3936" y="3320"/>
                <a:ext cx="188" cy="231"/>
              </a:xfrm>
              <a:prstGeom prst="rect">
                <a:avLst/>
              </a:prstGeom>
              <a:noFill/>
              <a:ln w="9525">
                <a:noFill/>
                <a:miter lim="800000"/>
                <a:headEnd/>
                <a:tailEnd/>
              </a:ln>
              <a:effectLst/>
            </p:spPr>
            <p:txBody>
              <a:bodyPr wrap="none">
                <a:spAutoFit/>
              </a:bodyPr>
              <a:lstStyle/>
              <a:p>
                <a:r>
                  <a:rPr lang="ja-JP" altLang="en-US" sz="1800" b="1">
                    <a:solidFill>
                      <a:srgbClr val="993366"/>
                    </a:solidFill>
                  </a:rPr>
                  <a:t>6</a:t>
                </a:r>
              </a:p>
            </p:txBody>
          </p:sp>
          <p:sp>
            <p:nvSpPr>
              <p:cNvPr id="41" name="Text Box 45"/>
              <p:cNvSpPr txBox="1">
                <a:spLocks noChangeArrowheads="1"/>
              </p:cNvSpPr>
              <p:nvPr/>
            </p:nvSpPr>
            <p:spPr bwMode="auto">
              <a:xfrm>
                <a:off x="4872" y="3320"/>
                <a:ext cx="188" cy="231"/>
              </a:xfrm>
              <a:prstGeom prst="rect">
                <a:avLst/>
              </a:prstGeom>
              <a:noFill/>
              <a:ln w="9525">
                <a:noFill/>
                <a:miter lim="800000"/>
                <a:headEnd/>
                <a:tailEnd/>
              </a:ln>
              <a:effectLst/>
            </p:spPr>
            <p:txBody>
              <a:bodyPr wrap="none">
                <a:spAutoFit/>
              </a:bodyPr>
              <a:lstStyle/>
              <a:p>
                <a:r>
                  <a:rPr lang="ja-JP" altLang="en-US" sz="1800" b="1">
                    <a:solidFill>
                      <a:srgbClr val="993366"/>
                    </a:solidFill>
                  </a:rPr>
                  <a:t>8</a:t>
                </a:r>
              </a:p>
            </p:txBody>
          </p:sp>
        </p:grpSp>
        <p:sp>
          <p:nvSpPr>
            <p:cNvPr id="43" name="Text Box 114"/>
            <p:cNvSpPr txBox="1">
              <a:spLocks noChangeArrowheads="1"/>
            </p:cNvSpPr>
            <p:nvPr/>
          </p:nvSpPr>
          <p:spPr bwMode="auto">
            <a:xfrm>
              <a:off x="2676297" y="6508750"/>
              <a:ext cx="5206126" cy="387348"/>
            </a:xfrm>
            <a:prstGeom prst="rect">
              <a:avLst/>
            </a:prstGeom>
            <a:noFill/>
            <a:ln w="9525">
              <a:noFill/>
              <a:miter lim="800000"/>
              <a:headEnd/>
              <a:tailEnd/>
            </a:ln>
            <a:effectLst/>
          </p:spPr>
          <p:txBody>
            <a:bodyPr wrap="none">
              <a:spAutoFit/>
            </a:bodyPr>
            <a:lstStyle/>
            <a:p>
              <a:r>
                <a:rPr lang="en-US" altLang="ja-JP" sz="1800" b="1" dirty="0" smtClean="0">
                  <a:solidFill>
                    <a:srgbClr val="336600"/>
                  </a:solidFill>
                </a:rPr>
                <a:t>Energy consumption percapita  [MWh/year/capita]</a:t>
              </a:r>
              <a:endParaRPr lang="ja-JP" altLang="en-US" sz="1800" b="1" dirty="0">
                <a:solidFill>
                  <a:srgbClr val="336600"/>
                </a:solidFill>
              </a:endParaRPr>
            </a:p>
          </p:txBody>
        </p:sp>
        <p:grpSp>
          <p:nvGrpSpPr>
            <p:cNvPr id="44" name="Group 115"/>
            <p:cNvGrpSpPr>
              <a:grpSpLocks/>
            </p:cNvGrpSpPr>
            <p:nvPr/>
          </p:nvGrpSpPr>
          <p:grpSpPr bwMode="auto">
            <a:xfrm>
              <a:off x="1536700" y="6129338"/>
              <a:ext cx="6599238" cy="379412"/>
              <a:chOff x="1080" y="3696"/>
              <a:chExt cx="3262" cy="239"/>
            </a:xfrm>
          </p:grpSpPr>
          <p:sp>
            <p:nvSpPr>
              <p:cNvPr id="45" name="Text Box 106"/>
              <p:cNvSpPr txBox="1">
                <a:spLocks noChangeArrowheads="1"/>
              </p:cNvSpPr>
              <p:nvPr/>
            </p:nvSpPr>
            <p:spPr bwMode="auto">
              <a:xfrm>
                <a:off x="1080" y="3704"/>
                <a:ext cx="148" cy="231"/>
              </a:xfrm>
              <a:prstGeom prst="rect">
                <a:avLst/>
              </a:prstGeom>
              <a:noFill/>
              <a:ln w="9525">
                <a:noFill/>
                <a:miter lim="800000"/>
                <a:headEnd/>
                <a:tailEnd/>
              </a:ln>
              <a:effectLst/>
            </p:spPr>
            <p:txBody>
              <a:bodyPr wrap="none">
                <a:spAutoFit/>
              </a:bodyPr>
              <a:lstStyle/>
              <a:p>
                <a:r>
                  <a:rPr lang="ja-JP" altLang="en-US" sz="1800" b="1">
                    <a:solidFill>
                      <a:srgbClr val="336600"/>
                    </a:solidFill>
                  </a:rPr>
                  <a:t>0</a:t>
                </a:r>
              </a:p>
            </p:txBody>
          </p:sp>
          <p:sp>
            <p:nvSpPr>
              <p:cNvPr id="46" name="Text Box 107"/>
              <p:cNvSpPr txBox="1">
                <a:spLocks noChangeArrowheads="1"/>
              </p:cNvSpPr>
              <p:nvPr/>
            </p:nvSpPr>
            <p:spPr bwMode="auto">
              <a:xfrm>
                <a:off x="1680" y="3696"/>
                <a:ext cx="204" cy="231"/>
              </a:xfrm>
              <a:prstGeom prst="rect">
                <a:avLst/>
              </a:prstGeom>
              <a:noFill/>
              <a:ln w="9525">
                <a:noFill/>
                <a:miter lim="800000"/>
                <a:headEnd/>
                <a:tailEnd/>
              </a:ln>
              <a:effectLst/>
            </p:spPr>
            <p:txBody>
              <a:bodyPr wrap="none">
                <a:spAutoFit/>
              </a:bodyPr>
              <a:lstStyle/>
              <a:p>
                <a:r>
                  <a:rPr lang="ja-JP" altLang="en-US" sz="1800" b="1">
                    <a:solidFill>
                      <a:srgbClr val="336600"/>
                    </a:solidFill>
                  </a:rPr>
                  <a:t>20</a:t>
                </a:r>
              </a:p>
            </p:txBody>
          </p:sp>
          <p:sp>
            <p:nvSpPr>
              <p:cNvPr id="47" name="Text Box 108"/>
              <p:cNvSpPr txBox="1">
                <a:spLocks noChangeArrowheads="1"/>
              </p:cNvSpPr>
              <p:nvPr/>
            </p:nvSpPr>
            <p:spPr bwMode="auto">
              <a:xfrm>
                <a:off x="2288" y="3704"/>
                <a:ext cx="204" cy="231"/>
              </a:xfrm>
              <a:prstGeom prst="rect">
                <a:avLst/>
              </a:prstGeom>
              <a:noFill/>
              <a:ln w="9525">
                <a:noFill/>
                <a:miter lim="800000"/>
                <a:headEnd/>
                <a:tailEnd/>
              </a:ln>
              <a:effectLst/>
            </p:spPr>
            <p:txBody>
              <a:bodyPr wrap="none">
                <a:spAutoFit/>
              </a:bodyPr>
              <a:lstStyle/>
              <a:p>
                <a:r>
                  <a:rPr lang="ja-JP" altLang="en-US" sz="1800" b="1">
                    <a:solidFill>
                      <a:srgbClr val="336600"/>
                    </a:solidFill>
                  </a:rPr>
                  <a:t>40</a:t>
                </a:r>
              </a:p>
            </p:txBody>
          </p:sp>
          <p:sp>
            <p:nvSpPr>
              <p:cNvPr id="48" name="Text Box 109"/>
              <p:cNvSpPr txBox="1">
                <a:spLocks noChangeArrowheads="1"/>
              </p:cNvSpPr>
              <p:nvPr/>
            </p:nvSpPr>
            <p:spPr bwMode="auto">
              <a:xfrm>
                <a:off x="2904" y="3696"/>
                <a:ext cx="204" cy="231"/>
              </a:xfrm>
              <a:prstGeom prst="rect">
                <a:avLst/>
              </a:prstGeom>
              <a:noFill/>
              <a:ln w="9525">
                <a:noFill/>
                <a:miter lim="800000"/>
                <a:headEnd/>
                <a:tailEnd/>
              </a:ln>
              <a:effectLst/>
            </p:spPr>
            <p:txBody>
              <a:bodyPr wrap="none">
                <a:spAutoFit/>
              </a:bodyPr>
              <a:lstStyle/>
              <a:p>
                <a:r>
                  <a:rPr lang="ja-JP" altLang="en-US" sz="1800" b="1">
                    <a:solidFill>
                      <a:srgbClr val="336600"/>
                    </a:solidFill>
                  </a:rPr>
                  <a:t>60</a:t>
                </a:r>
              </a:p>
            </p:txBody>
          </p:sp>
          <p:sp>
            <p:nvSpPr>
              <p:cNvPr id="49" name="Text Box 110"/>
              <p:cNvSpPr txBox="1">
                <a:spLocks noChangeArrowheads="1"/>
              </p:cNvSpPr>
              <p:nvPr/>
            </p:nvSpPr>
            <p:spPr bwMode="auto">
              <a:xfrm>
                <a:off x="3512" y="3696"/>
                <a:ext cx="204" cy="231"/>
              </a:xfrm>
              <a:prstGeom prst="rect">
                <a:avLst/>
              </a:prstGeom>
              <a:noFill/>
              <a:ln w="9525">
                <a:noFill/>
                <a:miter lim="800000"/>
                <a:headEnd/>
                <a:tailEnd/>
              </a:ln>
              <a:effectLst/>
            </p:spPr>
            <p:txBody>
              <a:bodyPr wrap="none">
                <a:spAutoFit/>
              </a:bodyPr>
              <a:lstStyle/>
              <a:p>
                <a:r>
                  <a:rPr lang="ja-JP" altLang="en-US" sz="1800" b="1">
                    <a:solidFill>
                      <a:srgbClr val="336600"/>
                    </a:solidFill>
                  </a:rPr>
                  <a:t>80</a:t>
                </a:r>
              </a:p>
            </p:txBody>
          </p:sp>
          <p:sp>
            <p:nvSpPr>
              <p:cNvPr id="50" name="Text Box 111"/>
              <p:cNvSpPr txBox="1">
                <a:spLocks noChangeArrowheads="1"/>
              </p:cNvSpPr>
              <p:nvPr/>
            </p:nvSpPr>
            <p:spPr bwMode="auto">
              <a:xfrm>
                <a:off x="4081" y="3696"/>
                <a:ext cx="261" cy="231"/>
              </a:xfrm>
              <a:prstGeom prst="rect">
                <a:avLst/>
              </a:prstGeom>
              <a:noFill/>
              <a:ln w="9525">
                <a:noFill/>
                <a:miter lim="800000"/>
                <a:headEnd/>
                <a:tailEnd/>
              </a:ln>
              <a:effectLst/>
            </p:spPr>
            <p:txBody>
              <a:bodyPr wrap="none">
                <a:spAutoFit/>
              </a:bodyPr>
              <a:lstStyle/>
              <a:p>
                <a:r>
                  <a:rPr lang="ja-JP" altLang="en-US" sz="1800" b="1">
                    <a:solidFill>
                      <a:srgbClr val="336600"/>
                    </a:solidFill>
                  </a:rPr>
                  <a:t>100</a:t>
                </a:r>
              </a:p>
            </p:txBody>
          </p:sp>
        </p:grpSp>
        <p:grpSp>
          <p:nvGrpSpPr>
            <p:cNvPr id="51" name="Group 130"/>
            <p:cNvGrpSpPr>
              <a:grpSpLocks/>
            </p:cNvGrpSpPr>
            <p:nvPr/>
          </p:nvGrpSpPr>
          <p:grpSpPr bwMode="auto">
            <a:xfrm>
              <a:off x="1689100" y="5970588"/>
              <a:ext cx="6756400" cy="196850"/>
              <a:chOff x="1064" y="3761"/>
              <a:chExt cx="4256" cy="188"/>
            </a:xfrm>
          </p:grpSpPr>
          <p:sp>
            <p:nvSpPr>
              <p:cNvPr id="52" name="Line 116"/>
              <p:cNvSpPr>
                <a:spLocks noChangeShapeType="1"/>
              </p:cNvSpPr>
              <p:nvPr/>
            </p:nvSpPr>
            <p:spPr bwMode="auto">
              <a:xfrm flipH="1">
                <a:off x="1068" y="3761"/>
                <a:ext cx="0" cy="176"/>
              </a:xfrm>
              <a:prstGeom prst="line">
                <a:avLst/>
              </a:prstGeom>
              <a:noFill/>
              <a:ln w="28575">
                <a:solidFill>
                  <a:srgbClr val="336600"/>
                </a:solidFill>
                <a:round/>
                <a:headEnd/>
                <a:tailEnd/>
              </a:ln>
              <a:effectLst/>
            </p:spPr>
            <p:txBody>
              <a:bodyPr/>
              <a:lstStyle/>
              <a:p>
                <a:endParaRPr lang="ja-JP" altLang="en-US"/>
              </a:p>
            </p:txBody>
          </p:sp>
          <p:sp>
            <p:nvSpPr>
              <p:cNvPr id="53" name="Line 118"/>
              <p:cNvSpPr>
                <a:spLocks noChangeShapeType="1"/>
              </p:cNvSpPr>
              <p:nvPr/>
            </p:nvSpPr>
            <p:spPr bwMode="auto">
              <a:xfrm>
                <a:off x="1064" y="3941"/>
                <a:ext cx="4256" cy="0"/>
              </a:xfrm>
              <a:prstGeom prst="line">
                <a:avLst/>
              </a:prstGeom>
              <a:noFill/>
              <a:ln w="28575">
                <a:solidFill>
                  <a:srgbClr val="336600"/>
                </a:solidFill>
                <a:round/>
                <a:headEnd/>
                <a:tailEnd/>
              </a:ln>
              <a:effectLst/>
            </p:spPr>
            <p:txBody>
              <a:bodyPr/>
              <a:lstStyle/>
              <a:p>
                <a:endParaRPr lang="ja-JP" altLang="en-US"/>
              </a:p>
            </p:txBody>
          </p:sp>
          <p:sp>
            <p:nvSpPr>
              <p:cNvPr id="54" name="Line 119"/>
              <p:cNvSpPr>
                <a:spLocks noChangeShapeType="1"/>
              </p:cNvSpPr>
              <p:nvPr/>
            </p:nvSpPr>
            <p:spPr bwMode="auto">
              <a:xfrm>
                <a:off x="4968" y="3773"/>
                <a:ext cx="0" cy="164"/>
              </a:xfrm>
              <a:prstGeom prst="line">
                <a:avLst/>
              </a:prstGeom>
              <a:noFill/>
              <a:ln w="28575">
                <a:solidFill>
                  <a:srgbClr val="336600"/>
                </a:solidFill>
                <a:round/>
                <a:headEnd/>
                <a:tailEnd/>
              </a:ln>
              <a:effectLst/>
            </p:spPr>
            <p:txBody>
              <a:bodyPr/>
              <a:lstStyle/>
              <a:p>
                <a:endParaRPr lang="ja-JP" altLang="en-US"/>
              </a:p>
            </p:txBody>
          </p:sp>
          <p:sp>
            <p:nvSpPr>
              <p:cNvPr id="55" name="Line 120"/>
              <p:cNvSpPr>
                <a:spLocks noChangeShapeType="1"/>
              </p:cNvSpPr>
              <p:nvPr/>
            </p:nvSpPr>
            <p:spPr bwMode="auto">
              <a:xfrm flipH="1">
                <a:off x="1844" y="3761"/>
                <a:ext cx="0" cy="176"/>
              </a:xfrm>
              <a:prstGeom prst="line">
                <a:avLst/>
              </a:prstGeom>
              <a:noFill/>
              <a:ln w="28575">
                <a:solidFill>
                  <a:srgbClr val="336600"/>
                </a:solidFill>
                <a:round/>
                <a:headEnd/>
                <a:tailEnd/>
              </a:ln>
              <a:effectLst/>
            </p:spPr>
            <p:txBody>
              <a:bodyPr/>
              <a:lstStyle/>
              <a:p>
                <a:endParaRPr lang="ja-JP" altLang="en-US"/>
              </a:p>
            </p:txBody>
          </p:sp>
          <p:sp>
            <p:nvSpPr>
              <p:cNvPr id="56" name="Line 121"/>
              <p:cNvSpPr>
                <a:spLocks noChangeShapeType="1"/>
              </p:cNvSpPr>
              <p:nvPr/>
            </p:nvSpPr>
            <p:spPr bwMode="auto">
              <a:xfrm flipH="1">
                <a:off x="2632" y="3773"/>
                <a:ext cx="0" cy="176"/>
              </a:xfrm>
              <a:prstGeom prst="line">
                <a:avLst/>
              </a:prstGeom>
              <a:noFill/>
              <a:ln w="28575">
                <a:solidFill>
                  <a:srgbClr val="336600"/>
                </a:solidFill>
                <a:round/>
                <a:headEnd/>
                <a:tailEnd/>
              </a:ln>
              <a:effectLst/>
            </p:spPr>
            <p:txBody>
              <a:bodyPr/>
              <a:lstStyle/>
              <a:p>
                <a:endParaRPr lang="ja-JP" altLang="en-US"/>
              </a:p>
            </p:txBody>
          </p:sp>
          <p:sp>
            <p:nvSpPr>
              <p:cNvPr id="57" name="Line 122"/>
              <p:cNvSpPr>
                <a:spLocks noChangeShapeType="1"/>
              </p:cNvSpPr>
              <p:nvPr/>
            </p:nvSpPr>
            <p:spPr bwMode="auto">
              <a:xfrm flipH="1">
                <a:off x="3412" y="3761"/>
                <a:ext cx="0" cy="176"/>
              </a:xfrm>
              <a:prstGeom prst="line">
                <a:avLst/>
              </a:prstGeom>
              <a:noFill/>
              <a:ln w="28575">
                <a:solidFill>
                  <a:srgbClr val="336600"/>
                </a:solidFill>
                <a:round/>
                <a:headEnd/>
                <a:tailEnd/>
              </a:ln>
              <a:effectLst/>
            </p:spPr>
            <p:txBody>
              <a:bodyPr/>
              <a:lstStyle/>
              <a:p>
                <a:endParaRPr lang="ja-JP" altLang="en-US"/>
              </a:p>
            </p:txBody>
          </p:sp>
          <p:sp>
            <p:nvSpPr>
              <p:cNvPr id="58" name="Line 123"/>
              <p:cNvSpPr>
                <a:spLocks noChangeShapeType="1"/>
              </p:cNvSpPr>
              <p:nvPr/>
            </p:nvSpPr>
            <p:spPr bwMode="auto">
              <a:xfrm flipH="1">
                <a:off x="4192" y="3765"/>
                <a:ext cx="0" cy="176"/>
              </a:xfrm>
              <a:prstGeom prst="line">
                <a:avLst/>
              </a:prstGeom>
              <a:noFill/>
              <a:ln w="28575">
                <a:solidFill>
                  <a:srgbClr val="336600"/>
                </a:solidFill>
                <a:round/>
                <a:headEnd/>
                <a:tailEnd/>
              </a:ln>
              <a:effectLst/>
            </p:spPr>
            <p:txBody>
              <a:bodyPr/>
              <a:lstStyle/>
              <a:p>
                <a:endParaRPr lang="ja-JP" altLang="en-US"/>
              </a:p>
            </p:txBody>
          </p:sp>
        </p:grpSp>
        <p:grpSp>
          <p:nvGrpSpPr>
            <p:cNvPr id="59" name="Group 132"/>
            <p:cNvGrpSpPr>
              <a:grpSpLocks/>
            </p:cNvGrpSpPr>
            <p:nvPr/>
          </p:nvGrpSpPr>
          <p:grpSpPr bwMode="auto">
            <a:xfrm>
              <a:off x="1727200" y="5149850"/>
              <a:ext cx="6756400" cy="127000"/>
              <a:chOff x="1088" y="3244"/>
              <a:chExt cx="4256" cy="80"/>
            </a:xfrm>
          </p:grpSpPr>
          <p:sp>
            <p:nvSpPr>
              <p:cNvPr id="60" name="Line 8"/>
              <p:cNvSpPr>
                <a:spLocks noChangeShapeType="1"/>
              </p:cNvSpPr>
              <p:nvPr/>
            </p:nvSpPr>
            <p:spPr bwMode="auto">
              <a:xfrm>
                <a:off x="2054" y="3247"/>
                <a:ext cx="1" cy="68"/>
              </a:xfrm>
              <a:prstGeom prst="line">
                <a:avLst/>
              </a:prstGeom>
              <a:noFill/>
              <a:ln w="28575">
                <a:solidFill>
                  <a:srgbClr val="993366"/>
                </a:solidFill>
                <a:round/>
                <a:headEnd/>
                <a:tailEnd/>
              </a:ln>
              <a:effectLst/>
            </p:spPr>
            <p:txBody>
              <a:bodyPr/>
              <a:lstStyle/>
              <a:p>
                <a:endParaRPr lang="ja-JP" altLang="en-US"/>
              </a:p>
            </p:txBody>
          </p:sp>
          <p:sp>
            <p:nvSpPr>
              <p:cNvPr id="61" name="Line 9"/>
              <p:cNvSpPr>
                <a:spLocks noChangeShapeType="1"/>
              </p:cNvSpPr>
              <p:nvPr/>
            </p:nvSpPr>
            <p:spPr bwMode="auto">
              <a:xfrm>
                <a:off x="3033" y="3250"/>
                <a:ext cx="1" cy="68"/>
              </a:xfrm>
              <a:prstGeom prst="line">
                <a:avLst/>
              </a:prstGeom>
              <a:noFill/>
              <a:ln w="28575">
                <a:solidFill>
                  <a:srgbClr val="993366"/>
                </a:solidFill>
                <a:round/>
                <a:headEnd/>
                <a:tailEnd/>
              </a:ln>
              <a:effectLst/>
            </p:spPr>
            <p:txBody>
              <a:bodyPr/>
              <a:lstStyle/>
              <a:p>
                <a:endParaRPr lang="ja-JP" altLang="en-US"/>
              </a:p>
            </p:txBody>
          </p:sp>
          <p:sp>
            <p:nvSpPr>
              <p:cNvPr id="62" name="Line 11"/>
              <p:cNvSpPr>
                <a:spLocks noChangeShapeType="1"/>
              </p:cNvSpPr>
              <p:nvPr/>
            </p:nvSpPr>
            <p:spPr bwMode="auto">
              <a:xfrm>
                <a:off x="4005" y="3256"/>
                <a:ext cx="1" cy="68"/>
              </a:xfrm>
              <a:prstGeom prst="line">
                <a:avLst/>
              </a:prstGeom>
              <a:noFill/>
              <a:ln w="28575">
                <a:solidFill>
                  <a:srgbClr val="993366"/>
                </a:solidFill>
                <a:round/>
                <a:headEnd/>
                <a:tailEnd/>
              </a:ln>
              <a:effectLst/>
            </p:spPr>
            <p:txBody>
              <a:bodyPr/>
              <a:lstStyle/>
              <a:p>
                <a:endParaRPr lang="ja-JP" altLang="en-US"/>
              </a:p>
            </p:txBody>
          </p:sp>
          <p:sp>
            <p:nvSpPr>
              <p:cNvPr id="63" name="Line 12"/>
              <p:cNvSpPr>
                <a:spLocks noChangeShapeType="1"/>
              </p:cNvSpPr>
              <p:nvPr/>
            </p:nvSpPr>
            <p:spPr bwMode="auto">
              <a:xfrm>
                <a:off x="4964" y="3244"/>
                <a:ext cx="1" cy="68"/>
              </a:xfrm>
              <a:prstGeom prst="line">
                <a:avLst/>
              </a:prstGeom>
              <a:noFill/>
              <a:ln w="28575">
                <a:solidFill>
                  <a:srgbClr val="993366"/>
                </a:solidFill>
                <a:round/>
                <a:headEnd/>
                <a:tailEnd/>
              </a:ln>
              <a:effectLst/>
            </p:spPr>
            <p:txBody>
              <a:bodyPr/>
              <a:lstStyle/>
              <a:p>
                <a:endParaRPr lang="ja-JP" altLang="en-US"/>
              </a:p>
            </p:txBody>
          </p:sp>
          <p:sp>
            <p:nvSpPr>
              <p:cNvPr id="64" name="Line 131"/>
              <p:cNvSpPr>
                <a:spLocks noChangeShapeType="1"/>
              </p:cNvSpPr>
              <p:nvPr/>
            </p:nvSpPr>
            <p:spPr bwMode="auto">
              <a:xfrm>
                <a:off x="1088" y="3312"/>
                <a:ext cx="4256" cy="0"/>
              </a:xfrm>
              <a:prstGeom prst="line">
                <a:avLst/>
              </a:prstGeom>
              <a:noFill/>
              <a:ln w="28575">
                <a:solidFill>
                  <a:srgbClr val="993366"/>
                </a:solidFill>
                <a:round/>
                <a:headEnd/>
                <a:tailEnd/>
              </a:ln>
              <a:effectLst/>
            </p:spPr>
            <p:txBody>
              <a:bodyPr/>
              <a:lstStyle/>
              <a:p>
                <a:endParaRPr lang="ja-JP" altLang="en-US"/>
              </a:p>
            </p:txBody>
          </p:sp>
        </p:grpSp>
      </p:grpSp>
      <p:sp>
        <p:nvSpPr>
          <p:cNvPr id="66" name="テキスト ボックス 65"/>
          <p:cNvSpPr txBox="1"/>
          <p:nvPr/>
        </p:nvSpPr>
        <p:spPr>
          <a:xfrm>
            <a:off x="127314" y="522065"/>
            <a:ext cx="8496944" cy="461665"/>
          </a:xfrm>
          <a:prstGeom prst="rect">
            <a:avLst/>
          </a:prstGeom>
          <a:noFill/>
        </p:spPr>
        <p:txBody>
          <a:bodyPr wrap="square" rtlCol="0">
            <a:spAutoFit/>
          </a:bodyPr>
          <a:lstStyle/>
          <a:p>
            <a:r>
              <a:rPr lang="en-US" altLang="ja-JP" sz="2400" b="1" dirty="0" smtClean="0"/>
              <a:t>Relation between energy consumption and CO2 emissions</a:t>
            </a:r>
            <a:endParaRPr lang="en-US" altLang="ja-JP"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534400" y="6492875"/>
            <a:ext cx="609600" cy="365125"/>
          </a:xfrm>
        </p:spPr>
        <p:txBody>
          <a:bodyPr/>
          <a:lstStyle/>
          <a:p>
            <a:pPr algn="ctr"/>
            <a:fld id="{7D53559E-DD25-4BEF-BBE2-9EF43963E046}" type="slidenum">
              <a:rPr lang="en-US" sz="1600"/>
              <a:pPr algn="ctr"/>
              <a:t>43</a:t>
            </a:fld>
            <a:endParaRPr lang="en-US" sz="1600" dirty="0"/>
          </a:p>
        </p:txBody>
      </p:sp>
      <p:sp>
        <p:nvSpPr>
          <p:cNvPr id="66" name="テキスト ボックス 65"/>
          <p:cNvSpPr txBox="1"/>
          <p:nvPr/>
        </p:nvSpPr>
        <p:spPr>
          <a:xfrm>
            <a:off x="304800" y="533400"/>
            <a:ext cx="8496944" cy="461665"/>
          </a:xfrm>
          <a:prstGeom prst="rect">
            <a:avLst/>
          </a:prstGeom>
          <a:noFill/>
        </p:spPr>
        <p:txBody>
          <a:bodyPr wrap="square" rtlCol="0">
            <a:spAutoFit/>
          </a:bodyPr>
          <a:lstStyle/>
          <a:p>
            <a:pPr lvl="0" fontAlgn="base">
              <a:spcBef>
                <a:spcPct val="0"/>
              </a:spcBef>
              <a:spcAft>
                <a:spcPct val="0"/>
              </a:spcAft>
            </a:pPr>
            <a:r>
              <a:rPr kumimoji="1" lang="en-US" altLang="ja-JP" sz="2400" dirty="0" smtClean="0">
                <a:latin typeface="Arial" charset="0"/>
                <a:ea typeface="ＭＳ Ｐゴシック" charset="-128"/>
                <a:cs typeface="ＭＳ Ｐゴシック" charset="-128"/>
              </a:rPr>
              <a:t>E</a:t>
            </a:r>
            <a:r>
              <a:rPr kumimoji="1" lang="ja-JP" altLang="ja-JP" sz="2400" dirty="0" smtClean="0">
                <a:latin typeface="Arial" charset="0"/>
                <a:ea typeface="ＭＳ Ｐゴシック" charset="-128"/>
                <a:cs typeface="ＭＳ Ｐゴシック" charset="-128"/>
              </a:rPr>
              <a:t>missions factors of DG and centralized technologies</a:t>
            </a:r>
          </a:p>
        </p:txBody>
      </p:sp>
      <p:graphicFrame>
        <p:nvGraphicFramePr>
          <p:cNvPr id="65" name="表 64"/>
          <p:cNvGraphicFramePr>
            <a:graphicFrameLocks noGrp="1"/>
          </p:cNvGraphicFramePr>
          <p:nvPr>
            <p:extLst>
              <p:ext uri="{D42A27DB-BD31-4B8C-83A1-F6EECF244321}">
                <p14:modId xmlns:p14="http://schemas.microsoft.com/office/powerpoint/2010/main" xmlns="" val="1418336772"/>
              </p:ext>
            </p:extLst>
          </p:nvPr>
        </p:nvGraphicFramePr>
        <p:xfrm>
          <a:off x="400372" y="1693498"/>
          <a:ext cx="8305800" cy="4577468"/>
        </p:xfrm>
        <a:graphic>
          <a:graphicData uri="http://schemas.openxmlformats.org/drawingml/2006/table">
            <a:tbl>
              <a:tblPr/>
              <a:tblGrid>
                <a:gridCol w="1038225"/>
                <a:gridCol w="1038225"/>
                <a:gridCol w="1038225"/>
                <a:gridCol w="1038225"/>
                <a:gridCol w="1038225"/>
                <a:gridCol w="1038225"/>
                <a:gridCol w="1038225"/>
                <a:gridCol w="1038225"/>
              </a:tblGrid>
              <a:tr h="677333">
                <a:tc>
                  <a:txBody>
                    <a:bodyPr/>
                    <a:lstStyle/>
                    <a:p>
                      <a:endParaRPr lang="ja-JP" altLang="en-US" sz="1800" dirty="0"/>
                    </a:p>
                  </a:txBody>
                  <a:tcPr marL="52103" marR="52103" marT="26051" marB="26051" anchor="ctr">
                    <a:lnL>
                      <a:noFill/>
                    </a:lnL>
                    <a:lnR>
                      <a:noFill/>
                    </a:lnR>
                    <a:lnT>
                      <a:noFill/>
                    </a:lnT>
                    <a:lnB>
                      <a:noFill/>
                    </a:lnB>
                  </a:tcPr>
                </a:tc>
                <a:tc>
                  <a:txBody>
                    <a:bodyPr/>
                    <a:lstStyle/>
                    <a:p>
                      <a:r>
                        <a:rPr lang="en-US" sz="1800" dirty="0"/>
                        <a:t>Efficiency (% HHV)</a:t>
                      </a:r>
                    </a:p>
                  </a:txBody>
                  <a:tcPr marL="52103" marR="52103" marT="26051" marB="26051" anchor="ctr">
                    <a:lnL>
                      <a:noFill/>
                    </a:lnL>
                    <a:lnR>
                      <a:noFill/>
                    </a:lnR>
                    <a:lnT>
                      <a:noFill/>
                    </a:lnT>
                    <a:lnB>
                      <a:noFill/>
                    </a:lnB>
                  </a:tcPr>
                </a:tc>
                <a:tc>
                  <a:txBody>
                    <a:bodyPr/>
                    <a:lstStyle/>
                    <a:p>
                      <a:r>
                        <a:rPr lang="en-US" sz="1800"/>
                        <a:t>CO</a:t>
                      </a:r>
                      <a:r>
                        <a:rPr lang="en-US" sz="1800" baseline="-25000"/>
                        <a:t>2</a:t>
                      </a:r>
                      <a:r>
                        <a:rPr lang="en-US" sz="1800"/>
                        <a:t> (g/kWh)</a:t>
                      </a:r>
                    </a:p>
                  </a:txBody>
                  <a:tcPr marL="52103" marR="52103" marT="26051" marB="26051" anchor="ctr">
                    <a:lnL>
                      <a:noFill/>
                    </a:lnL>
                    <a:lnR>
                      <a:noFill/>
                    </a:lnR>
                    <a:lnT>
                      <a:noFill/>
                    </a:lnT>
                    <a:lnB>
                      <a:noFill/>
                    </a:lnB>
                  </a:tcPr>
                </a:tc>
                <a:tc>
                  <a:txBody>
                    <a:bodyPr/>
                    <a:lstStyle/>
                    <a:p>
                      <a:r>
                        <a:rPr lang="en-US" sz="1800"/>
                        <a:t>SO</a:t>
                      </a:r>
                      <a:r>
                        <a:rPr lang="en-US" sz="1800" baseline="-25000"/>
                        <a:t>2</a:t>
                      </a:r>
                      <a:r>
                        <a:rPr lang="en-US" sz="1800"/>
                        <a:t> (g/kWh)</a:t>
                      </a:r>
                    </a:p>
                  </a:txBody>
                  <a:tcPr marL="52103" marR="52103" marT="26051" marB="26051" anchor="ctr">
                    <a:lnL>
                      <a:noFill/>
                    </a:lnL>
                    <a:lnR>
                      <a:noFill/>
                    </a:lnR>
                    <a:lnT>
                      <a:noFill/>
                    </a:lnT>
                    <a:lnB>
                      <a:noFill/>
                    </a:lnB>
                  </a:tcPr>
                </a:tc>
                <a:tc>
                  <a:txBody>
                    <a:bodyPr/>
                    <a:lstStyle/>
                    <a:p>
                      <a:r>
                        <a:rPr lang="en-US" sz="1800"/>
                        <a:t>NO</a:t>
                      </a:r>
                      <a:r>
                        <a:rPr lang="en-US" sz="1800" i="1" baseline="-25000"/>
                        <a:t>X</a:t>
                      </a:r>
                      <a:r>
                        <a:rPr lang="en-US" sz="1800"/>
                        <a:t> (g/kWh)</a:t>
                      </a:r>
                    </a:p>
                  </a:txBody>
                  <a:tcPr marL="52103" marR="52103" marT="26051" marB="26051" anchor="ctr">
                    <a:lnL>
                      <a:noFill/>
                    </a:lnL>
                    <a:lnR>
                      <a:noFill/>
                    </a:lnR>
                    <a:lnT>
                      <a:noFill/>
                    </a:lnT>
                    <a:lnB>
                      <a:noFill/>
                    </a:lnB>
                  </a:tcPr>
                </a:tc>
                <a:tc>
                  <a:txBody>
                    <a:bodyPr/>
                    <a:lstStyle/>
                    <a:p>
                      <a:r>
                        <a:rPr lang="en-US" sz="1800"/>
                        <a:t>CO (g/kWh)</a:t>
                      </a:r>
                    </a:p>
                  </a:txBody>
                  <a:tcPr marL="52103" marR="52103" marT="26051" marB="26051" anchor="ctr">
                    <a:lnL>
                      <a:noFill/>
                    </a:lnL>
                    <a:lnR>
                      <a:noFill/>
                    </a:lnR>
                    <a:lnT>
                      <a:noFill/>
                    </a:lnT>
                    <a:lnB>
                      <a:noFill/>
                    </a:lnB>
                  </a:tcPr>
                </a:tc>
                <a:tc>
                  <a:txBody>
                    <a:bodyPr/>
                    <a:lstStyle/>
                    <a:p>
                      <a:r>
                        <a:rPr lang="en-US" sz="1800"/>
                        <a:t>PM</a:t>
                      </a:r>
                      <a:r>
                        <a:rPr lang="en-US" sz="1800" baseline="-25000"/>
                        <a:t>10</a:t>
                      </a:r>
                      <a:r>
                        <a:rPr lang="en-US" sz="1800"/>
                        <a:t> (g/kWh)</a:t>
                      </a:r>
                    </a:p>
                  </a:txBody>
                  <a:tcPr marL="52103" marR="52103" marT="26051" marB="26051" anchor="ctr">
                    <a:lnL>
                      <a:noFill/>
                    </a:lnL>
                    <a:lnR>
                      <a:noFill/>
                    </a:lnR>
                    <a:lnT>
                      <a:noFill/>
                    </a:lnT>
                    <a:lnB>
                      <a:noFill/>
                    </a:lnB>
                  </a:tcPr>
                </a:tc>
                <a:tc>
                  <a:txBody>
                    <a:bodyPr/>
                    <a:lstStyle/>
                    <a:p>
                      <a:r>
                        <a:rPr lang="en-US" sz="1800"/>
                        <a:t>HC (g/kWh)</a:t>
                      </a:r>
                    </a:p>
                  </a:txBody>
                  <a:tcPr marL="52103" marR="52103" marT="26051" marB="26051" anchor="ctr">
                    <a:lnL>
                      <a:noFill/>
                    </a:lnL>
                    <a:lnR>
                      <a:noFill/>
                    </a:lnR>
                    <a:lnT>
                      <a:noFill/>
                    </a:lnT>
                    <a:lnB>
                      <a:noFill/>
                    </a:lnB>
                  </a:tcPr>
                </a:tc>
              </a:tr>
              <a:tr h="364718">
                <a:tc>
                  <a:txBody>
                    <a:bodyPr/>
                    <a:lstStyle/>
                    <a:p>
                      <a:r>
                        <a:rPr lang="en-US" sz="1800"/>
                        <a:t>Gas ICE</a:t>
                      </a:r>
                    </a:p>
                  </a:txBody>
                  <a:tcPr marL="52103" marR="52103" marT="26051" marB="26051" anchor="ctr">
                    <a:lnL>
                      <a:noFill/>
                    </a:lnL>
                    <a:lnR>
                      <a:noFill/>
                    </a:lnR>
                    <a:lnT>
                      <a:noFill/>
                    </a:lnT>
                    <a:lnB>
                      <a:noFill/>
                    </a:lnB>
                  </a:tcPr>
                </a:tc>
                <a:tc>
                  <a:txBody>
                    <a:bodyPr/>
                    <a:lstStyle/>
                    <a:p>
                      <a:r>
                        <a:rPr lang="en-US" altLang="ja-JP" sz="1800"/>
                        <a:t>29</a:t>
                      </a:r>
                    </a:p>
                  </a:txBody>
                  <a:tcPr marL="52103" marR="52103" marT="26051" marB="26051" anchor="ctr">
                    <a:lnL>
                      <a:noFill/>
                    </a:lnL>
                    <a:lnR>
                      <a:noFill/>
                    </a:lnR>
                    <a:lnT>
                      <a:noFill/>
                    </a:lnT>
                    <a:lnB>
                      <a:noFill/>
                    </a:lnB>
                  </a:tcPr>
                </a:tc>
                <a:tc>
                  <a:txBody>
                    <a:bodyPr/>
                    <a:lstStyle/>
                    <a:p>
                      <a:r>
                        <a:rPr lang="en-US" altLang="ja-JP" sz="1800"/>
                        <a:t>625</a:t>
                      </a:r>
                    </a:p>
                  </a:txBody>
                  <a:tcPr marL="52103" marR="52103" marT="26051" marB="26051" anchor="ctr">
                    <a:lnL>
                      <a:noFill/>
                    </a:lnL>
                    <a:lnR>
                      <a:noFill/>
                    </a:lnR>
                    <a:lnT>
                      <a:noFill/>
                    </a:lnT>
                    <a:lnB>
                      <a:noFill/>
                    </a:lnB>
                  </a:tcPr>
                </a:tc>
                <a:tc>
                  <a:txBody>
                    <a:bodyPr/>
                    <a:lstStyle/>
                    <a:p>
                      <a:r>
                        <a:rPr lang="en-US" altLang="ja-JP" sz="1800"/>
                        <a:t>0.032</a:t>
                      </a:r>
                    </a:p>
                  </a:txBody>
                  <a:tcPr marL="52103" marR="52103" marT="26051" marB="26051" anchor="ctr">
                    <a:lnL>
                      <a:noFill/>
                    </a:lnL>
                    <a:lnR>
                      <a:noFill/>
                    </a:lnR>
                    <a:lnT>
                      <a:noFill/>
                    </a:lnT>
                    <a:lnB>
                      <a:noFill/>
                    </a:lnB>
                  </a:tcPr>
                </a:tc>
                <a:tc>
                  <a:txBody>
                    <a:bodyPr/>
                    <a:lstStyle/>
                    <a:p>
                      <a:r>
                        <a:rPr lang="en-US" altLang="ja-JP" sz="1800"/>
                        <a:t>0.5</a:t>
                      </a:r>
                    </a:p>
                  </a:txBody>
                  <a:tcPr marL="52103" marR="52103" marT="26051" marB="26051" anchor="ctr">
                    <a:lnL>
                      <a:noFill/>
                    </a:lnL>
                    <a:lnR>
                      <a:noFill/>
                    </a:lnR>
                    <a:lnT>
                      <a:noFill/>
                    </a:lnT>
                    <a:lnB>
                      <a:noFill/>
                    </a:lnB>
                  </a:tcPr>
                </a:tc>
                <a:tc>
                  <a:txBody>
                    <a:bodyPr/>
                    <a:lstStyle/>
                    <a:p>
                      <a:r>
                        <a:rPr lang="en-US" altLang="ja-JP" sz="1800"/>
                        <a:t>1.8</a:t>
                      </a:r>
                    </a:p>
                  </a:txBody>
                  <a:tcPr marL="52103" marR="52103" marT="26051" marB="26051" anchor="ctr">
                    <a:lnL>
                      <a:noFill/>
                    </a:lnL>
                    <a:lnR>
                      <a:noFill/>
                    </a:lnR>
                    <a:lnT>
                      <a:noFill/>
                    </a:lnT>
                    <a:lnB>
                      <a:noFill/>
                    </a:lnB>
                  </a:tcPr>
                </a:tc>
                <a:tc>
                  <a:txBody>
                    <a:bodyPr/>
                    <a:lstStyle/>
                    <a:p>
                      <a:r>
                        <a:rPr lang="en-US" altLang="ja-JP" sz="1800"/>
                        <a:t>0.014</a:t>
                      </a:r>
                    </a:p>
                  </a:txBody>
                  <a:tcPr marL="52103" marR="52103" marT="26051" marB="26051" anchor="ctr">
                    <a:lnL>
                      <a:noFill/>
                    </a:lnL>
                    <a:lnR>
                      <a:noFill/>
                    </a:lnR>
                    <a:lnT>
                      <a:noFill/>
                    </a:lnT>
                    <a:lnB>
                      <a:noFill/>
                    </a:lnB>
                  </a:tcPr>
                </a:tc>
                <a:tc>
                  <a:txBody>
                    <a:bodyPr/>
                    <a:lstStyle/>
                    <a:p>
                      <a:r>
                        <a:rPr lang="en-US" altLang="ja-JP" sz="1800"/>
                        <a:t>0.54</a:t>
                      </a:r>
                    </a:p>
                  </a:txBody>
                  <a:tcPr marL="52103" marR="52103" marT="26051" marB="26051" anchor="ctr">
                    <a:lnL>
                      <a:noFill/>
                    </a:lnL>
                    <a:lnR>
                      <a:noFill/>
                    </a:lnR>
                    <a:lnT>
                      <a:noFill/>
                    </a:lnT>
                    <a:lnB>
                      <a:noFill/>
                    </a:lnB>
                  </a:tcPr>
                </a:tc>
              </a:tr>
              <a:tr h="364718">
                <a:tc>
                  <a:txBody>
                    <a:bodyPr/>
                    <a:lstStyle/>
                    <a:p>
                      <a:r>
                        <a:rPr lang="en-US" sz="1800"/>
                        <a:t>Diesel ICE</a:t>
                      </a:r>
                    </a:p>
                  </a:txBody>
                  <a:tcPr marL="52103" marR="52103" marT="26051" marB="26051" anchor="ctr">
                    <a:lnL>
                      <a:noFill/>
                    </a:lnL>
                    <a:lnR>
                      <a:noFill/>
                    </a:lnR>
                    <a:lnT>
                      <a:noFill/>
                    </a:lnT>
                    <a:lnB>
                      <a:noFill/>
                    </a:lnB>
                  </a:tcPr>
                </a:tc>
                <a:tc>
                  <a:txBody>
                    <a:bodyPr/>
                    <a:lstStyle/>
                    <a:p>
                      <a:r>
                        <a:rPr lang="en-US" altLang="ja-JP" sz="1800"/>
                        <a:t>35</a:t>
                      </a:r>
                    </a:p>
                  </a:txBody>
                  <a:tcPr marL="52103" marR="52103" marT="26051" marB="26051" anchor="ctr">
                    <a:lnL>
                      <a:noFill/>
                    </a:lnL>
                    <a:lnR>
                      <a:noFill/>
                    </a:lnR>
                    <a:lnT>
                      <a:noFill/>
                    </a:lnT>
                    <a:lnB>
                      <a:noFill/>
                    </a:lnB>
                  </a:tcPr>
                </a:tc>
                <a:tc>
                  <a:txBody>
                    <a:bodyPr/>
                    <a:lstStyle/>
                    <a:p>
                      <a:r>
                        <a:rPr lang="en-US" altLang="ja-JP" sz="1800"/>
                        <a:t>695</a:t>
                      </a:r>
                    </a:p>
                  </a:txBody>
                  <a:tcPr marL="52103" marR="52103" marT="26051" marB="26051" anchor="ctr">
                    <a:lnL>
                      <a:noFill/>
                    </a:lnL>
                    <a:lnR>
                      <a:noFill/>
                    </a:lnR>
                    <a:lnT>
                      <a:noFill/>
                    </a:lnT>
                    <a:lnB>
                      <a:noFill/>
                    </a:lnB>
                  </a:tcPr>
                </a:tc>
                <a:tc>
                  <a:txBody>
                    <a:bodyPr/>
                    <a:lstStyle/>
                    <a:p>
                      <a:r>
                        <a:rPr lang="en-US" altLang="ja-JP" sz="1800"/>
                        <a:t>1.25</a:t>
                      </a:r>
                    </a:p>
                  </a:txBody>
                  <a:tcPr marL="52103" marR="52103" marT="26051" marB="26051" anchor="ctr">
                    <a:lnL>
                      <a:noFill/>
                    </a:lnL>
                    <a:lnR>
                      <a:noFill/>
                    </a:lnR>
                    <a:lnT>
                      <a:noFill/>
                    </a:lnT>
                    <a:lnB>
                      <a:noFill/>
                    </a:lnB>
                  </a:tcPr>
                </a:tc>
                <a:tc>
                  <a:txBody>
                    <a:bodyPr/>
                    <a:lstStyle/>
                    <a:p>
                      <a:r>
                        <a:rPr lang="en-US" altLang="ja-JP" sz="1800"/>
                        <a:t>2.13</a:t>
                      </a:r>
                    </a:p>
                  </a:txBody>
                  <a:tcPr marL="52103" marR="52103" marT="26051" marB="26051" anchor="ctr">
                    <a:lnL>
                      <a:noFill/>
                    </a:lnL>
                    <a:lnR>
                      <a:noFill/>
                    </a:lnR>
                    <a:lnT>
                      <a:noFill/>
                    </a:lnT>
                    <a:lnB>
                      <a:noFill/>
                    </a:lnB>
                  </a:tcPr>
                </a:tc>
                <a:tc>
                  <a:txBody>
                    <a:bodyPr/>
                    <a:lstStyle/>
                    <a:p>
                      <a:r>
                        <a:rPr lang="en-US" altLang="ja-JP" sz="1800"/>
                        <a:t>2.8</a:t>
                      </a:r>
                    </a:p>
                  </a:txBody>
                  <a:tcPr marL="52103" marR="52103" marT="26051" marB="26051" anchor="ctr">
                    <a:lnL>
                      <a:noFill/>
                    </a:lnL>
                    <a:lnR>
                      <a:noFill/>
                    </a:lnR>
                    <a:lnT>
                      <a:noFill/>
                    </a:lnT>
                    <a:lnB>
                      <a:noFill/>
                    </a:lnB>
                  </a:tcPr>
                </a:tc>
                <a:tc>
                  <a:txBody>
                    <a:bodyPr/>
                    <a:lstStyle/>
                    <a:p>
                      <a:r>
                        <a:rPr lang="en-US" altLang="ja-JP" sz="1800"/>
                        <a:t>0.36</a:t>
                      </a:r>
                    </a:p>
                  </a:txBody>
                  <a:tcPr marL="52103" marR="52103" marT="26051" marB="26051" anchor="ctr">
                    <a:lnL>
                      <a:noFill/>
                    </a:lnL>
                    <a:lnR>
                      <a:noFill/>
                    </a:lnR>
                    <a:lnT>
                      <a:noFill/>
                    </a:lnT>
                    <a:lnB>
                      <a:noFill/>
                    </a:lnB>
                  </a:tcPr>
                </a:tc>
                <a:tc>
                  <a:txBody>
                    <a:bodyPr/>
                    <a:lstStyle/>
                    <a:p>
                      <a:r>
                        <a:rPr lang="en-US" altLang="ja-JP" sz="1800"/>
                        <a:t>1.65</a:t>
                      </a:r>
                    </a:p>
                  </a:txBody>
                  <a:tcPr marL="52103" marR="52103" marT="26051" marB="26051" anchor="ctr">
                    <a:lnL>
                      <a:noFill/>
                    </a:lnL>
                    <a:lnR>
                      <a:noFill/>
                    </a:lnR>
                    <a:lnT>
                      <a:noFill/>
                    </a:lnT>
                    <a:lnB>
                      <a:noFill/>
                    </a:lnB>
                  </a:tcPr>
                </a:tc>
              </a:tr>
              <a:tr h="677333">
                <a:tc>
                  <a:txBody>
                    <a:bodyPr/>
                    <a:lstStyle/>
                    <a:p>
                      <a:r>
                        <a:rPr lang="en-US" sz="1800"/>
                        <a:t>Micro-turbine</a:t>
                      </a:r>
                    </a:p>
                  </a:txBody>
                  <a:tcPr marL="52103" marR="52103" marT="26051" marB="26051" anchor="ctr">
                    <a:lnL>
                      <a:noFill/>
                    </a:lnL>
                    <a:lnR>
                      <a:noFill/>
                    </a:lnR>
                    <a:lnT>
                      <a:noFill/>
                    </a:lnT>
                    <a:lnB>
                      <a:noFill/>
                    </a:lnB>
                  </a:tcPr>
                </a:tc>
                <a:tc>
                  <a:txBody>
                    <a:bodyPr/>
                    <a:lstStyle/>
                    <a:p>
                      <a:r>
                        <a:rPr lang="en-US" altLang="ja-JP" sz="1800" dirty="0"/>
                        <a:t>25</a:t>
                      </a:r>
                    </a:p>
                  </a:txBody>
                  <a:tcPr marL="52103" marR="52103" marT="26051" marB="26051" anchor="ctr">
                    <a:lnL>
                      <a:noFill/>
                    </a:lnL>
                    <a:lnR>
                      <a:noFill/>
                    </a:lnR>
                    <a:lnT>
                      <a:noFill/>
                    </a:lnT>
                    <a:lnB>
                      <a:noFill/>
                    </a:lnB>
                  </a:tcPr>
                </a:tc>
                <a:tc>
                  <a:txBody>
                    <a:bodyPr/>
                    <a:lstStyle/>
                    <a:p>
                      <a:r>
                        <a:rPr lang="en-US" altLang="ja-JP" sz="1800" dirty="0"/>
                        <a:t>725</a:t>
                      </a:r>
                    </a:p>
                  </a:txBody>
                  <a:tcPr marL="52103" marR="52103" marT="26051" marB="26051" anchor="ctr">
                    <a:lnL>
                      <a:noFill/>
                    </a:lnL>
                    <a:lnR>
                      <a:noFill/>
                    </a:lnR>
                    <a:lnT>
                      <a:noFill/>
                    </a:lnT>
                    <a:lnB>
                      <a:noFill/>
                    </a:lnB>
                  </a:tcPr>
                </a:tc>
                <a:tc>
                  <a:txBody>
                    <a:bodyPr/>
                    <a:lstStyle/>
                    <a:p>
                      <a:r>
                        <a:rPr lang="en-US" altLang="ja-JP" sz="1800"/>
                        <a:t>0.037</a:t>
                      </a:r>
                    </a:p>
                  </a:txBody>
                  <a:tcPr marL="52103" marR="52103" marT="26051" marB="26051" anchor="ctr">
                    <a:lnL>
                      <a:noFill/>
                    </a:lnL>
                    <a:lnR>
                      <a:noFill/>
                    </a:lnR>
                    <a:lnT>
                      <a:noFill/>
                    </a:lnT>
                    <a:lnB>
                      <a:noFill/>
                    </a:lnB>
                  </a:tcPr>
                </a:tc>
                <a:tc>
                  <a:txBody>
                    <a:bodyPr/>
                    <a:lstStyle/>
                    <a:p>
                      <a:r>
                        <a:rPr lang="en-US" altLang="ja-JP" sz="1800"/>
                        <a:t>0.2</a:t>
                      </a:r>
                    </a:p>
                  </a:txBody>
                  <a:tcPr marL="52103" marR="52103" marT="26051" marB="26051" anchor="ctr">
                    <a:lnL>
                      <a:noFill/>
                    </a:lnL>
                    <a:lnR>
                      <a:noFill/>
                    </a:lnR>
                    <a:lnT>
                      <a:noFill/>
                    </a:lnT>
                    <a:lnB>
                      <a:noFill/>
                    </a:lnB>
                  </a:tcPr>
                </a:tc>
                <a:tc>
                  <a:txBody>
                    <a:bodyPr/>
                    <a:lstStyle/>
                    <a:p>
                      <a:r>
                        <a:rPr lang="en-US" altLang="ja-JP" sz="1800"/>
                        <a:t>0.47</a:t>
                      </a:r>
                    </a:p>
                  </a:txBody>
                  <a:tcPr marL="52103" marR="52103" marT="26051" marB="26051" anchor="ctr">
                    <a:lnL>
                      <a:noFill/>
                    </a:lnL>
                    <a:lnR>
                      <a:noFill/>
                    </a:lnR>
                    <a:lnT>
                      <a:noFill/>
                    </a:lnT>
                    <a:lnB>
                      <a:noFill/>
                    </a:lnB>
                  </a:tcPr>
                </a:tc>
                <a:tc>
                  <a:txBody>
                    <a:bodyPr/>
                    <a:lstStyle/>
                    <a:p>
                      <a:r>
                        <a:rPr lang="en-US" altLang="ja-JP" sz="1800"/>
                        <a:t>0.041</a:t>
                      </a:r>
                    </a:p>
                  </a:txBody>
                  <a:tcPr marL="52103" marR="52103" marT="26051" marB="26051" anchor="ctr">
                    <a:lnL>
                      <a:noFill/>
                    </a:lnL>
                    <a:lnR>
                      <a:noFill/>
                    </a:lnR>
                    <a:lnT>
                      <a:noFill/>
                    </a:lnT>
                    <a:lnB>
                      <a:noFill/>
                    </a:lnB>
                  </a:tcPr>
                </a:tc>
                <a:tc>
                  <a:txBody>
                    <a:bodyPr/>
                    <a:lstStyle/>
                    <a:p>
                      <a:r>
                        <a:rPr lang="en-US" altLang="ja-JP" sz="1800"/>
                        <a:t>0.14</a:t>
                      </a:r>
                    </a:p>
                  </a:txBody>
                  <a:tcPr marL="52103" marR="52103" marT="26051" marB="26051" anchor="ctr">
                    <a:lnL>
                      <a:noFill/>
                    </a:lnL>
                    <a:lnR>
                      <a:noFill/>
                    </a:lnR>
                    <a:lnT>
                      <a:noFill/>
                    </a:lnT>
                    <a:lnB>
                      <a:noFill/>
                    </a:lnB>
                  </a:tcPr>
                </a:tc>
              </a:tr>
              <a:tr h="364718">
                <a:tc>
                  <a:txBody>
                    <a:bodyPr/>
                    <a:lstStyle/>
                    <a:p>
                      <a:r>
                        <a:rPr lang="en-US" sz="1800"/>
                        <a:t>Fuel cell</a:t>
                      </a:r>
                    </a:p>
                  </a:txBody>
                  <a:tcPr marL="52103" marR="52103" marT="26051" marB="26051" anchor="ctr">
                    <a:lnL>
                      <a:noFill/>
                    </a:lnL>
                    <a:lnR>
                      <a:noFill/>
                    </a:lnR>
                    <a:lnT>
                      <a:noFill/>
                    </a:lnT>
                    <a:lnB>
                      <a:noFill/>
                    </a:lnB>
                  </a:tcPr>
                </a:tc>
                <a:tc>
                  <a:txBody>
                    <a:bodyPr/>
                    <a:lstStyle/>
                    <a:p>
                      <a:r>
                        <a:rPr lang="en-US" altLang="ja-JP" sz="1800"/>
                        <a:t>38</a:t>
                      </a:r>
                    </a:p>
                  </a:txBody>
                  <a:tcPr marL="52103" marR="52103" marT="26051" marB="26051" anchor="ctr">
                    <a:lnL>
                      <a:noFill/>
                    </a:lnL>
                    <a:lnR>
                      <a:noFill/>
                    </a:lnR>
                    <a:lnT>
                      <a:noFill/>
                    </a:lnT>
                    <a:lnB>
                      <a:noFill/>
                    </a:lnB>
                  </a:tcPr>
                </a:tc>
                <a:tc>
                  <a:txBody>
                    <a:bodyPr/>
                    <a:lstStyle/>
                    <a:p>
                      <a:r>
                        <a:rPr lang="en-US" altLang="ja-JP" sz="1800"/>
                        <a:t>477</a:t>
                      </a:r>
                    </a:p>
                  </a:txBody>
                  <a:tcPr marL="52103" marR="52103" marT="26051" marB="26051" anchor="ctr">
                    <a:lnL>
                      <a:noFill/>
                    </a:lnL>
                    <a:lnR>
                      <a:noFill/>
                    </a:lnR>
                    <a:lnT>
                      <a:noFill/>
                    </a:lnT>
                    <a:lnB>
                      <a:noFill/>
                    </a:lnB>
                  </a:tcPr>
                </a:tc>
                <a:tc>
                  <a:txBody>
                    <a:bodyPr/>
                    <a:lstStyle/>
                    <a:p>
                      <a:r>
                        <a:rPr lang="en-US" altLang="ja-JP" sz="1800"/>
                        <a:t>0.024</a:t>
                      </a:r>
                    </a:p>
                  </a:txBody>
                  <a:tcPr marL="52103" marR="52103" marT="26051" marB="26051" anchor="ctr">
                    <a:lnL>
                      <a:noFill/>
                    </a:lnL>
                    <a:lnR>
                      <a:noFill/>
                    </a:lnR>
                    <a:lnT>
                      <a:noFill/>
                    </a:lnT>
                    <a:lnB>
                      <a:noFill/>
                    </a:lnB>
                  </a:tcPr>
                </a:tc>
                <a:tc>
                  <a:txBody>
                    <a:bodyPr/>
                    <a:lstStyle/>
                    <a:p>
                      <a:r>
                        <a:rPr lang="en-US" altLang="ja-JP" sz="1800"/>
                        <a:t>0.015</a:t>
                      </a:r>
                    </a:p>
                  </a:txBody>
                  <a:tcPr marL="52103" marR="52103" marT="26051" marB="26051" anchor="ctr">
                    <a:lnL>
                      <a:noFill/>
                    </a:lnL>
                    <a:lnR>
                      <a:noFill/>
                    </a:lnR>
                    <a:lnT>
                      <a:noFill/>
                    </a:lnT>
                    <a:lnB>
                      <a:noFill/>
                    </a:lnB>
                  </a:tcPr>
                </a:tc>
                <a:tc>
                  <a:txBody>
                    <a:bodyPr/>
                    <a:lstStyle/>
                    <a:p>
                      <a:r>
                        <a:rPr lang="en-US" altLang="ja-JP" sz="1800"/>
                        <a:t>0</a:t>
                      </a:r>
                    </a:p>
                  </a:txBody>
                  <a:tcPr marL="52103" marR="52103" marT="26051" marB="26051" anchor="ctr">
                    <a:lnL>
                      <a:noFill/>
                    </a:lnL>
                    <a:lnR>
                      <a:noFill/>
                    </a:lnR>
                    <a:lnT>
                      <a:noFill/>
                    </a:lnT>
                    <a:lnB>
                      <a:noFill/>
                    </a:lnB>
                  </a:tcPr>
                </a:tc>
                <a:tc>
                  <a:txBody>
                    <a:bodyPr/>
                    <a:lstStyle/>
                    <a:p>
                      <a:r>
                        <a:rPr lang="en-US" altLang="ja-JP" sz="1800"/>
                        <a:t>0</a:t>
                      </a:r>
                    </a:p>
                  </a:txBody>
                  <a:tcPr marL="52103" marR="52103" marT="26051" marB="26051" anchor="ctr">
                    <a:lnL>
                      <a:noFill/>
                    </a:lnL>
                    <a:lnR>
                      <a:noFill/>
                    </a:lnR>
                    <a:lnT>
                      <a:noFill/>
                    </a:lnT>
                    <a:lnB>
                      <a:noFill/>
                    </a:lnB>
                  </a:tcPr>
                </a:tc>
                <a:tc>
                  <a:txBody>
                    <a:bodyPr/>
                    <a:lstStyle/>
                    <a:p>
                      <a:r>
                        <a:rPr lang="en-US" altLang="ja-JP" sz="1800"/>
                        <a:t>0</a:t>
                      </a:r>
                    </a:p>
                  </a:txBody>
                  <a:tcPr marL="52103" marR="52103" marT="26051" marB="26051" anchor="ctr">
                    <a:lnL>
                      <a:noFill/>
                    </a:lnL>
                    <a:lnR>
                      <a:noFill/>
                    </a:lnR>
                    <a:lnT>
                      <a:noFill/>
                    </a:lnT>
                    <a:lnB>
                      <a:noFill/>
                    </a:lnB>
                  </a:tcPr>
                </a:tc>
              </a:tr>
              <a:tr h="521026">
                <a:tc>
                  <a:txBody>
                    <a:bodyPr/>
                    <a:lstStyle/>
                    <a:p>
                      <a:r>
                        <a:rPr lang="en-US" sz="1800"/>
                        <a:t>Gas turbine</a:t>
                      </a:r>
                    </a:p>
                  </a:txBody>
                  <a:tcPr marL="52103" marR="52103" marT="26051" marB="26051" anchor="ctr">
                    <a:lnL>
                      <a:noFill/>
                    </a:lnL>
                    <a:lnR>
                      <a:noFill/>
                    </a:lnR>
                    <a:lnT>
                      <a:noFill/>
                    </a:lnT>
                    <a:lnB>
                      <a:noFill/>
                    </a:lnB>
                  </a:tcPr>
                </a:tc>
                <a:tc>
                  <a:txBody>
                    <a:bodyPr/>
                    <a:lstStyle/>
                    <a:p>
                      <a:r>
                        <a:rPr lang="en-US" altLang="ja-JP" sz="1800"/>
                        <a:t>29</a:t>
                      </a:r>
                    </a:p>
                  </a:txBody>
                  <a:tcPr marL="52103" marR="52103" marT="26051" marB="26051" anchor="ctr">
                    <a:lnL>
                      <a:noFill/>
                    </a:lnL>
                    <a:lnR>
                      <a:noFill/>
                    </a:lnR>
                    <a:lnT>
                      <a:noFill/>
                    </a:lnT>
                    <a:lnB>
                      <a:noFill/>
                    </a:lnB>
                  </a:tcPr>
                </a:tc>
                <a:tc>
                  <a:txBody>
                    <a:bodyPr/>
                    <a:lstStyle/>
                    <a:p>
                      <a:r>
                        <a:rPr lang="en-US" altLang="ja-JP" sz="1800"/>
                        <a:t>625</a:t>
                      </a:r>
                    </a:p>
                  </a:txBody>
                  <a:tcPr marL="52103" marR="52103" marT="26051" marB="26051" anchor="ctr">
                    <a:lnL>
                      <a:noFill/>
                    </a:lnL>
                    <a:lnR>
                      <a:noFill/>
                    </a:lnR>
                    <a:lnT>
                      <a:noFill/>
                    </a:lnT>
                    <a:lnB>
                      <a:noFill/>
                    </a:lnB>
                  </a:tcPr>
                </a:tc>
                <a:tc>
                  <a:txBody>
                    <a:bodyPr/>
                    <a:lstStyle/>
                    <a:p>
                      <a:r>
                        <a:rPr lang="en-US" altLang="ja-JP" sz="1800"/>
                        <a:t>0.032</a:t>
                      </a:r>
                    </a:p>
                  </a:txBody>
                  <a:tcPr marL="52103" marR="52103" marT="26051" marB="26051" anchor="ctr">
                    <a:lnL>
                      <a:noFill/>
                    </a:lnL>
                    <a:lnR>
                      <a:noFill/>
                    </a:lnR>
                    <a:lnT>
                      <a:noFill/>
                    </a:lnT>
                    <a:lnB>
                      <a:noFill/>
                    </a:lnB>
                  </a:tcPr>
                </a:tc>
                <a:tc>
                  <a:txBody>
                    <a:bodyPr/>
                    <a:lstStyle/>
                    <a:p>
                      <a:r>
                        <a:rPr lang="en-US" altLang="ja-JP" sz="1800"/>
                        <a:t>0.29</a:t>
                      </a:r>
                    </a:p>
                  </a:txBody>
                  <a:tcPr marL="52103" marR="52103" marT="26051" marB="26051" anchor="ctr">
                    <a:lnL>
                      <a:noFill/>
                    </a:lnL>
                    <a:lnR>
                      <a:noFill/>
                    </a:lnR>
                    <a:lnT>
                      <a:noFill/>
                    </a:lnT>
                    <a:lnB>
                      <a:noFill/>
                    </a:lnB>
                  </a:tcPr>
                </a:tc>
                <a:tc>
                  <a:txBody>
                    <a:bodyPr/>
                    <a:lstStyle/>
                    <a:p>
                      <a:r>
                        <a:rPr lang="en-US" altLang="ja-JP" sz="1800"/>
                        <a:t>0.42</a:t>
                      </a:r>
                    </a:p>
                  </a:txBody>
                  <a:tcPr marL="52103" marR="52103" marT="26051" marB="26051" anchor="ctr">
                    <a:lnL>
                      <a:noFill/>
                    </a:lnL>
                    <a:lnR>
                      <a:noFill/>
                    </a:lnR>
                    <a:lnT>
                      <a:noFill/>
                    </a:lnT>
                    <a:lnB>
                      <a:noFill/>
                    </a:lnB>
                  </a:tcPr>
                </a:tc>
                <a:tc>
                  <a:txBody>
                    <a:bodyPr/>
                    <a:lstStyle/>
                    <a:p>
                      <a:r>
                        <a:rPr lang="en-US" altLang="ja-JP" sz="1800"/>
                        <a:t>0.041</a:t>
                      </a:r>
                    </a:p>
                  </a:txBody>
                  <a:tcPr marL="52103" marR="52103" marT="26051" marB="26051" anchor="ctr">
                    <a:lnL>
                      <a:noFill/>
                    </a:lnL>
                    <a:lnR>
                      <a:noFill/>
                    </a:lnR>
                    <a:lnT>
                      <a:noFill/>
                    </a:lnT>
                    <a:lnB>
                      <a:noFill/>
                    </a:lnB>
                  </a:tcPr>
                </a:tc>
                <a:tc>
                  <a:txBody>
                    <a:bodyPr/>
                    <a:lstStyle/>
                    <a:p>
                      <a:r>
                        <a:rPr lang="en-US" altLang="ja-JP" sz="1800"/>
                        <a:t>0.42</a:t>
                      </a:r>
                    </a:p>
                  </a:txBody>
                  <a:tcPr marL="52103" marR="52103" marT="26051" marB="26051" anchor="ctr">
                    <a:lnL>
                      <a:noFill/>
                    </a:lnL>
                    <a:lnR>
                      <a:noFill/>
                    </a:lnR>
                    <a:lnT>
                      <a:noFill/>
                    </a:lnT>
                    <a:lnB>
                      <a:noFill/>
                    </a:lnB>
                  </a:tcPr>
                </a:tc>
              </a:tr>
              <a:tr h="208410">
                <a:tc>
                  <a:txBody>
                    <a:bodyPr/>
                    <a:lstStyle/>
                    <a:p>
                      <a:r>
                        <a:rPr lang="en-US" sz="1800"/>
                        <a:t>CCGT</a:t>
                      </a:r>
                    </a:p>
                  </a:txBody>
                  <a:tcPr marL="52103" marR="52103" marT="26051" marB="26051" anchor="ctr">
                    <a:lnL>
                      <a:noFill/>
                    </a:lnL>
                    <a:lnR>
                      <a:noFill/>
                    </a:lnR>
                    <a:lnT>
                      <a:noFill/>
                    </a:lnT>
                    <a:lnB>
                      <a:noFill/>
                    </a:lnB>
                  </a:tcPr>
                </a:tc>
                <a:tc>
                  <a:txBody>
                    <a:bodyPr/>
                    <a:lstStyle/>
                    <a:p>
                      <a:r>
                        <a:rPr lang="en-US" altLang="ja-JP" sz="1800"/>
                        <a:t>50</a:t>
                      </a:r>
                    </a:p>
                  </a:txBody>
                  <a:tcPr marL="52103" marR="52103" marT="26051" marB="26051" anchor="ctr">
                    <a:lnL>
                      <a:noFill/>
                    </a:lnL>
                    <a:lnR>
                      <a:noFill/>
                    </a:lnR>
                    <a:lnT>
                      <a:noFill/>
                    </a:lnT>
                    <a:lnB>
                      <a:noFill/>
                    </a:lnB>
                  </a:tcPr>
                </a:tc>
                <a:tc>
                  <a:txBody>
                    <a:bodyPr/>
                    <a:lstStyle/>
                    <a:p>
                      <a:r>
                        <a:rPr lang="en-US" altLang="ja-JP" sz="1800"/>
                        <a:t>363</a:t>
                      </a:r>
                    </a:p>
                  </a:txBody>
                  <a:tcPr marL="52103" marR="52103" marT="26051" marB="26051" anchor="ctr">
                    <a:lnL>
                      <a:noFill/>
                    </a:lnL>
                    <a:lnR>
                      <a:noFill/>
                    </a:lnR>
                    <a:lnT>
                      <a:noFill/>
                    </a:lnT>
                    <a:lnB>
                      <a:noFill/>
                    </a:lnB>
                  </a:tcPr>
                </a:tc>
                <a:tc>
                  <a:txBody>
                    <a:bodyPr/>
                    <a:lstStyle/>
                    <a:p>
                      <a:r>
                        <a:rPr lang="en-US" altLang="ja-JP" sz="1800"/>
                        <a:t>0.019</a:t>
                      </a:r>
                    </a:p>
                  </a:txBody>
                  <a:tcPr marL="52103" marR="52103" marT="26051" marB="26051" anchor="ctr">
                    <a:lnL>
                      <a:noFill/>
                    </a:lnL>
                    <a:lnR>
                      <a:noFill/>
                    </a:lnR>
                    <a:lnT>
                      <a:noFill/>
                    </a:lnT>
                    <a:lnB>
                      <a:noFill/>
                    </a:lnB>
                  </a:tcPr>
                </a:tc>
                <a:tc>
                  <a:txBody>
                    <a:bodyPr/>
                    <a:lstStyle/>
                    <a:p>
                      <a:r>
                        <a:rPr lang="en-US" altLang="ja-JP" sz="1800"/>
                        <a:t>0.195</a:t>
                      </a:r>
                    </a:p>
                  </a:txBody>
                  <a:tcPr marL="52103" marR="52103" marT="26051" marB="26051" anchor="ctr">
                    <a:lnL>
                      <a:noFill/>
                    </a:lnL>
                    <a:lnR>
                      <a:noFill/>
                    </a:lnR>
                    <a:lnT>
                      <a:noFill/>
                    </a:lnT>
                    <a:lnB>
                      <a:noFill/>
                    </a:lnB>
                  </a:tcPr>
                </a:tc>
                <a:tc>
                  <a:txBody>
                    <a:bodyPr/>
                    <a:lstStyle/>
                    <a:p>
                      <a:r>
                        <a:rPr lang="en-US" altLang="ja-JP" sz="1800"/>
                        <a:t>0.07</a:t>
                      </a:r>
                    </a:p>
                  </a:txBody>
                  <a:tcPr marL="52103" marR="52103" marT="26051" marB="26051" anchor="ctr">
                    <a:lnL>
                      <a:noFill/>
                    </a:lnL>
                    <a:lnR>
                      <a:noFill/>
                    </a:lnR>
                    <a:lnT>
                      <a:noFill/>
                    </a:lnT>
                    <a:lnB>
                      <a:noFill/>
                    </a:lnB>
                  </a:tcPr>
                </a:tc>
                <a:tc>
                  <a:txBody>
                    <a:bodyPr/>
                    <a:lstStyle/>
                    <a:p>
                      <a:r>
                        <a:rPr lang="en-US" altLang="ja-JP" sz="1800"/>
                        <a:t>0.041</a:t>
                      </a:r>
                    </a:p>
                  </a:txBody>
                  <a:tcPr marL="52103" marR="52103" marT="26051" marB="26051" anchor="ctr">
                    <a:lnL>
                      <a:noFill/>
                    </a:lnL>
                    <a:lnR>
                      <a:noFill/>
                    </a:lnR>
                    <a:lnT>
                      <a:noFill/>
                    </a:lnT>
                    <a:lnB>
                      <a:noFill/>
                    </a:lnB>
                  </a:tcPr>
                </a:tc>
                <a:tc>
                  <a:txBody>
                    <a:bodyPr/>
                    <a:lstStyle/>
                    <a:p>
                      <a:r>
                        <a:rPr lang="en-US" altLang="ja-JP" sz="1800"/>
                        <a:t>0.05</a:t>
                      </a:r>
                    </a:p>
                  </a:txBody>
                  <a:tcPr marL="52103" marR="52103" marT="26051" marB="26051" anchor="ctr">
                    <a:lnL>
                      <a:noFill/>
                    </a:lnL>
                    <a:lnR>
                      <a:noFill/>
                    </a:lnR>
                    <a:lnT>
                      <a:noFill/>
                    </a:lnT>
                    <a:lnB>
                      <a:noFill/>
                    </a:lnB>
                  </a:tcPr>
                </a:tc>
              </a:tr>
              <a:tr h="208410">
                <a:tc>
                  <a:txBody>
                    <a:bodyPr/>
                    <a:lstStyle/>
                    <a:p>
                      <a:r>
                        <a:rPr lang="en-US" sz="1800"/>
                        <a:t>CST</a:t>
                      </a:r>
                    </a:p>
                  </a:txBody>
                  <a:tcPr marL="52103" marR="52103" marT="26051" marB="26051" anchor="ctr">
                    <a:lnL>
                      <a:noFill/>
                    </a:lnL>
                    <a:lnR>
                      <a:noFill/>
                    </a:lnR>
                    <a:lnT>
                      <a:noFill/>
                    </a:lnT>
                    <a:lnB>
                      <a:noFill/>
                    </a:lnB>
                  </a:tcPr>
                </a:tc>
                <a:tc>
                  <a:txBody>
                    <a:bodyPr/>
                    <a:lstStyle/>
                    <a:p>
                      <a:r>
                        <a:rPr lang="en-US" altLang="ja-JP" sz="1800"/>
                        <a:t>33</a:t>
                      </a:r>
                    </a:p>
                  </a:txBody>
                  <a:tcPr marL="52103" marR="52103" marT="26051" marB="26051" anchor="ctr">
                    <a:lnL>
                      <a:noFill/>
                    </a:lnL>
                    <a:lnR>
                      <a:noFill/>
                    </a:lnR>
                    <a:lnT>
                      <a:noFill/>
                    </a:lnT>
                    <a:lnB>
                      <a:noFill/>
                    </a:lnB>
                  </a:tcPr>
                </a:tc>
                <a:tc>
                  <a:txBody>
                    <a:bodyPr/>
                    <a:lstStyle/>
                    <a:p>
                      <a:r>
                        <a:rPr lang="en-US" altLang="ja-JP" sz="1800"/>
                        <a:t>965</a:t>
                      </a:r>
                    </a:p>
                  </a:txBody>
                  <a:tcPr marL="52103" marR="52103" marT="26051" marB="26051" anchor="ctr">
                    <a:lnL>
                      <a:noFill/>
                    </a:lnL>
                    <a:lnR>
                      <a:noFill/>
                    </a:lnR>
                    <a:lnT>
                      <a:noFill/>
                    </a:lnT>
                    <a:lnB>
                      <a:noFill/>
                    </a:lnB>
                  </a:tcPr>
                </a:tc>
                <a:tc>
                  <a:txBody>
                    <a:bodyPr/>
                    <a:lstStyle/>
                    <a:p>
                      <a:r>
                        <a:rPr lang="en-US" altLang="ja-JP" sz="1800"/>
                        <a:t>5.64</a:t>
                      </a:r>
                    </a:p>
                  </a:txBody>
                  <a:tcPr marL="52103" marR="52103" marT="26051" marB="26051" anchor="ctr">
                    <a:lnL>
                      <a:noFill/>
                    </a:lnL>
                    <a:lnR>
                      <a:noFill/>
                    </a:lnR>
                    <a:lnT>
                      <a:noFill/>
                    </a:lnT>
                    <a:lnB>
                      <a:noFill/>
                    </a:lnB>
                  </a:tcPr>
                </a:tc>
                <a:tc>
                  <a:txBody>
                    <a:bodyPr/>
                    <a:lstStyle/>
                    <a:p>
                      <a:r>
                        <a:rPr lang="en-US" altLang="ja-JP" sz="1800"/>
                        <a:t>1.7</a:t>
                      </a:r>
                    </a:p>
                  </a:txBody>
                  <a:tcPr marL="52103" marR="52103" marT="26051" marB="26051" anchor="ctr">
                    <a:lnL>
                      <a:noFill/>
                    </a:lnL>
                    <a:lnR>
                      <a:noFill/>
                    </a:lnR>
                    <a:lnT>
                      <a:noFill/>
                    </a:lnT>
                    <a:lnB>
                      <a:noFill/>
                    </a:lnB>
                  </a:tcPr>
                </a:tc>
                <a:tc>
                  <a:txBody>
                    <a:bodyPr/>
                    <a:lstStyle/>
                    <a:p>
                      <a:r>
                        <a:rPr lang="en-US" altLang="ja-JP" sz="1800"/>
                        <a:t>0.07</a:t>
                      </a:r>
                    </a:p>
                  </a:txBody>
                  <a:tcPr marL="52103" marR="52103" marT="26051" marB="26051" anchor="ctr">
                    <a:lnL>
                      <a:noFill/>
                    </a:lnL>
                    <a:lnR>
                      <a:noFill/>
                    </a:lnR>
                    <a:lnT>
                      <a:noFill/>
                    </a:lnT>
                    <a:lnB>
                      <a:noFill/>
                    </a:lnB>
                  </a:tcPr>
                </a:tc>
                <a:tc>
                  <a:txBody>
                    <a:bodyPr/>
                    <a:lstStyle/>
                    <a:p>
                      <a:r>
                        <a:rPr lang="en-US" altLang="ja-JP" sz="1800"/>
                        <a:t>0.136</a:t>
                      </a:r>
                    </a:p>
                  </a:txBody>
                  <a:tcPr marL="52103" marR="52103" marT="26051" marB="26051" anchor="ctr">
                    <a:lnL>
                      <a:noFill/>
                    </a:lnL>
                    <a:lnR>
                      <a:noFill/>
                    </a:lnR>
                    <a:lnT>
                      <a:noFill/>
                    </a:lnT>
                    <a:lnB>
                      <a:noFill/>
                    </a:lnB>
                  </a:tcPr>
                </a:tc>
                <a:tc>
                  <a:txBody>
                    <a:bodyPr/>
                    <a:lstStyle/>
                    <a:p>
                      <a:r>
                        <a:rPr lang="en-US" altLang="ja-JP" sz="1800"/>
                        <a:t>0.05</a:t>
                      </a:r>
                    </a:p>
                  </a:txBody>
                  <a:tcPr marL="52103" marR="52103" marT="26051" marB="26051" anchor="ctr">
                    <a:lnL>
                      <a:noFill/>
                    </a:lnL>
                    <a:lnR>
                      <a:noFill/>
                    </a:lnR>
                    <a:lnT>
                      <a:noFill/>
                    </a:lnT>
                    <a:lnB>
                      <a:noFill/>
                    </a:lnB>
                  </a:tcPr>
                </a:tc>
              </a:tr>
              <a:tr h="677333">
                <a:tc>
                  <a:txBody>
                    <a:bodyPr/>
                    <a:lstStyle/>
                    <a:p>
                      <a:r>
                        <a:rPr lang="en-US" sz="1800"/>
                        <a:t>Gas-fired heat boiler</a:t>
                      </a:r>
                    </a:p>
                  </a:txBody>
                  <a:tcPr marL="52103" marR="52103" marT="26051" marB="26051" anchor="ctr">
                    <a:lnL>
                      <a:noFill/>
                    </a:lnL>
                    <a:lnR>
                      <a:noFill/>
                    </a:lnR>
                    <a:lnT>
                      <a:noFill/>
                    </a:lnT>
                    <a:lnB>
                      <a:noFill/>
                    </a:lnB>
                  </a:tcPr>
                </a:tc>
                <a:tc>
                  <a:txBody>
                    <a:bodyPr/>
                    <a:lstStyle/>
                    <a:p>
                      <a:r>
                        <a:rPr lang="en-US" altLang="ja-JP" sz="1800"/>
                        <a:t>90</a:t>
                      </a:r>
                    </a:p>
                  </a:txBody>
                  <a:tcPr marL="52103" marR="52103" marT="26051" marB="26051" anchor="ctr">
                    <a:lnL>
                      <a:noFill/>
                    </a:lnL>
                    <a:lnR>
                      <a:noFill/>
                    </a:lnR>
                    <a:lnT>
                      <a:noFill/>
                    </a:lnT>
                    <a:lnB>
                      <a:noFill/>
                    </a:lnB>
                  </a:tcPr>
                </a:tc>
                <a:tc>
                  <a:txBody>
                    <a:bodyPr/>
                    <a:lstStyle/>
                    <a:p>
                      <a:r>
                        <a:rPr lang="en-US" altLang="ja-JP" sz="1800"/>
                        <a:t>201</a:t>
                      </a:r>
                    </a:p>
                  </a:txBody>
                  <a:tcPr marL="52103" marR="52103" marT="26051" marB="26051" anchor="ctr">
                    <a:lnL>
                      <a:noFill/>
                    </a:lnL>
                    <a:lnR>
                      <a:noFill/>
                    </a:lnR>
                    <a:lnT>
                      <a:noFill/>
                    </a:lnT>
                    <a:lnB>
                      <a:noFill/>
                    </a:lnB>
                  </a:tcPr>
                </a:tc>
                <a:tc>
                  <a:txBody>
                    <a:bodyPr/>
                    <a:lstStyle/>
                    <a:p>
                      <a:r>
                        <a:rPr lang="en-US" altLang="ja-JP" sz="1800"/>
                        <a:t>0.01</a:t>
                      </a:r>
                    </a:p>
                  </a:txBody>
                  <a:tcPr marL="52103" marR="52103" marT="26051" marB="26051" anchor="ctr">
                    <a:lnL>
                      <a:noFill/>
                    </a:lnL>
                    <a:lnR>
                      <a:noFill/>
                    </a:lnR>
                    <a:lnT>
                      <a:noFill/>
                    </a:lnT>
                    <a:lnB>
                      <a:noFill/>
                    </a:lnB>
                  </a:tcPr>
                </a:tc>
                <a:tc>
                  <a:txBody>
                    <a:bodyPr/>
                    <a:lstStyle/>
                    <a:p>
                      <a:r>
                        <a:rPr lang="en-US" altLang="ja-JP" sz="1800"/>
                        <a:t>0.22</a:t>
                      </a:r>
                    </a:p>
                  </a:txBody>
                  <a:tcPr marL="52103" marR="52103" marT="26051" marB="26051" anchor="ctr">
                    <a:lnL>
                      <a:noFill/>
                    </a:lnL>
                    <a:lnR>
                      <a:noFill/>
                    </a:lnR>
                    <a:lnT>
                      <a:noFill/>
                    </a:lnT>
                    <a:lnB>
                      <a:noFill/>
                    </a:lnB>
                  </a:tcPr>
                </a:tc>
                <a:tc>
                  <a:txBody>
                    <a:bodyPr/>
                    <a:lstStyle/>
                    <a:p>
                      <a:r>
                        <a:rPr lang="en-US" altLang="ja-JP" sz="1800"/>
                        <a:t>0.12</a:t>
                      </a:r>
                    </a:p>
                  </a:txBody>
                  <a:tcPr marL="52103" marR="52103" marT="26051" marB="26051" anchor="ctr">
                    <a:lnL>
                      <a:noFill/>
                    </a:lnL>
                    <a:lnR>
                      <a:noFill/>
                    </a:lnR>
                    <a:lnT>
                      <a:noFill/>
                    </a:lnT>
                    <a:lnB>
                      <a:noFill/>
                    </a:lnB>
                  </a:tcPr>
                </a:tc>
                <a:tc>
                  <a:txBody>
                    <a:bodyPr/>
                    <a:lstStyle/>
                    <a:p>
                      <a:r>
                        <a:rPr lang="en-US" altLang="ja-JP" sz="1800"/>
                        <a:t>0.01</a:t>
                      </a:r>
                    </a:p>
                  </a:txBody>
                  <a:tcPr marL="52103" marR="52103" marT="26051" marB="26051" anchor="ctr">
                    <a:lnL>
                      <a:noFill/>
                    </a:lnL>
                    <a:lnR>
                      <a:noFill/>
                    </a:lnR>
                    <a:lnT>
                      <a:noFill/>
                    </a:lnT>
                    <a:lnB>
                      <a:noFill/>
                    </a:lnB>
                  </a:tcPr>
                </a:tc>
                <a:tc>
                  <a:txBody>
                    <a:bodyPr/>
                    <a:lstStyle/>
                    <a:p>
                      <a:r>
                        <a:rPr lang="en-US" altLang="ja-JP" sz="1800" dirty="0"/>
                        <a:t>0.014</a:t>
                      </a:r>
                    </a:p>
                  </a:txBody>
                  <a:tcPr marL="52103" marR="52103" marT="26051" marB="26051" anchor="ctr">
                    <a:lnL>
                      <a:noFill/>
                    </a:lnL>
                    <a:lnR>
                      <a:noFill/>
                    </a:lnR>
                    <a:lnT>
                      <a:noFill/>
                    </a:lnT>
                    <a:lnB>
                      <a:noFill/>
                    </a:lnB>
                  </a:tcPr>
                </a:tc>
              </a:tr>
            </a:tbl>
          </a:graphicData>
        </a:graphic>
      </p:graphicFrame>
      <p:sp>
        <p:nvSpPr>
          <p:cNvPr id="67" name="正方形/長方形 66"/>
          <p:cNvSpPr/>
          <p:nvPr/>
        </p:nvSpPr>
        <p:spPr>
          <a:xfrm>
            <a:off x="457200" y="6185098"/>
            <a:ext cx="7620000" cy="307777"/>
          </a:xfrm>
          <a:prstGeom prst="rect">
            <a:avLst/>
          </a:prstGeom>
        </p:spPr>
        <p:txBody>
          <a:bodyPr wrap="square">
            <a:spAutoFit/>
          </a:bodyPr>
          <a:lstStyle/>
          <a:p>
            <a:pPr algn="ctr"/>
            <a:r>
              <a:rPr lang="en-US" altLang="ja-JP" sz="1400" dirty="0" smtClean="0"/>
              <a:t>Source: http://www.sciencedirect.com/science/article/pii/S0301421505001072</a:t>
            </a:r>
            <a:endParaRPr lang="ja-JP" altLang="en-US" sz="1400" dirty="0"/>
          </a:p>
        </p:txBody>
      </p:sp>
      <p:sp>
        <p:nvSpPr>
          <p:cNvPr id="9" name="Rectangle 1"/>
          <p:cNvSpPr>
            <a:spLocks noChangeArrowheads="1"/>
          </p:cNvSpPr>
          <p:nvPr/>
        </p:nvSpPr>
        <p:spPr bwMode="auto">
          <a:xfrm>
            <a:off x="0" y="99060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t>Compare</a:t>
            </a:r>
            <a:r>
              <a:rPr kumimoji="1" lang="en-US" altLang="ja-JP" sz="1800" b="0" i="0" u="none" strike="noStrike" cap="none" normalizeH="0" dirty="0" smtClean="0">
                <a:ln>
                  <a:noFill/>
                </a:ln>
                <a:solidFill>
                  <a:schemeClr val="tx1"/>
                </a:solidFill>
                <a:effectLst/>
                <a:latin typeface="Arial" charset="0"/>
                <a:ea typeface="ＭＳ Ｐゴシック" charset="-128"/>
                <a:cs typeface="ＭＳ Ｐゴシック" charset="-128"/>
              </a:rPr>
              <a:t> CO2 and NOx emissions from 100kW combined cycle gas turbine (CCGT) and Coal Steam Turbine (CST) that operates for 24 hours. </a:t>
            </a: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62975" y="457200"/>
            <a:ext cx="8984437"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Cooperative learning</a:t>
            </a:r>
            <a:endParaRPr kumimoji="1" lang="en-US" altLang="ja-JP" sz="2400" dirty="0" smtClean="0">
              <a:ea typeface="ＭＳ 明朝" pitchFamily="17" charset="-128"/>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1" lang="en-US" altLang="ja-JP" sz="2400" dirty="0" smtClean="0">
                <a:ea typeface="ＭＳ 明朝" pitchFamily="17" charset="-128"/>
                <a:cs typeface="Times New Roman" pitchFamily="18" charset="0"/>
              </a:rPr>
              <a:t>Compare FiT in Malaysia with 2 or more other countries in the world in various aspect. For instace, in terms of type of renewable energy, mechanism, penetration rate, obstacle, etc.  </a:t>
            </a:r>
          </a:p>
          <a:p>
            <a:pPr marL="177800" lvl="0" indent="-177800" eaLnBrk="0" fontAlgn="base" hangingPunct="0">
              <a:spcBef>
                <a:spcPct val="0"/>
              </a:spcBef>
              <a:spcAft>
                <a:spcPct val="0"/>
              </a:spcAft>
              <a:buFont typeface="Arial" pitchFamily="34" charset="0"/>
              <a:buChar char="•"/>
            </a:pPr>
            <a:r>
              <a:rPr kumimoji="1" lang="en-US" altLang="ja-JP" sz="2400" dirty="0" smtClean="0">
                <a:ea typeface="ＭＳ 明朝" pitchFamily="17" charset="-128"/>
                <a:cs typeface="Times New Roman" pitchFamily="18" charset="0"/>
              </a:rPr>
              <a:t> Requirement:</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5 pages</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A4 size</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Font: 12point</a:t>
            </a:r>
          </a:p>
          <a:p>
            <a:pPr marL="177800" indent="-177800" eaLnBrk="0" fontAlgn="base" hangingPunct="0">
              <a:spcBef>
                <a:spcPct val="0"/>
              </a:spcBef>
              <a:spcAft>
                <a:spcPct val="0"/>
              </a:spcAft>
            </a:pPr>
            <a:r>
              <a:rPr kumimoji="1" lang="en-US" altLang="ja-JP" sz="2400" dirty="0" smtClean="0">
                <a:ea typeface="ＭＳ 明朝" pitchFamily="17" charset="-128"/>
                <a:cs typeface="Times New Roman" pitchFamily="18" charset="0"/>
              </a:rPr>
              <a:t>		Reference must be clearly cited</a:t>
            </a:r>
          </a:p>
          <a:p>
            <a:pPr marL="177800" lvl="0" indent="-177800" eaLnBrk="0" fontAlgn="base" hangingPunct="0">
              <a:spcBef>
                <a:spcPct val="0"/>
              </a:spcBef>
              <a:spcAft>
                <a:spcPct val="0"/>
              </a:spcAft>
              <a:buFont typeface="Arial" pitchFamily="34" charset="0"/>
              <a:buChar char="•"/>
            </a:pPr>
            <a:r>
              <a:rPr kumimoji="1" lang="en-US" altLang="ja-JP" sz="2400" dirty="0" smtClean="0">
                <a:ea typeface="ＭＳ 明朝" pitchFamily="17" charset="-128"/>
                <a:cs typeface="Times New Roman" pitchFamily="18" charset="0"/>
              </a:rPr>
              <a:t>In generating electricity, which power plant have the highest effect to the environment in terms of global warming and acid rains. If the power plant has a capacity of 50 MW and operate throughout the year, compare among Coal fired Steam turbine, Combined Cycle Gas Turbine, and Microturbine.</a:t>
            </a:r>
          </a:p>
          <a:p>
            <a:pPr marL="177800" lvl="0" indent="-177800" eaLnBrk="0" fontAlgn="base" hangingPunct="0">
              <a:spcBef>
                <a:spcPct val="0"/>
              </a:spcBef>
              <a:spcAft>
                <a:spcPct val="0"/>
              </a:spcAft>
              <a:buFont typeface="Arial" pitchFamily="34" charset="0"/>
              <a:buChar char="•"/>
            </a:pPr>
            <a:r>
              <a:rPr kumimoji="1" lang="en-US" altLang="ja-JP" sz="2400" dirty="0" smtClean="0">
                <a:ea typeface="ＭＳ 明朝" pitchFamily="17" charset="-128"/>
                <a:cs typeface="Times New Roman" pitchFamily="18" charset="0"/>
              </a:rPr>
              <a:t>Discuss 15 acts that you can do in your daily life that contribute to the mitigation of energy related problems. Explain also how it works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5</a:t>
            </a:fld>
            <a:endParaRPr lang="en-US" sz="1600" dirty="0"/>
          </a:p>
        </p:txBody>
      </p:sp>
      <p:graphicFrame>
        <p:nvGraphicFramePr>
          <p:cNvPr id="11" name="グラフ 10"/>
          <p:cNvGraphicFramePr/>
          <p:nvPr>
            <p:extLst>
              <p:ext uri="{D42A27DB-BD31-4B8C-83A1-F6EECF244321}">
                <p14:modId xmlns:p14="http://schemas.microsoft.com/office/powerpoint/2010/main" xmlns="" val="2551562227"/>
              </p:ext>
            </p:extLst>
          </p:nvPr>
        </p:nvGraphicFramePr>
        <p:xfrm>
          <a:off x="1066800" y="1752600"/>
          <a:ext cx="6781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304800" y="533400"/>
            <a:ext cx="8496944" cy="830997"/>
          </a:xfrm>
          <a:prstGeom prst="rect">
            <a:avLst/>
          </a:prstGeom>
          <a:noFill/>
        </p:spPr>
        <p:txBody>
          <a:bodyPr wrap="square" rtlCol="0">
            <a:spAutoFit/>
          </a:bodyPr>
          <a:lstStyle/>
          <a:p>
            <a:pPr marL="342900" indent="-342900"/>
            <a:r>
              <a:rPr kumimoji="1" lang="en-US" altLang="ja-JP" sz="2400" b="1" dirty="0" smtClean="0"/>
              <a:t>How about Malaysia?</a:t>
            </a:r>
          </a:p>
          <a:p>
            <a:pPr marL="342900" indent="-342900"/>
            <a:r>
              <a:rPr kumimoji="1" lang="en-US" altLang="ja-JP" sz="2400" dirty="0" smtClean="0"/>
              <a:t>-Keep increasing for development and increasing quality of life</a:t>
            </a:r>
            <a:endParaRPr lang="en-US" altLang="ja-JP" sz="2800" dirty="0" smtClean="0"/>
          </a:p>
        </p:txBody>
      </p:sp>
      <p:sp>
        <p:nvSpPr>
          <p:cNvPr id="9" name="Text Box 26"/>
          <p:cNvSpPr txBox="1">
            <a:spLocks noChangeArrowheads="1"/>
          </p:cNvSpPr>
          <p:nvPr/>
        </p:nvSpPr>
        <p:spPr bwMode="auto">
          <a:xfrm>
            <a:off x="2700084" y="5715000"/>
            <a:ext cx="3834319" cy="707886"/>
          </a:xfrm>
          <a:prstGeom prst="rect">
            <a:avLst/>
          </a:prstGeom>
          <a:noFill/>
          <a:ln w="9525">
            <a:noFill/>
            <a:miter lim="800000"/>
            <a:headEnd/>
            <a:tailEnd/>
          </a:ln>
          <a:effectLst/>
        </p:spPr>
        <p:txBody>
          <a:bodyPr wrap="none">
            <a:spAutoFit/>
          </a:bodyPr>
          <a:lstStyle/>
          <a:p>
            <a:pPr algn="ctr"/>
            <a:r>
              <a:rPr lang="en-US" altLang="ja-JP" sz="2000" b="1" dirty="0" smtClean="0"/>
              <a:t>Annual Electricity Consumption</a:t>
            </a:r>
            <a:endParaRPr lang="en-US" altLang="ja-JP" sz="2000" b="1" dirty="0"/>
          </a:p>
          <a:p>
            <a:pPr algn="ctr"/>
            <a:r>
              <a:rPr lang="en-US" altLang="ja-JP" sz="2000" b="1" dirty="0"/>
              <a:t>    Conversion to </a:t>
            </a:r>
            <a:r>
              <a:rPr lang="en-US" altLang="ja-JP" sz="2000" b="1" dirty="0" smtClean="0"/>
              <a:t>kWh </a:t>
            </a:r>
            <a:r>
              <a:rPr lang="en-US" altLang="ja-JP" sz="2000" b="1" dirty="0"/>
              <a:t>/ person / yr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6</a:t>
            </a:fld>
            <a:endParaRPr lang="en-US" sz="1600" dirty="0"/>
          </a:p>
        </p:txBody>
      </p:sp>
      <p:graphicFrame>
        <p:nvGraphicFramePr>
          <p:cNvPr id="89" name="グラフ 88"/>
          <p:cNvGraphicFramePr/>
          <p:nvPr/>
        </p:nvGraphicFramePr>
        <p:xfrm>
          <a:off x="1219200" y="1600200"/>
          <a:ext cx="64008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Electricity consumption means Energy consumptions</a:t>
            </a:r>
            <a:endParaRPr lang="en-US" altLang="ja-JP" sz="2800" dirty="0" smtClean="0"/>
          </a:p>
        </p:txBody>
      </p:sp>
      <p:sp>
        <p:nvSpPr>
          <p:cNvPr id="6" name="Text Box 26"/>
          <p:cNvSpPr txBox="1">
            <a:spLocks noChangeArrowheads="1"/>
          </p:cNvSpPr>
          <p:nvPr/>
        </p:nvSpPr>
        <p:spPr bwMode="auto">
          <a:xfrm>
            <a:off x="2362200" y="5715000"/>
            <a:ext cx="4510087" cy="701675"/>
          </a:xfrm>
          <a:prstGeom prst="rect">
            <a:avLst/>
          </a:prstGeom>
          <a:noFill/>
          <a:ln w="9525">
            <a:noFill/>
            <a:miter lim="800000"/>
            <a:headEnd/>
            <a:tailEnd/>
          </a:ln>
          <a:effectLst/>
        </p:spPr>
        <p:txBody>
          <a:bodyPr wrap="none">
            <a:spAutoFit/>
          </a:bodyPr>
          <a:lstStyle/>
          <a:p>
            <a:pPr algn="ctr"/>
            <a:r>
              <a:rPr lang="en-US" altLang="ja-JP" sz="2000" b="1" dirty="0"/>
              <a:t>Annual Energy Consumption</a:t>
            </a:r>
          </a:p>
          <a:p>
            <a:pPr algn="ctr"/>
            <a:r>
              <a:rPr lang="en-US" altLang="ja-JP" sz="2000" b="1" dirty="0"/>
              <a:t>    Conversion to tons of Oil / person / yr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7</a:t>
            </a:fld>
            <a:endParaRPr lang="en-US" sz="1600" dirty="0"/>
          </a:p>
        </p:txBody>
      </p:sp>
      <p:grpSp>
        <p:nvGrpSpPr>
          <p:cNvPr id="87" name="グループ化 86"/>
          <p:cNvGrpSpPr/>
          <p:nvPr/>
        </p:nvGrpSpPr>
        <p:grpSpPr>
          <a:xfrm>
            <a:off x="522287" y="877888"/>
            <a:ext cx="7883525" cy="5759450"/>
            <a:chOff x="522287" y="877888"/>
            <a:chExt cx="7883525" cy="5759450"/>
          </a:xfrm>
        </p:grpSpPr>
        <p:sp>
          <p:nvSpPr>
            <p:cNvPr id="10" name="Rectangle 2"/>
            <p:cNvSpPr>
              <a:spLocks noChangeArrowheads="1"/>
            </p:cNvSpPr>
            <p:nvPr/>
          </p:nvSpPr>
          <p:spPr bwMode="auto">
            <a:xfrm>
              <a:off x="1397000" y="4819650"/>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0</a:t>
              </a:r>
              <a:endParaRPr lang="en-US" altLang="ja-JP" sz="2000"/>
            </a:p>
          </p:txBody>
        </p:sp>
        <p:sp>
          <p:nvSpPr>
            <p:cNvPr id="11" name="Rectangle 3"/>
            <p:cNvSpPr>
              <a:spLocks noChangeArrowheads="1"/>
            </p:cNvSpPr>
            <p:nvPr/>
          </p:nvSpPr>
          <p:spPr bwMode="auto">
            <a:xfrm>
              <a:off x="1397000" y="4276725"/>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1</a:t>
              </a:r>
              <a:endParaRPr lang="en-US" altLang="ja-JP" sz="2000"/>
            </a:p>
          </p:txBody>
        </p:sp>
        <p:sp>
          <p:nvSpPr>
            <p:cNvPr id="12" name="Rectangle 4"/>
            <p:cNvSpPr>
              <a:spLocks noChangeArrowheads="1"/>
            </p:cNvSpPr>
            <p:nvPr/>
          </p:nvSpPr>
          <p:spPr bwMode="auto">
            <a:xfrm>
              <a:off x="1397000" y="3732213"/>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2</a:t>
              </a:r>
              <a:endParaRPr lang="en-US" altLang="ja-JP" sz="2000"/>
            </a:p>
          </p:txBody>
        </p:sp>
        <p:sp>
          <p:nvSpPr>
            <p:cNvPr id="14" name="Rectangle 5"/>
            <p:cNvSpPr>
              <a:spLocks noChangeArrowheads="1"/>
            </p:cNvSpPr>
            <p:nvPr/>
          </p:nvSpPr>
          <p:spPr bwMode="auto">
            <a:xfrm>
              <a:off x="1397000" y="3187700"/>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3</a:t>
              </a:r>
              <a:endParaRPr lang="en-US" altLang="ja-JP" sz="2000"/>
            </a:p>
          </p:txBody>
        </p:sp>
        <p:sp>
          <p:nvSpPr>
            <p:cNvPr id="15" name="Rectangle 6"/>
            <p:cNvSpPr>
              <a:spLocks noChangeArrowheads="1"/>
            </p:cNvSpPr>
            <p:nvPr/>
          </p:nvSpPr>
          <p:spPr bwMode="auto">
            <a:xfrm>
              <a:off x="1397000" y="2655888"/>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4</a:t>
              </a:r>
              <a:endParaRPr lang="en-US" altLang="ja-JP" sz="2000"/>
            </a:p>
          </p:txBody>
        </p:sp>
        <p:sp>
          <p:nvSpPr>
            <p:cNvPr id="16" name="Rectangle 7"/>
            <p:cNvSpPr>
              <a:spLocks noChangeArrowheads="1"/>
            </p:cNvSpPr>
            <p:nvPr/>
          </p:nvSpPr>
          <p:spPr bwMode="auto">
            <a:xfrm>
              <a:off x="1397000" y="2111375"/>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5</a:t>
              </a:r>
              <a:endParaRPr lang="en-US" altLang="ja-JP" sz="2000"/>
            </a:p>
          </p:txBody>
        </p:sp>
        <p:sp>
          <p:nvSpPr>
            <p:cNvPr id="17" name="Rectangle 8"/>
            <p:cNvSpPr>
              <a:spLocks noChangeArrowheads="1"/>
            </p:cNvSpPr>
            <p:nvPr/>
          </p:nvSpPr>
          <p:spPr bwMode="auto">
            <a:xfrm>
              <a:off x="1397000" y="1568450"/>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6</a:t>
              </a:r>
              <a:endParaRPr lang="en-US" altLang="ja-JP" sz="2000"/>
            </a:p>
          </p:txBody>
        </p:sp>
        <p:sp>
          <p:nvSpPr>
            <p:cNvPr id="18" name="Rectangle 9"/>
            <p:cNvSpPr>
              <a:spLocks noChangeArrowheads="1"/>
            </p:cNvSpPr>
            <p:nvPr/>
          </p:nvSpPr>
          <p:spPr bwMode="auto">
            <a:xfrm>
              <a:off x="1397000" y="1023938"/>
              <a:ext cx="127000" cy="304800"/>
            </a:xfrm>
            <a:prstGeom prst="rect">
              <a:avLst/>
            </a:prstGeom>
            <a:noFill/>
            <a:ln w="9525">
              <a:noFill/>
              <a:miter lim="800000"/>
              <a:headEnd/>
              <a:tailEnd/>
            </a:ln>
          </p:spPr>
          <p:txBody>
            <a:bodyPr wrap="none" lIns="0" tIns="0" rIns="0" bIns="0">
              <a:spAutoFit/>
            </a:bodyPr>
            <a:lstStyle/>
            <a:p>
              <a:r>
                <a:rPr lang="en-US" altLang="ja-JP" sz="2000">
                  <a:solidFill>
                    <a:srgbClr val="000000"/>
                  </a:solidFill>
                </a:rPr>
                <a:t>7</a:t>
              </a:r>
              <a:endParaRPr lang="en-US" altLang="ja-JP" sz="2000"/>
            </a:p>
          </p:txBody>
        </p:sp>
        <p:grpSp>
          <p:nvGrpSpPr>
            <p:cNvPr id="19" name="Group 10"/>
            <p:cNvGrpSpPr>
              <a:grpSpLocks/>
            </p:cNvGrpSpPr>
            <p:nvPr/>
          </p:nvGrpSpPr>
          <p:grpSpPr bwMode="auto">
            <a:xfrm>
              <a:off x="1785937" y="4992688"/>
              <a:ext cx="6534150" cy="1644650"/>
              <a:chOff x="1310" y="3111"/>
              <a:chExt cx="4116" cy="1036"/>
            </a:xfrm>
          </p:grpSpPr>
          <p:sp>
            <p:nvSpPr>
              <p:cNvPr id="20" name="Rectangle 11"/>
              <p:cNvSpPr>
                <a:spLocks noChangeArrowheads="1"/>
              </p:cNvSpPr>
              <p:nvPr/>
            </p:nvSpPr>
            <p:spPr bwMode="auto">
              <a:xfrm rot="16200000">
                <a:off x="987" y="3461"/>
                <a:ext cx="820" cy="173"/>
              </a:xfrm>
              <a:prstGeom prst="rect">
                <a:avLst/>
              </a:prstGeom>
              <a:noFill/>
              <a:ln w="9525">
                <a:noFill/>
                <a:miter lim="800000"/>
                <a:headEnd/>
                <a:tailEnd/>
              </a:ln>
            </p:spPr>
            <p:txBody>
              <a:bodyPr wrap="none" lIns="0" tIns="0" rIns="0" bIns="0">
                <a:spAutoFit/>
              </a:bodyPr>
              <a:lstStyle/>
              <a:p>
                <a:r>
                  <a:rPr lang="en-US" altLang="ja-JP" sz="1800" b="1">
                    <a:solidFill>
                      <a:srgbClr val="009900"/>
                    </a:solidFill>
                  </a:rPr>
                  <a:t>Asia Average</a:t>
                </a:r>
              </a:p>
            </p:txBody>
          </p:sp>
          <p:sp>
            <p:nvSpPr>
              <p:cNvPr id="21" name="Rectangle 12"/>
              <p:cNvSpPr>
                <a:spLocks noChangeArrowheads="1"/>
              </p:cNvSpPr>
              <p:nvPr/>
            </p:nvSpPr>
            <p:spPr bwMode="auto">
              <a:xfrm rot="16200000">
                <a:off x="1529" y="3221"/>
                <a:ext cx="344"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China</a:t>
                </a:r>
                <a:endParaRPr lang="en-US" altLang="ja-JP" sz="1800"/>
              </a:p>
            </p:txBody>
          </p:sp>
          <p:sp>
            <p:nvSpPr>
              <p:cNvPr id="22" name="Rectangle 13"/>
              <p:cNvSpPr>
                <a:spLocks noChangeArrowheads="1"/>
              </p:cNvSpPr>
              <p:nvPr/>
            </p:nvSpPr>
            <p:spPr bwMode="auto">
              <a:xfrm rot="16200000">
                <a:off x="1820" y="3212"/>
                <a:ext cx="376" cy="173"/>
              </a:xfrm>
              <a:prstGeom prst="rect">
                <a:avLst/>
              </a:prstGeom>
              <a:noFill/>
              <a:ln w="9525">
                <a:noFill/>
                <a:miter lim="800000"/>
                <a:headEnd/>
                <a:tailEnd/>
              </a:ln>
            </p:spPr>
            <p:txBody>
              <a:bodyPr wrap="none" lIns="0" tIns="0" rIns="0" bIns="0">
                <a:spAutoFit/>
              </a:bodyPr>
              <a:lstStyle/>
              <a:p>
                <a:r>
                  <a:rPr lang="en-US" altLang="ja-JP" sz="1800" b="1">
                    <a:solidFill>
                      <a:srgbClr val="FF0000"/>
                    </a:solidFill>
                  </a:rPr>
                  <a:t>Japan</a:t>
                </a:r>
              </a:p>
            </p:txBody>
          </p:sp>
          <p:sp>
            <p:nvSpPr>
              <p:cNvPr id="23" name="Rectangle 14"/>
              <p:cNvSpPr>
                <a:spLocks noChangeArrowheads="1"/>
              </p:cNvSpPr>
              <p:nvPr/>
            </p:nvSpPr>
            <p:spPr bwMode="auto">
              <a:xfrm rot="16200000">
                <a:off x="1974" y="3384"/>
                <a:ext cx="676"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Hong Kong</a:t>
                </a:r>
                <a:endParaRPr lang="ja-JP" altLang="en-US" sz="1800"/>
              </a:p>
            </p:txBody>
          </p:sp>
          <p:sp>
            <p:nvSpPr>
              <p:cNvPr id="24" name="Rectangle 15"/>
              <p:cNvSpPr>
                <a:spLocks noChangeArrowheads="1"/>
              </p:cNvSpPr>
              <p:nvPr/>
            </p:nvSpPr>
            <p:spPr bwMode="auto">
              <a:xfrm rot="16200000">
                <a:off x="2391" y="3282"/>
                <a:ext cx="432" cy="173"/>
              </a:xfrm>
              <a:prstGeom prst="rect">
                <a:avLst/>
              </a:prstGeom>
              <a:noFill/>
              <a:ln w="9525">
                <a:noFill/>
                <a:miter lim="800000"/>
                <a:headEnd/>
                <a:tailEnd/>
              </a:ln>
            </p:spPr>
            <p:txBody>
              <a:bodyPr wrap="none" lIns="0" tIns="0" rIns="0" bIns="0">
                <a:spAutoFit/>
              </a:bodyPr>
              <a:lstStyle/>
              <a:p>
                <a:r>
                  <a:rPr lang="en-US" altLang="ja-JP" sz="1800"/>
                  <a:t>Taiwan</a:t>
                </a:r>
              </a:p>
            </p:txBody>
          </p:sp>
          <p:sp>
            <p:nvSpPr>
              <p:cNvPr id="25" name="Rectangle 16"/>
              <p:cNvSpPr>
                <a:spLocks noChangeArrowheads="1"/>
              </p:cNvSpPr>
              <p:nvPr/>
            </p:nvSpPr>
            <p:spPr bwMode="auto">
              <a:xfrm rot="16200000">
                <a:off x="2558" y="3406"/>
                <a:ext cx="724"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South Korea</a:t>
                </a:r>
                <a:endParaRPr lang="ja-JP" altLang="en-US" sz="1800"/>
              </a:p>
            </p:txBody>
          </p:sp>
          <p:sp>
            <p:nvSpPr>
              <p:cNvPr id="26" name="Rectangle 17"/>
              <p:cNvSpPr>
                <a:spLocks noChangeArrowheads="1"/>
              </p:cNvSpPr>
              <p:nvPr/>
            </p:nvSpPr>
            <p:spPr bwMode="auto">
              <a:xfrm rot="16200000">
                <a:off x="2930" y="3340"/>
                <a:ext cx="584"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Singapore</a:t>
                </a:r>
                <a:endParaRPr lang="ja-JP" altLang="en-US" sz="1800"/>
              </a:p>
            </p:txBody>
          </p:sp>
          <p:sp>
            <p:nvSpPr>
              <p:cNvPr id="27" name="Rectangle 18"/>
              <p:cNvSpPr>
                <a:spLocks noChangeArrowheads="1"/>
              </p:cNvSpPr>
              <p:nvPr/>
            </p:nvSpPr>
            <p:spPr bwMode="auto">
              <a:xfrm rot="16200000">
                <a:off x="3321" y="3296"/>
                <a:ext cx="392"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Brunei</a:t>
                </a:r>
                <a:endParaRPr lang="ja-JP" altLang="en-US" sz="1800"/>
              </a:p>
            </p:txBody>
          </p:sp>
          <p:sp>
            <p:nvSpPr>
              <p:cNvPr id="28" name="Rectangle 19"/>
              <p:cNvSpPr>
                <a:spLocks noChangeArrowheads="1"/>
              </p:cNvSpPr>
              <p:nvPr/>
            </p:nvSpPr>
            <p:spPr bwMode="auto">
              <a:xfrm rot="16200000">
                <a:off x="3541" y="3347"/>
                <a:ext cx="560"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Indonesia</a:t>
                </a:r>
                <a:endParaRPr lang="ja-JP" altLang="en-US" sz="1800"/>
              </a:p>
            </p:txBody>
          </p:sp>
          <p:sp>
            <p:nvSpPr>
              <p:cNvPr id="29" name="Rectangle 20"/>
              <p:cNvSpPr>
                <a:spLocks noChangeArrowheads="1"/>
              </p:cNvSpPr>
              <p:nvPr/>
            </p:nvSpPr>
            <p:spPr bwMode="auto">
              <a:xfrm rot="16200000">
                <a:off x="3862" y="3337"/>
                <a:ext cx="528" cy="173"/>
              </a:xfrm>
              <a:prstGeom prst="rect">
                <a:avLst/>
              </a:prstGeom>
              <a:noFill/>
              <a:ln w="9525">
                <a:noFill/>
                <a:miter lim="800000"/>
                <a:headEnd/>
                <a:tailEnd/>
              </a:ln>
            </p:spPr>
            <p:txBody>
              <a:bodyPr wrap="none" lIns="0" tIns="0" rIns="0" bIns="0">
                <a:spAutoFit/>
              </a:bodyPr>
              <a:lstStyle/>
              <a:p>
                <a:r>
                  <a:rPr lang="en-US" altLang="ja-JP" sz="1800"/>
                  <a:t>Malaysia</a:t>
                </a:r>
                <a:endParaRPr lang="ja-JP" altLang="en-US" sz="1800"/>
              </a:p>
            </p:txBody>
          </p:sp>
          <p:sp>
            <p:nvSpPr>
              <p:cNvPr id="30" name="Rectangle 21"/>
              <p:cNvSpPr>
                <a:spLocks noChangeArrowheads="1"/>
              </p:cNvSpPr>
              <p:nvPr/>
            </p:nvSpPr>
            <p:spPr bwMode="auto">
              <a:xfrm rot="16200000">
                <a:off x="4116" y="3348"/>
                <a:ext cx="592"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Philippine</a:t>
                </a:r>
                <a:endParaRPr lang="ja-JP" altLang="en-US" sz="1800"/>
              </a:p>
            </p:txBody>
          </p:sp>
          <p:sp>
            <p:nvSpPr>
              <p:cNvPr id="31" name="Rectangle 22"/>
              <p:cNvSpPr>
                <a:spLocks noChangeArrowheads="1"/>
              </p:cNvSpPr>
              <p:nvPr/>
            </p:nvSpPr>
            <p:spPr bwMode="auto">
              <a:xfrm rot="16200000">
                <a:off x="4445" y="3317"/>
                <a:ext cx="512"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Thailand</a:t>
                </a:r>
                <a:endParaRPr lang="ja-JP" altLang="en-US" sz="1800"/>
              </a:p>
            </p:txBody>
          </p:sp>
          <p:sp>
            <p:nvSpPr>
              <p:cNvPr id="32" name="Rectangle 23"/>
              <p:cNvSpPr>
                <a:spLocks noChangeArrowheads="1"/>
              </p:cNvSpPr>
              <p:nvPr/>
            </p:nvSpPr>
            <p:spPr bwMode="auto">
              <a:xfrm rot="16200000">
                <a:off x="4865" y="3212"/>
                <a:ext cx="296"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India</a:t>
                </a:r>
                <a:endParaRPr lang="ja-JP" altLang="en-US" sz="1800"/>
              </a:p>
            </p:txBody>
          </p:sp>
          <p:sp>
            <p:nvSpPr>
              <p:cNvPr id="33" name="Rectangle 24"/>
              <p:cNvSpPr>
                <a:spLocks noChangeArrowheads="1"/>
              </p:cNvSpPr>
              <p:nvPr/>
            </p:nvSpPr>
            <p:spPr bwMode="auto">
              <a:xfrm rot="16200000">
                <a:off x="5092" y="3318"/>
                <a:ext cx="496"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Vietnam</a:t>
                </a:r>
                <a:endParaRPr lang="ja-JP" altLang="en-US" sz="1800"/>
              </a:p>
            </p:txBody>
          </p:sp>
          <p:sp>
            <p:nvSpPr>
              <p:cNvPr id="34" name="Rectangle 25"/>
              <p:cNvSpPr>
                <a:spLocks noChangeArrowheads="1"/>
              </p:cNvSpPr>
              <p:nvPr/>
            </p:nvSpPr>
            <p:spPr bwMode="auto">
              <a:xfrm>
                <a:off x="3233" y="3974"/>
                <a:ext cx="696" cy="173"/>
              </a:xfrm>
              <a:prstGeom prst="rect">
                <a:avLst/>
              </a:prstGeom>
              <a:noFill/>
              <a:ln w="9525">
                <a:noFill/>
                <a:miter lim="800000"/>
                <a:headEnd/>
                <a:tailEnd/>
              </a:ln>
            </p:spPr>
            <p:txBody>
              <a:bodyPr wrap="none" lIns="0" tIns="0" rIns="0" bIns="0">
                <a:spAutoFit/>
              </a:bodyPr>
              <a:lstStyle/>
              <a:p>
                <a:r>
                  <a:rPr lang="en-US" altLang="ja-JP" sz="1800">
                    <a:solidFill>
                      <a:srgbClr val="000000"/>
                    </a:solidFill>
                  </a:rPr>
                  <a:t>COUNTRY</a:t>
                </a:r>
                <a:endParaRPr lang="en-US" altLang="ja-JP" sz="1800"/>
              </a:p>
            </p:txBody>
          </p:sp>
        </p:grpSp>
        <p:sp>
          <p:nvSpPr>
            <p:cNvPr id="35" name="Text Box 26"/>
            <p:cNvSpPr txBox="1">
              <a:spLocks noChangeArrowheads="1"/>
            </p:cNvSpPr>
            <p:nvPr/>
          </p:nvSpPr>
          <p:spPr bwMode="auto">
            <a:xfrm rot="16200000">
              <a:off x="-1381919" y="2782094"/>
              <a:ext cx="4510087" cy="701675"/>
            </a:xfrm>
            <a:prstGeom prst="rect">
              <a:avLst/>
            </a:prstGeom>
            <a:noFill/>
            <a:ln w="9525">
              <a:noFill/>
              <a:miter lim="800000"/>
              <a:headEnd/>
              <a:tailEnd/>
            </a:ln>
            <a:effectLst/>
          </p:spPr>
          <p:txBody>
            <a:bodyPr wrap="none">
              <a:spAutoFit/>
            </a:bodyPr>
            <a:lstStyle/>
            <a:p>
              <a:pPr algn="ctr"/>
              <a:r>
                <a:rPr lang="en-US" altLang="ja-JP" sz="2000" b="1" dirty="0"/>
                <a:t>Annual Energy Consumption</a:t>
              </a:r>
            </a:p>
            <a:p>
              <a:pPr algn="ctr"/>
              <a:r>
                <a:rPr lang="en-US" altLang="ja-JP" sz="2000" b="1" dirty="0"/>
                <a:t>    Conversion to tons of Oil / person / yr</a:t>
              </a:r>
            </a:p>
          </p:txBody>
        </p:sp>
        <p:grpSp>
          <p:nvGrpSpPr>
            <p:cNvPr id="36" name="Group 27"/>
            <p:cNvGrpSpPr>
              <a:grpSpLocks/>
            </p:cNvGrpSpPr>
            <p:nvPr/>
          </p:nvGrpSpPr>
          <p:grpSpPr bwMode="auto">
            <a:xfrm>
              <a:off x="1752600" y="1143000"/>
              <a:ext cx="6653212" cy="3802063"/>
              <a:chOff x="1289" y="686"/>
              <a:chExt cx="4191" cy="2395"/>
            </a:xfrm>
          </p:grpSpPr>
          <p:sp>
            <p:nvSpPr>
              <p:cNvPr id="37" name="Rectangle 28"/>
              <p:cNvSpPr>
                <a:spLocks noChangeArrowheads="1"/>
              </p:cNvSpPr>
              <p:nvPr/>
            </p:nvSpPr>
            <p:spPr bwMode="auto">
              <a:xfrm>
                <a:off x="1289" y="686"/>
                <a:ext cx="4189" cy="2393"/>
              </a:xfrm>
              <a:prstGeom prst="rect">
                <a:avLst/>
              </a:prstGeom>
              <a:solidFill>
                <a:srgbClr val="FFFFCC"/>
              </a:solidFill>
              <a:ln w="9525">
                <a:noFill/>
                <a:miter lim="800000"/>
                <a:headEnd/>
                <a:tailEnd/>
              </a:ln>
            </p:spPr>
            <p:txBody>
              <a:bodyPr/>
              <a:lstStyle/>
              <a:p>
                <a:endParaRPr lang="ja-JP" altLang="en-US"/>
              </a:p>
            </p:txBody>
          </p:sp>
          <p:sp>
            <p:nvSpPr>
              <p:cNvPr id="38" name="Line 29"/>
              <p:cNvSpPr>
                <a:spLocks noChangeShapeType="1"/>
              </p:cNvSpPr>
              <p:nvPr/>
            </p:nvSpPr>
            <p:spPr bwMode="auto">
              <a:xfrm>
                <a:off x="1289" y="2731"/>
                <a:ext cx="4189" cy="2"/>
              </a:xfrm>
              <a:prstGeom prst="line">
                <a:avLst/>
              </a:prstGeom>
              <a:noFill/>
              <a:ln w="0">
                <a:solidFill>
                  <a:srgbClr val="000000"/>
                </a:solidFill>
                <a:round/>
                <a:headEnd/>
                <a:tailEnd/>
              </a:ln>
            </p:spPr>
            <p:txBody>
              <a:bodyPr/>
              <a:lstStyle/>
              <a:p>
                <a:endParaRPr lang="ja-JP" altLang="en-US"/>
              </a:p>
            </p:txBody>
          </p:sp>
          <p:sp>
            <p:nvSpPr>
              <p:cNvPr id="39" name="Line 30"/>
              <p:cNvSpPr>
                <a:spLocks noChangeShapeType="1"/>
              </p:cNvSpPr>
              <p:nvPr/>
            </p:nvSpPr>
            <p:spPr bwMode="auto">
              <a:xfrm>
                <a:off x="1289" y="2397"/>
                <a:ext cx="4189" cy="2"/>
              </a:xfrm>
              <a:prstGeom prst="line">
                <a:avLst/>
              </a:prstGeom>
              <a:noFill/>
              <a:ln w="0">
                <a:solidFill>
                  <a:srgbClr val="000000"/>
                </a:solidFill>
                <a:round/>
                <a:headEnd/>
                <a:tailEnd/>
              </a:ln>
            </p:spPr>
            <p:txBody>
              <a:bodyPr/>
              <a:lstStyle/>
              <a:p>
                <a:endParaRPr lang="ja-JP" altLang="en-US"/>
              </a:p>
            </p:txBody>
          </p:sp>
          <p:sp>
            <p:nvSpPr>
              <p:cNvPr id="40" name="Line 31"/>
              <p:cNvSpPr>
                <a:spLocks noChangeShapeType="1"/>
              </p:cNvSpPr>
              <p:nvPr/>
            </p:nvSpPr>
            <p:spPr bwMode="auto">
              <a:xfrm>
                <a:off x="1289" y="2049"/>
                <a:ext cx="4189" cy="3"/>
              </a:xfrm>
              <a:prstGeom prst="line">
                <a:avLst/>
              </a:prstGeom>
              <a:noFill/>
              <a:ln w="0">
                <a:solidFill>
                  <a:srgbClr val="000000"/>
                </a:solidFill>
                <a:round/>
                <a:headEnd/>
                <a:tailEnd/>
              </a:ln>
            </p:spPr>
            <p:txBody>
              <a:bodyPr/>
              <a:lstStyle/>
              <a:p>
                <a:endParaRPr lang="ja-JP" altLang="en-US"/>
              </a:p>
            </p:txBody>
          </p:sp>
          <p:sp>
            <p:nvSpPr>
              <p:cNvPr id="41" name="Line 32"/>
              <p:cNvSpPr>
                <a:spLocks noChangeShapeType="1"/>
              </p:cNvSpPr>
              <p:nvPr/>
            </p:nvSpPr>
            <p:spPr bwMode="auto">
              <a:xfrm>
                <a:off x="1289" y="1715"/>
                <a:ext cx="4189" cy="3"/>
              </a:xfrm>
              <a:prstGeom prst="line">
                <a:avLst/>
              </a:prstGeom>
              <a:noFill/>
              <a:ln w="0">
                <a:solidFill>
                  <a:srgbClr val="000000"/>
                </a:solidFill>
                <a:round/>
                <a:headEnd/>
                <a:tailEnd/>
              </a:ln>
            </p:spPr>
            <p:txBody>
              <a:bodyPr/>
              <a:lstStyle/>
              <a:p>
                <a:endParaRPr lang="ja-JP" altLang="en-US"/>
              </a:p>
            </p:txBody>
          </p:sp>
          <p:sp>
            <p:nvSpPr>
              <p:cNvPr id="42" name="Line 33"/>
              <p:cNvSpPr>
                <a:spLocks noChangeShapeType="1"/>
              </p:cNvSpPr>
              <p:nvPr/>
            </p:nvSpPr>
            <p:spPr bwMode="auto">
              <a:xfrm>
                <a:off x="1289" y="1368"/>
                <a:ext cx="4189" cy="2"/>
              </a:xfrm>
              <a:prstGeom prst="line">
                <a:avLst/>
              </a:prstGeom>
              <a:noFill/>
              <a:ln w="0">
                <a:solidFill>
                  <a:srgbClr val="000000"/>
                </a:solidFill>
                <a:round/>
                <a:headEnd/>
                <a:tailEnd/>
              </a:ln>
            </p:spPr>
            <p:txBody>
              <a:bodyPr/>
              <a:lstStyle/>
              <a:p>
                <a:endParaRPr lang="ja-JP" altLang="en-US"/>
              </a:p>
            </p:txBody>
          </p:sp>
          <p:sp>
            <p:nvSpPr>
              <p:cNvPr id="43" name="Line 34"/>
              <p:cNvSpPr>
                <a:spLocks noChangeShapeType="1"/>
              </p:cNvSpPr>
              <p:nvPr/>
            </p:nvSpPr>
            <p:spPr bwMode="auto">
              <a:xfrm>
                <a:off x="1289" y="1034"/>
                <a:ext cx="4189" cy="2"/>
              </a:xfrm>
              <a:prstGeom prst="line">
                <a:avLst/>
              </a:prstGeom>
              <a:noFill/>
              <a:ln w="0">
                <a:solidFill>
                  <a:srgbClr val="000000"/>
                </a:solidFill>
                <a:round/>
                <a:headEnd/>
                <a:tailEnd/>
              </a:ln>
            </p:spPr>
            <p:txBody>
              <a:bodyPr/>
              <a:lstStyle/>
              <a:p>
                <a:endParaRPr lang="ja-JP" altLang="en-US"/>
              </a:p>
            </p:txBody>
          </p:sp>
          <p:sp>
            <p:nvSpPr>
              <p:cNvPr id="44" name="Line 35"/>
              <p:cNvSpPr>
                <a:spLocks noChangeShapeType="1"/>
              </p:cNvSpPr>
              <p:nvPr/>
            </p:nvSpPr>
            <p:spPr bwMode="auto">
              <a:xfrm>
                <a:off x="1289" y="686"/>
                <a:ext cx="4189" cy="2"/>
              </a:xfrm>
              <a:prstGeom prst="line">
                <a:avLst/>
              </a:prstGeom>
              <a:noFill/>
              <a:ln w="0">
                <a:solidFill>
                  <a:srgbClr val="000000"/>
                </a:solidFill>
                <a:round/>
                <a:headEnd/>
                <a:tailEnd/>
              </a:ln>
            </p:spPr>
            <p:txBody>
              <a:bodyPr/>
              <a:lstStyle/>
              <a:p>
                <a:endParaRPr lang="ja-JP" altLang="en-US"/>
              </a:p>
            </p:txBody>
          </p:sp>
          <p:sp>
            <p:nvSpPr>
              <p:cNvPr id="45" name="Rectangle 36"/>
              <p:cNvSpPr>
                <a:spLocks noChangeArrowheads="1"/>
              </p:cNvSpPr>
              <p:nvPr/>
            </p:nvSpPr>
            <p:spPr bwMode="auto">
              <a:xfrm>
                <a:off x="1289" y="686"/>
                <a:ext cx="4189" cy="2393"/>
              </a:xfrm>
              <a:prstGeom prst="rect">
                <a:avLst/>
              </a:prstGeom>
              <a:noFill/>
              <a:ln w="9525">
                <a:solidFill>
                  <a:srgbClr val="808080"/>
                </a:solidFill>
                <a:miter lim="800000"/>
                <a:headEnd/>
                <a:tailEnd/>
              </a:ln>
            </p:spPr>
            <p:txBody>
              <a:bodyPr/>
              <a:lstStyle/>
              <a:p>
                <a:endParaRPr lang="ja-JP" altLang="en-US"/>
              </a:p>
            </p:txBody>
          </p:sp>
          <p:sp>
            <p:nvSpPr>
              <p:cNvPr id="46" name="Rectangle 37"/>
              <p:cNvSpPr>
                <a:spLocks noChangeArrowheads="1"/>
              </p:cNvSpPr>
              <p:nvPr/>
            </p:nvSpPr>
            <p:spPr bwMode="auto">
              <a:xfrm>
                <a:off x="1372" y="2825"/>
                <a:ext cx="128" cy="254"/>
              </a:xfrm>
              <a:prstGeom prst="rect">
                <a:avLst/>
              </a:prstGeom>
              <a:solidFill>
                <a:srgbClr val="009900"/>
              </a:solidFill>
              <a:ln w="9525">
                <a:solidFill>
                  <a:srgbClr val="000000"/>
                </a:solidFill>
                <a:miter lim="800000"/>
                <a:headEnd/>
                <a:tailEnd/>
              </a:ln>
            </p:spPr>
            <p:txBody>
              <a:bodyPr/>
              <a:lstStyle/>
              <a:p>
                <a:endParaRPr lang="ja-JP" altLang="en-US"/>
              </a:p>
            </p:txBody>
          </p:sp>
          <p:sp>
            <p:nvSpPr>
              <p:cNvPr id="47" name="Rectangle 38"/>
              <p:cNvSpPr>
                <a:spLocks noChangeArrowheads="1"/>
              </p:cNvSpPr>
              <p:nvPr/>
            </p:nvSpPr>
            <p:spPr bwMode="auto">
              <a:xfrm>
                <a:off x="1674" y="2811"/>
                <a:ext cx="119" cy="268"/>
              </a:xfrm>
              <a:prstGeom prst="rect">
                <a:avLst/>
              </a:prstGeom>
              <a:solidFill>
                <a:srgbClr val="FF6600"/>
              </a:solidFill>
              <a:ln w="9525">
                <a:solidFill>
                  <a:srgbClr val="000000"/>
                </a:solidFill>
                <a:miter lim="800000"/>
                <a:headEnd/>
                <a:tailEnd/>
              </a:ln>
            </p:spPr>
            <p:txBody>
              <a:bodyPr/>
              <a:lstStyle/>
              <a:p>
                <a:endParaRPr lang="ja-JP" altLang="en-US"/>
              </a:p>
            </p:txBody>
          </p:sp>
          <p:sp>
            <p:nvSpPr>
              <p:cNvPr id="48" name="Rectangle 39"/>
              <p:cNvSpPr>
                <a:spLocks noChangeArrowheads="1"/>
              </p:cNvSpPr>
              <p:nvPr/>
            </p:nvSpPr>
            <p:spPr bwMode="auto">
              <a:xfrm>
                <a:off x="1967" y="1689"/>
                <a:ext cx="129" cy="1390"/>
              </a:xfrm>
              <a:prstGeom prst="rect">
                <a:avLst/>
              </a:prstGeom>
              <a:solidFill>
                <a:srgbClr val="FF0000"/>
              </a:solidFill>
              <a:ln w="9525">
                <a:solidFill>
                  <a:srgbClr val="000000"/>
                </a:solidFill>
                <a:miter lim="800000"/>
                <a:headEnd/>
                <a:tailEnd/>
              </a:ln>
            </p:spPr>
            <p:txBody>
              <a:bodyPr/>
              <a:lstStyle/>
              <a:p>
                <a:endParaRPr lang="ja-JP" altLang="en-US"/>
              </a:p>
            </p:txBody>
          </p:sp>
          <p:sp>
            <p:nvSpPr>
              <p:cNvPr id="49" name="Rectangle 40"/>
              <p:cNvSpPr>
                <a:spLocks noChangeArrowheads="1"/>
              </p:cNvSpPr>
              <p:nvPr/>
            </p:nvSpPr>
            <p:spPr bwMode="auto">
              <a:xfrm>
                <a:off x="2270" y="2250"/>
                <a:ext cx="128" cy="829"/>
              </a:xfrm>
              <a:prstGeom prst="rect">
                <a:avLst/>
              </a:prstGeom>
              <a:solidFill>
                <a:srgbClr val="FF6600"/>
              </a:solidFill>
              <a:ln w="9525">
                <a:solidFill>
                  <a:srgbClr val="000000"/>
                </a:solidFill>
                <a:miter lim="800000"/>
                <a:headEnd/>
                <a:tailEnd/>
              </a:ln>
            </p:spPr>
            <p:txBody>
              <a:bodyPr/>
              <a:lstStyle/>
              <a:p>
                <a:endParaRPr lang="ja-JP" altLang="en-US"/>
              </a:p>
            </p:txBody>
          </p:sp>
          <p:sp>
            <p:nvSpPr>
              <p:cNvPr id="50" name="Rectangle 41"/>
              <p:cNvSpPr>
                <a:spLocks noChangeArrowheads="1"/>
              </p:cNvSpPr>
              <p:nvPr/>
            </p:nvSpPr>
            <p:spPr bwMode="auto">
              <a:xfrm>
                <a:off x="2572" y="1648"/>
                <a:ext cx="120" cy="1431"/>
              </a:xfrm>
              <a:prstGeom prst="rect">
                <a:avLst/>
              </a:prstGeom>
              <a:solidFill>
                <a:srgbClr val="FF6600"/>
              </a:solidFill>
              <a:ln w="9525">
                <a:solidFill>
                  <a:srgbClr val="000000"/>
                </a:solidFill>
                <a:miter lim="800000"/>
                <a:headEnd/>
                <a:tailEnd/>
              </a:ln>
            </p:spPr>
            <p:txBody>
              <a:bodyPr/>
              <a:lstStyle/>
              <a:p>
                <a:endParaRPr lang="ja-JP" altLang="en-US"/>
              </a:p>
            </p:txBody>
          </p:sp>
          <p:sp>
            <p:nvSpPr>
              <p:cNvPr id="51" name="Rectangle 42"/>
              <p:cNvSpPr>
                <a:spLocks noChangeArrowheads="1"/>
              </p:cNvSpPr>
              <p:nvPr/>
            </p:nvSpPr>
            <p:spPr bwMode="auto">
              <a:xfrm>
                <a:off x="2866" y="1622"/>
                <a:ext cx="128" cy="1457"/>
              </a:xfrm>
              <a:prstGeom prst="rect">
                <a:avLst/>
              </a:prstGeom>
              <a:solidFill>
                <a:srgbClr val="FF6600"/>
              </a:solidFill>
              <a:ln w="9525">
                <a:solidFill>
                  <a:srgbClr val="000000"/>
                </a:solidFill>
                <a:miter lim="800000"/>
                <a:headEnd/>
                <a:tailEnd/>
              </a:ln>
            </p:spPr>
            <p:txBody>
              <a:bodyPr/>
              <a:lstStyle/>
              <a:p>
                <a:endParaRPr lang="ja-JP" altLang="en-US"/>
              </a:p>
            </p:txBody>
          </p:sp>
          <p:sp>
            <p:nvSpPr>
              <p:cNvPr id="52" name="Rectangle 43"/>
              <p:cNvSpPr>
                <a:spLocks noChangeArrowheads="1"/>
              </p:cNvSpPr>
              <p:nvPr/>
            </p:nvSpPr>
            <p:spPr bwMode="auto">
              <a:xfrm>
                <a:off x="3168" y="1007"/>
                <a:ext cx="129" cy="2072"/>
              </a:xfrm>
              <a:prstGeom prst="rect">
                <a:avLst/>
              </a:prstGeom>
              <a:solidFill>
                <a:srgbClr val="FF6600"/>
              </a:solidFill>
              <a:ln w="9525">
                <a:solidFill>
                  <a:srgbClr val="000000"/>
                </a:solidFill>
                <a:miter lim="800000"/>
                <a:headEnd/>
                <a:tailEnd/>
              </a:ln>
            </p:spPr>
            <p:txBody>
              <a:bodyPr/>
              <a:lstStyle/>
              <a:p>
                <a:endParaRPr lang="ja-JP" altLang="en-US"/>
              </a:p>
            </p:txBody>
          </p:sp>
          <p:sp>
            <p:nvSpPr>
              <p:cNvPr id="53" name="Rectangle 44"/>
              <p:cNvSpPr>
                <a:spLocks noChangeArrowheads="1"/>
              </p:cNvSpPr>
              <p:nvPr/>
            </p:nvSpPr>
            <p:spPr bwMode="auto">
              <a:xfrm>
                <a:off x="3471" y="993"/>
                <a:ext cx="119" cy="2086"/>
              </a:xfrm>
              <a:prstGeom prst="rect">
                <a:avLst/>
              </a:prstGeom>
              <a:solidFill>
                <a:srgbClr val="FF6600"/>
              </a:solidFill>
              <a:ln w="9525">
                <a:solidFill>
                  <a:srgbClr val="000000"/>
                </a:solidFill>
                <a:miter lim="800000"/>
                <a:headEnd/>
                <a:tailEnd/>
              </a:ln>
            </p:spPr>
            <p:txBody>
              <a:bodyPr/>
              <a:lstStyle/>
              <a:p>
                <a:endParaRPr lang="ja-JP" altLang="en-US"/>
              </a:p>
            </p:txBody>
          </p:sp>
          <p:sp>
            <p:nvSpPr>
              <p:cNvPr id="54" name="Rectangle 45"/>
              <p:cNvSpPr>
                <a:spLocks noChangeArrowheads="1"/>
              </p:cNvSpPr>
              <p:nvPr/>
            </p:nvSpPr>
            <p:spPr bwMode="auto">
              <a:xfrm>
                <a:off x="3764" y="2892"/>
                <a:ext cx="129" cy="187"/>
              </a:xfrm>
              <a:prstGeom prst="rect">
                <a:avLst/>
              </a:prstGeom>
              <a:solidFill>
                <a:srgbClr val="FF6600"/>
              </a:solidFill>
              <a:ln w="9525">
                <a:solidFill>
                  <a:srgbClr val="000000"/>
                </a:solidFill>
                <a:miter lim="800000"/>
                <a:headEnd/>
                <a:tailEnd/>
              </a:ln>
            </p:spPr>
            <p:txBody>
              <a:bodyPr/>
              <a:lstStyle/>
              <a:p>
                <a:endParaRPr lang="ja-JP" altLang="en-US"/>
              </a:p>
            </p:txBody>
          </p:sp>
          <p:sp>
            <p:nvSpPr>
              <p:cNvPr id="55" name="Rectangle 46"/>
              <p:cNvSpPr>
                <a:spLocks noChangeArrowheads="1"/>
              </p:cNvSpPr>
              <p:nvPr/>
            </p:nvSpPr>
            <p:spPr bwMode="auto">
              <a:xfrm>
                <a:off x="4067" y="2384"/>
                <a:ext cx="119" cy="695"/>
              </a:xfrm>
              <a:prstGeom prst="rect">
                <a:avLst/>
              </a:prstGeom>
              <a:solidFill>
                <a:srgbClr val="FF6600"/>
              </a:solidFill>
              <a:ln w="9525">
                <a:solidFill>
                  <a:srgbClr val="000000"/>
                </a:solidFill>
                <a:miter lim="800000"/>
                <a:headEnd/>
                <a:tailEnd/>
              </a:ln>
            </p:spPr>
            <p:txBody>
              <a:bodyPr/>
              <a:lstStyle/>
              <a:p>
                <a:endParaRPr lang="ja-JP" altLang="en-US"/>
              </a:p>
            </p:txBody>
          </p:sp>
          <p:sp>
            <p:nvSpPr>
              <p:cNvPr id="56" name="Rectangle 47"/>
              <p:cNvSpPr>
                <a:spLocks noChangeArrowheads="1"/>
              </p:cNvSpPr>
              <p:nvPr/>
            </p:nvSpPr>
            <p:spPr bwMode="auto">
              <a:xfrm>
                <a:off x="4360" y="2945"/>
                <a:ext cx="128" cy="134"/>
              </a:xfrm>
              <a:prstGeom prst="rect">
                <a:avLst/>
              </a:prstGeom>
              <a:solidFill>
                <a:srgbClr val="FF6600"/>
              </a:solidFill>
              <a:ln w="9525">
                <a:solidFill>
                  <a:srgbClr val="000000"/>
                </a:solidFill>
                <a:miter lim="800000"/>
                <a:headEnd/>
                <a:tailEnd/>
              </a:ln>
            </p:spPr>
            <p:txBody>
              <a:bodyPr/>
              <a:lstStyle/>
              <a:p>
                <a:endParaRPr lang="ja-JP" altLang="en-US"/>
              </a:p>
            </p:txBody>
          </p:sp>
          <p:sp>
            <p:nvSpPr>
              <p:cNvPr id="57" name="Rectangle 48"/>
              <p:cNvSpPr>
                <a:spLocks noChangeArrowheads="1"/>
              </p:cNvSpPr>
              <p:nvPr/>
            </p:nvSpPr>
            <p:spPr bwMode="auto">
              <a:xfrm>
                <a:off x="4663" y="2691"/>
                <a:ext cx="128" cy="388"/>
              </a:xfrm>
              <a:prstGeom prst="rect">
                <a:avLst/>
              </a:prstGeom>
              <a:solidFill>
                <a:srgbClr val="FF6600"/>
              </a:solidFill>
              <a:ln w="9525">
                <a:solidFill>
                  <a:srgbClr val="000000"/>
                </a:solidFill>
                <a:miter lim="800000"/>
                <a:headEnd/>
                <a:tailEnd/>
              </a:ln>
            </p:spPr>
            <p:txBody>
              <a:bodyPr/>
              <a:lstStyle/>
              <a:p>
                <a:endParaRPr lang="ja-JP" altLang="en-US"/>
              </a:p>
            </p:txBody>
          </p:sp>
          <p:sp>
            <p:nvSpPr>
              <p:cNvPr id="58" name="Rectangle 49"/>
              <p:cNvSpPr>
                <a:spLocks noChangeArrowheads="1"/>
              </p:cNvSpPr>
              <p:nvPr/>
            </p:nvSpPr>
            <p:spPr bwMode="auto">
              <a:xfrm>
                <a:off x="4965" y="2972"/>
                <a:ext cx="119" cy="107"/>
              </a:xfrm>
              <a:prstGeom prst="rect">
                <a:avLst/>
              </a:prstGeom>
              <a:solidFill>
                <a:srgbClr val="FF6600"/>
              </a:solidFill>
              <a:ln w="9525">
                <a:solidFill>
                  <a:srgbClr val="000000"/>
                </a:solidFill>
                <a:miter lim="800000"/>
                <a:headEnd/>
                <a:tailEnd/>
              </a:ln>
            </p:spPr>
            <p:txBody>
              <a:bodyPr/>
              <a:lstStyle/>
              <a:p>
                <a:endParaRPr lang="ja-JP" altLang="en-US"/>
              </a:p>
            </p:txBody>
          </p:sp>
          <p:sp>
            <p:nvSpPr>
              <p:cNvPr id="59" name="Rectangle 50"/>
              <p:cNvSpPr>
                <a:spLocks noChangeArrowheads="1"/>
              </p:cNvSpPr>
              <p:nvPr/>
            </p:nvSpPr>
            <p:spPr bwMode="auto">
              <a:xfrm>
                <a:off x="5258" y="2999"/>
                <a:ext cx="129" cy="80"/>
              </a:xfrm>
              <a:prstGeom prst="rect">
                <a:avLst/>
              </a:prstGeom>
              <a:solidFill>
                <a:srgbClr val="FF6600"/>
              </a:solidFill>
              <a:ln w="9525">
                <a:solidFill>
                  <a:srgbClr val="000000"/>
                </a:solidFill>
                <a:miter lim="800000"/>
                <a:headEnd/>
                <a:tailEnd/>
              </a:ln>
            </p:spPr>
            <p:txBody>
              <a:bodyPr/>
              <a:lstStyle/>
              <a:p>
                <a:endParaRPr lang="ja-JP" altLang="en-US"/>
              </a:p>
            </p:txBody>
          </p:sp>
          <p:sp>
            <p:nvSpPr>
              <p:cNvPr id="60" name="Line 51"/>
              <p:cNvSpPr>
                <a:spLocks noChangeShapeType="1"/>
              </p:cNvSpPr>
              <p:nvPr/>
            </p:nvSpPr>
            <p:spPr bwMode="auto">
              <a:xfrm>
                <a:off x="1289" y="686"/>
                <a:ext cx="2" cy="2393"/>
              </a:xfrm>
              <a:prstGeom prst="line">
                <a:avLst/>
              </a:prstGeom>
              <a:noFill/>
              <a:ln w="0">
                <a:solidFill>
                  <a:srgbClr val="000000"/>
                </a:solidFill>
                <a:round/>
                <a:headEnd/>
                <a:tailEnd/>
              </a:ln>
            </p:spPr>
            <p:txBody>
              <a:bodyPr/>
              <a:lstStyle/>
              <a:p>
                <a:endParaRPr lang="ja-JP" altLang="en-US"/>
              </a:p>
            </p:txBody>
          </p:sp>
          <p:sp>
            <p:nvSpPr>
              <p:cNvPr id="61" name="Line 52"/>
              <p:cNvSpPr>
                <a:spLocks noChangeShapeType="1"/>
              </p:cNvSpPr>
              <p:nvPr/>
            </p:nvSpPr>
            <p:spPr bwMode="auto">
              <a:xfrm>
                <a:off x="1289" y="3079"/>
                <a:ext cx="46" cy="2"/>
              </a:xfrm>
              <a:prstGeom prst="line">
                <a:avLst/>
              </a:prstGeom>
              <a:noFill/>
              <a:ln w="0">
                <a:solidFill>
                  <a:srgbClr val="000000"/>
                </a:solidFill>
                <a:round/>
                <a:headEnd/>
                <a:tailEnd/>
              </a:ln>
            </p:spPr>
            <p:txBody>
              <a:bodyPr/>
              <a:lstStyle/>
              <a:p>
                <a:endParaRPr lang="ja-JP" altLang="en-US"/>
              </a:p>
            </p:txBody>
          </p:sp>
          <p:sp>
            <p:nvSpPr>
              <p:cNvPr id="62" name="Line 53"/>
              <p:cNvSpPr>
                <a:spLocks noChangeShapeType="1"/>
              </p:cNvSpPr>
              <p:nvPr/>
            </p:nvSpPr>
            <p:spPr bwMode="auto">
              <a:xfrm>
                <a:off x="1289" y="2731"/>
                <a:ext cx="46" cy="2"/>
              </a:xfrm>
              <a:prstGeom prst="line">
                <a:avLst/>
              </a:prstGeom>
              <a:noFill/>
              <a:ln w="0">
                <a:solidFill>
                  <a:srgbClr val="000000"/>
                </a:solidFill>
                <a:round/>
                <a:headEnd/>
                <a:tailEnd/>
              </a:ln>
            </p:spPr>
            <p:txBody>
              <a:bodyPr/>
              <a:lstStyle/>
              <a:p>
                <a:endParaRPr lang="ja-JP" altLang="en-US"/>
              </a:p>
            </p:txBody>
          </p:sp>
          <p:sp>
            <p:nvSpPr>
              <p:cNvPr id="63" name="Line 54"/>
              <p:cNvSpPr>
                <a:spLocks noChangeShapeType="1"/>
              </p:cNvSpPr>
              <p:nvPr/>
            </p:nvSpPr>
            <p:spPr bwMode="auto">
              <a:xfrm>
                <a:off x="1289" y="2397"/>
                <a:ext cx="46" cy="2"/>
              </a:xfrm>
              <a:prstGeom prst="line">
                <a:avLst/>
              </a:prstGeom>
              <a:noFill/>
              <a:ln w="0">
                <a:solidFill>
                  <a:srgbClr val="000000"/>
                </a:solidFill>
                <a:round/>
                <a:headEnd/>
                <a:tailEnd/>
              </a:ln>
            </p:spPr>
            <p:txBody>
              <a:bodyPr/>
              <a:lstStyle/>
              <a:p>
                <a:endParaRPr lang="ja-JP" altLang="en-US"/>
              </a:p>
            </p:txBody>
          </p:sp>
          <p:sp>
            <p:nvSpPr>
              <p:cNvPr id="64" name="Line 55"/>
              <p:cNvSpPr>
                <a:spLocks noChangeShapeType="1"/>
              </p:cNvSpPr>
              <p:nvPr/>
            </p:nvSpPr>
            <p:spPr bwMode="auto">
              <a:xfrm>
                <a:off x="1289" y="2049"/>
                <a:ext cx="46" cy="3"/>
              </a:xfrm>
              <a:prstGeom prst="line">
                <a:avLst/>
              </a:prstGeom>
              <a:noFill/>
              <a:ln w="0">
                <a:solidFill>
                  <a:srgbClr val="000000"/>
                </a:solidFill>
                <a:round/>
                <a:headEnd/>
                <a:tailEnd/>
              </a:ln>
            </p:spPr>
            <p:txBody>
              <a:bodyPr/>
              <a:lstStyle/>
              <a:p>
                <a:endParaRPr lang="ja-JP" altLang="en-US"/>
              </a:p>
            </p:txBody>
          </p:sp>
          <p:sp>
            <p:nvSpPr>
              <p:cNvPr id="65" name="Line 56"/>
              <p:cNvSpPr>
                <a:spLocks noChangeShapeType="1"/>
              </p:cNvSpPr>
              <p:nvPr/>
            </p:nvSpPr>
            <p:spPr bwMode="auto">
              <a:xfrm>
                <a:off x="1289" y="1715"/>
                <a:ext cx="46" cy="3"/>
              </a:xfrm>
              <a:prstGeom prst="line">
                <a:avLst/>
              </a:prstGeom>
              <a:noFill/>
              <a:ln w="0">
                <a:solidFill>
                  <a:srgbClr val="000000"/>
                </a:solidFill>
                <a:round/>
                <a:headEnd/>
                <a:tailEnd/>
              </a:ln>
            </p:spPr>
            <p:txBody>
              <a:bodyPr/>
              <a:lstStyle/>
              <a:p>
                <a:endParaRPr lang="ja-JP" altLang="en-US"/>
              </a:p>
            </p:txBody>
          </p:sp>
          <p:sp>
            <p:nvSpPr>
              <p:cNvPr id="66" name="Line 57"/>
              <p:cNvSpPr>
                <a:spLocks noChangeShapeType="1"/>
              </p:cNvSpPr>
              <p:nvPr/>
            </p:nvSpPr>
            <p:spPr bwMode="auto">
              <a:xfrm>
                <a:off x="1289" y="1368"/>
                <a:ext cx="46" cy="2"/>
              </a:xfrm>
              <a:prstGeom prst="line">
                <a:avLst/>
              </a:prstGeom>
              <a:noFill/>
              <a:ln w="0">
                <a:solidFill>
                  <a:srgbClr val="000000"/>
                </a:solidFill>
                <a:round/>
                <a:headEnd/>
                <a:tailEnd/>
              </a:ln>
            </p:spPr>
            <p:txBody>
              <a:bodyPr/>
              <a:lstStyle/>
              <a:p>
                <a:endParaRPr lang="ja-JP" altLang="en-US"/>
              </a:p>
            </p:txBody>
          </p:sp>
          <p:sp>
            <p:nvSpPr>
              <p:cNvPr id="67" name="Line 58"/>
              <p:cNvSpPr>
                <a:spLocks noChangeShapeType="1"/>
              </p:cNvSpPr>
              <p:nvPr/>
            </p:nvSpPr>
            <p:spPr bwMode="auto">
              <a:xfrm>
                <a:off x="1289" y="1034"/>
                <a:ext cx="46" cy="2"/>
              </a:xfrm>
              <a:prstGeom prst="line">
                <a:avLst/>
              </a:prstGeom>
              <a:noFill/>
              <a:ln w="0">
                <a:solidFill>
                  <a:srgbClr val="000000"/>
                </a:solidFill>
                <a:round/>
                <a:headEnd/>
                <a:tailEnd/>
              </a:ln>
            </p:spPr>
            <p:txBody>
              <a:bodyPr/>
              <a:lstStyle/>
              <a:p>
                <a:endParaRPr lang="ja-JP" altLang="en-US"/>
              </a:p>
            </p:txBody>
          </p:sp>
          <p:sp>
            <p:nvSpPr>
              <p:cNvPr id="68" name="Line 59"/>
              <p:cNvSpPr>
                <a:spLocks noChangeShapeType="1"/>
              </p:cNvSpPr>
              <p:nvPr/>
            </p:nvSpPr>
            <p:spPr bwMode="auto">
              <a:xfrm>
                <a:off x="1289" y="686"/>
                <a:ext cx="46" cy="2"/>
              </a:xfrm>
              <a:prstGeom prst="line">
                <a:avLst/>
              </a:prstGeom>
              <a:noFill/>
              <a:ln w="0">
                <a:solidFill>
                  <a:srgbClr val="000000"/>
                </a:solidFill>
                <a:round/>
                <a:headEnd/>
                <a:tailEnd/>
              </a:ln>
            </p:spPr>
            <p:txBody>
              <a:bodyPr/>
              <a:lstStyle/>
              <a:p>
                <a:endParaRPr lang="ja-JP" altLang="en-US"/>
              </a:p>
            </p:txBody>
          </p:sp>
          <p:sp>
            <p:nvSpPr>
              <p:cNvPr id="69" name="Line 60"/>
              <p:cNvSpPr>
                <a:spLocks noChangeShapeType="1"/>
              </p:cNvSpPr>
              <p:nvPr/>
            </p:nvSpPr>
            <p:spPr bwMode="auto">
              <a:xfrm>
                <a:off x="1289" y="3079"/>
                <a:ext cx="4189" cy="2"/>
              </a:xfrm>
              <a:prstGeom prst="line">
                <a:avLst/>
              </a:prstGeom>
              <a:noFill/>
              <a:ln w="0">
                <a:solidFill>
                  <a:srgbClr val="000000"/>
                </a:solidFill>
                <a:round/>
                <a:headEnd/>
                <a:tailEnd/>
              </a:ln>
            </p:spPr>
            <p:txBody>
              <a:bodyPr/>
              <a:lstStyle/>
              <a:p>
                <a:endParaRPr lang="ja-JP" altLang="en-US"/>
              </a:p>
            </p:txBody>
          </p:sp>
          <p:sp>
            <p:nvSpPr>
              <p:cNvPr id="70" name="Line 61"/>
              <p:cNvSpPr>
                <a:spLocks noChangeShapeType="1"/>
              </p:cNvSpPr>
              <p:nvPr/>
            </p:nvSpPr>
            <p:spPr bwMode="auto">
              <a:xfrm flipV="1">
                <a:off x="1289" y="3012"/>
                <a:ext cx="2" cy="67"/>
              </a:xfrm>
              <a:prstGeom prst="line">
                <a:avLst/>
              </a:prstGeom>
              <a:noFill/>
              <a:ln w="0">
                <a:solidFill>
                  <a:srgbClr val="000000"/>
                </a:solidFill>
                <a:round/>
                <a:headEnd/>
                <a:tailEnd/>
              </a:ln>
            </p:spPr>
            <p:txBody>
              <a:bodyPr/>
              <a:lstStyle/>
              <a:p>
                <a:endParaRPr lang="ja-JP" altLang="en-US"/>
              </a:p>
            </p:txBody>
          </p:sp>
          <p:sp>
            <p:nvSpPr>
              <p:cNvPr id="71" name="Line 62"/>
              <p:cNvSpPr>
                <a:spLocks noChangeShapeType="1"/>
              </p:cNvSpPr>
              <p:nvPr/>
            </p:nvSpPr>
            <p:spPr bwMode="auto">
              <a:xfrm flipV="1">
                <a:off x="1592" y="3012"/>
                <a:ext cx="1" cy="67"/>
              </a:xfrm>
              <a:prstGeom prst="line">
                <a:avLst/>
              </a:prstGeom>
              <a:noFill/>
              <a:ln w="0">
                <a:solidFill>
                  <a:srgbClr val="000000"/>
                </a:solidFill>
                <a:round/>
                <a:headEnd/>
                <a:tailEnd/>
              </a:ln>
            </p:spPr>
            <p:txBody>
              <a:bodyPr/>
              <a:lstStyle/>
              <a:p>
                <a:endParaRPr lang="ja-JP" altLang="en-US"/>
              </a:p>
            </p:txBody>
          </p:sp>
          <p:sp>
            <p:nvSpPr>
              <p:cNvPr id="72" name="Line 63"/>
              <p:cNvSpPr>
                <a:spLocks noChangeShapeType="1"/>
              </p:cNvSpPr>
              <p:nvPr/>
            </p:nvSpPr>
            <p:spPr bwMode="auto">
              <a:xfrm flipV="1">
                <a:off x="1885" y="3012"/>
                <a:ext cx="1" cy="67"/>
              </a:xfrm>
              <a:prstGeom prst="line">
                <a:avLst/>
              </a:prstGeom>
              <a:noFill/>
              <a:ln w="0">
                <a:solidFill>
                  <a:srgbClr val="000000"/>
                </a:solidFill>
                <a:round/>
                <a:headEnd/>
                <a:tailEnd/>
              </a:ln>
            </p:spPr>
            <p:txBody>
              <a:bodyPr/>
              <a:lstStyle/>
              <a:p>
                <a:endParaRPr lang="ja-JP" altLang="en-US"/>
              </a:p>
            </p:txBody>
          </p:sp>
          <p:sp>
            <p:nvSpPr>
              <p:cNvPr id="73" name="Line 64"/>
              <p:cNvSpPr>
                <a:spLocks noChangeShapeType="1"/>
              </p:cNvSpPr>
              <p:nvPr/>
            </p:nvSpPr>
            <p:spPr bwMode="auto">
              <a:xfrm flipV="1">
                <a:off x="2187" y="3012"/>
                <a:ext cx="2" cy="67"/>
              </a:xfrm>
              <a:prstGeom prst="line">
                <a:avLst/>
              </a:prstGeom>
              <a:noFill/>
              <a:ln w="0">
                <a:solidFill>
                  <a:srgbClr val="000000"/>
                </a:solidFill>
                <a:round/>
                <a:headEnd/>
                <a:tailEnd/>
              </a:ln>
            </p:spPr>
            <p:txBody>
              <a:bodyPr/>
              <a:lstStyle/>
              <a:p>
                <a:endParaRPr lang="ja-JP" altLang="en-US"/>
              </a:p>
            </p:txBody>
          </p:sp>
          <p:sp>
            <p:nvSpPr>
              <p:cNvPr id="74" name="Line 65"/>
              <p:cNvSpPr>
                <a:spLocks noChangeShapeType="1"/>
              </p:cNvSpPr>
              <p:nvPr/>
            </p:nvSpPr>
            <p:spPr bwMode="auto">
              <a:xfrm flipV="1">
                <a:off x="2490" y="3012"/>
                <a:ext cx="1" cy="67"/>
              </a:xfrm>
              <a:prstGeom prst="line">
                <a:avLst/>
              </a:prstGeom>
              <a:noFill/>
              <a:ln w="0">
                <a:solidFill>
                  <a:srgbClr val="000000"/>
                </a:solidFill>
                <a:round/>
                <a:headEnd/>
                <a:tailEnd/>
              </a:ln>
            </p:spPr>
            <p:txBody>
              <a:bodyPr/>
              <a:lstStyle/>
              <a:p>
                <a:endParaRPr lang="ja-JP" altLang="en-US"/>
              </a:p>
            </p:txBody>
          </p:sp>
          <p:sp>
            <p:nvSpPr>
              <p:cNvPr id="75" name="Line 66"/>
              <p:cNvSpPr>
                <a:spLocks noChangeShapeType="1"/>
              </p:cNvSpPr>
              <p:nvPr/>
            </p:nvSpPr>
            <p:spPr bwMode="auto">
              <a:xfrm flipV="1">
                <a:off x="2783" y="3012"/>
                <a:ext cx="2" cy="67"/>
              </a:xfrm>
              <a:prstGeom prst="line">
                <a:avLst/>
              </a:prstGeom>
              <a:noFill/>
              <a:ln w="0">
                <a:solidFill>
                  <a:srgbClr val="000000"/>
                </a:solidFill>
                <a:round/>
                <a:headEnd/>
                <a:tailEnd/>
              </a:ln>
            </p:spPr>
            <p:txBody>
              <a:bodyPr/>
              <a:lstStyle/>
              <a:p>
                <a:endParaRPr lang="ja-JP" altLang="en-US"/>
              </a:p>
            </p:txBody>
          </p:sp>
          <p:sp>
            <p:nvSpPr>
              <p:cNvPr id="76" name="Line 67"/>
              <p:cNvSpPr>
                <a:spLocks noChangeShapeType="1"/>
              </p:cNvSpPr>
              <p:nvPr/>
            </p:nvSpPr>
            <p:spPr bwMode="auto">
              <a:xfrm flipV="1">
                <a:off x="3086" y="3012"/>
                <a:ext cx="1" cy="67"/>
              </a:xfrm>
              <a:prstGeom prst="line">
                <a:avLst/>
              </a:prstGeom>
              <a:noFill/>
              <a:ln w="0">
                <a:solidFill>
                  <a:srgbClr val="000000"/>
                </a:solidFill>
                <a:round/>
                <a:headEnd/>
                <a:tailEnd/>
              </a:ln>
            </p:spPr>
            <p:txBody>
              <a:bodyPr/>
              <a:lstStyle/>
              <a:p>
                <a:endParaRPr lang="ja-JP" altLang="en-US"/>
              </a:p>
            </p:txBody>
          </p:sp>
          <p:sp>
            <p:nvSpPr>
              <p:cNvPr id="77" name="Line 68"/>
              <p:cNvSpPr>
                <a:spLocks noChangeShapeType="1"/>
              </p:cNvSpPr>
              <p:nvPr/>
            </p:nvSpPr>
            <p:spPr bwMode="auto">
              <a:xfrm flipV="1">
                <a:off x="3388" y="3012"/>
                <a:ext cx="2" cy="67"/>
              </a:xfrm>
              <a:prstGeom prst="line">
                <a:avLst/>
              </a:prstGeom>
              <a:noFill/>
              <a:ln w="0">
                <a:solidFill>
                  <a:srgbClr val="000000"/>
                </a:solidFill>
                <a:round/>
                <a:headEnd/>
                <a:tailEnd/>
              </a:ln>
            </p:spPr>
            <p:txBody>
              <a:bodyPr/>
              <a:lstStyle/>
              <a:p>
                <a:endParaRPr lang="ja-JP" altLang="en-US"/>
              </a:p>
            </p:txBody>
          </p:sp>
          <p:sp>
            <p:nvSpPr>
              <p:cNvPr id="78" name="Line 69"/>
              <p:cNvSpPr>
                <a:spLocks noChangeShapeType="1"/>
              </p:cNvSpPr>
              <p:nvPr/>
            </p:nvSpPr>
            <p:spPr bwMode="auto">
              <a:xfrm flipV="1">
                <a:off x="3682" y="3012"/>
                <a:ext cx="1" cy="67"/>
              </a:xfrm>
              <a:prstGeom prst="line">
                <a:avLst/>
              </a:prstGeom>
              <a:noFill/>
              <a:ln w="0">
                <a:solidFill>
                  <a:srgbClr val="000000"/>
                </a:solidFill>
                <a:round/>
                <a:headEnd/>
                <a:tailEnd/>
              </a:ln>
            </p:spPr>
            <p:txBody>
              <a:bodyPr/>
              <a:lstStyle/>
              <a:p>
                <a:endParaRPr lang="ja-JP" altLang="en-US"/>
              </a:p>
            </p:txBody>
          </p:sp>
          <p:sp>
            <p:nvSpPr>
              <p:cNvPr id="79" name="Line 70"/>
              <p:cNvSpPr>
                <a:spLocks noChangeShapeType="1"/>
              </p:cNvSpPr>
              <p:nvPr/>
            </p:nvSpPr>
            <p:spPr bwMode="auto">
              <a:xfrm flipV="1">
                <a:off x="3984" y="3012"/>
                <a:ext cx="2" cy="67"/>
              </a:xfrm>
              <a:prstGeom prst="line">
                <a:avLst/>
              </a:prstGeom>
              <a:noFill/>
              <a:ln w="0">
                <a:solidFill>
                  <a:srgbClr val="000000"/>
                </a:solidFill>
                <a:round/>
                <a:headEnd/>
                <a:tailEnd/>
              </a:ln>
            </p:spPr>
            <p:txBody>
              <a:bodyPr/>
              <a:lstStyle/>
              <a:p>
                <a:endParaRPr lang="ja-JP" altLang="en-US"/>
              </a:p>
            </p:txBody>
          </p:sp>
          <p:sp>
            <p:nvSpPr>
              <p:cNvPr id="80" name="Line 71"/>
              <p:cNvSpPr>
                <a:spLocks noChangeShapeType="1"/>
              </p:cNvSpPr>
              <p:nvPr/>
            </p:nvSpPr>
            <p:spPr bwMode="auto">
              <a:xfrm flipV="1">
                <a:off x="4278" y="3012"/>
                <a:ext cx="1" cy="67"/>
              </a:xfrm>
              <a:prstGeom prst="line">
                <a:avLst/>
              </a:prstGeom>
              <a:noFill/>
              <a:ln w="0">
                <a:solidFill>
                  <a:srgbClr val="000000"/>
                </a:solidFill>
                <a:round/>
                <a:headEnd/>
                <a:tailEnd/>
              </a:ln>
            </p:spPr>
            <p:txBody>
              <a:bodyPr/>
              <a:lstStyle/>
              <a:p>
                <a:endParaRPr lang="ja-JP" altLang="en-US"/>
              </a:p>
            </p:txBody>
          </p:sp>
          <p:sp>
            <p:nvSpPr>
              <p:cNvPr id="81" name="Line 72"/>
              <p:cNvSpPr>
                <a:spLocks noChangeShapeType="1"/>
              </p:cNvSpPr>
              <p:nvPr/>
            </p:nvSpPr>
            <p:spPr bwMode="auto">
              <a:xfrm flipV="1">
                <a:off x="4580" y="3012"/>
                <a:ext cx="2" cy="67"/>
              </a:xfrm>
              <a:prstGeom prst="line">
                <a:avLst/>
              </a:prstGeom>
              <a:noFill/>
              <a:ln w="0">
                <a:solidFill>
                  <a:srgbClr val="000000"/>
                </a:solidFill>
                <a:round/>
                <a:headEnd/>
                <a:tailEnd/>
              </a:ln>
            </p:spPr>
            <p:txBody>
              <a:bodyPr/>
              <a:lstStyle/>
              <a:p>
                <a:endParaRPr lang="ja-JP" altLang="en-US"/>
              </a:p>
            </p:txBody>
          </p:sp>
          <p:sp>
            <p:nvSpPr>
              <p:cNvPr id="82" name="Line 73"/>
              <p:cNvSpPr>
                <a:spLocks noChangeShapeType="1"/>
              </p:cNvSpPr>
              <p:nvPr/>
            </p:nvSpPr>
            <p:spPr bwMode="auto">
              <a:xfrm flipV="1">
                <a:off x="4883" y="3012"/>
                <a:ext cx="1" cy="67"/>
              </a:xfrm>
              <a:prstGeom prst="line">
                <a:avLst/>
              </a:prstGeom>
              <a:noFill/>
              <a:ln w="0">
                <a:solidFill>
                  <a:srgbClr val="000000"/>
                </a:solidFill>
                <a:round/>
                <a:headEnd/>
                <a:tailEnd/>
              </a:ln>
            </p:spPr>
            <p:txBody>
              <a:bodyPr/>
              <a:lstStyle/>
              <a:p>
                <a:endParaRPr lang="ja-JP" altLang="en-US"/>
              </a:p>
            </p:txBody>
          </p:sp>
          <p:sp>
            <p:nvSpPr>
              <p:cNvPr id="83" name="Line 74"/>
              <p:cNvSpPr>
                <a:spLocks noChangeShapeType="1"/>
              </p:cNvSpPr>
              <p:nvPr/>
            </p:nvSpPr>
            <p:spPr bwMode="auto">
              <a:xfrm flipV="1">
                <a:off x="5176" y="3012"/>
                <a:ext cx="1" cy="67"/>
              </a:xfrm>
              <a:prstGeom prst="line">
                <a:avLst/>
              </a:prstGeom>
              <a:noFill/>
              <a:ln w="0">
                <a:solidFill>
                  <a:srgbClr val="000000"/>
                </a:solidFill>
                <a:round/>
                <a:headEnd/>
                <a:tailEnd/>
              </a:ln>
            </p:spPr>
            <p:txBody>
              <a:bodyPr/>
              <a:lstStyle/>
              <a:p>
                <a:endParaRPr lang="ja-JP" altLang="en-US"/>
              </a:p>
            </p:txBody>
          </p:sp>
          <p:sp>
            <p:nvSpPr>
              <p:cNvPr id="84" name="Line 75"/>
              <p:cNvSpPr>
                <a:spLocks noChangeShapeType="1"/>
              </p:cNvSpPr>
              <p:nvPr/>
            </p:nvSpPr>
            <p:spPr bwMode="auto">
              <a:xfrm flipV="1">
                <a:off x="5478" y="3012"/>
                <a:ext cx="2" cy="67"/>
              </a:xfrm>
              <a:prstGeom prst="line">
                <a:avLst/>
              </a:prstGeom>
              <a:noFill/>
              <a:ln w="0">
                <a:solidFill>
                  <a:srgbClr val="000000"/>
                </a:solidFill>
                <a:round/>
                <a:headEnd/>
                <a:tailEnd/>
              </a:ln>
            </p:spPr>
            <p:txBody>
              <a:bodyPr/>
              <a:lstStyle/>
              <a:p>
                <a:endParaRPr lang="ja-JP" altLang="en-US"/>
              </a:p>
            </p:txBody>
          </p:sp>
        </p:grpSp>
        <p:sp>
          <p:nvSpPr>
            <p:cNvPr id="85" name="Text Box 76"/>
            <p:cNvSpPr txBox="1">
              <a:spLocks noChangeArrowheads="1"/>
            </p:cNvSpPr>
            <p:nvPr/>
          </p:nvSpPr>
          <p:spPr bwMode="auto">
            <a:xfrm>
              <a:off x="6604000" y="3686175"/>
              <a:ext cx="1546225" cy="336550"/>
            </a:xfrm>
            <a:prstGeom prst="rect">
              <a:avLst/>
            </a:prstGeom>
            <a:solidFill>
              <a:schemeClr val="bg1"/>
            </a:solidFill>
            <a:ln w="9525">
              <a:noFill/>
              <a:miter lim="800000"/>
              <a:headEnd/>
              <a:tailEnd/>
            </a:ln>
            <a:effectLst/>
          </p:spPr>
          <p:txBody>
            <a:bodyPr wrap="none">
              <a:spAutoFit/>
            </a:bodyPr>
            <a:lstStyle/>
            <a:p>
              <a:pPr algn="ctr"/>
              <a:r>
                <a:rPr lang="en-US" altLang="ja-JP" sz="1600" b="1">
                  <a:solidFill>
                    <a:srgbClr val="FF3300"/>
                  </a:solidFill>
                </a:rPr>
                <a:t>Global Average</a:t>
              </a:r>
            </a:p>
          </p:txBody>
        </p:sp>
        <p:sp>
          <p:nvSpPr>
            <p:cNvPr id="86" name="Line 77"/>
            <p:cNvSpPr>
              <a:spLocks noChangeShapeType="1"/>
            </p:cNvSpPr>
            <p:nvPr/>
          </p:nvSpPr>
          <p:spPr bwMode="auto">
            <a:xfrm>
              <a:off x="1751012" y="4105275"/>
              <a:ext cx="6629400" cy="0"/>
            </a:xfrm>
            <a:prstGeom prst="line">
              <a:avLst/>
            </a:prstGeom>
            <a:noFill/>
            <a:ln w="38100">
              <a:solidFill>
                <a:srgbClr val="FF6600"/>
              </a:solidFill>
              <a:round/>
              <a:headEnd/>
              <a:tailEnd/>
            </a:ln>
            <a:effectLst/>
          </p:spPr>
          <p:txBody>
            <a:bodyPr/>
            <a:lstStyle/>
            <a:p>
              <a:endParaRPr lang="ja-JP" altLang="en-US"/>
            </a:p>
          </p:txBody>
        </p:sp>
        <p:sp>
          <p:nvSpPr>
            <p:cNvPr id="88" name="Line 79"/>
            <p:cNvSpPr>
              <a:spLocks noChangeShapeType="1"/>
            </p:cNvSpPr>
            <p:nvPr/>
          </p:nvSpPr>
          <p:spPr bwMode="auto">
            <a:xfrm>
              <a:off x="1776412" y="4537075"/>
              <a:ext cx="6629400" cy="0"/>
            </a:xfrm>
            <a:prstGeom prst="line">
              <a:avLst/>
            </a:prstGeom>
            <a:noFill/>
            <a:ln w="38100">
              <a:solidFill>
                <a:srgbClr val="008000"/>
              </a:solidFill>
              <a:prstDash val="sysDot"/>
              <a:round/>
              <a:headEnd/>
              <a:tailEnd/>
            </a:ln>
            <a:effectLst/>
          </p:spPr>
          <p:txBody>
            <a:bodyPr/>
            <a:lstStyle/>
            <a:p>
              <a:endParaRPr lang="ja-JP" altLang="en-US"/>
            </a:p>
          </p:txBody>
        </p:sp>
      </p:grpSp>
      <p:sp>
        <p:nvSpPr>
          <p:cNvPr id="89" name="テキスト ボックス 88"/>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Malaysia is a huge energy consumer in Asia?</a:t>
            </a:r>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linds(horizontal)">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8</a:t>
            </a:fld>
            <a:endParaRPr lang="en-US" sz="1600" dirty="0"/>
          </a:p>
        </p:txBody>
      </p:sp>
      <p:sp>
        <p:nvSpPr>
          <p:cNvPr id="11" name="右矢印 10"/>
          <p:cNvSpPr/>
          <p:nvPr/>
        </p:nvSpPr>
        <p:spPr>
          <a:xfrm>
            <a:off x="1143000" y="3581400"/>
            <a:ext cx="1219200" cy="304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477000" y="3581400"/>
            <a:ext cx="1219200" cy="304800"/>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295400" y="3048000"/>
            <a:ext cx="914400" cy="461665"/>
          </a:xfrm>
          <a:prstGeom prst="rect">
            <a:avLst/>
          </a:prstGeom>
        </p:spPr>
        <p:txBody>
          <a:bodyPr wrap="square">
            <a:spAutoFit/>
          </a:bodyPr>
          <a:lstStyle/>
          <a:p>
            <a:pPr algn="ctr"/>
            <a:r>
              <a:rPr lang="en-US" altLang="ja-JP" sz="2400" dirty="0" smtClean="0"/>
              <a:t>Fuel</a:t>
            </a:r>
            <a:endParaRPr lang="ja-JP" altLang="en-US" sz="2400" dirty="0"/>
          </a:p>
        </p:txBody>
      </p:sp>
      <p:sp>
        <p:nvSpPr>
          <p:cNvPr id="15" name="正方形/長方形 14"/>
          <p:cNvSpPr/>
          <p:nvPr/>
        </p:nvSpPr>
        <p:spPr>
          <a:xfrm>
            <a:off x="6477000" y="3048000"/>
            <a:ext cx="1524000" cy="461665"/>
          </a:xfrm>
          <a:prstGeom prst="rect">
            <a:avLst/>
          </a:prstGeom>
        </p:spPr>
        <p:txBody>
          <a:bodyPr wrap="square">
            <a:spAutoFit/>
          </a:bodyPr>
          <a:lstStyle/>
          <a:p>
            <a:pPr algn="ctr"/>
            <a:r>
              <a:rPr lang="en-US" altLang="ja-JP" sz="2400" dirty="0" smtClean="0"/>
              <a:t>Electricity</a:t>
            </a:r>
            <a:endParaRPr lang="ja-JP" altLang="en-US" sz="2400" dirty="0"/>
          </a:p>
        </p:txBody>
      </p:sp>
      <p:sp>
        <p:nvSpPr>
          <p:cNvPr id="16" name="右矢印 15"/>
          <p:cNvSpPr/>
          <p:nvPr/>
        </p:nvSpPr>
        <p:spPr>
          <a:xfrm>
            <a:off x="6477000" y="4343400"/>
            <a:ext cx="1219200" cy="3048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477000" y="3886200"/>
            <a:ext cx="2057400" cy="461665"/>
          </a:xfrm>
          <a:prstGeom prst="rect">
            <a:avLst/>
          </a:prstGeom>
        </p:spPr>
        <p:txBody>
          <a:bodyPr wrap="square">
            <a:spAutoFit/>
          </a:bodyPr>
          <a:lstStyle/>
          <a:p>
            <a:pPr algn="ctr"/>
            <a:r>
              <a:rPr lang="en-US" altLang="ja-JP" sz="2400" dirty="0" smtClean="0"/>
              <a:t>CO2, NOx, SOx</a:t>
            </a:r>
            <a:endParaRPr lang="ja-JP" altLang="en-US" sz="2400" dirty="0"/>
          </a:p>
        </p:txBody>
      </p:sp>
      <p:sp>
        <p:nvSpPr>
          <p:cNvPr id="17" name="テキスト ボックス 16"/>
          <p:cNvSpPr txBox="1"/>
          <p:nvPr/>
        </p:nvSpPr>
        <p:spPr>
          <a:xfrm>
            <a:off x="304800" y="533400"/>
            <a:ext cx="8496944" cy="461665"/>
          </a:xfrm>
          <a:prstGeom prst="rect">
            <a:avLst/>
          </a:prstGeom>
          <a:noFill/>
        </p:spPr>
        <p:txBody>
          <a:bodyPr wrap="square" rtlCol="0">
            <a:spAutoFit/>
          </a:bodyPr>
          <a:lstStyle/>
          <a:p>
            <a:pPr marL="342900" indent="-342900"/>
            <a:r>
              <a:rPr kumimoji="1" lang="en-US" altLang="ja-JP" sz="2400" b="1" dirty="0" smtClean="0"/>
              <a:t>Power generation and their associated problems</a:t>
            </a:r>
            <a:endParaRPr lang="en-US" altLang="ja-JP" sz="2800" dirty="0" smtClean="0"/>
          </a:p>
        </p:txBody>
      </p:sp>
      <p:pic>
        <p:nvPicPr>
          <p:cNvPr id="2" name="Picture 1"/>
          <p:cNvPicPr>
            <a:picLocks noChangeAspect="1"/>
          </p:cNvPicPr>
          <p:nvPr/>
        </p:nvPicPr>
        <p:blipFill>
          <a:blip r:embed="rId2" cstate="print"/>
          <a:stretch>
            <a:fillRect/>
          </a:stretch>
        </p:blipFill>
        <p:spPr>
          <a:xfrm>
            <a:off x="2468210" y="2362200"/>
            <a:ext cx="3982052" cy="2829353"/>
          </a:xfrm>
          <a:prstGeom prst="rect">
            <a:avLst/>
          </a:prstGeom>
        </p:spPr>
      </p:pic>
      <p:sp>
        <p:nvSpPr>
          <p:cNvPr id="3" name="TextBox 2"/>
          <p:cNvSpPr txBox="1"/>
          <p:nvPr/>
        </p:nvSpPr>
        <p:spPr>
          <a:xfrm>
            <a:off x="2486891" y="5287231"/>
            <a:ext cx="4724400" cy="246221"/>
          </a:xfrm>
          <a:prstGeom prst="rect">
            <a:avLst/>
          </a:prstGeom>
          <a:noFill/>
        </p:spPr>
        <p:txBody>
          <a:bodyPr wrap="square" rtlCol="0">
            <a:spAutoFit/>
          </a:bodyPr>
          <a:lstStyle/>
          <a:p>
            <a:r>
              <a:rPr lang="en-GB" sz="1000" dirty="0"/>
              <a:t>https://en.wikipedia.org/wiki/Hazelwood_Power_Station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3000" y="6492875"/>
            <a:ext cx="381000" cy="365125"/>
          </a:xfrm>
        </p:spPr>
        <p:txBody>
          <a:bodyPr/>
          <a:lstStyle/>
          <a:p>
            <a:pPr algn="ctr"/>
            <a:fld id="{7D53559E-DD25-4BEF-BBE2-9EF43963E046}" type="slidenum">
              <a:rPr lang="en-US" sz="1600"/>
              <a:pPr algn="ctr"/>
              <a:t>9</a:t>
            </a:fld>
            <a:endParaRPr lang="en-US" sz="1600" dirty="0"/>
          </a:p>
        </p:txBody>
      </p:sp>
      <p:sp>
        <p:nvSpPr>
          <p:cNvPr id="6" name="テキスト ボックス 5"/>
          <p:cNvSpPr txBox="1"/>
          <p:nvPr/>
        </p:nvSpPr>
        <p:spPr>
          <a:xfrm>
            <a:off x="304800" y="457200"/>
            <a:ext cx="8496944" cy="1200329"/>
          </a:xfrm>
          <a:prstGeom prst="rect">
            <a:avLst/>
          </a:prstGeom>
          <a:noFill/>
        </p:spPr>
        <p:txBody>
          <a:bodyPr wrap="square" rtlCol="0">
            <a:spAutoFit/>
          </a:bodyPr>
          <a:lstStyle/>
          <a:p>
            <a:pPr marL="342900" indent="-342900"/>
            <a:r>
              <a:rPr kumimoji="1" lang="en-US" altLang="ja-JP" sz="2400" b="1" dirty="0" smtClean="0"/>
              <a:t>Main Energy Related Problems: </a:t>
            </a:r>
          </a:p>
          <a:p>
            <a:pPr marL="457200" indent="-457200">
              <a:buAutoNum type="arabicParenR"/>
            </a:pPr>
            <a:r>
              <a:rPr lang="en-US" altLang="ja-JP" sz="2400" dirty="0" smtClean="0"/>
              <a:t>Depletion of fossil fuel.</a:t>
            </a:r>
          </a:p>
          <a:p>
            <a:pPr marL="457200" indent="-457200">
              <a:buAutoNum type="arabicParenR"/>
            </a:pPr>
            <a:r>
              <a:rPr lang="en-US" altLang="ja-JP" sz="2400" dirty="0" smtClean="0">
                <a:solidFill>
                  <a:schemeClr val="bg1">
                    <a:lumMod val="75000"/>
                  </a:schemeClr>
                </a:solidFill>
              </a:rPr>
              <a:t>Environmental pollution by utilizing too much fossil fuel.</a:t>
            </a:r>
            <a:endParaRPr kumimoji="1" lang="ja-JP" altLang="en-US" sz="2000" dirty="0">
              <a:solidFill>
                <a:schemeClr val="bg1">
                  <a:lumMod val="75000"/>
                </a:schemeClr>
              </a:solidFill>
            </a:endParaRPr>
          </a:p>
        </p:txBody>
      </p:sp>
      <p:sp>
        <p:nvSpPr>
          <p:cNvPr id="12" name="テキスト ボックス 11"/>
          <p:cNvSpPr txBox="1"/>
          <p:nvPr/>
        </p:nvSpPr>
        <p:spPr>
          <a:xfrm>
            <a:off x="914400" y="3124200"/>
            <a:ext cx="7543800" cy="1384995"/>
          </a:xfrm>
          <a:prstGeom prst="rect">
            <a:avLst/>
          </a:prstGeom>
          <a:noFill/>
        </p:spPr>
        <p:txBody>
          <a:bodyPr wrap="square" rtlCol="0">
            <a:spAutoFit/>
          </a:bodyPr>
          <a:lstStyle/>
          <a:p>
            <a:pPr algn="ctr"/>
            <a:r>
              <a:rPr lang="en-US" altLang="ja-JP" sz="2800" b="1" dirty="0" smtClean="0">
                <a:latin typeface="Cataneo BT" pitchFamily="66" charset="0"/>
              </a:rPr>
              <a:t>Exstensive use of limited supply because of the increasing of population, industrialisation and living standard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OCW Template</Template>
  <TotalTime>35171</TotalTime>
  <Words>2138</Words>
  <Application>Microsoft Office PowerPoint</Application>
  <PresentationFormat>画面に合わせる (4:3)</PresentationFormat>
  <Paragraphs>476</Paragraphs>
  <Slides>44</Slides>
  <Notes>0</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OCW Template</vt:lpstr>
      <vt:lpstr>Power Plant Technology  Sustainable Issues in Power Plants (Lecture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5AVE</cp:lastModifiedBy>
  <cp:revision>1099</cp:revision>
  <dcterms:created xsi:type="dcterms:W3CDTF">2010-07-05T07:50:24Z</dcterms:created>
  <dcterms:modified xsi:type="dcterms:W3CDTF">2017-08-27T02:44:26Z</dcterms:modified>
</cp:coreProperties>
</file>