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359" r:id="rId3"/>
    <p:sldId id="360" r:id="rId4"/>
    <p:sldId id="361" r:id="rId5"/>
    <p:sldId id="363" r:id="rId6"/>
    <p:sldId id="368" r:id="rId7"/>
    <p:sldId id="369" r:id="rId8"/>
    <p:sldId id="379" r:id="rId9"/>
    <p:sldId id="380" r:id="rId10"/>
    <p:sldId id="382" r:id="rId11"/>
    <p:sldId id="381" r:id="rId12"/>
    <p:sldId id="371" r:id="rId13"/>
    <p:sldId id="372" r:id="rId14"/>
    <p:sldId id="373" r:id="rId15"/>
    <p:sldId id="374" r:id="rId16"/>
    <p:sldId id="383" r:id="rId17"/>
    <p:sldId id="385" r:id="rId18"/>
    <p:sldId id="386" r:id="rId19"/>
    <p:sldId id="384" r:id="rId20"/>
    <p:sldId id="375" r:id="rId21"/>
    <p:sldId id="387" r:id="rId22"/>
    <p:sldId id="376" r:id="rId23"/>
    <p:sldId id="377" r:id="rId24"/>
    <p:sldId id="378" r:id="rId25"/>
    <p:sldId id="362" r:id="rId26"/>
    <p:sldId id="345" r:id="rId27"/>
  </p:sldIdLst>
  <p:sldSz cx="9144000" cy="6858000" type="screen4x3"/>
  <p:notesSz cx="6797675" cy="9926638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A7"/>
    <a:srgbClr val="336699"/>
    <a:srgbClr val="0033CC"/>
    <a:srgbClr val="33CCCC"/>
    <a:srgbClr val="00FFCC"/>
    <a:srgbClr val="006699"/>
    <a:srgbClr val="009999"/>
    <a:srgbClr val="CCFFFF"/>
    <a:srgbClr val="99FF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>
        <p:scale>
          <a:sx n="60" d="100"/>
          <a:sy n="60" d="100"/>
        </p:scale>
        <p:origin x="-24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ED8E8-2165-4B89-B599-5AAF440A276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9D78C26-E673-4745-A0B5-0605A060E6E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Settlement</a:t>
          </a:r>
        </a:p>
      </dgm:t>
    </dgm:pt>
    <dgm:pt modelId="{E5EADAFA-4B78-4475-95A2-EB7D990FEE7E}" type="parTrans" cxnId="{A0B2018E-18DF-475A-9A34-04869A497223}">
      <dgm:prSet/>
      <dgm:spPr/>
      <dgm:t>
        <a:bodyPr/>
        <a:lstStyle/>
        <a:p>
          <a:endParaRPr lang="en-US"/>
        </a:p>
      </dgm:t>
    </dgm:pt>
    <dgm:pt modelId="{EE4D98EC-51BE-4263-9548-9C79168BA32A}" type="sibTrans" cxnId="{A0B2018E-18DF-475A-9A34-04869A497223}">
      <dgm:prSet/>
      <dgm:spPr/>
      <dgm:t>
        <a:bodyPr/>
        <a:lstStyle/>
        <a:p>
          <a:endParaRPr lang="en-US"/>
        </a:p>
      </dgm:t>
    </dgm:pt>
    <dgm:pt modelId="{0B781E20-D252-45B9-AD5F-E1FE98A94BB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Immediate settlement</a:t>
          </a:r>
        </a:p>
      </dgm:t>
    </dgm:pt>
    <dgm:pt modelId="{58998747-D0B4-4C16-A726-517B84EB2043}" type="parTrans" cxnId="{CE6B0C2D-3D10-4877-9CCC-FA36211B1B7E}">
      <dgm:prSet/>
      <dgm:spPr/>
      <dgm:t>
        <a:bodyPr/>
        <a:lstStyle/>
        <a:p>
          <a:endParaRPr lang="en-US"/>
        </a:p>
      </dgm:t>
    </dgm:pt>
    <dgm:pt modelId="{5F266837-54D8-4151-B8A3-54F79EC79430}" type="sibTrans" cxnId="{CE6B0C2D-3D10-4877-9CCC-FA36211B1B7E}">
      <dgm:prSet/>
      <dgm:spPr/>
      <dgm:t>
        <a:bodyPr/>
        <a:lstStyle/>
        <a:p>
          <a:endParaRPr lang="en-US"/>
        </a:p>
      </dgm:t>
    </dgm:pt>
    <dgm:pt modelId="{38E028E5-FC56-4722-8287-41B06BE964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Primary consolidation settlement</a:t>
          </a:r>
        </a:p>
      </dgm:t>
    </dgm:pt>
    <dgm:pt modelId="{88BDE509-B38F-405A-B5EA-F97DFC65360E}" type="parTrans" cxnId="{0B474E0E-DDF1-4251-8479-403B3ADEDEDA}">
      <dgm:prSet/>
      <dgm:spPr/>
      <dgm:t>
        <a:bodyPr/>
        <a:lstStyle/>
        <a:p>
          <a:endParaRPr lang="en-US"/>
        </a:p>
      </dgm:t>
    </dgm:pt>
    <dgm:pt modelId="{F017336C-17AE-4587-A583-3D2613FFB539}" type="sibTrans" cxnId="{0B474E0E-DDF1-4251-8479-403B3ADEDEDA}">
      <dgm:prSet/>
      <dgm:spPr/>
      <dgm:t>
        <a:bodyPr/>
        <a:lstStyle/>
        <a:p>
          <a:endParaRPr lang="en-US"/>
        </a:p>
      </dgm:t>
    </dgm:pt>
    <dgm:pt modelId="{2CFC2D48-C148-4DEE-A9B1-7E4148782BC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Secondary consolidation settlement</a:t>
          </a:r>
        </a:p>
      </dgm:t>
    </dgm:pt>
    <dgm:pt modelId="{62063DAB-29FC-481B-BE58-ED766928B551}" type="parTrans" cxnId="{7F56CBBA-4CF5-406A-A10D-D35A6B5F7A7F}">
      <dgm:prSet/>
      <dgm:spPr/>
      <dgm:t>
        <a:bodyPr/>
        <a:lstStyle/>
        <a:p>
          <a:endParaRPr lang="en-US"/>
        </a:p>
      </dgm:t>
    </dgm:pt>
    <dgm:pt modelId="{8E40480B-C6F2-4771-A1D0-2B034A16004D}" type="sibTrans" cxnId="{7F56CBBA-4CF5-406A-A10D-D35A6B5F7A7F}">
      <dgm:prSet/>
      <dgm:spPr/>
      <dgm:t>
        <a:bodyPr/>
        <a:lstStyle/>
        <a:p>
          <a:endParaRPr lang="en-US"/>
        </a:p>
      </dgm:t>
    </dgm:pt>
    <dgm:pt modelId="{ED1FDC5C-2281-4716-B3B8-6BF44D1743FA}" type="pres">
      <dgm:prSet presAssocID="{BC2ED8E8-2165-4B89-B599-5AAF440A27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44AAD8-946E-4096-93B6-4B16406217B9}" type="pres">
      <dgm:prSet presAssocID="{49D78C26-E673-4745-A0B5-0605A060E6ED}" presName="hierRoot1" presStyleCnt="0">
        <dgm:presLayoutVars>
          <dgm:hierBranch/>
        </dgm:presLayoutVars>
      </dgm:prSet>
      <dgm:spPr/>
    </dgm:pt>
    <dgm:pt modelId="{0AA235AD-B5BE-46AA-85E4-815B1A8E1EF7}" type="pres">
      <dgm:prSet presAssocID="{49D78C26-E673-4745-A0B5-0605A060E6ED}" presName="rootComposite1" presStyleCnt="0"/>
      <dgm:spPr/>
    </dgm:pt>
    <dgm:pt modelId="{2BBFA10C-5F2A-45C2-AB3C-AF5A71F8CF79}" type="pres">
      <dgm:prSet presAssocID="{49D78C26-E673-4745-A0B5-0605A060E6E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69DB9-2EA4-48C4-AA2A-604A084B7C86}" type="pres">
      <dgm:prSet presAssocID="{49D78C26-E673-4745-A0B5-0605A060E6E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3A2140F-371A-4D96-8FEA-6BBA9B5F48BB}" type="pres">
      <dgm:prSet presAssocID="{49D78C26-E673-4745-A0B5-0605A060E6ED}" presName="hierChild2" presStyleCnt="0"/>
      <dgm:spPr/>
    </dgm:pt>
    <dgm:pt modelId="{7AE67BD9-43A4-453F-83E4-670048DDE5DA}" type="pres">
      <dgm:prSet presAssocID="{58998747-D0B4-4C16-A726-517B84EB2043}" presName="Name35" presStyleLbl="parChTrans1D2" presStyleIdx="0" presStyleCnt="3"/>
      <dgm:spPr/>
      <dgm:t>
        <a:bodyPr/>
        <a:lstStyle/>
        <a:p>
          <a:endParaRPr lang="en-US"/>
        </a:p>
      </dgm:t>
    </dgm:pt>
    <dgm:pt modelId="{62AE12C4-C3F9-494F-9260-9FA29DE18D42}" type="pres">
      <dgm:prSet presAssocID="{0B781E20-D252-45B9-AD5F-E1FE98A94BBA}" presName="hierRoot2" presStyleCnt="0">
        <dgm:presLayoutVars>
          <dgm:hierBranch/>
        </dgm:presLayoutVars>
      </dgm:prSet>
      <dgm:spPr/>
    </dgm:pt>
    <dgm:pt modelId="{E8BAE0EB-E237-4E28-BAFA-201AFB003B71}" type="pres">
      <dgm:prSet presAssocID="{0B781E20-D252-45B9-AD5F-E1FE98A94BBA}" presName="rootComposite" presStyleCnt="0"/>
      <dgm:spPr/>
    </dgm:pt>
    <dgm:pt modelId="{D007070C-E165-4352-ABBE-3549C42EB7C8}" type="pres">
      <dgm:prSet presAssocID="{0B781E20-D252-45B9-AD5F-E1FE98A94BB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28DC0-1282-4208-90BB-4BBEC5C749AF}" type="pres">
      <dgm:prSet presAssocID="{0B781E20-D252-45B9-AD5F-E1FE98A94BBA}" presName="rootConnector" presStyleLbl="node2" presStyleIdx="0" presStyleCnt="3"/>
      <dgm:spPr/>
      <dgm:t>
        <a:bodyPr/>
        <a:lstStyle/>
        <a:p>
          <a:endParaRPr lang="en-US"/>
        </a:p>
      </dgm:t>
    </dgm:pt>
    <dgm:pt modelId="{ED60DE10-0934-4F62-A83B-3F977A176524}" type="pres">
      <dgm:prSet presAssocID="{0B781E20-D252-45B9-AD5F-E1FE98A94BBA}" presName="hierChild4" presStyleCnt="0"/>
      <dgm:spPr/>
    </dgm:pt>
    <dgm:pt modelId="{74DC86D3-95B0-4EBB-BB5F-D3E56A2EFC9E}" type="pres">
      <dgm:prSet presAssocID="{0B781E20-D252-45B9-AD5F-E1FE98A94BBA}" presName="hierChild5" presStyleCnt="0"/>
      <dgm:spPr/>
    </dgm:pt>
    <dgm:pt modelId="{D9B8C597-B995-4FF6-BBEC-9C0153DF0631}" type="pres">
      <dgm:prSet presAssocID="{88BDE509-B38F-405A-B5EA-F97DFC65360E}" presName="Name35" presStyleLbl="parChTrans1D2" presStyleIdx="1" presStyleCnt="3"/>
      <dgm:spPr/>
      <dgm:t>
        <a:bodyPr/>
        <a:lstStyle/>
        <a:p>
          <a:endParaRPr lang="en-US"/>
        </a:p>
      </dgm:t>
    </dgm:pt>
    <dgm:pt modelId="{13AD7D80-7603-4415-BFEB-8BD4EF90EF5F}" type="pres">
      <dgm:prSet presAssocID="{38E028E5-FC56-4722-8287-41B06BE96491}" presName="hierRoot2" presStyleCnt="0">
        <dgm:presLayoutVars>
          <dgm:hierBranch/>
        </dgm:presLayoutVars>
      </dgm:prSet>
      <dgm:spPr/>
    </dgm:pt>
    <dgm:pt modelId="{503F4C2A-3BFA-4CB4-9879-C7B113CD0A2B}" type="pres">
      <dgm:prSet presAssocID="{38E028E5-FC56-4722-8287-41B06BE96491}" presName="rootComposite" presStyleCnt="0"/>
      <dgm:spPr/>
    </dgm:pt>
    <dgm:pt modelId="{84C8E516-2330-40BF-904A-26649D3FC7A2}" type="pres">
      <dgm:prSet presAssocID="{38E028E5-FC56-4722-8287-41B06BE9649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7DE8D4-610F-4A4E-86CC-9B52E50C82E5}" type="pres">
      <dgm:prSet presAssocID="{38E028E5-FC56-4722-8287-41B06BE96491}" presName="rootConnector" presStyleLbl="node2" presStyleIdx="1" presStyleCnt="3"/>
      <dgm:spPr/>
      <dgm:t>
        <a:bodyPr/>
        <a:lstStyle/>
        <a:p>
          <a:endParaRPr lang="en-US"/>
        </a:p>
      </dgm:t>
    </dgm:pt>
    <dgm:pt modelId="{5DD5435F-644C-4B70-8683-6C4B49C0C82C}" type="pres">
      <dgm:prSet presAssocID="{38E028E5-FC56-4722-8287-41B06BE96491}" presName="hierChild4" presStyleCnt="0"/>
      <dgm:spPr/>
    </dgm:pt>
    <dgm:pt modelId="{F4350A7A-ED7D-4ACB-B6E9-46136D414B9F}" type="pres">
      <dgm:prSet presAssocID="{38E028E5-FC56-4722-8287-41B06BE96491}" presName="hierChild5" presStyleCnt="0"/>
      <dgm:spPr/>
    </dgm:pt>
    <dgm:pt modelId="{D04E6CE4-27B4-4ACE-9272-D0995A941790}" type="pres">
      <dgm:prSet presAssocID="{62063DAB-29FC-481B-BE58-ED766928B551}" presName="Name35" presStyleLbl="parChTrans1D2" presStyleIdx="2" presStyleCnt="3"/>
      <dgm:spPr/>
      <dgm:t>
        <a:bodyPr/>
        <a:lstStyle/>
        <a:p>
          <a:endParaRPr lang="en-US"/>
        </a:p>
      </dgm:t>
    </dgm:pt>
    <dgm:pt modelId="{4C01648C-00DB-43B2-9BF4-D067F6204343}" type="pres">
      <dgm:prSet presAssocID="{2CFC2D48-C148-4DEE-A9B1-7E4148782BC8}" presName="hierRoot2" presStyleCnt="0">
        <dgm:presLayoutVars>
          <dgm:hierBranch/>
        </dgm:presLayoutVars>
      </dgm:prSet>
      <dgm:spPr/>
    </dgm:pt>
    <dgm:pt modelId="{8C8065C8-A753-4295-92DA-7A913E00F1CF}" type="pres">
      <dgm:prSet presAssocID="{2CFC2D48-C148-4DEE-A9B1-7E4148782BC8}" presName="rootComposite" presStyleCnt="0"/>
      <dgm:spPr/>
    </dgm:pt>
    <dgm:pt modelId="{29AC0060-54A9-40C6-865E-196F95EE0D14}" type="pres">
      <dgm:prSet presAssocID="{2CFC2D48-C148-4DEE-A9B1-7E4148782BC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35FF9-BB18-4F87-BC75-CEE59C8D94F7}" type="pres">
      <dgm:prSet presAssocID="{2CFC2D48-C148-4DEE-A9B1-7E4148782BC8}" presName="rootConnector" presStyleLbl="node2" presStyleIdx="2" presStyleCnt="3"/>
      <dgm:spPr/>
      <dgm:t>
        <a:bodyPr/>
        <a:lstStyle/>
        <a:p>
          <a:endParaRPr lang="en-US"/>
        </a:p>
      </dgm:t>
    </dgm:pt>
    <dgm:pt modelId="{A96DA4ED-0171-467C-ABAD-251315F2673D}" type="pres">
      <dgm:prSet presAssocID="{2CFC2D48-C148-4DEE-A9B1-7E4148782BC8}" presName="hierChild4" presStyleCnt="0"/>
      <dgm:spPr/>
    </dgm:pt>
    <dgm:pt modelId="{41A02662-0E6B-48E2-AE1E-4D5D9E35B0CE}" type="pres">
      <dgm:prSet presAssocID="{2CFC2D48-C148-4DEE-A9B1-7E4148782BC8}" presName="hierChild5" presStyleCnt="0"/>
      <dgm:spPr/>
    </dgm:pt>
    <dgm:pt modelId="{F8A48D7B-3C0D-45B7-9166-5F9140EF80E2}" type="pres">
      <dgm:prSet presAssocID="{49D78C26-E673-4745-A0B5-0605A060E6ED}" presName="hierChild3" presStyleCnt="0"/>
      <dgm:spPr/>
    </dgm:pt>
  </dgm:ptLst>
  <dgm:cxnLst>
    <dgm:cxn modelId="{A0B2018E-18DF-475A-9A34-04869A497223}" srcId="{BC2ED8E8-2165-4B89-B599-5AAF440A2765}" destId="{49D78C26-E673-4745-A0B5-0605A060E6ED}" srcOrd="0" destOrd="0" parTransId="{E5EADAFA-4B78-4475-95A2-EB7D990FEE7E}" sibTransId="{EE4D98EC-51BE-4263-9548-9C79168BA32A}"/>
    <dgm:cxn modelId="{CE6B0C2D-3D10-4877-9CCC-FA36211B1B7E}" srcId="{49D78C26-E673-4745-A0B5-0605A060E6ED}" destId="{0B781E20-D252-45B9-AD5F-E1FE98A94BBA}" srcOrd="0" destOrd="0" parTransId="{58998747-D0B4-4C16-A726-517B84EB2043}" sibTransId="{5F266837-54D8-4151-B8A3-54F79EC79430}"/>
    <dgm:cxn modelId="{6BFE69BD-59DA-4D65-A94E-72ECB29916A5}" type="presOf" srcId="{49D78C26-E673-4745-A0B5-0605A060E6ED}" destId="{3DD69DB9-2EA4-48C4-AA2A-604A084B7C86}" srcOrd="1" destOrd="0" presId="urn:microsoft.com/office/officeart/2005/8/layout/orgChart1"/>
    <dgm:cxn modelId="{7F56CBBA-4CF5-406A-A10D-D35A6B5F7A7F}" srcId="{49D78C26-E673-4745-A0B5-0605A060E6ED}" destId="{2CFC2D48-C148-4DEE-A9B1-7E4148782BC8}" srcOrd="2" destOrd="0" parTransId="{62063DAB-29FC-481B-BE58-ED766928B551}" sibTransId="{8E40480B-C6F2-4771-A1D0-2B034A16004D}"/>
    <dgm:cxn modelId="{0B474E0E-DDF1-4251-8479-403B3ADEDEDA}" srcId="{49D78C26-E673-4745-A0B5-0605A060E6ED}" destId="{38E028E5-FC56-4722-8287-41B06BE96491}" srcOrd="1" destOrd="0" parTransId="{88BDE509-B38F-405A-B5EA-F97DFC65360E}" sibTransId="{F017336C-17AE-4587-A583-3D2613FFB539}"/>
    <dgm:cxn modelId="{FCA5761B-2385-4E66-8DFB-4B903154B508}" type="presOf" srcId="{49D78C26-E673-4745-A0B5-0605A060E6ED}" destId="{2BBFA10C-5F2A-45C2-AB3C-AF5A71F8CF79}" srcOrd="0" destOrd="0" presId="urn:microsoft.com/office/officeart/2005/8/layout/orgChart1"/>
    <dgm:cxn modelId="{9B061D8B-546B-482C-8642-ACD9D6AD22A3}" type="presOf" srcId="{58998747-D0B4-4C16-A726-517B84EB2043}" destId="{7AE67BD9-43A4-453F-83E4-670048DDE5DA}" srcOrd="0" destOrd="0" presId="urn:microsoft.com/office/officeart/2005/8/layout/orgChart1"/>
    <dgm:cxn modelId="{84255A27-43CA-4791-B10F-191F509C1D39}" type="presOf" srcId="{0B781E20-D252-45B9-AD5F-E1FE98A94BBA}" destId="{04B28DC0-1282-4208-90BB-4BBEC5C749AF}" srcOrd="1" destOrd="0" presId="urn:microsoft.com/office/officeart/2005/8/layout/orgChart1"/>
    <dgm:cxn modelId="{06F20642-97D9-493B-9EA0-A09C7B11E8FF}" type="presOf" srcId="{2CFC2D48-C148-4DEE-A9B1-7E4148782BC8}" destId="{65E35FF9-BB18-4F87-BC75-CEE59C8D94F7}" srcOrd="1" destOrd="0" presId="urn:microsoft.com/office/officeart/2005/8/layout/orgChart1"/>
    <dgm:cxn modelId="{3B4C7A8B-24F9-434A-B8DF-F3956F9E0904}" type="presOf" srcId="{2CFC2D48-C148-4DEE-A9B1-7E4148782BC8}" destId="{29AC0060-54A9-40C6-865E-196F95EE0D14}" srcOrd="0" destOrd="0" presId="urn:microsoft.com/office/officeart/2005/8/layout/orgChart1"/>
    <dgm:cxn modelId="{BDF58B42-A82F-4A9D-B0B7-EBC4D0EDA190}" type="presOf" srcId="{0B781E20-D252-45B9-AD5F-E1FE98A94BBA}" destId="{D007070C-E165-4352-ABBE-3549C42EB7C8}" srcOrd="0" destOrd="0" presId="urn:microsoft.com/office/officeart/2005/8/layout/orgChart1"/>
    <dgm:cxn modelId="{D79B290A-6527-44E2-8FC8-7A6E4D544487}" type="presOf" srcId="{38E028E5-FC56-4722-8287-41B06BE96491}" destId="{C97DE8D4-610F-4A4E-86CC-9B52E50C82E5}" srcOrd="1" destOrd="0" presId="urn:microsoft.com/office/officeart/2005/8/layout/orgChart1"/>
    <dgm:cxn modelId="{2F77451C-4938-4CDA-AB98-D7D4D247DC64}" type="presOf" srcId="{88BDE509-B38F-405A-B5EA-F97DFC65360E}" destId="{D9B8C597-B995-4FF6-BBEC-9C0153DF0631}" srcOrd="0" destOrd="0" presId="urn:microsoft.com/office/officeart/2005/8/layout/orgChart1"/>
    <dgm:cxn modelId="{1AA11AA9-5F33-46B3-A687-D46F9A99E0ED}" type="presOf" srcId="{62063DAB-29FC-481B-BE58-ED766928B551}" destId="{D04E6CE4-27B4-4ACE-9272-D0995A941790}" srcOrd="0" destOrd="0" presId="urn:microsoft.com/office/officeart/2005/8/layout/orgChart1"/>
    <dgm:cxn modelId="{821C6129-5F5A-422F-9500-AD4A9974ED44}" type="presOf" srcId="{BC2ED8E8-2165-4B89-B599-5AAF440A2765}" destId="{ED1FDC5C-2281-4716-B3B8-6BF44D1743FA}" srcOrd="0" destOrd="0" presId="urn:microsoft.com/office/officeart/2005/8/layout/orgChart1"/>
    <dgm:cxn modelId="{5493539E-74E5-47E3-B234-437EE8EFD4CE}" type="presOf" srcId="{38E028E5-FC56-4722-8287-41B06BE96491}" destId="{84C8E516-2330-40BF-904A-26649D3FC7A2}" srcOrd="0" destOrd="0" presId="urn:microsoft.com/office/officeart/2005/8/layout/orgChart1"/>
    <dgm:cxn modelId="{D16A188D-977D-4A10-9C8A-19E1ABEF2BB7}" type="presParOf" srcId="{ED1FDC5C-2281-4716-B3B8-6BF44D1743FA}" destId="{9E44AAD8-946E-4096-93B6-4B16406217B9}" srcOrd="0" destOrd="0" presId="urn:microsoft.com/office/officeart/2005/8/layout/orgChart1"/>
    <dgm:cxn modelId="{49CBBE6C-20FC-4425-90F0-547C90E56E80}" type="presParOf" srcId="{9E44AAD8-946E-4096-93B6-4B16406217B9}" destId="{0AA235AD-B5BE-46AA-85E4-815B1A8E1EF7}" srcOrd="0" destOrd="0" presId="urn:microsoft.com/office/officeart/2005/8/layout/orgChart1"/>
    <dgm:cxn modelId="{AC1A7F7C-B668-4849-82E9-188036647BE0}" type="presParOf" srcId="{0AA235AD-B5BE-46AA-85E4-815B1A8E1EF7}" destId="{2BBFA10C-5F2A-45C2-AB3C-AF5A71F8CF79}" srcOrd="0" destOrd="0" presId="urn:microsoft.com/office/officeart/2005/8/layout/orgChart1"/>
    <dgm:cxn modelId="{2850F73A-54A3-40B3-B895-0DB916A9844B}" type="presParOf" srcId="{0AA235AD-B5BE-46AA-85E4-815B1A8E1EF7}" destId="{3DD69DB9-2EA4-48C4-AA2A-604A084B7C86}" srcOrd="1" destOrd="0" presId="urn:microsoft.com/office/officeart/2005/8/layout/orgChart1"/>
    <dgm:cxn modelId="{EA61093B-5F75-4198-BE51-4B91D3E3D8FF}" type="presParOf" srcId="{9E44AAD8-946E-4096-93B6-4B16406217B9}" destId="{53A2140F-371A-4D96-8FEA-6BBA9B5F48BB}" srcOrd="1" destOrd="0" presId="urn:microsoft.com/office/officeart/2005/8/layout/orgChart1"/>
    <dgm:cxn modelId="{86198F36-BD48-4DB8-B423-5E4727B4815D}" type="presParOf" srcId="{53A2140F-371A-4D96-8FEA-6BBA9B5F48BB}" destId="{7AE67BD9-43A4-453F-83E4-670048DDE5DA}" srcOrd="0" destOrd="0" presId="urn:microsoft.com/office/officeart/2005/8/layout/orgChart1"/>
    <dgm:cxn modelId="{7189F4A0-5301-4373-A3FE-FCAC5D114208}" type="presParOf" srcId="{53A2140F-371A-4D96-8FEA-6BBA9B5F48BB}" destId="{62AE12C4-C3F9-494F-9260-9FA29DE18D42}" srcOrd="1" destOrd="0" presId="urn:microsoft.com/office/officeart/2005/8/layout/orgChart1"/>
    <dgm:cxn modelId="{A8094742-D831-4B95-B616-04DF01026152}" type="presParOf" srcId="{62AE12C4-C3F9-494F-9260-9FA29DE18D42}" destId="{E8BAE0EB-E237-4E28-BAFA-201AFB003B71}" srcOrd="0" destOrd="0" presId="urn:microsoft.com/office/officeart/2005/8/layout/orgChart1"/>
    <dgm:cxn modelId="{572F4310-B2F9-48E6-AC31-1E3C6480863C}" type="presParOf" srcId="{E8BAE0EB-E237-4E28-BAFA-201AFB003B71}" destId="{D007070C-E165-4352-ABBE-3549C42EB7C8}" srcOrd="0" destOrd="0" presId="urn:microsoft.com/office/officeart/2005/8/layout/orgChart1"/>
    <dgm:cxn modelId="{2C98B2D0-5AE5-489E-BF60-E1F6F4D6F0D9}" type="presParOf" srcId="{E8BAE0EB-E237-4E28-BAFA-201AFB003B71}" destId="{04B28DC0-1282-4208-90BB-4BBEC5C749AF}" srcOrd="1" destOrd="0" presId="urn:microsoft.com/office/officeart/2005/8/layout/orgChart1"/>
    <dgm:cxn modelId="{868FF7B1-D151-4AEE-8823-F1680E70C465}" type="presParOf" srcId="{62AE12C4-C3F9-494F-9260-9FA29DE18D42}" destId="{ED60DE10-0934-4F62-A83B-3F977A176524}" srcOrd="1" destOrd="0" presId="urn:microsoft.com/office/officeart/2005/8/layout/orgChart1"/>
    <dgm:cxn modelId="{C81C4918-40FB-4863-9C39-A1DFA0F9B93C}" type="presParOf" srcId="{62AE12C4-C3F9-494F-9260-9FA29DE18D42}" destId="{74DC86D3-95B0-4EBB-BB5F-D3E56A2EFC9E}" srcOrd="2" destOrd="0" presId="urn:microsoft.com/office/officeart/2005/8/layout/orgChart1"/>
    <dgm:cxn modelId="{7222DDA9-C50A-4675-AA44-91216B234FB7}" type="presParOf" srcId="{53A2140F-371A-4D96-8FEA-6BBA9B5F48BB}" destId="{D9B8C597-B995-4FF6-BBEC-9C0153DF0631}" srcOrd="2" destOrd="0" presId="urn:microsoft.com/office/officeart/2005/8/layout/orgChart1"/>
    <dgm:cxn modelId="{8CAF615B-7942-4667-92D4-F73BFC30192E}" type="presParOf" srcId="{53A2140F-371A-4D96-8FEA-6BBA9B5F48BB}" destId="{13AD7D80-7603-4415-BFEB-8BD4EF90EF5F}" srcOrd="3" destOrd="0" presId="urn:microsoft.com/office/officeart/2005/8/layout/orgChart1"/>
    <dgm:cxn modelId="{AF3472D3-2EB3-45F4-9325-22B8671D799D}" type="presParOf" srcId="{13AD7D80-7603-4415-BFEB-8BD4EF90EF5F}" destId="{503F4C2A-3BFA-4CB4-9879-C7B113CD0A2B}" srcOrd="0" destOrd="0" presId="urn:microsoft.com/office/officeart/2005/8/layout/orgChart1"/>
    <dgm:cxn modelId="{37ACC389-2AE6-4C4C-96BA-4D814A53A26A}" type="presParOf" srcId="{503F4C2A-3BFA-4CB4-9879-C7B113CD0A2B}" destId="{84C8E516-2330-40BF-904A-26649D3FC7A2}" srcOrd="0" destOrd="0" presId="urn:microsoft.com/office/officeart/2005/8/layout/orgChart1"/>
    <dgm:cxn modelId="{8E40BE3B-D007-4D17-A299-D83AD3A5289A}" type="presParOf" srcId="{503F4C2A-3BFA-4CB4-9879-C7B113CD0A2B}" destId="{C97DE8D4-610F-4A4E-86CC-9B52E50C82E5}" srcOrd="1" destOrd="0" presId="urn:microsoft.com/office/officeart/2005/8/layout/orgChart1"/>
    <dgm:cxn modelId="{4EE3DBA2-9EBB-4CAD-8F69-39707C270508}" type="presParOf" srcId="{13AD7D80-7603-4415-BFEB-8BD4EF90EF5F}" destId="{5DD5435F-644C-4B70-8683-6C4B49C0C82C}" srcOrd="1" destOrd="0" presId="urn:microsoft.com/office/officeart/2005/8/layout/orgChart1"/>
    <dgm:cxn modelId="{DE2CE8E6-9A78-4A2E-9749-82626EC98FC3}" type="presParOf" srcId="{13AD7D80-7603-4415-BFEB-8BD4EF90EF5F}" destId="{F4350A7A-ED7D-4ACB-B6E9-46136D414B9F}" srcOrd="2" destOrd="0" presId="urn:microsoft.com/office/officeart/2005/8/layout/orgChart1"/>
    <dgm:cxn modelId="{4EE38AAA-CFD3-4B1D-800E-C9BBD18DC8D3}" type="presParOf" srcId="{53A2140F-371A-4D96-8FEA-6BBA9B5F48BB}" destId="{D04E6CE4-27B4-4ACE-9272-D0995A941790}" srcOrd="4" destOrd="0" presId="urn:microsoft.com/office/officeart/2005/8/layout/orgChart1"/>
    <dgm:cxn modelId="{23E63F1C-C5F1-47A8-AAB9-7516B99ADB6D}" type="presParOf" srcId="{53A2140F-371A-4D96-8FEA-6BBA9B5F48BB}" destId="{4C01648C-00DB-43B2-9BF4-D067F6204343}" srcOrd="5" destOrd="0" presId="urn:microsoft.com/office/officeart/2005/8/layout/orgChart1"/>
    <dgm:cxn modelId="{F3699563-E4C2-4BBD-844C-0D18659AFB78}" type="presParOf" srcId="{4C01648C-00DB-43B2-9BF4-D067F6204343}" destId="{8C8065C8-A753-4295-92DA-7A913E00F1CF}" srcOrd="0" destOrd="0" presId="urn:microsoft.com/office/officeart/2005/8/layout/orgChart1"/>
    <dgm:cxn modelId="{1C124BF7-11A3-4FB7-A94C-8FF7C059E5C1}" type="presParOf" srcId="{8C8065C8-A753-4295-92DA-7A913E00F1CF}" destId="{29AC0060-54A9-40C6-865E-196F95EE0D14}" srcOrd="0" destOrd="0" presId="urn:microsoft.com/office/officeart/2005/8/layout/orgChart1"/>
    <dgm:cxn modelId="{9C6D00AB-D145-4937-A0B2-35CA241E1CD9}" type="presParOf" srcId="{8C8065C8-A753-4295-92DA-7A913E00F1CF}" destId="{65E35FF9-BB18-4F87-BC75-CEE59C8D94F7}" srcOrd="1" destOrd="0" presId="urn:microsoft.com/office/officeart/2005/8/layout/orgChart1"/>
    <dgm:cxn modelId="{EE29A24D-2142-4EC3-AA87-7DF892A37F6C}" type="presParOf" srcId="{4C01648C-00DB-43B2-9BF4-D067F6204343}" destId="{A96DA4ED-0171-467C-ABAD-251315F2673D}" srcOrd="1" destOrd="0" presId="urn:microsoft.com/office/officeart/2005/8/layout/orgChart1"/>
    <dgm:cxn modelId="{2111E693-E56A-4877-B78E-62C71A1DECD2}" type="presParOf" srcId="{4C01648C-00DB-43B2-9BF4-D067F6204343}" destId="{41A02662-0E6B-48E2-AE1E-4D5D9E35B0CE}" srcOrd="2" destOrd="0" presId="urn:microsoft.com/office/officeart/2005/8/layout/orgChart1"/>
    <dgm:cxn modelId="{C70A6AEE-F846-484C-82BB-C87EF58F3568}" type="presParOf" srcId="{9E44AAD8-946E-4096-93B6-4B16406217B9}" destId="{F8A48D7B-3C0D-45B7-9166-5F9140EF80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E6CE4-27B4-4ACE-9272-D0995A941790}">
      <dsp:nvSpPr>
        <dsp:cNvPr id="0" name=""/>
        <dsp:cNvSpPr/>
      </dsp:nvSpPr>
      <dsp:spPr>
        <a:xfrm>
          <a:off x="4076700" y="1697572"/>
          <a:ext cx="2884295" cy="500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90"/>
              </a:lnTo>
              <a:lnTo>
                <a:pt x="2884295" y="250290"/>
              </a:lnTo>
              <a:lnTo>
                <a:pt x="2884295" y="500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8C597-B995-4FF6-BBEC-9C0153DF0631}">
      <dsp:nvSpPr>
        <dsp:cNvPr id="0" name=""/>
        <dsp:cNvSpPr/>
      </dsp:nvSpPr>
      <dsp:spPr>
        <a:xfrm>
          <a:off x="4030979" y="1697572"/>
          <a:ext cx="91440" cy="5005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67BD9-43A4-453F-83E4-670048DDE5DA}">
      <dsp:nvSpPr>
        <dsp:cNvPr id="0" name=""/>
        <dsp:cNvSpPr/>
      </dsp:nvSpPr>
      <dsp:spPr>
        <a:xfrm>
          <a:off x="1192404" y="1697572"/>
          <a:ext cx="2884295" cy="500580"/>
        </a:xfrm>
        <a:custGeom>
          <a:avLst/>
          <a:gdLst/>
          <a:ahLst/>
          <a:cxnLst/>
          <a:rect l="0" t="0" r="0" b="0"/>
          <a:pathLst>
            <a:path>
              <a:moveTo>
                <a:pt x="2884295" y="0"/>
              </a:moveTo>
              <a:lnTo>
                <a:pt x="2884295" y="250290"/>
              </a:lnTo>
              <a:lnTo>
                <a:pt x="0" y="250290"/>
              </a:lnTo>
              <a:lnTo>
                <a:pt x="0" y="500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FA10C-5F2A-45C2-AB3C-AF5A71F8CF79}">
      <dsp:nvSpPr>
        <dsp:cNvPr id="0" name=""/>
        <dsp:cNvSpPr/>
      </dsp:nvSpPr>
      <dsp:spPr>
        <a:xfrm>
          <a:off x="2884842" y="505714"/>
          <a:ext cx="2383714" cy="119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Settlement</a:t>
          </a:r>
        </a:p>
      </dsp:txBody>
      <dsp:txXfrm>
        <a:off x="2884842" y="505714"/>
        <a:ext cx="2383714" cy="1191857"/>
      </dsp:txXfrm>
    </dsp:sp>
    <dsp:sp modelId="{D007070C-E165-4352-ABBE-3549C42EB7C8}">
      <dsp:nvSpPr>
        <dsp:cNvPr id="0" name=""/>
        <dsp:cNvSpPr/>
      </dsp:nvSpPr>
      <dsp:spPr>
        <a:xfrm>
          <a:off x="547" y="2198152"/>
          <a:ext cx="2383714" cy="119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Immediate settlement</a:t>
          </a:r>
        </a:p>
      </dsp:txBody>
      <dsp:txXfrm>
        <a:off x="547" y="2198152"/>
        <a:ext cx="2383714" cy="1191857"/>
      </dsp:txXfrm>
    </dsp:sp>
    <dsp:sp modelId="{84C8E516-2330-40BF-904A-26649D3FC7A2}">
      <dsp:nvSpPr>
        <dsp:cNvPr id="0" name=""/>
        <dsp:cNvSpPr/>
      </dsp:nvSpPr>
      <dsp:spPr>
        <a:xfrm>
          <a:off x="2884842" y="2198152"/>
          <a:ext cx="2383714" cy="119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Primary consolidation settlement</a:t>
          </a:r>
        </a:p>
      </dsp:txBody>
      <dsp:txXfrm>
        <a:off x="2884842" y="2198152"/>
        <a:ext cx="2383714" cy="1191857"/>
      </dsp:txXfrm>
    </dsp:sp>
    <dsp:sp modelId="{29AC0060-54A9-40C6-865E-196F95EE0D14}">
      <dsp:nvSpPr>
        <dsp:cNvPr id="0" name=""/>
        <dsp:cNvSpPr/>
      </dsp:nvSpPr>
      <dsp:spPr>
        <a:xfrm>
          <a:off x="5769137" y="2198152"/>
          <a:ext cx="2383714" cy="119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Secondary consolidation settlement</a:t>
          </a:r>
        </a:p>
      </dsp:txBody>
      <dsp:txXfrm>
        <a:off x="5769137" y="2198152"/>
        <a:ext cx="2383714" cy="1191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9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3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2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2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4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4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cw.ump.edu.m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GEOTECHNICAL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Compression, 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Consolidation and Settlement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>
              <a:lnSpc>
                <a:spcPct val="170000"/>
              </a:lnSpc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Amizatulhani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Abdullah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Civil Engineering ad </a:t>
            </a: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Resources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amizatulhani@ump.edu.my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73" y="116632"/>
            <a:ext cx="3632139" cy="738664"/>
          </a:xfrm>
          <a:prstGeom prst="rect">
            <a:avLst/>
          </a:prstGeom>
          <a:solidFill>
            <a:srgbClr val="00ABA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updated version, please click on  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http://ocw.ump.edu.my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en-US" dirty="0" smtClean="0"/>
              <a:t>	 </a:t>
            </a:r>
            <a:r>
              <a:rPr lang="en-US" sz="3200" dirty="0" smtClean="0"/>
              <a:t>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639341"/>
            <a:ext cx="8229600" cy="2005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Estimate the immediate settlement of a column footing 1.5m in diameter that is constructed on an unsaturated clay layer, given that the total carried by the column footing = 150kN, E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 = 7000kN/m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and </a:t>
            </a:r>
            <a:r>
              <a:rPr lang="en-US" sz="2400" dirty="0" smtClean="0">
                <a:sym typeface="Symbol"/>
              </a:rPr>
              <a:t></a:t>
            </a:r>
            <a:r>
              <a:rPr lang="en-US" sz="2400" baseline="-25000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 = 0.25. Assume the footing to be rigid.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45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8396"/>
            <a:ext cx="3733800" cy="48463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this analogy spring act as the </a:t>
            </a:r>
            <a:r>
              <a:rPr lang="en-US" sz="2400" b="1" dirty="0" smtClean="0">
                <a:solidFill>
                  <a:srgbClr val="FF0000"/>
                </a:solidFill>
              </a:rPr>
              <a:t>soil skeleton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while water act as the </a:t>
            </a:r>
            <a:r>
              <a:rPr lang="en-US" sz="2400" b="1" dirty="0" smtClean="0">
                <a:solidFill>
                  <a:srgbClr val="FF0000"/>
                </a:solidFill>
              </a:rPr>
              <a:t>water in the soil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valve act as the </a:t>
            </a:r>
            <a:r>
              <a:rPr lang="en-US" sz="2400" b="1" dirty="0" smtClean="0">
                <a:solidFill>
                  <a:srgbClr val="FF0000"/>
                </a:solidFill>
              </a:rPr>
              <a:t>void</a:t>
            </a:r>
            <a:r>
              <a:rPr lang="en-US" sz="2400" dirty="0" smtClean="0"/>
              <a:t> in the soil which effect the permeability of the soil.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1674837"/>
            <a:ext cx="38195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75248" y="54965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22848" y="18389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Valve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448" y="548483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99048" y="2741637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60848" y="3122637"/>
            <a:ext cx="1066800" cy="213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176337" y="2434954"/>
            <a:ext cx="533400" cy="1588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3137148" y="5065737"/>
            <a:ext cx="4572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1079748" y="4684737"/>
            <a:ext cx="10668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of consolidation </a:t>
            </a:r>
            <a:br>
              <a:rPr lang="en-US" dirty="0" smtClean="0"/>
            </a:br>
            <a:r>
              <a:rPr lang="en-US" dirty="0" smtClean="0"/>
              <a:t>(piston-spring model)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365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b="1" u="sng" dirty="0" smtClean="0"/>
              <a:t>Condition 1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(if load is imposed while the valve is closed)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58" y="1689695"/>
            <a:ext cx="40957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71268" y="1916117"/>
            <a:ext cx="151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Valve closed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999721" y="2858038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77010" y="2551355"/>
            <a:ext cx="533400" cy="1588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5076056" y="1750422"/>
            <a:ext cx="3581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 will not move due to the incompressibility of water.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Therefore, no load transferred to spring because it was all carried by water.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also called the undrained condition in soil.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83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	</a:t>
            </a:r>
            <a:r>
              <a:rPr lang="en-US" sz="2400" b="1" u="sng" dirty="0" smtClean="0"/>
              <a:t>Condition 2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(if load is imposed while the valve is opened)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024" y="1470992"/>
            <a:ext cx="3933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95341" y="1928192"/>
            <a:ext cx="163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Valve opened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15235" y="3059524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92524" y="2752841"/>
            <a:ext cx="533400" cy="1588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790256" y="1412776"/>
            <a:ext cx="3886200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were forced to flow out through the valve.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flow rate depend to the diameter of the hole/valve.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of the load carried by water while some were transferred to the spring.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load increment to the spring depend to the decrease of pore water pressure.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10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44008" y="1340768"/>
            <a:ext cx="3995936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all the water extruded, the load were totally carried by spring.</a:t>
            </a:r>
          </a:p>
          <a:p>
            <a:r>
              <a:rPr lang="en-US" sz="2400" dirty="0" smtClean="0"/>
              <a:t>Deformation continue to occur until the spring reach the final condition.</a:t>
            </a:r>
          </a:p>
          <a:p>
            <a:r>
              <a:rPr lang="en-US" sz="2400" dirty="0" smtClean="0"/>
              <a:t>This condition shows the drained condition in soil.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276" y="1031557"/>
            <a:ext cx="36957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1676" y="537495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more water inside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926976" y="4574857"/>
            <a:ext cx="10668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82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39208" cy="322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4653136"/>
            <a:ext cx="913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Variation of total stress, pore water pressure and effective stress in a clay layer drained at top and bottom as the result of an added stress </a:t>
            </a:r>
          </a:p>
          <a:p>
            <a:pPr algn="ctr"/>
            <a:r>
              <a:rPr lang="en-US" sz="1200" dirty="0" smtClean="0"/>
              <a:t>(Das, 2002)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57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 t=0</a:t>
            </a:r>
            <a:endParaRPr lang="en-US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2" y="1556792"/>
            <a:ext cx="8260732" cy="329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781656" y="4880193"/>
            <a:ext cx="89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(Das, 2002)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1557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 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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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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920880" cy="326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781656" y="4952201"/>
            <a:ext cx="89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(Das, 2002)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405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0" y="1700808"/>
            <a:ext cx="7696200" cy="327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 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=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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81656" y="4941168"/>
            <a:ext cx="89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(Das, 2002)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00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u="sng" dirty="0" err="1" smtClean="0"/>
              <a:t>Oedometer</a:t>
            </a:r>
            <a:r>
              <a:rPr lang="en-US" sz="2400" u="sng" dirty="0" smtClean="0"/>
              <a:t> test</a:t>
            </a:r>
          </a:p>
          <a:p>
            <a:r>
              <a:rPr lang="en-US" sz="2400" dirty="0" smtClean="0"/>
              <a:t>Used to determine the compressibility characteristics of a saturated undisturbed or remolded soil.</a:t>
            </a:r>
          </a:p>
          <a:p>
            <a:r>
              <a:rPr lang="en-US" sz="2400" dirty="0" smtClean="0"/>
              <a:t>Sample were collected from site.</a:t>
            </a:r>
          </a:p>
          <a:p>
            <a:r>
              <a:rPr lang="en-US" sz="2400" dirty="0" smtClean="0"/>
              <a:t>Sample is placed in a metal ring.</a:t>
            </a:r>
          </a:p>
          <a:p>
            <a:r>
              <a:rPr lang="en-US" sz="2400" dirty="0" smtClean="0"/>
              <a:t>Porous disk is placed above and beneath the sample (to allow water to flow vertically into and out of the soil sample).</a:t>
            </a:r>
          </a:p>
          <a:p>
            <a:r>
              <a:rPr lang="en-US" sz="2400" dirty="0" smtClean="0"/>
              <a:t>The sample is immersed in water.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dimensional consolidation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814415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Aims</a:t>
            </a:r>
          </a:p>
          <a:p>
            <a:pPr lvl="1"/>
            <a:r>
              <a:rPr lang="en-AU" sz="1900" dirty="0" smtClean="0">
                <a:latin typeface="Helvetica LT Std Light"/>
              </a:rPr>
              <a:t>This chapter </a:t>
            </a:r>
            <a:r>
              <a:rPr lang="en-AU" sz="1900" dirty="0">
                <a:latin typeface="Helvetica LT Std Light"/>
              </a:rPr>
              <a:t>provides further discussion and explanation related to </a:t>
            </a:r>
            <a:r>
              <a:rPr lang="en-AU" sz="1900" dirty="0" smtClean="0">
                <a:latin typeface="Helvetica LT Std Light"/>
              </a:rPr>
              <a:t>soil consolidation and settlement.</a:t>
            </a:r>
          </a:p>
          <a:p>
            <a:pPr marL="457200" lvl="1" indent="0">
              <a:buNone/>
            </a:pP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Expected Outcomes</a:t>
            </a:r>
          </a:p>
          <a:p>
            <a:pPr lvl="1"/>
            <a:r>
              <a:rPr lang="en-US" sz="1900" dirty="0" smtClean="0">
                <a:latin typeface="Helvetica LT Std Light"/>
              </a:rPr>
              <a:t>Understand the theory of consolidation.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27" y="4019279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8649" y="3645024"/>
            <a:ext cx="6303591" cy="303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References</a:t>
            </a:r>
          </a:p>
          <a:p>
            <a:pPr lvl="1"/>
            <a:r>
              <a:rPr lang="en-US" sz="1800" dirty="0" smtClean="0">
                <a:latin typeface="Helvetica LT Std Light"/>
              </a:rPr>
              <a:t>Das, B.M., “Principles of Geotechnical Engineering, </a:t>
            </a:r>
            <a:r>
              <a:rPr lang="en-US" sz="1800" dirty="0">
                <a:latin typeface="Helvetica LT Std Light"/>
              </a:rPr>
              <a:t>5</a:t>
            </a:r>
            <a:r>
              <a:rPr lang="en-US" sz="1800" baseline="30000" dirty="0" smtClean="0">
                <a:latin typeface="Helvetica LT Std Light"/>
              </a:rPr>
              <a:t>th</a:t>
            </a:r>
            <a:r>
              <a:rPr lang="en-US" sz="1800" dirty="0" smtClean="0">
                <a:latin typeface="Helvetica LT Std Light"/>
              </a:rPr>
              <a:t> edition”, Thomson Learning (2002).</a:t>
            </a:r>
          </a:p>
          <a:p>
            <a:pPr lvl="1"/>
            <a:r>
              <a:rPr lang="en-US" sz="1800" dirty="0" smtClean="0">
                <a:latin typeface="Helvetica LT Std Light"/>
              </a:rPr>
              <a:t>Raj, P.P., “Soil Mechanics &amp; Foundation Engineering”, Prentice Hall (2008).</a:t>
            </a:r>
          </a:p>
          <a:p>
            <a:pPr lvl="1"/>
            <a:r>
              <a:rPr lang="en-US" sz="1800" dirty="0" smtClean="0">
                <a:latin typeface="Helvetica LT Std Light"/>
              </a:rPr>
              <a:t>Liu, C. &amp; </a:t>
            </a:r>
            <a:r>
              <a:rPr lang="en-US" sz="1800" dirty="0" err="1" smtClean="0">
                <a:latin typeface="Helvetica LT Std Light"/>
              </a:rPr>
              <a:t>Evett</a:t>
            </a:r>
            <a:r>
              <a:rPr lang="en-US" sz="1800" dirty="0" smtClean="0">
                <a:latin typeface="Helvetica LT Std Light"/>
              </a:rPr>
              <a:t>, J.B., “Soils and Foundations, 7</a:t>
            </a:r>
            <a:r>
              <a:rPr lang="en-US" sz="1800" baseline="30000" dirty="0" smtClean="0">
                <a:latin typeface="Helvetica LT Std Light"/>
              </a:rPr>
              <a:t>th</a:t>
            </a:r>
            <a:r>
              <a:rPr lang="en-US" sz="1800" dirty="0" smtClean="0">
                <a:latin typeface="Helvetica LT Std Light"/>
              </a:rPr>
              <a:t> edition”, Prentice Hall (2008).</a:t>
            </a:r>
          </a:p>
          <a:p>
            <a:pPr lvl="1"/>
            <a:r>
              <a:rPr lang="en-US" sz="1800" dirty="0" smtClean="0">
                <a:latin typeface="Helvetica LT Std Light"/>
              </a:rPr>
              <a:t>Whitlow, R., “Basic Soil Mechanics”, Prentice Hall (2004).</a:t>
            </a:r>
          </a:p>
          <a:p>
            <a:pPr lvl="1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" y="836712"/>
            <a:ext cx="6895526" cy="529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2834" y="342332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Porous stone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2834" y="532832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Porous stone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0434" y="427318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Soil specimen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2234" y="288511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Specimen ring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022234" y="3531441"/>
            <a:ext cx="800100" cy="5776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16834" y="6134819"/>
            <a:ext cx="6895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Schematic diagram of a </a:t>
            </a:r>
            <a:r>
              <a:rPr lang="en-US" sz="1200" dirty="0" err="1" smtClean="0"/>
              <a:t>consolidometer</a:t>
            </a:r>
            <a:r>
              <a:rPr lang="en-US" sz="1200" dirty="0" smtClean="0"/>
              <a:t> (Das, 2002)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44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124744"/>
            <a:ext cx="7992888" cy="34842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 specific load pressure is applied to the upper disk (the sample is compressed and deformation is measured by a dial gauge).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Dial readings and corresponding time observations are made and recorded until deformation has nearly ceased (normally 24 hour).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Graph is plotted.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procedure will be repeated with the applied pressure doubled from the previous.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80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Typical result of an </a:t>
            </a:r>
            <a:r>
              <a:rPr lang="en-US" sz="3200" dirty="0" err="1" smtClean="0"/>
              <a:t>oedometer</a:t>
            </a:r>
            <a:r>
              <a:rPr lang="en-US" sz="3200" dirty="0" smtClean="0"/>
              <a:t> test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1352" y="1484785"/>
            <a:ext cx="8175104" cy="1440160"/>
          </a:xfrm>
        </p:spPr>
        <p:txBody>
          <a:bodyPr/>
          <a:lstStyle/>
          <a:p>
            <a:r>
              <a:rPr lang="en-US" sz="2400" dirty="0" smtClean="0"/>
              <a:t>Time-deformation plot : graph with time along the abscissa (logarithmic scale) and dial readings along the ordinate (arithmetic scale).</a:t>
            </a:r>
          </a:p>
        </p:txBody>
      </p:sp>
      <p:pic>
        <p:nvPicPr>
          <p:cNvPr id="37890" name="Picture 2" descr="http://www.finesoftware.eu/geotechnical-software/help/spread-footing/img/theory-of-settlement-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1560" y="3390477"/>
            <a:ext cx="4114800" cy="2533651"/>
          </a:xfrm>
          <a:prstGeom prst="rect">
            <a:avLst/>
          </a:prstGeom>
          <a:noFill/>
        </p:spPr>
      </p:pic>
      <p:pic>
        <p:nvPicPr>
          <p:cNvPr id="37892" name="Picture 4" descr="http://environment.uwe.ac.uk/geocal/glossary/GIFS/G12COS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52328"/>
            <a:ext cx="3641413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21160" y="295232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Stage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2560" y="592412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Stage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9960" y="601199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Stage 3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168908" y="4844265"/>
            <a:ext cx="13716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3279354" y="5644660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802854" y="3523034"/>
            <a:ext cx="838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64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024" y="2133900"/>
            <a:ext cx="3581400" cy="39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624" y="2090738"/>
            <a:ext cx="4048023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876672"/>
            <a:ext cx="8147248" cy="132819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Pressure-void Ratio Curves : graph with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pressure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along the abscissa (logarithmic scale) and void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ratio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along the ordinate (arithmetic scale)</a:t>
            </a:r>
            <a:r>
              <a:rPr lang="en-US" sz="2400" dirty="0"/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267580"/>
            <a:ext cx="23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Compression curve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896582" y="2824842"/>
            <a:ext cx="748937" cy="43325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95936" y="6011996"/>
            <a:ext cx="230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Recompression curve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839977" y="4431268"/>
            <a:ext cx="1295400" cy="16002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9824" y="6031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Rebound curve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64359" y="4857066"/>
            <a:ext cx="1484531" cy="762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7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#1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Settlement of soil can be divided into three categories (immediate settlement, primary consolidation settlement, secondary consolidation settlement).</a:t>
            </a:r>
          </a:p>
          <a:p>
            <a:pPr marL="457200" lvl="1" indent="0">
              <a:buNone/>
            </a:pPr>
            <a:endParaRPr lang="en-GB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#2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Fundamental on consolidation can be further explain using piston spring model.</a:t>
            </a:r>
          </a:p>
          <a:p>
            <a:pPr lvl="1"/>
            <a:endParaRPr lang="en-GB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#3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One dimensional test or also known as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oedometer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test is a laboratory test to measure compressibility characteristics of soil.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endParaRPr lang="en-GB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Author Information</a:t>
            </a:r>
            <a:br>
              <a:rPr lang="en-GB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Amizatulhani</a:t>
            </a:r>
            <a:r>
              <a:rPr lang="en-GB" sz="2700" dirty="0" smtClean="0"/>
              <a:t> Abdullah</a:t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Mohd</a:t>
            </a:r>
            <a:r>
              <a:rPr lang="en-GB" sz="2700" dirty="0" smtClean="0"/>
              <a:t> </a:t>
            </a:r>
            <a:r>
              <a:rPr lang="en-GB" sz="2700" dirty="0" err="1" smtClean="0"/>
              <a:t>Yuhyi</a:t>
            </a:r>
            <a:r>
              <a:rPr lang="en-GB" sz="2700" dirty="0" smtClean="0"/>
              <a:t> </a:t>
            </a:r>
            <a:r>
              <a:rPr lang="en-GB" sz="2700" dirty="0" err="1" smtClean="0"/>
              <a:t>Mohd</a:t>
            </a:r>
            <a:r>
              <a:rPr lang="en-GB" sz="2700" dirty="0" smtClean="0"/>
              <a:t> </a:t>
            </a:r>
            <a:r>
              <a:rPr lang="en-GB" sz="2700" dirty="0" err="1" smtClean="0"/>
              <a:t>Tadza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Youventharan</a:t>
            </a:r>
            <a:r>
              <a:rPr lang="en-GB" sz="2700" dirty="0" smtClean="0"/>
              <a:t> </a:t>
            </a:r>
            <a:r>
              <a:rPr lang="en-GB" sz="2700" dirty="0" err="1" smtClean="0"/>
              <a:t>Duraisamy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Muzamir</a:t>
            </a:r>
            <a:r>
              <a:rPr lang="en-GB" sz="2700" dirty="0" smtClean="0"/>
              <a:t> Hasan</a:t>
            </a:r>
            <a:br>
              <a:rPr lang="en-GB" sz="2700" dirty="0" smtClean="0"/>
            </a:br>
            <a:r>
              <a:rPr lang="en-GB" sz="2700" dirty="0" smtClean="0"/>
              <a:t>Ir. </a:t>
            </a:r>
            <a:r>
              <a:rPr lang="en-GB" sz="2700" dirty="0" err="1" smtClean="0"/>
              <a:t>Azhani</a:t>
            </a:r>
            <a:r>
              <a:rPr lang="en-GB" sz="2700" dirty="0" smtClean="0"/>
              <a:t> </a:t>
            </a:r>
            <a:r>
              <a:rPr lang="en-GB" sz="2700" dirty="0" err="1" smtClean="0"/>
              <a:t>Zukri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 </a:t>
            </a:r>
            <a:endParaRPr lang="en-US" sz="2400" dirty="0"/>
          </a:p>
          <a:p>
            <a:r>
              <a:rPr lang="en-US" sz="2400" dirty="0" smtClean="0"/>
              <a:t>Types of settlement</a:t>
            </a:r>
          </a:p>
          <a:p>
            <a:r>
              <a:rPr lang="en-US" sz="2400" dirty="0" smtClean="0"/>
              <a:t>Immediate settlement</a:t>
            </a:r>
          </a:p>
          <a:p>
            <a:r>
              <a:rPr lang="en-US" sz="2400" dirty="0" smtClean="0"/>
              <a:t>Fundamental of consolidation </a:t>
            </a:r>
            <a:r>
              <a:rPr lang="en-US" sz="2400" dirty="0"/>
              <a:t>(piston-spring </a:t>
            </a:r>
            <a:r>
              <a:rPr lang="en-US" sz="2400" dirty="0" smtClean="0"/>
              <a:t>model)</a:t>
            </a:r>
          </a:p>
          <a:p>
            <a:r>
              <a:rPr lang="en-US" sz="2400" dirty="0" smtClean="0"/>
              <a:t>One dimensional consolidation test</a:t>
            </a:r>
          </a:p>
          <a:p>
            <a:r>
              <a:rPr lang="en-US" sz="2400" dirty="0" smtClean="0"/>
              <a:t>Conclusion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229600" cy="3907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Problems due to excessive settlement</a:t>
            </a:r>
          </a:p>
          <a:p>
            <a:pPr marL="0" indent="0">
              <a:buNone/>
            </a:pPr>
            <a:r>
              <a:rPr lang="en-US" sz="2400" dirty="0" smtClean="0"/>
              <a:t>	1)	Aesthetic view : the aesthetical value of the structure 			might spoiled due to presence of cracks or tilt of the 			structure caused by settlement.</a:t>
            </a:r>
          </a:p>
          <a:p>
            <a:pPr marL="0" indent="0">
              <a:buNone/>
            </a:pPr>
            <a:r>
              <a:rPr lang="en-US" sz="2400" dirty="0" smtClean="0"/>
              <a:t>	2)	Structure damage : the damages of some structure such 		as buildings and also utilities drains, pumps or electrical 		lines.</a:t>
            </a:r>
          </a:p>
          <a:p>
            <a:pPr marL="0" indent="0">
              <a:buNone/>
            </a:pPr>
            <a:r>
              <a:rPr lang="en-US" sz="2400" dirty="0" smtClean="0"/>
              <a:t>	3)	Structure failure : cause a structure to fail structurally and 		collapse.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52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52937065"/>
              </p:ext>
            </p:extLst>
          </p:nvPr>
        </p:nvGraphicFramePr>
        <p:xfrm>
          <a:off x="533400" y="1557338"/>
          <a:ext cx="8153400" cy="389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settlement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7480" y="4881354"/>
            <a:ext cx="442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sp>
        <p:nvSpPr>
          <p:cNvPr id="8" name="Curved Up Arrow 7"/>
          <p:cNvSpPr/>
          <p:nvPr/>
        </p:nvSpPr>
        <p:spPr>
          <a:xfrm>
            <a:off x="2674516" y="5013176"/>
            <a:ext cx="1091034" cy="504056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5580112" y="5013176"/>
            <a:ext cx="1080120" cy="504056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4869160"/>
            <a:ext cx="442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69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Caused by the elastic deformation of dry soil and of moist and saturated soils without any change in the moisture content in the soil.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Usually occurred immediately after load is imposed.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Completed quickly.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Constitutes a relatively small amount of total settlement.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settlement</a:t>
            </a:r>
            <a:endParaRPr lang="en-US" dirty="0"/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736" y="4823988"/>
            <a:ext cx="5769496" cy="162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414" y="3970274"/>
            <a:ext cx="2968738" cy="10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02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62607"/>
            <a:ext cx="7753051" cy="403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24200" y="1719808"/>
                <a:ext cx="772969" cy="5014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Length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Width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719808"/>
                <a:ext cx="772969" cy="501419"/>
              </a:xfrm>
              <a:prstGeom prst="rect">
                <a:avLst/>
              </a:prstGeom>
              <a:blipFill rotWithShape="1">
                <a:blip r:embed="rId3"/>
                <a:stretch>
                  <a:fillRect b="-11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24328" y="5312241"/>
            <a:ext cx="89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(Das, 2002)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16832"/>
            <a:ext cx="7753050" cy="26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44050" y="4528320"/>
            <a:ext cx="89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(Das, 2002)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74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9151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76928" y="4838324"/>
            <a:ext cx="89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(Das, 2002)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4463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1026</Words>
  <Application>Microsoft Office PowerPoint</Application>
  <PresentationFormat>On-screen Show (4:3)</PresentationFormat>
  <Paragraphs>137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GEOTECHNICAL ENGINEERING  Soil Compression,  Consolidation and Settlement</vt:lpstr>
      <vt:lpstr>Chapter description</vt:lpstr>
      <vt:lpstr>Content</vt:lpstr>
      <vt:lpstr>Introduction</vt:lpstr>
      <vt:lpstr>Types of settlement</vt:lpstr>
      <vt:lpstr>Immediate settlement</vt:lpstr>
      <vt:lpstr>PowerPoint Presentation</vt:lpstr>
      <vt:lpstr>PowerPoint Presentation</vt:lpstr>
      <vt:lpstr>PowerPoint Presentation</vt:lpstr>
      <vt:lpstr>  Example</vt:lpstr>
      <vt:lpstr>Fundamental of consolidation  (piston-spring model)</vt:lpstr>
      <vt:lpstr>PowerPoint Presentation</vt:lpstr>
      <vt:lpstr>PowerPoint Presentation</vt:lpstr>
      <vt:lpstr>PowerPoint Presentation</vt:lpstr>
      <vt:lpstr>PowerPoint Presentation</vt:lpstr>
      <vt:lpstr>At t=0</vt:lpstr>
      <vt:lpstr>At 0  t  </vt:lpstr>
      <vt:lpstr>PowerPoint Presentation</vt:lpstr>
      <vt:lpstr>One dimensional consolidation test</vt:lpstr>
      <vt:lpstr>PowerPoint Presentation</vt:lpstr>
      <vt:lpstr>PowerPoint Presentation</vt:lpstr>
      <vt:lpstr>Typical result of an oedometer test</vt:lpstr>
      <vt:lpstr>PowerPoint Presentation</vt:lpstr>
      <vt:lpstr>Conclusion</vt:lpstr>
      <vt:lpstr>Author Information Dr. Amizatulhani Abdullah Dr. Mohd Yuhyi Mohd Tadza Dr. Youventharan Duraisamy Dr. Muzamir Hasan Ir. Azhani Zukri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AAA</cp:lastModifiedBy>
  <cp:revision>349</cp:revision>
  <cp:lastPrinted>2017-07-24T03:54:17Z</cp:lastPrinted>
  <dcterms:created xsi:type="dcterms:W3CDTF">2016-03-03T08:04:10Z</dcterms:created>
  <dcterms:modified xsi:type="dcterms:W3CDTF">2017-08-30T04:22:16Z</dcterms:modified>
</cp:coreProperties>
</file>