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528" r:id="rId2"/>
    <p:sldId id="486" r:id="rId3"/>
    <p:sldId id="487" r:id="rId4"/>
    <p:sldId id="454" r:id="rId5"/>
    <p:sldId id="485" r:id="rId6"/>
    <p:sldId id="489" r:id="rId7"/>
    <p:sldId id="490" r:id="rId8"/>
    <p:sldId id="526" r:id="rId9"/>
    <p:sldId id="527" r:id="rId10"/>
    <p:sldId id="456" r:id="rId11"/>
    <p:sldId id="458" r:id="rId12"/>
    <p:sldId id="459" r:id="rId13"/>
    <p:sldId id="462" r:id="rId14"/>
    <p:sldId id="463" r:id="rId15"/>
    <p:sldId id="464" r:id="rId16"/>
    <p:sldId id="465" r:id="rId17"/>
    <p:sldId id="466" r:id="rId18"/>
    <p:sldId id="519" r:id="rId19"/>
    <p:sldId id="523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CC"/>
    <a:srgbClr val="FF00FF"/>
    <a:srgbClr val="66FFCC"/>
    <a:srgbClr val="FF33CC"/>
    <a:srgbClr val="FF6699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3" autoAdjust="0"/>
    <p:restoredTop sz="92664" autoAdjust="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AC6A8-904F-4EDD-9282-0D5F38BF05A5}" type="datetimeFigureOut">
              <a:rPr kumimoji="1" lang="ja-JP" altLang="en-US" smtClean="0"/>
              <a:pPr/>
              <a:t>2017/8/27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F002-F237-4C8F-ADE8-C1034CC8320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80149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B1E41-5C3E-4EAB-8F49-8FA69F245BEF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65F02-FCEA-48B3-A542-3263D84C8C3B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5786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5F02-FCEA-48B3-A542-3263D84C8C3B}" type="slidenum">
              <a:rPr lang="en-MY" smtClean="0"/>
              <a:pPr/>
              <a:t>2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85515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0D107-D873-42CA-A1BB-7B637AFC7E53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723711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F2767-F349-4BE1-AFC0-B7A0DF30BC1B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3206312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F2767-F349-4BE1-AFC0-B7A0DF30BC1B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101065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F2767-F349-4BE1-AFC0-B7A0DF30BC1B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168967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A70E5-8769-4633-B474-170F42AD18F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98673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BC019-B779-49B9-847F-A244E756A7C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119839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F2767-F349-4BE1-AFC0-B7A0DF30BC1B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34753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55A3A-6415-459A-87AC-057226AD3549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210431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46084-C1A8-424E-B147-9E72FDE0FE5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343402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A2409-6C8D-4732-8D80-69875D7DABBB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350786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E5DA6-060D-43EF-98BB-A87EAFE6692B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79984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4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85986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0104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08350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84334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867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05923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47036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82463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17848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0081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19262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Cycle and Renewable Energy Power Systems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(Lecture 1)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Mohamad Firdaus Basrawi, Dr. (Eng)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Engineering Faculty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mfirdausb@ump.edu.my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Image result for CC non-commerc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710030"/>
            <a:ext cx="2123727" cy="743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6" descr="combine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04" y="838200"/>
            <a:ext cx="5519473" cy="559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41" name="Object 21"/>
          <p:cNvGraphicFramePr>
            <a:graphicFrameLocks noChangeAspect="1"/>
          </p:cNvGraphicFramePr>
          <p:nvPr/>
        </p:nvGraphicFramePr>
        <p:xfrm>
          <a:off x="6324600" y="685800"/>
          <a:ext cx="2057400" cy="1273812"/>
        </p:xfrm>
        <a:graphic>
          <a:graphicData uri="http://schemas.openxmlformats.org/presentationml/2006/ole">
            <p:oleObj spid="_x0000_s215065" name="Equation" r:id="rId5" imgW="1079032" imgH="660113" progId="Equation.DSMT4">
              <p:embed/>
            </p:oleObj>
          </a:graphicData>
        </a:graphic>
      </p:graphicFrame>
      <p:graphicFrame>
        <p:nvGraphicFramePr>
          <p:cNvPr id="215042" name="Object 25"/>
          <p:cNvGraphicFramePr>
            <a:graphicFrameLocks noChangeAspect="1"/>
          </p:cNvGraphicFramePr>
          <p:nvPr/>
        </p:nvGraphicFramePr>
        <p:xfrm>
          <a:off x="5257800" y="2133600"/>
          <a:ext cx="3886200" cy="742950"/>
        </p:xfrm>
        <a:graphic>
          <a:graphicData uri="http://schemas.openxmlformats.org/presentationml/2006/ole">
            <p:oleObj spid="_x0000_s215066" name="Equation" r:id="rId6" imgW="2438400" imgH="457200" progId="Equation.DSMT4">
              <p:embed/>
            </p:oleObj>
          </a:graphicData>
        </a:graphic>
      </p:graphicFrame>
      <p:graphicFrame>
        <p:nvGraphicFramePr>
          <p:cNvPr id="21504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39461286"/>
              </p:ext>
            </p:extLst>
          </p:nvPr>
        </p:nvGraphicFramePr>
        <p:xfrm>
          <a:off x="5943600" y="4495800"/>
          <a:ext cx="1229254" cy="962025"/>
        </p:xfrm>
        <a:graphic>
          <a:graphicData uri="http://schemas.openxmlformats.org/presentationml/2006/ole">
            <p:oleObj spid="_x0000_s215067" name="Equation" r:id="rId7" imgW="558558" imgH="431613" progId="Equation.DSMT4">
              <p:embed/>
            </p:oleObj>
          </a:graphicData>
        </a:graphic>
      </p:graphicFrame>
      <p:graphicFrame>
        <p:nvGraphicFramePr>
          <p:cNvPr id="215044" name="Object 21"/>
          <p:cNvGraphicFramePr>
            <a:graphicFrameLocks noChangeAspect="1"/>
          </p:cNvGraphicFramePr>
          <p:nvPr/>
        </p:nvGraphicFramePr>
        <p:xfrm>
          <a:off x="7543800" y="4495800"/>
          <a:ext cx="1223433" cy="914400"/>
        </p:xfrm>
        <a:graphic>
          <a:graphicData uri="http://schemas.openxmlformats.org/presentationml/2006/ole">
            <p:oleObj spid="_x0000_s215068" name="Equation" r:id="rId8" imgW="583947" imgH="431613" progId="Equation.DSMT4">
              <p:embed/>
            </p:oleObj>
          </a:graphicData>
        </a:graphic>
      </p:graphicFrame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457200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/>
              <a:t>Efficiency of Combined Cycle power plant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0" y="4572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ea typeface="ＭＳ Ｐゴシック" charset="-128"/>
              </a:rPr>
              <a:t>CC efficiency when heat loss at HRGS is considered</a:t>
            </a:r>
            <a:endParaRPr lang="en-US" altLang="ja-JP" sz="2400" b="1" dirty="0">
              <a:ea typeface="ＭＳ Ｐゴシック" charset="-128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0" y="838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In actual cycle, there </a:t>
            </a:r>
            <a:r>
              <a:rPr lang="en-US" altLang="ja-JP" dirty="0">
                <a:ea typeface="ＭＳ Ｐゴシック" charset="-128"/>
              </a:rPr>
              <a:t>is always some heat loss and the heat absorbed is always less than the heat rejected.</a:t>
            </a:r>
          </a:p>
        </p:txBody>
      </p:sp>
      <p:pic>
        <p:nvPicPr>
          <p:cNvPr id="48132" name="Picture 6" descr="combin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36591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3657600" y="19050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The overall plant efficiency is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3657600" y="4191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Therefore,</a:t>
            </a:r>
          </a:p>
        </p:txBody>
      </p:sp>
      <p:sp>
        <p:nvSpPr>
          <p:cNvPr id="48137" name="Text Box 11"/>
          <p:cNvSpPr txBox="1">
            <a:spLocks noChangeArrowheads="1"/>
          </p:cNvSpPr>
          <p:nvPr/>
        </p:nvSpPr>
        <p:spPr bwMode="auto">
          <a:xfrm>
            <a:off x="0" y="5870575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Heat loss in between two plants in series</a:t>
            </a:r>
          </a:p>
        </p:txBody>
      </p:sp>
      <p:sp>
        <p:nvSpPr>
          <p:cNvPr id="48139" name="Text Box 13"/>
          <p:cNvSpPr txBox="1">
            <a:spLocks noChangeArrowheads="1"/>
          </p:cNvSpPr>
          <p:nvPr/>
        </p:nvSpPr>
        <p:spPr bwMode="auto">
          <a:xfrm>
            <a:off x="3124200" y="5943600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x</a:t>
            </a:r>
            <a:r>
              <a:rPr lang="en-US" altLang="ja-JP" sz="2000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</a:t>
            </a:r>
            <a:r>
              <a:rPr lang="en-US" altLang="ja-JP" sz="2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000" dirty="0">
                <a:ea typeface="ＭＳ Ｐゴシック" charset="-128"/>
                <a:cs typeface="Times New Roman" pitchFamily="18" charset="0"/>
              </a:rPr>
              <a:t>is fraction of the heat supplied which is lost </a:t>
            </a:r>
            <a:r>
              <a:rPr lang="en-US" altLang="ja-JP" sz="2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(</a:t>
            </a:r>
            <a:r>
              <a:rPr lang="en-US" altLang="ja-JP" sz="20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Q</a:t>
            </a:r>
            <a:r>
              <a:rPr lang="en-US" altLang="ja-JP" sz="2000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</a:t>
            </a:r>
            <a:r>
              <a:rPr lang="en-US" altLang="ja-JP" sz="20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/Q</a:t>
            </a:r>
            <a:r>
              <a:rPr lang="en-US" altLang="ja-JP" sz="2000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1</a:t>
            </a:r>
            <a:r>
              <a:rPr lang="en-US" altLang="ja-JP" sz="2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)</a:t>
            </a:r>
          </a:p>
        </p:txBody>
      </p:sp>
      <p:sp>
        <p:nvSpPr>
          <p:cNvPr id="12" name="Oval 11"/>
          <p:cNvSpPr/>
          <p:nvPr/>
        </p:nvSpPr>
        <p:spPr>
          <a:xfrm>
            <a:off x="1981200" y="38862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38862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Heat loss</a:t>
            </a:r>
          </a:p>
        </p:txBody>
      </p:sp>
      <p:graphicFrame>
        <p:nvGraphicFramePr>
          <p:cNvPr id="240641" name="Object 21"/>
          <p:cNvGraphicFramePr>
            <a:graphicFrameLocks noChangeAspect="1"/>
          </p:cNvGraphicFramePr>
          <p:nvPr/>
        </p:nvGraphicFramePr>
        <p:xfrm>
          <a:off x="3733800" y="2286000"/>
          <a:ext cx="3125788" cy="1922283"/>
        </p:xfrm>
        <a:graphic>
          <a:graphicData uri="http://schemas.openxmlformats.org/presentationml/2006/ole">
            <p:oleObj spid="_x0000_s240653" name="Equation" r:id="rId5" imgW="1879600" imgH="1143000" progId="Equation.DSMT4">
              <p:embed/>
            </p:oleObj>
          </a:graphicData>
        </a:graphic>
      </p:graphicFrame>
      <p:graphicFrame>
        <p:nvGraphicFramePr>
          <p:cNvPr id="240642" name="Object 21"/>
          <p:cNvGraphicFramePr>
            <a:graphicFrameLocks noChangeAspect="1"/>
          </p:cNvGraphicFramePr>
          <p:nvPr/>
        </p:nvGraphicFramePr>
        <p:xfrm>
          <a:off x="3748088" y="4724400"/>
          <a:ext cx="3948112" cy="1195387"/>
        </p:xfrm>
        <a:graphic>
          <a:graphicData uri="http://schemas.openxmlformats.org/presentationml/2006/ole">
            <p:oleObj spid="_x0000_s240654" name="Equation" r:id="rId6" imgW="2374900" imgH="71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500" y="804864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The ratio of </a:t>
            </a:r>
            <a:r>
              <a:rPr lang="en-US" altLang="ja-JP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Q</a:t>
            </a:r>
            <a:r>
              <a:rPr lang="en-US" altLang="ja-JP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3</a:t>
            </a:r>
            <a:r>
              <a:rPr lang="en-US" altLang="ja-JP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/Q</a:t>
            </a:r>
            <a:r>
              <a:rPr lang="en-US" altLang="ja-JP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2</a:t>
            </a:r>
            <a:r>
              <a:rPr lang="en-US" altLang="ja-JP" dirty="0">
                <a:ea typeface="ＭＳ Ｐゴシック" charset="-128"/>
              </a:rPr>
              <a:t> is the efficiency of the boiler in the bottoming plant, so that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1000" y="1905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Now,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ja-JP"/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ja-JP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3657600"/>
            <a:ext cx="8915400" cy="457200"/>
            <a:chOff x="144" y="2304"/>
            <a:chExt cx="5616" cy="288"/>
          </a:xfrm>
        </p:grpSpPr>
        <p:sp>
          <p:nvSpPr>
            <p:cNvPr id="2062" name="Text Box 8"/>
            <p:cNvSpPr txBox="1">
              <a:spLocks noChangeArrowheads="1"/>
            </p:cNvSpPr>
            <p:nvPr/>
          </p:nvSpPr>
          <p:spPr bwMode="auto">
            <a:xfrm>
              <a:off x="144" y="2352"/>
              <a:ext cx="56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ea typeface="ＭＳ Ｐゴシック" charset="-128"/>
                </a:rPr>
                <a:t>Where                          </a:t>
              </a:r>
              <a:r>
                <a:rPr lang="en-US" altLang="ja-JP" dirty="0">
                  <a:ea typeface="ＭＳ Ｐゴシック" charset="-128"/>
                </a:rPr>
                <a:t>x         Is the overall efficiency of the bottoming plant</a:t>
              </a:r>
            </a:p>
          </p:txBody>
        </p:sp>
        <p:graphicFrame>
          <p:nvGraphicFramePr>
            <p:cNvPr id="2050" name="Object 9"/>
            <p:cNvGraphicFramePr>
              <a:graphicFrameLocks noChangeAspect="1"/>
            </p:cNvGraphicFramePr>
            <p:nvPr/>
          </p:nvGraphicFramePr>
          <p:xfrm>
            <a:off x="576" y="2304"/>
            <a:ext cx="864" cy="288"/>
          </p:xfrm>
          <a:graphic>
            <a:graphicData uri="http://schemas.openxmlformats.org/presentationml/2006/ole">
              <p:oleObj spid="_x0000_s189466" name="Equation" r:id="rId4" imgW="685800" imgH="228600" progId="Equation.DSMT4">
                <p:embed/>
              </p:oleObj>
            </a:graphicData>
          </a:graphic>
        </p:graphicFrame>
        <p:graphicFrame>
          <p:nvGraphicFramePr>
            <p:cNvPr id="2051" name="Object 11"/>
            <p:cNvGraphicFramePr>
              <a:graphicFrameLocks noChangeAspect="1"/>
            </p:cNvGraphicFramePr>
            <p:nvPr/>
          </p:nvGraphicFramePr>
          <p:xfrm>
            <a:off x="1584" y="2304"/>
            <a:ext cx="216" cy="261"/>
          </p:xfrm>
          <a:graphic>
            <a:graphicData uri="http://schemas.openxmlformats.org/presentationml/2006/ole">
              <p:oleObj spid="_x0000_s189467" name="Equation" r:id="rId5" imgW="177569" imgH="215619" progId="Equation.3">
                <p:embed/>
              </p:oleObj>
            </a:graphicData>
          </a:graphic>
        </p:graphicFrame>
      </p:grpSp>
      <p:graphicFrame>
        <p:nvGraphicFramePr>
          <p:cNvPr id="18944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99808188"/>
              </p:ext>
            </p:extLst>
          </p:nvPr>
        </p:nvGraphicFramePr>
        <p:xfrm>
          <a:off x="1600200" y="1219200"/>
          <a:ext cx="4097338" cy="2349500"/>
        </p:xfrm>
        <a:graphic>
          <a:graphicData uri="http://schemas.openxmlformats.org/presentationml/2006/ole">
            <p:oleObj spid="_x0000_s189468" name="Equation" r:id="rId6" imgW="2463800" imgH="13970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combine-12"/>
          <p:cNvPicPr>
            <a:picLocks noChangeAspect="1" noChangeArrowheads="1"/>
          </p:cNvPicPr>
          <p:nvPr/>
        </p:nvPicPr>
        <p:blipFill>
          <a:blip r:embed="rId3" cstate="print"/>
          <a:srcRect l="10236"/>
          <a:stretch>
            <a:fillRect/>
          </a:stretch>
        </p:blipFill>
        <p:spPr bwMode="auto">
          <a:xfrm>
            <a:off x="5181600" y="1395413"/>
            <a:ext cx="388620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783004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ea typeface="ＭＳ Ｐゴシック" charset="-128"/>
              </a:rPr>
              <a:t>Series-parallel plants with two cyclic plants in series having supplementary firing</a:t>
            </a:r>
          </a:p>
        </p:txBody>
      </p:sp>
      <p:pic>
        <p:nvPicPr>
          <p:cNvPr id="51204" name="Picture 5" descr="combine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723" y="1395413"/>
            <a:ext cx="51816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676400" y="5119688"/>
            <a:ext cx="632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Brayton/Rankine cyclic plants with supplementary  heating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853256" y="2743200"/>
            <a:ext cx="468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333435" y="6858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Let the fraction of the total heat supplied that is used for supplementary heating be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8153400" y="5257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(6)</a:t>
            </a: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48311644"/>
              </p:ext>
            </p:extLst>
          </p:nvPr>
        </p:nvGraphicFramePr>
        <p:xfrm>
          <a:off x="1153379" y="990600"/>
          <a:ext cx="6970713" cy="5154118"/>
        </p:xfrm>
        <a:graphic>
          <a:graphicData uri="http://schemas.openxmlformats.org/presentationml/2006/ole">
            <p:oleObj spid="_x0000_s286731" name="Equation" r:id="rId4" imgW="3898800" imgH="2844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ombine-12"/>
          <p:cNvPicPr>
            <a:picLocks noChangeAspect="1" noChangeArrowheads="1"/>
          </p:cNvPicPr>
          <p:nvPr/>
        </p:nvPicPr>
        <p:blipFill>
          <a:blip r:embed="rId3" cstate="print"/>
          <a:srcRect l="11024"/>
          <a:stretch>
            <a:fillRect/>
          </a:stretch>
        </p:blipFill>
        <p:spPr bwMode="auto">
          <a:xfrm>
            <a:off x="5166946" y="1448991"/>
            <a:ext cx="38671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-29308" y="828736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ea typeface="ＭＳ Ｐゴシック" charset="-128"/>
              </a:rPr>
              <a:t>Series-parallel plans with two cyclic plants in series having supplementary </a:t>
            </a:r>
            <a:r>
              <a:rPr lang="en-US" altLang="ja-JP" sz="2000" b="1" dirty="0" smtClean="0">
                <a:ea typeface="ＭＳ Ｐゴシック" charset="-128"/>
              </a:rPr>
              <a:t>firing and </a:t>
            </a:r>
            <a:r>
              <a:rPr lang="en-US" altLang="ja-JP" sz="2000" b="1" dirty="0">
                <a:ea typeface="ＭＳ Ｐゴシック" charset="-128"/>
              </a:rPr>
              <a:t>heat loss between the two plants</a:t>
            </a:r>
          </a:p>
        </p:txBody>
      </p:sp>
      <p:pic>
        <p:nvPicPr>
          <p:cNvPr id="53252" name="Picture 4" descr="combine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654" y="1582005"/>
            <a:ext cx="51816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676400" y="5119688"/>
            <a:ext cx="632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Brayton/Rankine cyclic plants with supplementary  heating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853256" y="2743200"/>
            <a:ext cx="468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1371600" y="3657600"/>
            <a:ext cx="533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66800" y="3657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</a:rPr>
              <a:t>Q</a:t>
            </a:r>
            <a:r>
              <a:rPr kumimoji="1" lang="en-US" altLang="ja-JP" b="1" i="1" baseline="-25000" dirty="0" smtClean="0">
                <a:solidFill>
                  <a:srgbClr val="FF0000"/>
                </a:solidFill>
              </a:rPr>
              <a:t>L</a:t>
            </a:r>
            <a:endParaRPr kumimoji="1" lang="ja-JP" altLang="en-US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Let X</a:t>
            </a:r>
            <a:r>
              <a:rPr lang="en-US" altLang="ja-JP" baseline="-25000">
                <a:ea typeface="ＭＳ Ｐゴシック" charset="-128"/>
              </a:rPr>
              <a:t>2</a:t>
            </a:r>
            <a:r>
              <a:rPr lang="en-US" altLang="ja-JP">
                <a:ea typeface="ＭＳ Ｐゴシック" charset="-128"/>
              </a:rPr>
              <a:t> and x</a:t>
            </a:r>
            <a:r>
              <a:rPr lang="en-US" altLang="ja-JP" baseline="-25000">
                <a:ea typeface="ＭＳ Ｐゴシック" charset="-128"/>
              </a:rPr>
              <a:t>L</a:t>
            </a:r>
            <a:r>
              <a:rPr lang="en-US" altLang="ja-JP">
                <a:ea typeface="ＭＳ Ｐゴシック" charset="-128"/>
              </a:rPr>
              <a:t> be the fractions of heat supply (Q</a:t>
            </a:r>
            <a:r>
              <a:rPr lang="en-US" altLang="ja-JP" baseline="-25000">
                <a:ea typeface="ＭＳ Ｐゴシック" charset="-128"/>
              </a:rPr>
              <a:t>1</a:t>
            </a:r>
            <a:r>
              <a:rPr lang="en-US" altLang="ja-JP">
                <a:ea typeface="ＭＳ Ｐゴシック" charset="-128"/>
              </a:rPr>
              <a:t>) which represent supplementary heat supply (Q</a:t>
            </a:r>
            <a:r>
              <a:rPr lang="en-US" altLang="ja-JP" baseline="-25000">
                <a:ea typeface="ＭＳ Ｐゴシック" charset="-128"/>
              </a:rPr>
              <a:t>4</a:t>
            </a:r>
            <a:r>
              <a:rPr lang="en-US" altLang="ja-JP">
                <a:ea typeface="ＭＳ Ｐゴシック" charset="-128"/>
              </a:rPr>
              <a:t>) and heat loss to the surroundings (Q</a:t>
            </a:r>
            <a:r>
              <a:rPr lang="en-US" altLang="ja-JP" baseline="-25000">
                <a:ea typeface="ＭＳ Ｐゴシック" charset="-128"/>
              </a:rPr>
              <a:t>L</a:t>
            </a:r>
            <a:r>
              <a:rPr lang="en-US" altLang="ja-JP">
                <a:ea typeface="ＭＳ Ｐゴシック" charset="-128"/>
              </a:rPr>
              <a:t>), respectively</a:t>
            </a: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65293778"/>
              </p:ext>
            </p:extLst>
          </p:nvPr>
        </p:nvGraphicFramePr>
        <p:xfrm>
          <a:off x="1447800" y="1708150"/>
          <a:ext cx="7312025" cy="4788824"/>
        </p:xfrm>
        <a:graphic>
          <a:graphicData uri="http://schemas.openxmlformats.org/presentationml/2006/ole">
            <p:oleObj spid="_x0000_s287752" name="Equation" r:id="rId4" imgW="4813200" imgH="3111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327" y="671708"/>
            <a:ext cx="8458200" cy="13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the same as Eq. (3.8) derived earlier. It can also be expressed in a different way by defining the boiler </a:t>
            </a:r>
            <a:r>
              <a:rPr lang="en-MY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MY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MY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67763037"/>
              </p:ext>
            </p:extLst>
          </p:nvPr>
        </p:nvGraphicFramePr>
        <p:xfrm>
          <a:off x="1219200" y="1294061"/>
          <a:ext cx="5943600" cy="1665440"/>
        </p:xfrm>
        <a:graphic>
          <a:graphicData uri="http://schemas.openxmlformats.org/presentationml/2006/ole">
            <p:oleObj spid="_x0000_s288781" name="Equation" r:id="rId4" imgW="3670200" imgH="11808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4527" y="281032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from Eq. (3.13) the overall plant efficiency of the combined plant becomes</a:t>
            </a:r>
            <a:endParaRPr lang="en-MY" dirty="0"/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1644194"/>
              </p:ext>
            </p:extLst>
          </p:nvPr>
        </p:nvGraphicFramePr>
        <p:xfrm>
          <a:off x="498865" y="3133486"/>
          <a:ext cx="7955124" cy="2599293"/>
        </p:xfrm>
        <a:graphic>
          <a:graphicData uri="http://schemas.openxmlformats.org/presentationml/2006/ole">
            <p:oleObj spid="_x0000_s288782" name="Equation" r:id="rId5" imgW="4838400" imgH="1739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6868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ea typeface="ＭＳ Ｐゴシック" charset="-128"/>
              </a:rPr>
              <a:t>Example</a:t>
            </a:r>
          </a:p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A combined cycle gas turbine uses a simple gas turbine for topping cycle and simple rankine cycle for bottoming cycle. Atmospheric air enters the gas turbine at 101kPa and 20</a:t>
            </a:r>
            <a:r>
              <a:rPr lang="en-US" altLang="ja-JP" sz="2000" baseline="30000" dirty="0" smtClean="0">
                <a:ea typeface="ＭＳ Ｐゴシック" charset="-128"/>
              </a:rPr>
              <a:t>o</a:t>
            </a:r>
            <a:r>
              <a:rPr lang="en-US" altLang="ja-JP" sz="2000" dirty="0" smtClean="0">
                <a:ea typeface="ＭＳ Ｐゴシック" charset="-128"/>
              </a:rPr>
              <a:t>C, and the maximum gas cycle temperature is 1100</a:t>
            </a:r>
            <a:r>
              <a:rPr lang="en-US" altLang="ja-JP" sz="2000" baseline="30000" dirty="0" smtClean="0">
                <a:ea typeface="ＭＳ Ｐゴシック" charset="-128"/>
              </a:rPr>
              <a:t>o</a:t>
            </a:r>
            <a:r>
              <a:rPr lang="en-US" altLang="ja-JP" sz="2000" dirty="0" smtClean="0">
                <a:ea typeface="ＭＳ Ｐゴシック" charset="-128"/>
              </a:rPr>
              <a:t>C. The compressor ratio is 8 with isentropic efficiency of 85%. The turbine isentropic efficiency is 90%. The gas stream leaves the heat exchanger at the saturation temperature of the steam flowing through the heat exchanger. Steam flows through the heat exchanger with a pressure of 6MPa, and leaves at 320</a:t>
            </a:r>
            <a:r>
              <a:rPr lang="en-US" altLang="ja-JP" sz="2000" baseline="30000" dirty="0" smtClean="0">
                <a:ea typeface="ＭＳ Ｐゴシック" charset="-128"/>
              </a:rPr>
              <a:t>o</a:t>
            </a:r>
            <a:r>
              <a:rPr lang="en-US" altLang="ja-JP" sz="2000" dirty="0" smtClean="0">
                <a:ea typeface="ＭＳ Ｐゴシック" charset="-128"/>
              </a:rPr>
              <a:t>C. The steam cycle condenser operates at 20kPa, and the isentropic efficiency of the steam turbine is 90%. Determine the mass flow rate of air through the air compressor required for this system to produce 100MW of power. Use specific heat as 1.005kJ/kgK and specific heat ratio as 1.4.</a:t>
            </a:r>
            <a:endParaRPr lang="en-US" altLang="ja-JP" sz="20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137" y="685800"/>
            <a:ext cx="4676775" cy="53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021137" y="152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i="1" baseline="-25000" dirty="0" smtClean="0"/>
              <a:t>7</a:t>
            </a:r>
            <a:r>
              <a:rPr kumimoji="1" lang="en-US" altLang="ja-JP" dirty="0" smtClean="0"/>
              <a:t>=1100</a:t>
            </a:r>
            <a:r>
              <a:rPr kumimoji="1" lang="en-US" altLang="ja-JP" baseline="30000" dirty="0" smtClean="0"/>
              <a:t>o</a:t>
            </a:r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49537" y="607650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P</a:t>
            </a:r>
            <a:r>
              <a:rPr kumimoji="1" lang="en-US" altLang="ja-JP" i="1" baseline="-25000" dirty="0" smtClean="0"/>
              <a:t>1</a:t>
            </a:r>
            <a:r>
              <a:rPr kumimoji="1" lang="en-US" altLang="ja-JP" dirty="0" smtClean="0"/>
              <a:t>=</a:t>
            </a:r>
            <a:r>
              <a:rPr kumimoji="1" lang="en-US" altLang="ja-JP" i="1" dirty="0" smtClean="0"/>
              <a:t>P</a:t>
            </a:r>
            <a:r>
              <a:rPr kumimoji="1" lang="en-US" altLang="ja-JP" i="1" baseline="-25000" dirty="0" smtClean="0"/>
              <a:t>4</a:t>
            </a:r>
            <a:r>
              <a:rPr kumimoji="1" lang="en-US" altLang="ja-JP" dirty="0" smtClean="0"/>
              <a:t>=0.02MPa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2337" y="4114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P</a:t>
            </a:r>
            <a:r>
              <a:rPr kumimoji="1" lang="en-US" altLang="ja-JP" i="1" baseline="-25000" dirty="0" smtClean="0"/>
              <a:t>2</a:t>
            </a:r>
            <a:r>
              <a:rPr kumimoji="1" lang="en-US" altLang="ja-JP" dirty="0" smtClean="0"/>
              <a:t>=</a:t>
            </a:r>
            <a:r>
              <a:rPr kumimoji="1" lang="en-US" altLang="ja-JP" i="1" dirty="0" smtClean="0"/>
              <a:t>P</a:t>
            </a:r>
            <a:r>
              <a:rPr kumimoji="1" lang="en-US" altLang="ja-JP" i="1" baseline="-25000" dirty="0" smtClean="0"/>
              <a:t>3</a:t>
            </a:r>
            <a:r>
              <a:rPr kumimoji="1" lang="en-US" altLang="ja-JP" dirty="0" smtClean="0"/>
              <a:t>=6.0MPa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5937" y="419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i="1" baseline="-25000" dirty="0" smtClean="0"/>
              <a:t>3</a:t>
            </a:r>
            <a:r>
              <a:rPr kumimoji="1" lang="en-US" altLang="ja-JP" dirty="0" smtClean="0"/>
              <a:t>=320</a:t>
            </a:r>
            <a:r>
              <a:rPr kumimoji="1" lang="en-US" altLang="ja-JP" baseline="30000" dirty="0" smtClean="0"/>
              <a:t>o</a:t>
            </a:r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64137" y="457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Times New Roman"/>
                <a:cs typeface="Times New Roman"/>
              </a:rPr>
              <a:t>ƞ</a:t>
            </a:r>
            <a:r>
              <a:rPr kumimoji="1" lang="en-US" altLang="ja-JP" i="1" baseline="-25000" dirty="0" smtClean="0"/>
              <a:t>s,T </a:t>
            </a:r>
            <a:r>
              <a:rPr kumimoji="1" lang="en-US" altLang="ja-JP" dirty="0" smtClean="0"/>
              <a:t>=90%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1137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Times New Roman"/>
                <a:cs typeface="Times New Roman"/>
              </a:rPr>
              <a:t>ƞ</a:t>
            </a:r>
            <a:r>
              <a:rPr kumimoji="1" lang="en-US" altLang="ja-JP" i="1" baseline="-25000" dirty="0" smtClean="0"/>
              <a:t>s,C </a:t>
            </a:r>
            <a:r>
              <a:rPr kumimoji="1" lang="en-US" altLang="ja-JP" dirty="0" smtClean="0"/>
              <a:t>=85%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9737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Times New Roman"/>
                <a:cs typeface="Times New Roman"/>
              </a:rPr>
              <a:t>r</a:t>
            </a:r>
            <a:r>
              <a:rPr kumimoji="1" lang="en-US" altLang="ja-JP" i="1" baseline="-25000" dirty="0" smtClean="0"/>
              <a:t>C </a:t>
            </a:r>
            <a:r>
              <a:rPr kumimoji="1" lang="en-US" altLang="ja-JP" dirty="0" smtClean="0"/>
              <a:t>=8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737" y="3505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P</a:t>
            </a:r>
            <a:r>
              <a:rPr kumimoji="1" lang="en-US" altLang="ja-JP" i="1" baseline="-25000" dirty="0" smtClean="0"/>
              <a:t>5</a:t>
            </a:r>
            <a:r>
              <a:rPr kumimoji="1" lang="en-US" altLang="ja-JP" dirty="0" smtClean="0"/>
              <a:t>=0.101MPa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737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i="1" baseline="-25000" dirty="0" smtClean="0"/>
              <a:t>5</a:t>
            </a:r>
            <a:r>
              <a:rPr kumimoji="1" lang="en-US" altLang="ja-JP" dirty="0" smtClean="0"/>
              <a:t>=20</a:t>
            </a:r>
            <a:r>
              <a:rPr kumimoji="1" lang="en-US" altLang="ja-JP" baseline="30000" dirty="0" smtClean="0"/>
              <a:t>o</a:t>
            </a:r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graphicFrame>
        <p:nvGraphicFramePr>
          <p:cNvPr id="285699" name="Object 10"/>
          <p:cNvGraphicFramePr>
            <a:graphicFrameLocks noChangeAspect="1"/>
          </p:cNvGraphicFramePr>
          <p:nvPr/>
        </p:nvGraphicFramePr>
        <p:xfrm>
          <a:off x="0" y="1744663"/>
          <a:ext cx="1149350" cy="611187"/>
        </p:xfrm>
        <a:graphic>
          <a:graphicData uri="http://schemas.openxmlformats.org/presentationml/2006/ole">
            <p:oleObj spid="_x0000_s285717" name="Equation" r:id="rId5" imgW="431613" imgH="228501" progId="Equation.DSMT4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5791200" y="67045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 heat losses at HE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48400" y="198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From Net work relation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91200" y="914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c</a:t>
            </a:r>
            <a:r>
              <a:rPr kumimoji="1" lang="en-US" altLang="ja-JP" i="1" baseline="-25000" dirty="0" smtClean="0"/>
              <a:t>p</a:t>
            </a:r>
            <a:r>
              <a:rPr kumimoji="1" lang="en-US" altLang="ja-JP" dirty="0" smtClean="0"/>
              <a:t>=1.005kJ/kg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12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k</a:t>
            </a:r>
            <a:r>
              <a:rPr kumimoji="1" lang="en-US" altLang="ja-JP" dirty="0" smtClean="0"/>
              <a:t>=1.4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912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W</a:t>
            </a:r>
            <a:r>
              <a:rPr kumimoji="1" lang="en-US" altLang="ja-JP" i="1" baseline="-25000" dirty="0" smtClean="0"/>
              <a:t>net</a:t>
            </a:r>
            <a:r>
              <a:rPr kumimoji="1" lang="en-US" altLang="ja-JP" dirty="0" smtClean="0"/>
              <a:t>=100MW</a:t>
            </a:r>
            <a:endParaRPr kumimoji="1" lang="ja-JP" altLang="en-US" dirty="0"/>
          </a:p>
        </p:txBody>
      </p:sp>
      <p:graphicFrame>
        <p:nvGraphicFramePr>
          <p:cNvPr id="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6239430"/>
              </p:ext>
            </p:extLst>
          </p:nvPr>
        </p:nvGraphicFramePr>
        <p:xfrm>
          <a:off x="6096000" y="2333857"/>
          <a:ext cx="2686050" cy="1156744"/>
        </p:xfrm>
        <a:graphic>
          <a:graphicData uri="http://schemas.openxmlformats.org/presentationml/2006/ole">
            <p:oleObj spid="_x0000_s285718" name="Equation" r:id="rId6" imgW="1066800" imgH="457200" progId="Equation.DSMT4">
              <p:embed/>
            </p:oleObj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6172200" y="3487372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From heat balance relation at heat exchanger</a:t>
            </a:r>
            <a:endParaRPr kumimoji="1" lang="ja-JP" altLang="en-US" dirty="0"/>
          </a:p>
        </p:txBody>
      </p:sp>
      <p:graphicFrame>
        <p:nvGraphicFramePr>
          <p:cNvPr id="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045148"/>
              </p:ext>
            </p:extLst>
          </p:nvPr>
        </p:nvGraphicFramePr>
        <p:xfrm>
          <a:off x="6098320" y="4305543"/>
          <a:ext cx="2703513" cy="1183627"/>
        </p:xfrm>
        <a:graphic>
          <a:graphicData uri="http://schemas.openxmlformats.org/presentationml/2006/ole">
            <p:oleObj spid="_x0000_s285719" name="Equation" r:id="rId7" imgW="1079500" imgH="469900" progId="Equation.DSMT4">
              <p:embed/>
            </p:oleObj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6142281" y="56504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GC: </a:t>
            </a:r>
            <a:r>
              <a:rPr kumimoji="1" lang="en-US" altLang="ja-JP" sz="2000" b="1" i="1" dirty="0" smtClean="0"/>
              <a:t>T</a:t>
            </a:r>
            <a:r>
              <a:rPr kumimoji="1" lang="en-US" altLang="ja-JP" sz="2000" b="1" i="1" baseline="-25000" dirty="0" smtClean="0"/>
              <a:t>8</a:t>
            </a:r>
            <a:r>
              <a:rPr kumimoji="1" lang="en-US" altLang="ja-JP" sz="2000" b="1" i="1" dirty="0" smtClean="0"/>
              <a:t>, T</a:t>
            </a:r>
            <a:r>
              <a:rPr kumimoji="1" lang="en-US" altLang="ja-JP" sz="2000" b="1" i="1" baseline="-25000" dirty="0" smtClean="0"/>
              <a:t>9</a:t>
            </a:r>
            <a:r>
              <a:rPr kumimoji="1" lang="en-US" altLang="ja-JP" sz="2000" b="1" i="1" dirty="0" smtClean="0"/>
              <a:t>, T</a:t>
            </a:r>
            <a:r>
              <a:rPr kumimoji="1" lang="en-US" altLang="ja-JP" sz="2000" b="1" i="1" baseline="-25000" dirty="0" smtClean="0"/>
              <a:t>7</a:t>
            </a:r>
            <a:r>
              <a:rPr kumimoji="1" lang="en-US" altLang="ja-JP" sz="2000" b="1" i="1" dirty="0" smtClean="0"/>
              <a:t>, T</a:t>
            </a:r>
            <a:r>
              <a:rPr kumimoji="1" lang="en-US" altLang="ja-JP" sz="2000" b="1" i="1" baseline="-25000" dirty="0" smtClean="0"/>
              <a:t>6</a:t>
            </a:r>
            <a:r>
              <a:rPr kumimoji="1" lang="en-US" altLang="ja-JP" sz="2000" b="1" i="1" dirty="0" smtClean="0"/>
              <a:t>, T</a:t>
            </a:r>
            <a:r>
              <a:rPr kumimoji="1" lang="en-US" altLang="ja-JP" sz="2000" b="1" i="1" baseline="-25000" dirty="0" smtClean="0"/>
              <a:t>5</a:t>
            </a:r>
            <a:endParaRPr kumimoji="1" lang="ja-JP" altLang="en-US" sz="2000" b="1" i="1" baseline="-25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33489" y="604572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SC: </a:t>
            </a:r>
            <a:r>
              <a:rPr kumimoji="1" lang="en-US" altLang="ja-JP" sz="2000" b="1" i="1" dirty="0" smtClean="0"/>
              <a:t>h</a:t>
            </a:r>
            <a:r>
              <a:rPr kumimoji="1" lang="en-US" altLang="ja-JP" sz="2000" b="1" i="1" baseline="-25000" dirty="0" smtClean="0"/>
              <a:t>3</a:t>
            </a:r>
            <a:r>
              <a:rPr kumimoji="1" lang="en-US" altLang="ja-JP" sz="2000" b="1" i="1" dirty="0" smtClean="0"/>
              <a:t>, h</a:t>
            </a:r>
            <a:r>
              <a:rPr kumimoji="1" lang="en-US" altLang="ja-JP" sz="2000" b="1" i="1" baseline="-25000" dirty="0" smtClean="0"/>
              <a:t>2</a:t>
            </a:r>
            <a:r>
              <a:rPr kumimoji="1" lang="en-US" altLang="ja-JP" sz="2000" b="1" i="1" dirty="0" smtClean="0"/>
              <a:t>, h</a:t>
            </a:r>
            <a:r>
              <a:rPr kumimoji="1" lang="en-US" altLang="ja-JP" sz="2000" b="1" i="1" baseline="-25000" dirty="0" smtClean="0"/>
              <a:t>4</a:t>
            </a:r>
            <a:r>
              <a:rPr kumimoji="1" lang="en-US" altLang="ja-JP" sz="2000" b="1" i="1" dirty="0" smtClean="0"/>
              <a:t>, h</a:t>
            </a:r>
            <a:r>
              <a:rPr kumimoji="1" lang="en-US" altLang="ja-JP" sz="2000" b="1" i="1" baseline="-25000" dirty="0" smtClean="0"/>
              <a:t>1</a:t>
            </a:r>
            <a:endParaRPr kumimoji="1" lang="ja-JP" altLang="en-US" sz="20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0063" algn="l"/>
              </a:tabLst>
            </a:pP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entury Gothic"/>
                <a:cs typeface="Times New Roman" pitchFamily="18" charset="0"/>
              </a:rPr>
              <a:t>Combined cycle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00063" algn="l"/>
              </a:tabLst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entury Gothic"/>
                <a:cs typeface="Times New Roman" pitchFamily="18" charset="0"/>
              </a:rPr>
              <a:t> Gas turbine has high temperature and mass flow rate at the exhaust</a:t>
            </a:r>
            <a:r>
              <a:rPr kumimoji="1" lang="en-US" altLang="ja-JP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entury Gothic"/>
                <a:cs typeface="Times New Roman" pitchFamily="18" charset="0"/>
              </a:rPr>
              <a:t> stage.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00063" algn="l"/>
              </a:tabLst>
            </a:pPr>
            <a:r>
              <a:rPr kumimoji="1" lang="en-US" altLang="ja-JP" sz="2000" baseline="0" dirty="0" smtClean="0">
                <a:latin typeface="+mj-lt"/>
                <a:ea typeface="ＭＳ Ｐゴシック" pitchFamily="50" charset="-128"/>
                <a:cs typeface="Times New Roman" pitchFamily="18" charset="0"/>
              </a:rPr>
              <a:t> Steam turbine has lower</a:t>
            </a:r>
            <a:r>
              <a:rPr kumimoji="1" lang="en-US" altLang="ja-JP" sz="2000" dirty="0" smtClean="0">
                <a:latin typeface="+mj-lt"/>
                <a:ea typeface="ＭＳ Ｐゴシック" pitchFamily="50" charset="-128"/>
                <a:cs typeface="Times New Roman" pitchFamily="18" charset="0"/>
              </a:rPr>
              <a:t> turbine inlet temperature.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altLang="ja-JP" sz="2000" dirty="0" smtClean="0"/>
              <a:t> A widely used combination is a gas turbine fuelled by natural gas or synthesis gas from coal, and a steam power plant.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altLang="ja-JP" sz="2000" dirty="0" smtClean="0"/>
              <a:t> This is called a Combined Cycle Gas Turbine (CCGT) plant.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altLang="ja-JP" sz="2000" dirty="0" smtClean="0"/>
              <a:t>CCGT can achieve a thermal efficiency of 60%. (a steam power plant is limited to around 35-42%).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00063" algn="l"/>
              </a:tabLst>
            </a:pPr>
            <a:r>
              <a:rPr lang="en-US" altLang="ja-JP" sz="2000" dirty="0" smtClean="0"/>
              <a:t> Many new gas power plants are of this type</a:t>
            </a:r>
            <a:r>
              <a:rPr lang="en-US" altLang="ja-JP" sz="2400" dirty="0" smtClean="0"/>
              <a:t>. </a:t>
            </a:r>
            <a:endParaRPr kumimoji="1" lang="en-US" altLang="ja-JP" sz="2400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3777762"/>
            <a:ext cx="4191000" cy="25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16137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743200" y="401058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/>
              <a:t>T</a:t>
            </a:r>
            <a:r>
              <a:rPr kumimoji="1" lang="en-US" altLang="ja-JP" b="1" i="1" baseline="-25000" dirty="0" smtClean="0"/>
              <a:t>3</a:t>
            </a:r>
            <a:r>
              <a:rPr kumimoji="1" lang="en-US" altLang="ja-JP" b="1" dirty="0" smtClean="0"/>
              <a:t>: 900-1400</a:t>
            </a:r>
            <a:r>
              <a:rPr kumimoji="1" lang="en-US" altLang="ja-JP" b="1" baseline="30000" dirty="0" smtClean="0"/>
              <a:t>o</a:t>
            </a:r>
            <a:r>
              <a:rPr kumimoji="1" lang="en-US" altLang="ja-JP" b="1" dirty="0" smtClean="0"/>
              <a:t>C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19400" y="614483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/>
              <a:t>T</a:t>
            </a:r>
            <a:r>
              <a:rPr kumimoji="1" lang="en-US" altLang="ja-JP" b="1" i="1" baseline="-25000" dirty="0" smtClean="0"/>
              <a:t>4</a:t>
            </a:r>
            <a:r>
              <a:rPr kumimoji="1" lang="en-US" altLang="ja-JP" b="1" dirty="0" smtClean="0"/>
              <a:t>: 450-650</a:t>
            </a:r>
            <a:r>
              <a:rPr kumimoji="1" lang="en-US" altLang="ja-JP" b="1" baseline="30000" dirty="0" smtClean="0"/>
              <a:t>o</a:t>
            </a:r>
            <a:r>
              <a:rPr kumimoji="1" lang="en-US" altLang="ja-JP" b="1" dirty="0" smtClean="0"/>
              <a:t>C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2800" y="3810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T</a:t>
            </a:r>
            <a:r>
              <a:rPr kumimoji="1" lang="en-US" altLang="ja-JP" sz="2000" b="1" i="1" baseline="-25000" dirty="0" smtClean="0"/>
              <a:t>3,max</a:t>
            </a:r>
            <a:r>
              <a:rPr kumimoji="1" lang="en-US" altLang="ja-JP" sz="2000" b="1" dirty="0" smtClean="0"/>
              <a:t>: 655</a:t>
            </a:r>
            <a:r>
              <a:rPr kumimoji="1" lang="en-US" altLang="ja-JP" sz="2000" b="1" baseline="30000" dirty="0" smtClean="0"/>
              <a:t>o</a:t>
            </a:r>
            <a:r>
              <a:rPr kumimoji="1" lang="en-US" altLang="ja-JP" sz="2000" b="1" dirty="0" smtClean="0"/>
              <a:t>C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7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4572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ea typeface="ＭＳ Ｐゴシック" charset="-128"/>
              </a:rPr>
              <a:t>Advantages of combined cycle power plant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2000" b="1" dirty="0" smtClean="0">
                <a:ea typeface="ＭＳ Ｐゴシック" charset="-128"/>
              </a:rPr>
              <a:t>High overall plant efficiency</a:t>
            </a:r>
          </a:p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 &gt;50%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2000" b="1" dirty="0" smtClean="0">
                <a:ea typeface="ＭＳ Ｐゴシック" charset="-128"/>
              </a:rPr>
              <a:t>Low environmental impact</a:t>
            </a:r>
          </a:p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Very low NOx emissions, reduce 60% of CO2 emissions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2000" b="1" dirty="0" smtClean="0">
                <a:ea typeface="ＭＳ Ｐゴシック" charset="-128"/>
              </a:rPr>
              <a:t>Low investment cost </a:t>
            </a:r>
          </a:p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30% less than steam power plant per kW basis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2000" b="1" dirty="0" smtClean="0">
                <a:ea typeface="ＭＳ Ｐゴシック" charset="-128"/>
              </a:rPr>
              <a:t>Great operating flexibility </a:t>
            </a:r>
          </a:p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Based on Gas Cycle and Simple Steam Cycle makes it possible to start-up and shut-down the plants quickly.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2000" b="1" dirty="0" smtClean="0">
                <a:ea typeface="ＭＳ Ｐゴシック" charset="-128"/>
              </a:rPr>
              <a:t>Phased installation</a:t>
            </a:r>
          </a:p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Gas turbine can operate while steam turbine is under construction. This makes it possible to adjust the growth in demand for energy in a grid.</a:t>
            </a:r>
          </a:p>
          <a:p>
            <a:pPr>
              <a:spcBef>
                <a:spcPct val="50000"/>
              </a:spcBef>
            </a:pPr>
            <a:endParaRPr lang="en-US" altLang="ja-JP" sz="20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Brayton-Rankine Combined </a:t>
            </a:r>
            <a:r>
              <a:rPr lang="en-US" sz="2400" b="1" dirty="0" smtClean="0"/>
              <a:t>Cycle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/>
              <a:t> (Combined Cycle Gas Turbine)</a:t>
            </a:r>
            <a:endParaRPr lang="en-US" sz="2400" b="1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52265"/>
            <a:ext cx="7286625" cy="49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0" y="990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The </a:t>
            </a:r>
            <a:r>
              <a:rPr lang="en-US" altLang="ja-JP" sz="2000" dirty="0">
                <a:ea typeface="ＭＳ Ｐゴシック" charset="-128"/>
              </a:rPr>
              <a:t>topping plant operating on Bryton and the bottoming one operating on Rankine cycle</a:t>
            </a:r>
            <a:r>
              <a:rPr lang="en-US" altLang="ja-JP" sz="2000" dirty="0">
                <a:solidFill>
                  <a:srgbClr val="FFFF00"/>
                </a:solidFill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6" name="Picture 4" descr="Combined Cycle Flow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601639" cy="5257800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85800" y="6170711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http://www.tenaskawestmorelandproject.com/howitworks.html</a:t>
            </a:r>
            <a:endParaRPr lang="ja-JP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905000"/>
            <a:ext cx="1143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MY" dirty="0" smtClean="0"/>
              <a:t>Not found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0" y="5334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/>
              <a:t>Integrated Gasification </a:t>
            </a:r>
            <a:r>
              <a:rPr lang="en-US" sz="2400" b="1" dirty="0"/>
              <a:t>Combined Cycle </a:t>
            </a:r>
            <a:r>
              <a:rPr lang="en-US" sz="2400" b="1" dirty="0" smtClean="0"/>
              <a:t>(IGCC)</a:t>
            </a:r>
            <a:endParaRPr lang="en-US" sz="24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00063" algn="l"/>
              </a:tabLst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entury Gothic"/>
                <a:cs typeface="Times New Roman" pitchFamily="18" charset="0"/>
              </a:rPr>
              <a:t>Coal is</a:t>
            </a:r>
            <a:r>
              <a:rPr kumimoji="1" lang="en-US" altLang="ja-JP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entury Gothic"/>
                <a:cs typeface="Times New Roman" pitchFamily="18" charset="0"/>
              </a:rPr>
              <a:t> abundantly available in many countries.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00063" algn="l"/>
              </a:tabLst>
            </a:pPr>
            <a:r>
              <a:rPr kumimoji="1" lang="en-US" altLang="ja-JP" sz="2000" baseline="0" dirty="0" smtClean="0">
                <a:latin typeface="+mj-lt"/>
                <a:ea typeface="Century Gothic"/>
                <a:cs typeface="Times New Roman" pitchFamily="18" charset="0"/>
              </a:rPr>
              <a:t>However,</a:t>
            </a:r>
            <a:r>
              <a:rPr kumimoji="1" lang="en-US" altLang="ja-JP" sz="2000" dirty="0" smtClean="0">
                <a:latin typeface="+mj-lt"/>
                <a:ea typeface="Century Gothic"/>
                <a:cs typeface="Times New Roman" pitchFamily="18" charset="0"/>
              </a:rPr>
              <a:t> c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entury Gothic"/>
                <a:cs typeface="Times New Roman" pitchFamily="18" charset="0"/>
              </a:rPr>
              <a:t>oal based</a:t>
            </a:r>
            <a:r>
              <a:rPr kumimoji="1" lang="en-US" altLang="ja-JP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entury Gothic"/>
                <a:cs typeface="Times New Roman" pitchFamily="18" charset="0"/>
              </a:rPr>
              <a:t> steam power plants emit large amount of pollutant.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00063" algn="l"/>
              </a:tabLst>
            </a:pPr>
            <a:r>
              <a:rPr kumimoji="1" lang="en-US" altLang="ja-JP" sz="2000" baseline="0" dirty="0" smtClean="0">
                <a:latin typeface="+mj-lt"/>
                <a:ea typeface="Century Gothic"/>
                <a:cs typeface="Times New Roman" pitchFamily="18" charset="0"/>
              </a:rPr>
              <a:t>Gasification</a:t>
            </a:r>
            <a:r>
              <a:rPr kumimoji="1" lang="en-US" altLang="ja-JP" sz="2000" dirty="0" smtClean="0">
                <a:latin typeface="+mj-lt"/>
                <a:ea typeface="Century Gothic"/>
                <a:cs typeface="Times New Roman" pitchFamily="18" charset="0"/>
              </a:rPr>
              <a:t> technology is available to convert coal to synthetic gas (Syngas)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00063" algn="l"/>
              </a:tabLst>
            </a:pPr>
            <a:r>
              <a:rPr kumimoji="1" lang="en-US" altLang="ja-JP" sz="2000" dirty="0" smtClean="0">
                <a:latin typeface="+mj-lt"/>
                <a:ea typeface="Century Gothic"/>
                <a:cs typeface="Times New Roman" pitchFamily="18" charset="0"/>
              </a:rPr>
              <a:t>Since energy depletion and environmental problem became severe, many parties start to use syngas as a fuel for high efficiency CCGT.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00063" algn="l"/>
              </a:tabLst>
            </a:pPr>
            <a:r>
              <a:rPr kumimoji="1" lang="en-US" altLang="ja-JP" sz="2000" dirty="0" smtClean="0">
                <a:latin typeface="+mj-lt"/>
                <a:ea typeface="Century Gothic"/>
                <a:cs typeface="Times New Roman" pitchFamily="18" charset="0"/>
              </a:rPr>
              <a:t>It can increase thermal efficiency (energy), emit less emissions (environment), and save fuels and cheap coal can be used (economic).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00063" algn="l"/>
              </a:tabLst>
            </a:pPr>
            <a:r>
              <a:rPr kumimoji="1" lang="en-US" altLang="ja-JP" sz="2000" dirty="0" smtClean="0">
                <a:latin typeface="+mj-lt"/>
                <a:ea typeface="Century Gothic"/>
                <a:cs typeface="Times New Roman" pitchFamily="18" charset="0"/>
              </a:rPr>
              <a:t>This type of plant called IGCC. </a:t>
            </a:r>
            <a:r>
              <a:rPr lang="en-US" altLang="ja-JP" sz="2000" dirty="0" smtClean="0">
                <a:ea typeface="ＭＳ Ｐゴシック" charset="-128"/>
              </a:rPr>
              <a:t>The plant called integrated because: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AutoNum type="arabicParenR"/>
            </a:pPr>
            <a:r>
              <a:rPr lang="en-US" altLang="ja-JP" sz="2000" dirty="0" smtClean="0">
                <a:ea typeface="ＭＳ Ｐゴシック" charset="-128"/>
              </a:rPr>
              <a:t>On-site produced syngas is used as a fuel for CCGT.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AutoNum type="arabicParenR"/>
            </a:pPr>
            <a:r>
              <a:rPr lang="en-US" altLang="ja-JP" sz="2000" dirty="0" smtClean="0">
                <a:ea typeface="ＭＳ Ｐゴシック" charset="-128"/>
              </a:rPr>
              <a:t>Steam produced by the syngas cooler is also used for steam turbine.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09600" y="571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Gasification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>
            <a:stCxn id="7" idx="0"/>
          </p:cNvCxnSpPr>
          <p:nvPr/>
        </p:nvCxnSpPr>
        <p:spPr>
          <a:xfrm flipV="1">
            <a:off x="1295400" y="3962400"/>
            <a:ext cx="6858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239000" y="106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Purification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>
            <a:stCxn id="10" idx="2"/>
          </p:cNvCxnSpPr>
          <p:nvPr/>
        </p:nvCxnSpPr>
        <p:spPr>
          <a:xfrm flipH="1">
            <a:off x="6019800" y="1436132"/>
            <a:ext cx="1905000" cy="697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410200" y="586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Gas Turbine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336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Steam Turbine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43400" y="6488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Steam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26" name="直線矢印コネクタ 25"/>
          <p:cNvCxnSpPr>
            <a:stCxn id="25" idx="0"/>
          </p:cNvCxnSpPr>
          <p:nvPr/>
        </p:nvCxnSpPr>
        <p:spPr>
          <a:xfrm flipH="1" flipV="1">
            <a:off x="3733800" y="5562600"/>
            <a:ext cx="1295400" cy="926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5" idx="0"/>
          </p:cNvCxnSpPr>
          <p:nvPr/>
        </p:nvCxnSpPr>
        <p:spPr>
          <a:xfrm flipH="1" flipV="1">
            <a:off x="4724400" y="4724400"/>
            <a:ext cx="304800" cy="1764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0" y="1391802"/>
            <a:ext cx="7831880" cy="4323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1" y="3276600"/>
            <a:ext cx="1295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MY" dirty="0" smtClean="0"/>
              <a:t>Edit arrow</a:t>
            </a:r>
            <a:endParaRPr lang="en-MY" dirty="0"/>
          </a:p>
        </p:txBody>
      </p:sp>
      <p:sp>
        <p:nvSpPr>
          <p:cNvPr id="4" name="TextBox 3"/>
          <p:cNvSpPr txBox="1"/>
          <p:nvPr/>
        </p:nvSpPr>
        <p:spPr>
          <a:xfrm>
            <a:off x="2277640" y="5653445"/>
            <a:ext cx="60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/>
              <a:t>https://commons.wikimedia.org/wiki/File:IGCC_diagram.svg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http://www.ieefa.org/wp-content/uploads/2013/08/IG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838200"/>
            <a:ext cx="8829675" cy="5116727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190500" y="5970134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http://www.ieefa.org/dukes-edwardsport-igcc-still-dealing-with-technical-problems/</a:t>
            </a:r>
            <a:endParaRPr lang="en-US" sz="1200" dirty="0"/>
          </a:p>
        </p:txBody>
      </p:sp>
      <p:sp>
        <p:nvSpPr>
          <p:cNvPr id="4" name="正方形/長方形 3"/>
          <p:cNvSpPr/>
          <p:nvPr/>
        </p:nvSpPr>
        <p:spPr>
          <a:xfrm>
            <a:off x="199292" y="6143615"/>
            <a:ext cx="624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http://www.duke-energy.com/about-us/how-igcc-works.asp</a:t>
            </a:r>
            <a:endParaRPr lang="en-US" sz="1200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4572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/>
              <a:t>Integrated Gasification </a:t>
            </a:r>
            <a:r>
              <a:rPr lang="en-US" sz="2400" b="1" dirty="0"/>
              <a:t>Combined Cycle </a:t>
            </a:r>
            <a:r>
              <a:rPr lang="en-US" sz="2400" b="1" dirty="0" smtClean="0"/>
              <a:t>(IGCC)</a:t>
            </a:r>
            <a:endParaRPr 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6000" y="1676400"/>
            <a:ext cx="2590800" cy="71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 smtClean="0"/>
              <a:t>Power generation (Syngas+N</a:t>
            </a:r>
            <a:r>
              <a:rPr kumimoji="1" lang="en-US" altLang="ja-JP" sz="1400" b="1" baseline="-25000" dirty="0" smtClean="0"/>
              <a:t>2</a:t>
            </a:r>
            <a:r>
              <a:rPr kumimoji="1" lang="en-US" altLang="ja-JP" sz="1400" b="1" dirty="0" smtClean="0"/>
              <a:t>)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This can reduce flame temperature and therefore thermal NOx can be reduced</a:t>
            </a:r>
            <a:endParaRPr 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09800" y="4572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 smtClean="0"/>
              <a:t>Gasification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Coal &gt; CO+CO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+H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2400" y="198120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 smtClean="0"/>
              <a:t>Gas Purification </a:t>
            </a:r>
            <a:r>
              <a:rPr lang="en-US" sz="1400" dirty="0" smtClean="0"/>
              <a:t>Sulfer + Mercury is removed</a:t>
            </a:r>
            <a:endParaRPr 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43400" y="3657600"/>
            <a:ext cx="2362200" cy="56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 smtClean="0"/>
              <a:t>Exhaust heat recovery 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From Gasification and Gas Turbine</a:t>
            </a:r>
            <a:endParaRPr 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19600" y="5715000"/>
            <a:ext cx="1752600" cy="25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400" b="1" dirty="0" smtClean="0"/>
              <a:t>Power Generation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4556793"/>
            <a:ext cx="1524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MY" dirty="0" smtClean="0"/>
              <a:t>Not found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http://www.ge-energy.com/content/multimedia/_files/photos/gasification_labeled%20Aerial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628964" cy="649327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553200" y="4953000"/>
            <a:ext cx="1219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MY" dirty="0" smtClean="0"/>
              <a:t>Not found</a:t>
            </a:r>
            <a:endParaRPr lang="en-MY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OCW Template</Template>
  <TotalTime>41090</TotalTime>
  <Words>883</Words>
  <Application>Microsoft Office PowerPoint</Application>
  <PresentationFormat>画面に合わせる (4:3)</PresentationFormat>
  <Paragraphs>111</Paragraphs>
  <Slides>19</Slides>
  <Notes>12</Notes>
  <HiddenSlides>2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OCW Template</vt:lpstr>
      <vt:lpstr>Equation</vt:lpstr>
      <vt:lpstr>Power Plant Technology  Combined Cycle and Renewable Energy Power Systems (Lecture 1)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5AVE</cp:lastModifiedBy>
  <cp:revision>2095</cp:revision>
  <dcterms:created xsi:type="dcterms:W3CDTF">2010-07-05T07:50:24Z</dcterms:created>
  <dcterms:modified xsi:type="dcterms:W3CDTF">2017-08-27T02:45:00Z</dcterms:modified>
</cp:coreProperties>
</file>