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590" r:id="rId2"/>
    <p:sldId id="584" r:id="rId3"/>
    <p:sldId id="585" r:id="rId4"/>
    <p:sldId id="587" r:id="rId5"/>
    <p:sldId id="586" r:id="rId6"/>
    <p:sldId id="540" r:id="rId7"/>
    <p:sldId id="562" r:id="rId8"/>
    <p:sldId id="476" r:id="rId9"/>
    <p:sldId id="477" r:id="rId10"/>
    <p:sldId id="478" r:id="rId11"/>
    <p:sldId id="479" r:id="rId12"/>
    <p:sldId id="480" r:id="rId13"/>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CC00CC"/>
    <a:srgbClr val="FF00FF"/>
    <a:srgbClr val="66FFCC"/>
    <a:srgbClr val="FF33CC"/>
    <a:srgbClr val="FF6699"/>
    <a:srgbClr val="FF66C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5" autoAdjust="0"/>
    <p:restoredTop sz="96271" autoAdjust="0"/>
  </p:normalViewPr>
  <p:slideViewPr>
    <p:cSldViewPr>
      <p:cViewPr varScale="1">
        <p:scale>
          <a:sx n="72" d="100"/>
          <a:sy n="72" d="100"/>
        </p:scale>
        <p:origin x="-1266"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688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CE68ABD0-25D1-4337-A22E-FD2024DA0E18}" type="datetimeFigureOut">
              <a:rPr kumimoji="1" lang="ja-JP" altLang="en-US" smtClean="0"/>
              <a:pPr/>
              <a:t>2017/8/27</a:t>
            </a:fld>
            <a:endParaRPr kumimoji="1" lang="ja-JP" altLang="en-US"/>
          </a:p>
        </p:txBody>
      </p:sp>
      <p:sp>
        <p:nvSpPr>
          <p:cNvPr id="4" name="フッター プレースホルダ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A042E5CA-B3E1-4DEB-ADFE-B0D90E8490A4}" type="slidenum">
              <a:rPr kumimoji="1" lang="ja-JP" altLang="en-US" smtClean="0"/>
              <a:pPr/>
              <a:t>&lt;#&gt;</a:t>
            </a:fld>
            <a:endParaRPr kumimoji="1" lang="ja-JP" altLang="en-US"/>
          </a:p>
        </p:txBody>
      </p:sp>
    </p:spTree>
    <p:extLst>
      <p:ext uri="{BB962C8B-B14F-4D97-AF65-F5344CB8AC3E}">
        <p14:creationId xmlns="" xmlns:p14="http://schemas.microsoft.com/office/powerpoint/2010/main" val="4054246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0D2B1E41-5C3E-4EAB-8F49-8FA69F245BEF}" type="datetimeFigureOut">
              <a:rPr lang="en-US" smtClean="0"/>
              <a:pPr/>
              <a:t>8/27/2017</a:t>
            </a:fld>
            <a:endParaRPr lang="en-MY"/>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F1165F02-FCEA-48B3-A542-3263D84C8C3B}" type="slidenum">
              <a:rPr lang="en-MY" smtClean="0"/>
              <a:pPr/>
              <a:t>&lt;#&gt;</a:t>
            </a:fld>
            <a:endParaRPr lang="en-MY"/>
          </a:p>
        </p:txBody>
      </p:sp>
    </p:spTree>
    <p:extLst>
      <p:ext uri="{BB962C8B-B14F-4D97-AF65-F5344CB8AC3E}">
        <p14:creationId xmlns="" xmlns:p14="http://schemas.microsoft.com/office/powerpoint/2010/main" val="3257860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pPr eaLnBrk="1" hangingPunct="1"/>
            <a:endParaRPr lang="ja-JP" altLang="ja-JP" smtClean="0"/>
          </a:p>
        </p:txBody>
      </p:sp>
    </p:spTree>
    <p:extLst>
      <p:ext uri="{BB962C8B-B14F-4D97-AF65-F5344CB8AC3E}">
        <p14:creationId xmlns="" xmlns:p14="http://schemas.microsoft.com/office/powerpoint/2010/main" val="2720018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stretch>
            <a:fillRect/>
          </a:stretch>
        </p:blipFill>
        <p:spPr>
          <a:xfrm>
            <a:off x="0" y="1487487"/>
            <a:ext cx="9144000" cy="4225925"/>
          </a:xfrm>
          <a:prstGeom prst="rect">
            <a:avLst/>
          </a:prstGeom>
        </p:spPr>
      </p:pic>
      <p:sp>
        <p:nvSpPr>
          <p:cNvPr id="2" name="Title 1"/>
          <p:cNvSpPr>
            <a:spLocks noGrp="1"/>
          </p:cNvSpPr>
          <p:nvPr>
            <p:ph type="ctrTitle"/>
          </p:nvPr>
        </p:nvSpPr>
        <p:spPr>
          <a:xfrm>
            <a:off x="685800" y="2130425"/>
            <a:ext cx="7772400" cy="1470025"/>
          </a:xfrm>
        </p:spPr>
        <p:txBody>
          <a:bodyPr>
            <a:normAutofit/>
          </a:bodyPr>
          <a:lstStyle>
            <a:lvl1pPr>
              <a:defRPr sz="4000">
                <a:solidFill>
                  <a:schemeClr val="bg1"/>
                </a:solidFill>
                <a:latin typeface="Helvetica" panose="020B0604020202020204" pitchFamily="34" charset="0"/>
                <a:cs typeface="Helvetica" panose="020B0604020202020204" pitchFamily="34" charset="0"/>
              </a:defRPr>
            </a:lvl1pPr>
          </a:lstStyle>
          <a:p>
            <a:r>
              <a:rPr lang="ja-JP" altLang="en-US" smtClean="0"/>
              <a:t>マスタ タイトルの書式設定</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bg1"/>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en-US" dirty="0"/>
          </a:p>
        </p:txBody>
      </p:sp>
    </p:spTree>
    <p:extLst>
      <p:ext uri="{BB962C8B-B14F-4D97-AF65-F5344CB8AC3E}">
        <p14:creationId xmlns="" xmlns:p14="http://schemas.microsoft.com/office/powerpoint/2010/main" val="12032506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D43CEA32-84DA-45D1-A2AE-CD31EDD23B59}" type="datetimeFigureOut">
              <a:rPr lang="en-US" smtClean="0"/>
              <a:pPr/>
              <a:t>8/27/2017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 xmlns:p14="http://schemas.microsoft.com/office/powerpoint/2010/main" val="28942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D43CEA32-84DA-45D1-A2AE-CD31EDD23B59}" type="datetimeFigureOut">
              <a:rPr lang="en-US" smtClean="0"/>
              <a:pPr/>
              <a:t>8/27/2017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 xmlns:p14="http://schemas.microsoft.com/office/powerpoint/2010/main" val="184629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stretch>
            <a:fillRect/>
          </a:stretch>
        </p:blipFill>
        <p:spPr>
          <a:xfrm>
            <a:off x="457200" y="274638"/>
            <a:ext cx="8229600" cy="1142999"/>
          </a:xfrm>
          <a:prstGeom prst="rect">
            <a:avLst/>
          </a:prstGeom>
        </p:spPr>
      </p:pic>
      <p:sp>
        <p:nvSpPr>
          <p:cNvPr id="2" name="Title 1"/>
          <p:cNvSpPr>
            <a:spLocks noGrp="1"/>
          </p:cNvSpPr>
          <p:nvPr>
            <p:ph type="title"/>
          </p:nvPr>
        </p:nvSpPr>
        <p:spPr/>
        <p:txBody>
          <a:bodyPr>
            <a:normAutofit/>
          </a:bodyPr>
          <a:lstStyle>
            <a:lvl1pPr>
              <a:defRPr sz="3200">
                <a:solidFill>
                  <a:schemeClr val="bg1"/>
                </a:solidFill>
                <a:latin typeface="Helvetica" panose="020B0604020202020204" pitchFamily="34" charset="0"/>
                <a:cs typeface="Helvetica" panose="020B0604020202020204" pitchFamily="34" charset="0"/>
              </a:defRPr>
            </a:lvl1pPr>
          </a:lstStyle>
          <a:p>
            <a:r>
              <a:rPr lang="ja-JP" altLang="en-US" smtClean="0"/>
              <a:t>マスタ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D43CEA32-84DA-45D1-A2AE-CD31EDD23B59}" type="datetimeFigureOut">
              <a:rPr lang="en-US" smtClean="0"/>
              <a:pPr/>
              <a:t>8/27/2017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 xmlns:p14="http://schemas.microsoft.com/office/powerpoint/2010/main" val="2913754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Date Placeholder 3"/>
          <p:cNvSpPr>
            <a:spLocks noGrp="1"/>
          </p:cNvSpPr>
          <p:nvPr>
            <p:ph type="dt" sz="half" idx="10"/>
          </p:nvPr>
        </p:nvSpPr>
        <p:spPr/>
        <p:txBody>
          <a:bodyPr/>
          <a:lstStyle/>
          <a:p>
            <a:fld id="{D43CEA32-84DA-45D1-A2AE-CD31EDD23B59}" type="datetimeFigureOut">
              <a:rPr lang="en-US" smtClean="0"/>
              <a:pPr/>
              <a:t>8/27/2017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 xmlns:p14="http://schemas.microsoft.com/office/powerpoint/2010/main" val="34495578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 タイトルの書式設定</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Date Placeholder 4"/>
          <p:cNvSpPr>
            <a:spLocks noGrp="1"/>
          </p:cNvSpPr>
          <p:nvPr>
            <p:ph type="dt" sz="half" idx="10"/>
          </p:nvPr>
        </p:nvSpPr>
        <p:spPr/>
        <p:txBody>
          <a:bodyPr/>
          <a:lstStyle/>
          <a:p>
            <a:fld id="{D43CEA32-84DA-45D1-A2AE-CD31EDD23B59}" type="datetimeFigureOut">
              <a:rPr lang="en-US" smtClean="0"/>
              <a:pPr/>
              <a:t>8/27/2017</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 xmlns:p14="http://schemas.microsoft.com/office/powerpoint/2010/main" val="830340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 タイトルの書式設定</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Date Placeholder 6"/>
          <p:cNvSpPr>
            <a:spLocks noGrp="1"/>
          </p:cNvSpPr>
          <p:nvPr>
            <p:ph type="dt" sz="half" idx="10"/>
          </p:nvPr>
        </p:nvSpPr>
        <p:spPr/>
        <p:txBody>
          <a:bodyPr/>
          <a:lstStyle/>
          <a:p>
            <a:fld id="{D43CEA32-84DA-45D1-A2AE-CD31EDD23B59}" type="datetimeFigureOut">
              <a:rPr lang="en-US" smtClean="0"/>
              <a:pPr/>
              <a:t>8/27/2017</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 xmlns:p14="http://schemas.microsoft.com/office/powerpoint/2010/main" val="755737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 タイトルの書式設定</a:t>
            </a:r>
            <a:endParaRPr lang="en-US"/>
          </a:p>
        </p:txBody>
      </p:sp>
      <p:sp>
        <p:nvSpPr>
          <p:cNvPr id="3" name="Date Placeholder 2"/>
          <p:cNvSpPr>
            <a:spLocks noGrp="1"/>
          </p:cNvSpPr>
          <p:nvPr>
            <p:ph type="dt" sz="half" idx="10"/>
          </p:nvPr>
        </p:nvSpPr>
        <p:spPr/>
        <p:txBody>
          <a:bodyPr/>
          <a:lstStyle/>
          <a:p>
            <a:fld id="{D43CEA32-84DA-45D1-A2AE-CD31EDD23B59}" type="datetimeFigureOut">
              <a:rPr lang="en-US" smtClean="0"/>
              <a:pPr/>
              <a:t>8/27/2017</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 xmlns:p14="http://schemas.microsoft.com/office/powerpoint/2010/main" val="380840592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3CEA32-84DA-45D1-A2AE-CD31EDD23B59}" type="datetimeFigureOut">
              <a:rPr lang="en-US" smtClean="0"/>
              <a:pPr/>
              <a:t>8/27/2017</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 xmlns:p14="http://schemas.microsoft.com/office/powerpoint/2010/main" val="425739472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Date Placeholder 4"/>
          <p:cNvSpPr>
            <a:spLocks noGrp="1"/>
          </p:cNvSpPr>
          <p:nvPr>
            <p:ph type="dt" sz="half" idx="10"/>
          </p:nvPr>
        </p:nvSpPr>
        <p:spPr/>
        <p:txBody>
          <a:bodyPr/>
          <a:lstStyle/>
          <a:p>
            <a:fld id="{D43CEA32-84DA-45D1-A2AE-CD31EDD23B59}" type="datetimeFigureOut">
              <a:rPr lang="en-US" smtClean="0"/>
              <a:pPr/>
              <a:t>8/27/2017</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 xmlns:p14="http://schemas.microsoft.com/office/powerpoint/2010/main" val="165265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Date Placeholder 4"/>
          <p:cNvSpPr>
            <a:spLocks noGrp="1"/>
          </p:cNvSpPr>
          <p:nvPr>
            <p:ph type="dt" sz="half" idx="10"/>
          </p:nvPr>
        </p:nvSpPr>
        <p:spPr/>
        <p:txBody>
          <a:bodyPr/>
          <a:lstStyle/>
          <a:p>
            <a:fld id="{D43CEA32-84DA-45D1-A2AE-CD31EDD23B59}" type="datetimeFigureOut">
              <a:rPr lang="en-US" smtClean="0"/>
              <a:pPr/>
              <a:t>8/27/2017</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 xmlns:p14="http://schemas.microsoft.com/office/powerpoint/2010/main" val="1185756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ja-JP" altLang="en-US" smtClean="0"/>
              <a:t>マスタ タイトルの書式設定</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3CEA32-84DA-45D1-A2AE-CD31EDD23B59}" type="datetimeFigureOut">
              <a:rPr lang="en-US" smtClean="0"/>
              <a:pPr/>
              <a:t>8/27/2017</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B13D9-8DC8-4981-88E2-5D1D3F79495F}" type="slidenum">
              <a:rPr lang="en-MY" smtClean="0"/>
              <a:pPr/>
              <a:t>&lt;#&gt;</a:t>
            </a:fld>
            <a:endParaRPr lang="en-MY"/>
          </a:p>
        </p:txBody>
      </p:sp>
    </p:spTree>
    <p:extLst>
      <p:ext uri="{BB962C8B-B14F-4D97-AF65-F5344CB8AC3E}">
        <p14:creationId xmlns="" xmlns:p14="http://schemas.microsoft.com/office/powerpoint/2010/main" val="2047996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6.xml"/><Relationship Id="rId1" Type="http://schemas.openxmlformats.org/officeDocument/2006/relationships/vmlDrawing" Target="../drawings/vmlDrawing4.v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6.xml"/><Relationship Id="rId1" Type="http://schemas.openxmlformats.org/officeDocument/2006/relationships/vmlDrawing" Target="../drawings/vmlDrawing5.v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6.xml"/><Relationship Id="rId1" Type="http://schemas.openxmlformats.org/officeDocument/2006/relationships/vmlDrawing" Target="../drawings/vmlDrawing6.v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3.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GB" b="1" dirty="0" smtClean="0">
                <a:effectLst>
                  <a:outerShdw blurRad="38100" dist="38100" dir="2700000" algn="tl">
                    <a:srgbClr val="000000">
                      <a:alpha val="43137"/>
                    </a:srgbClr>
                  </a:outerShdw>
                </a:effectLst>
              </a:rPr>
              <a:t>Power Plant Technology</a:t>
            </a:r>
            <a:br>
              <a:rPr lang="en-GB" b="1" dirty="0" smtClean="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
            </a:r>
            <a:br>
              <a:rPr lang="en-GB" b="1" dirty="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Steam and Gas Cycle Power Plant</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a:t>
            </a:r>
            <a:r>
              <a:rPr lang="en-GB" b="1" dirty="0" smtClean="0">
                <a:effectLst>
                  <a:outerShdw blurRad="38100" dist="38100" dir="2700000" algn="tl">
                    <a:srgbClr val="000000">
                      <a:alpha val="43137"/>
                    </a:srgbClr>
                  </a:outerShdw>
                </a:effectLst>
              </a:rPr>
              <a:t>Assignment</a:t>
            </a:r>
            <a:r>
              <a:rPr lang="en-GB" b="1" dirty="0" smtClean="0">
                <a:effectLst>
                  <a:outerShdw blurRad="38100" dist="38100" dir="2700000" algn="tl">
                    <a:srgbClr val="000000">
                      <a:alpha val="43137"/>
                    </a:srgbClr>
                  </a:outerShdw>
                </a:effectLst>
              </a:rPr>
              <a:t> </a:t>
            </a:r>
            <a:r>
              <a:rPr lang="en-GB" b="1" dirty="0" smtClean="0">
                <a:effectLst>
                  <a:outerShdw blurRad="38100" dist="38100" dir="2700000" algn="tl">
                    <a:srgbClr val="000000">
                      <a:alpha val="43137"/>
                    </a:srgbClr>
                  </a:outerShdw>
                </a:effectLst>
              </a:rPr>
              <a:t>2</a:t>
            </a:r>
            <a:r>
              <a:rPr lang="en-GB" b="1" dirty="0" smtClean="0">
                <a:effectLst>
                  <a:outerShdw blurRad="38100" dist="38100" dir="2700000" algn="tl">
                    <a:srgbClr val="000000">
                      <a:alpha val="43137"/>
                    </a:srgbClr>
                  </a:outerShdw>
                </a:effectLst>
              </a:rPr>
              <a:t>)</a:t>
            </a:r>
            <a:endParaRPr lang="en-GB" b="1" dirty="0">
              <a:effectLst>
                <a:outerShdw blurRad="38100" dist="38100" dir="2700000" algn="tl">
                  <a:srgbClr val="000000">
                    <a:alpha val="43137"/>
                  </a:srgbClr>
                </a:outerShdw>
              </a:effectLst>
            </a:endParaRPr>
          </a:p>
        </p:txBody>
      </p:sp>
      <p:sp>
        <p:nvSpPr>
          <p:cNvPr id="5" name="Subtitle 4"/>
          <p:cNvSpPr>
            <a:spLocks noGrp="1"/>
          </p:cNvSpPr>
          <p:nvPr>
            <p:ph type="subTitle" idx="1"/>
          </p:nvPr>
        </p:nvSpPr>
        <p:spPr/>
        <p:txBody>
          <a:bodyPr>
            <a:normAutofit fontScale="85000" lnSpcReduction="20000"/>
          </a:bodyPr>
          <a:lstStyle/>
          <a:p>
            <a:endParaRPr lang="en-GB" b="1" dirty="0" smtClean="0">
              <a:effectLst>
                <a:outerShdw blurRad="38100" dist="38100" dir="2700000" algn="tl">
                  <a:srgbClr val="000000">
                    <a:alpha val="43137"/>
                  </a:srgbClr>
                </a:outerShdw>
              </a:effectLst>
            </a:endParaRPr>
          </a:p>
          <a:p>
            <a:r>
              <a:rPr lang="en-GB" b="1" dirty="0" smtClean="0">
                <a:effectLst>
                  <a:outerShdw blurRad="38100" dist="38100" dir="2700000" algn="tl">
                    <a:srgbClr val="000000">
                      <a:alpha val="43137"/>
                    </a:srgbClr>
                  </a:outerShdw>
                </a:effectLst>
              </a:rPr>
              <a:t>by</a:t>
            </a:r>
          </a:p>
          <a:p>
            <a:r>
              <a:rPr lang="en-GB" b="1" dirty="0" smtClean="0">
                <a:effectLst>
                  <a:outerShdw blurRad="38100" dist="38100" dir="2700000" algn="tl">
                    <a:srgbClr val="000000">
                      <a:alpha val="43137"/>
                    </a:srgbClr>
                  </a:outerShdw>
                </a:effectLst>
              </a:rPr>
              <a:t>Mohamad Firdaus Basrawi, Dr. (Eng)</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Mechanical Engineering Faculty</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mfirdausb@ump.edu.my</a:t>
            </a:r>
          </a:p>
          <a:p>
            <a:endParaRPr lang="en-GB" b="1" dirty="0">
              <a:effectLst>
                <a:outerShdw blurRad="38100" dist="38100" dir="2700000" algn="tl">
                  <a:srgbClr val="000000">
                    <a:alpha val="43137"/>
                  </a:srgbClr>
                </a:outerShdw>
              </a:effectLst>
            </a:endParaRPr>
          </a:p>
        </p:txBody>
      </p:sp>
      <p:pic>
        <p:nvPicPr>
          <p:cNvPr id="52226" name="Picture 2" descr="Image result for CC non-commercial"/>
          <p:cNvPicPr>
            <a:picLocks noChangeAspect="1" noChangeArrowheads="1"/>
          </p:cNvPicPr>
          <p:nvPr/>
        </p:nvPicPr>
        <p:blipFill>
          <a:blip r:embed="rId2" cstate="print"/>
          <a:srcRect/>
          <a:stretch>
            <a:fillRect/>
          </a:stretch>
        </p:blipFill>
        <p:spPr bwMode="auto">
          <a:xfrm>
            <a:off x="7020272" y="5710030"/>
            <a:ext cx="2123727" cy="743305"/>
          </a:xfrm>
          <a:prstGeom prst="rect">
            <a:avLst/>
          </a:prstGeom>
          <a:noFill/>
        </p:spPr>
      </p:pic>
    </p:spTree>
    <p:extLst>
      <p:ext uri="{BB962C8B-B14F-4D97-AF65-F5344CB8AC3E}">
        <p14:creationId xmlns="" xmlns:p14="http://schemas.microsoft.com/office/powerpoint/2010/main" val="5475315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extLst>
              <p:ext uri="{D42A27DB-BD31-4B8C-83A1-F6EECF244321}">
                <p14:modId xmlns="" xmlns:p14="http://schemas.microsoft.com/office/powerpoint/2010/main" val="3123819276"/>
              </p:ext>
            </p:extLst>
          </p:nvPr>
        </p:nvGraphicFramePr>
        <p:xfrm>
          <a:off x="1219200" y="762000"/>
          <a:ext cx="6828609" cy="5257800"/>
        </p:xfrm>
        <a:graphic>
          <a:graphicData uri="http://schemas.openxmlformats.org/presentationml/2006/ole">
            <p:oleObj spid="_x0000_s4102" name="Equation" r:id="rId3" imgW="4063680" imgH="3124080" progId="Equation.DSMT4">
              <p:embed/>
            </p:oleObj>
          </a:graphicData>
        </a:graphic>
      </p:graphicFrame>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533400"/>
            <a:ext cx="7543800" cy="685059"/>
          </a:xfrm>
          <a:prstGeom prst="rect">
            <a:avLst/>
          </a:prstGeom>
          <a:noFill/>
        </p:spPr>
        <p:txBody>
          <a:bodyPr wrap="square" rtlCol="0">
            <a:spAutoFit/>
          </a:bodyPr>
          <a:lstStyle/>
          <a:p>
            <a:pPr>
              <a:lnSpc>
                <a:spcPct val="107000"/>
              </a:lnSpc>
              <a:spcAft>
                <a:spcPts val="800"/>
              </a:spcAft>
            </a:pPr>
            <a:r>
              <a:rPr lang="en-MY" dirty="0">
                <a:latin typeface="Calibri" panose="020F0502020204030204" pitchFamily="34" charset="0"/>
                <a:ea typeface="Calibri" panose="020F0502020204030204" pitchFamily="34" charset="0"/>
                <a:cs typeface="Times New Roman" panose="02020603050405020304" pitchFamily="18" charset="0"/>
              </a:rPr>
              <a:t>(b)  States 1 and 2 </a:t>
            </a:r>
            <a:r>
              <a:rPr lang="en-MY" dirty="0" smtClean="0">
                <a:latin typeface="Calibri" panose="020F0502020204030204" pitchFamily="34" charset="0"/>
                <a:ea typeface="Calibri" panose="020F0502020204030204" pitchFamily="34" charset="0"/>
                <a:cs typeface="Times New Roman" panose="02020603050405020304" pitchFamily="18" charset="0"/>
              </a:rPr>
              <a:t>remain, </a:t>
            </a:r>
            <a:r>
              <a:rPr lang="en-MY" dirty="0">
                <a:latin typeface="Calibri" panose="020F0502020204030204" pitchFamily="34" charset="0"/>
                <a:ea typeface="Calibri" panose="020F0502020204030204" pitchFamily="34" charset="0"/>
                <a:cs typeface="Times New Roman" panose="02020603050405020304" pitchFamily="18" charset="0"/>
              </a:rPr>
              <a:t>and the enthalpies at state 3(3Mpa and 600</a:t>
            </a:r>
            <a:r>
              <a:rPr lang="en-MY" baseline="30000" dirty="0">
                <a:latin typeface="Calibri" panose="020F0502020204030204" pitchFamily="34" charset="0"/>
                <a:ea typeface="Calibri" panose="020F0502020204030204" pitchFamily="34" charset="0"/>
                <a:cs typeface="Times New Roman" panose="02020603050405020304" pitchFamily="18" charset="0"/>
              </a:rPr>
              <a:t>o</a:t>
            </a:r>
            <a:r>
              <a:rPr lang="en-MY" dirty="0">
                <a:latin typeface="Calibri" panose="020F0502020204030204" pitchFamily="34" charset="0"/>
                <a:ea typeface="Calibri" panose="020F0502020204030204" pitchFamily="34" charset="0"/>
                <a:cs typeface="Times New Roman" panose="02020603050405020304" pitchFamily="18" charset="0"/>
              </a:rPr>
              <a:t>C) and state 4 (10kPa and s</a:t>
            </a:r>
            <a:r>
              <a:rPr lang="en-MY" baseline="-25000" dirty="0">
                <a:latin typeface="Calibri" panose="020F0502020204030204" pitchFamily="34" charset="0"/>
                <a:ea typeface="Calibri" panose="020F0502020204030204" pitchFamily="34" charset="0"/>
                <a:cs typeface="Times New Roman" panose="02020603050405020304" pitchFamily="18" charset="0"/>
              </a:rPr>
              <a:t>4</a:t>
            </a:r>
            <a:r>
              <a:rPr lang="en-MY" dirty="0">
                <a:latin typeface="Calibri" panose="020F0502020204030204" pitchFamily="34" charset="0"/>
                <a:ea typeface="Calibri" panose="020F0502020204030204" pitchFamily="34" charset="0"/>
                <a:cs typeface="Times New Roman" panose="02020603050405020304" pitchFamily="18" charset="0"/>
              </a:rPr>
              <a:t>=s</a:t>
            </a:r>
            <a:r>
              <a:rPr lang="en-MY" baseline="-25000" dirty="0">
                <a:latin typeface="Calibri" panose="020F0502020204030204" pitchFamily="34" charset="0"/>
                <a:ea typeface="Calibri" panose="020F0502020204030204" pitchFamily="34" charset="0"/>
                <a:cs typeface="Times New Roman" panose="02020603050405020304" pitchFamily="18" charset="0"/>
              </a:rPr>
              <a:t>3</a:t>
            </a:r>
            <a:r>
              <a:rPr lang="en-MY" dirty="0">
                <a:latin typeface="Calibri" panose="020F0502020204030204" pitchFamily="34" charset="0"/>
                <a:ea typeface="Calibri" panose="020F0502020204030204" pitchFamily="34" charset="0"/>
                <a:cs typeface="Times New Roman" panose="02020603050405020304" pitchFamily="18" charset="0"/>
              </a:rPr>
              <a:t>) are determined to be</a:t>
            </a:r>
            <a:endParaRPr lang="en-MY" sz="1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Object 3"/>
          <p:cNvGraphicFramePr>
            <a:graphicFrameLocks noChangeAspect="1"/>
          </p:cNvGraphicFramePr>
          <p:nvPr>
            <p:extLst>
              <p:ext uri="{D42A27DB-BD31-4B8C-83A1-F6EECF244321}">
                <p14:modId xmlns="" xmlns:p14="http://schemas.microsoft.com/office/powerpoint/2010/main" val="315061875"/>
              </p:ext>
            </p:extLst>
          </p:nvPr>
        </p:nvGraphicFramePr>
        <p:xfrm>
          <a:off x="990600" y="1828800"/>
          <a:ext cx="6475592" cy="3392487"/>
        </p:xfrm>
        <a:graphic>
          <a:graphicData uri="http://schemas.openxmlformats.org/presentationml/2006/ole">
            <p:oleObj spid="_x0000_s5124" name="Equation" r:id="rId3" imgW="3517560" imgH="1841400" progId="Equation.DSMT4">
              <p:embed/>
            </p:oleObj>
          </a:graphicData>
        </a:graphic>
      </p:graphicFrame>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9333" y="412929"/>
            <a:ext cx="8839200" cy="1200329"/>
          </a:xfrm>
          <a:prstGeom prst="rect">
            <a:avLst/>
          </a:prstGeom>
          <a:noFill/>
        </p:spPr>
        <p:txBody>
          <a:bodyPr wrap="square" rtlCol="0">
            <a:spAutoFit/>
          </a:bodyPr>
          <a:lstStyle/>
          <a:p>
            <a:r>
              <a:rPr lang="en-MY" dirty="0"/>
              <a:t>(c)   State 1 </a:t>
            </a:r>
            <a:r>
              <a:rPr lang="en-MY" dirty="0" smtClean="0"/>
              <a:t>remains, </a:t>
            </a:r>
            <a:r>
              <a:rPr lang="en-MY" dirty="0"/>
              <a:t>but the other states change. The enthalpies at state 2 (15Mpa and s</a:t>
            </a:r>
            <a:r>
              <a:rPr lang="en-MY" baseline="-25000" dirty="0"/>
              <a:t>2 </a:t>
            </a:r>
            <a:r>
              <a:rPr lang="en-MY" dirty="0"/>
              <a:t>= s</a:t>
            </a:r>
            <a:r>
              <a:rPr lang="en-MY" baseline="-25000" dirty="0"/>
              <a:t>1</a:t>
            </a:r>
            <a:r>
              <a:rPr lang="en-MY" dirty="0"/>
              <a:t>), state 3 (15Mpa and 600</a:t>
            </a:r>
            <a:r>
              <a:rPr lang="en-MY" baseline="30000" dirty="0"/>
              <a:t>o</a:t>
            </a:r>
            <a:r>
              <a:rPr lang="en-MY" dirty="0"/>
              <a:t>C), and state 4(10kPa and s</a:t>
            </a:r>
            <a:r>
              <a:rPr lang="en-MY" baseline="-25000" dirty="0"/>
              <a:t>4 </a:t>
            </a:r>
            <a:r>
              <a:rPr lang="en-MY" dirty="0"/>
              <a:t>= s</a:t>
            </a:r>
            <a:r>
              <a:rPr lang="en-MY" baseline="-25000" dirty="0"/>
              <a:t>3</a:t>
            </a:r>
            <a:r>
              <a:rPr lang="en-MY" dirty="0"/>
              <a:t>) are determined in similar manner to be</a:t>
            </a:r>
          </a:p>
          <a:p>
            <a:endParaRPr lang="en-MY" dirty="0"/>
          </a:p>
        </p:txBody>
      </p:sp>
      <p:graphicFrame>
        <p:nvGraphicFramePr>
          <p:cNvPr id="4" name="Object 3"/>
          <p:cNvGraphicFramePr>
            <a:graphicFrameLocks noChangeAspect="1"/>
          </p:cNvGraphicFramePr>
          <p:nvPr>
            <p:extLst>
              <p:ext uri="{D42A27DB-BD31-4B8C-83A1-F6EECF244321}">
                <p14:modId xmlns="" xmlns:p14="http://schemas.microsoft.com/office/powerpoint/2010/main" val="1126559741"/>
              </p:ext>
            </p:extLst>
          </p:nvPr>
        </p:nvGraphicFramePr>
        <p:xfrm>
          <a:off x="1295400" y="2133600"/>
          <a:ext cx="7372647" cy="4137112"/>
        </p:xfrm>
        <a:graphic>
          <a:graphicData uri="http://schemas.openxmlformats.org/presentationml/2006/ole">
            <p:oleObj spid="_x0000_s6147" name="Equation" r:id="rId3" imgW="3670200" imgH="2057400" progId="Equation.DSMT4">
              <p:embed/>
            </p:oleObj>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0" y="457200"/>
            <a:ext cx="2133600" cy="461963"/>
          </a:xfrm>
          <a:prstGeom prst="rect">
            <a:avLst/>
          </a:prstGeom>
          <a:noFill/>
          <a:ln w="9525">
            <a:noFill/>
            <a:miter lim="800000"/>
            <a:headEnd/>
            <a:tailEnd/>
          </a:ln>
        </p:spPr>
        <p:txBody>
          <a:bodyPr>
            <a:spAutoFit/>
          </a:bodyPr>
          <a:lstStyle/>
          <a:p>
            <a:r>
              <a:rPr lang="en-US" altLang="ja-JP" sz="2400" b="1" dirty="0" smtClean="0">
                <a:ea typeface="ＭＳ Ｐゴシック" charset="-128"/>
              </a:rPr>
              <a:t>CL 1B</a:t>
            </a:r>
            <a:endParaRPr lang="en-MY" sz="2400" b="1" dirty="0"/>
          </a:p>
        </p:txBody>
      </p:sp>
      <p:sp>
        <p:nvSpPr>
          <p:cNvPr id="7" name="Rectangle 2"/>
          <p:cNvSpPr>
            <a:spLocks noChangeArrowheads="1"/>
          </p:cNvSpPr>
          <p:nvPr/>
        </p:nvSpPr>
        <p:spPr bwMode="auto">
          <a:xfrm>
            <a:off x="0" y="1765758"/>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54000" algn="l"/>
                <a:tab pos="508000" algn="l"/>
                <a:tab pos="762000" algn="l"/>
                <a:tab pos="1016000" algn="l"/>
                <a:tab pos="1270000" algn="l"/>
                <a:tab pos="1524000" algn="l"/>
                <a:tab pos="1778000" algn="l"/>
                <a:tab pos="2032000" algn="l"/>
                <a:tab pos="2286000" algn="l"/>
                <a:tab pos="2540000" algn="l"/>
                <a:tab pos="2794000" algn="l"/>
                <a:tab pos="3048000" algn="l"/>
                <a:tab pos="3302000" algn="l"/>
                <a:tab pos="3556000" algn="l"/>
              </a:tabLst>
            </a:pPr>
            <a:r>
              <a:rPr lang="en-US" altLang="ja-JP" sz="2000" dirty="0" smtClean="0">
                <a:solidFill>
                  <a:srgbClr val="000000"/>
                </a:solidFill>
                <a:latin typeface="Times New Roman" pitchFamily="18" charset="0"/>
                <a:ea typeface="ＭＳ 明朝" pitchFamily="17" charset="-128"/>
                <a:cs typeface="Times New Roman" pitchFamily="18" charset="0"/>
              </a:rPr>
              <a:t>1. Determine why Titanium cooling tower is the most suitable material for condensor that works with sea water.</a:t>
            </a:r>
          </a:p>
          <a:p>
            <a:pPr marL="0" marR="0" lvl="0" indent="0" algn="l" defTabSz="914400" rtl="0" eaLnBrk="1" fontAlgn="base" latinLnBrk="0" hangingPunct="1">
              <a:lnSpc>
                <a:spcPct val="100000"/>
              </a:lnSpc>
              <a:spcBef>
                <a:spcPct val="0"/>
              </a:spcBef>
              <a:spcAft>
                <a:spcPct val="0"/>
              </a:spcAft>
              <a:buClrTx/>
              <a:buSzTx/>
              <a:tabLst>
                <a:tab pos="254000" algn="l"/>
                <a:tab pos="508000" algn="l"/>
                <a:tab pos="762000" algn="l"/>
                <a:tab pos="1016000" algn="l"/>
                <a:tab pos="1270000" algn="l"/>
                <a:tab pos="1524000" algn="l"/>
                <a:tab pos="1778000" algn="l"/>
                <a:tab pos="2032000" algn="l"/>
                <a:tab pos="2286000" algn="l"/>
                <a:tab pos="2540000" algn="l"/>
                <a:tab pos="2794000" algn="l"/>
                <a:tab pos="3048000" algn="l"/>
                <a:tab pos="3302000" algn="l"/>
                <a:tab pos="3556000" algn="l"/>
              </a:tabLst>
            </a:pPr>
            <a:endParaRPr lang="en-US" altLang="ja-JP" sz="2000" dirty="0" smtClean="0">
              <a:solidFill>
                <a:srgbClr val="000000"/>
              </a:solidFill>
              <a:latin typeface="Times New Roman" pitchFamily="18" charset="0"/>
              <a:ea typeface="ＭＳ 明朝" pitchFamily="17"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tabLst>
                <a:tab pos="254000" algn="l"/>
                <a:tab pos="508000" algn="l"/>
                <a:tab pos="762000" algn="l"/>
                <a:tab pos="1016000" algn="l"/>
                <a:tab pos="1270000" algn="l"/>
                <a:tab pos="1524000" algn="l"/>
                <a:tab pos="1778000" algn="l"/>
                <a:tab pos="2032000" algn="l"/>
                <a:tab pos="2286000" algn="l"/>
                <a:tab pos="2540000" algn="l"/>
                <a:tab pos="2794000" algn="l"/>
                <a:tab pos="3048000" algn="l"/>
                <a:tab pos="3302000" algn="l"/>
                <a:tab pos="3556000" algn="l"/>
              </a:tabLst>
            </a:pPr>
            <a:r>
              <a:rPr lang="en-US" altLang="ja-JP" sz="2000" dirty="0" smtClean="0">
                <a:solidFill>
                  <a:srgbClr val="000000"/>
                </a:solidFill>
                <a:latin typeface="Times New Roman" pitchFamily="18" charset="0"/>
                <a:ea typeface="ＭＳ 明朝" pitchFamily="17" charset="-128"/>
                <a:cs typeface="Times New Roman" pitchFamily="18" charset="0"/>
              </a:rPr>
              <a:t>2. Characterize type of cooling towers that are used for power plants. </a:t>
            </a:r>
            <a:endParaRPr lang="en-US" altLang="ja-JP" sz="3200" dirty="0" smtClean="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4000" algn="l"/>
                <a:tab pos="508000" algn="l"/>
                <a:tab pos="762000" algn="l"/>
                <a:tab pos="1016000" algn="l"/>
                <a:tab pos="1270000" algn="l"/>
                <a:tab pos="1524000" algn="l"/>
                <a:tab pos="1778000" algn="l"/>
                <a:tab pos="2032000" algn="l"/>
                <a:tab pos="2286000" algn="l"/>
                <a:tab pos="2540000" algn="l"/>
                <a:tab pos="2794000" algn="l"/>
                <a:tab pos="3048000" algn="l"/>
                <a:tab pos="3302000" algn="l"/>
                <a:tab pos="3556000" algn="l"/>
              </a:tabLst>
            </a:pPr>
            <a:endParaRPr kumimoji="0" lang="en-US" altLang="ja-JP"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1"/>
          <p:cNvSpPr txBox="1">
            <a:spLocks noChangeArrowheads="1"/>
          </p:cNvSpPr>
          <p:nvPr/>
        </p:nvSpPr>
        <p:spPr bwMode="auto">
          <a:xfrm>
            <a:off x="0" y="457200"/>
            <a:ext cx="3124200" cy="461963"/>
          </a:xfrm>
          <a:prstGeom prst="rect">
            <a:avLst/>
          </a:prstGeom>
          <a:noFill/>
          <a:ln w="9525">
            <a:noFill/>
            <a:miter lim="800000"/>
            <a:headEnd/>
            <a:tailEnd/>
          </a:ln>
        </p:spPr>
        <p:txBody>
          <a:bodyPr>
            <a:spAutoFit/>
          </a:bodyPr>
          <a:lstStyle/>
          <a:p>
            <a:r>
              <a:rPr lang="en-US" altLang="ja-JP" sz="2400" b="1" dirty="0" smtClean="0">
                <a:ea typeface="ＭＳ Ｐゴシック" charset="-128"/>
              </a:rPr>
              <a:t>EXAMPLE</a:t>
            </a:r>
            <a:endParaRPr lang="en-MY" sz="2400" b="1" dirty="0"/>
          </a:p>
        </p:txBody>
      </p:sp>
      <p:sp>
        <p:nvSpPr>
          <p:cNvPr id="6" name="正方形/長方形 5"/>
          <p:cNvSpPr/>
          <p:nvPr/>
        </p:nvSpPr>
        <p:spPr>
          <a:xfrm>
            <a:off x="152400" y="1219200"/>
            <a:ext cx="8763000" cy="923330"/>
          </a:xfrm>
          <a:prstGeom prst="rect">
            <a:avLst/>
          </a:prstGeom>
        </p:spPr>
        <p:txBody>
          <a:bodyPr wrap="square">
            <a:spAutoFit/>
          </a:bodyPr>
          <a:lstStyle/>
          <a:p>
            <a:r>
              <a:rPr lang="en-US" dirty="0" smtClean="0"/>
              <a:t>A simple Brayton cycle has a pressure ratio of 10, and air works as the working fluid. Determine air temperature at turbine exit, thermal efficiency and net work output. It should be noted that </a:t>
            </a:r>
            <a:r>
              <a:rPr lang="en-US" i="1" dirty="0" smtClean="0"/>
              <a:t>C</a:t>
            </a:r>
            <a:r>
              <a:rPr lang="en-US" i="1" baseline="-25000" dirty="0" smtClean="0"/>
              <a:t>p</a:t>
            </a:r>
            <a:r>
              <a:rPr lang="en-US" dirty="0" smtClean="0"/>
              <a:t>= 1.005kJ/kg.K, </a:t>
            </a:r>
            <a:r>
              <a:rPr lang="en-US" i="1" dirty="0" smtClean="0"/>
              <a:t>k</a:t>
            </a:r>
            <a:r>
              <a:rPr lang="en-US" dirty="0" smtClean="0"/>
              <a:t>= 1.4, </a:t>
            </a:r>
            <a:r>
              <a:rPr lang="en-US" i="1" dirty="0" smtClean="0"/>
              <a:t>T</a:t>
            </a:r>
            <a:r>
              <a:rPr lang="en-US" i="1" baseline="-25000" dirty="0" smtClean="0"/>
              <a:t>it</a:t>
            </a:r>
            <a:r>
              <a:rPr lang="en-US" dirty="0" smtClean="0"/>
              <a:t>= 1240K</a:t>
            </a:r>
            <a:r>
              <a:rPr lang="en-US" i="1" dirty="0" smtClean="0"/>
              <a:t>, T</a:t>
            </a:r>
            <a:r>
              <a:rPr lang="en-US" i="1" baseline="-25000" dirty="0" smtClean="0"/>
              <a:t>amb</a:t>
            </a:r>
            <a:r>
              <a:rPr lang="en-US" dirty="0" smtClean="0"/>
              <a:t>=295K, </a:t>
            </a:r>
            <a:r>
              <a:rPr lang="en-US" i="1" dirty="0" smtClean="0"/>
              <a:t>n</a:t>
            </a:r>
            <a:r>
              <a:rPr lang="en-US" i="1" baseline="-25000" dirty="0" smtClean="0"/>
              <a:t>T</a:t>
            </a:r>
            <a:r>
              <a:rPr lang="en-US" dirty="0" smtClean="0"/>
              <a:t>= 0.87, </a:t>
            </a:r>
            <a:r>
              <a:rPr lang="en-US" i="1" dirty="0" smtClean="0"/>
              <a:t>n</a:t>
            </a:r>
            <a:r>
              <a:rPr lang="en-US" i="1" baseline="-25000" dirty="0" smtClean="0"/>
              <a:t>c</a:t>
            </a:r>
            <a:r>
              <a:rPr lang="en-US" dirty="0" smtClean="0"/>
              <a:t>=0.83.</a:t>
            </a:r>
            <a:endParaRPr lang="en-US" dirty="0"/>
          </a:p>
        </p:txBody>
      </p:sp>
      <p:pic>
        <p:nvPicPr>
          <p:cNvPr id="479234" name="Picture 2"/>
          <p:cNvPicPr>
            <a:picLocks noChangeAspect="1" noChangeArrowheads="1"/>
          </p:cNvPicPr>
          <p:nvPr/>
        </p:nvPicPr>
        <p:blipFill>
          <a:blip r:embed="rId2" cstate="print"/>
          <a:srcRect/>
          <a:stretch>
            <a:fillRect/>
          </a:stretch>
        </p:blipFill>
        <p:spPr bwMode="auto">
          <a:xfrm>
            <a:off x="2057400" y="2438400"/>
            <a:ext cx="4572000" cy="354197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1"/>
          <p:cNvSpPr txBox="1">
            <a:spLocks noChangeArrowheads="1"/>
          </p:cNvSpPr>
          <p:nvPr/>
        </p:nvSpPr>
        <p:spPr bwMode="auto">
          <a:xfrm>
            <a:off x="0" y="457200"/>
            <a:ext cx="3124200" cy="461963"/>
          </a:xfrm>
          <a:prstGeom prst="rect">
            <a:avLst/>
          </a:prstGeom>
          <a:noFill/>
          <a:ln w="9525">
            <a:noFill/>
            <a:miter lim="800000"/>
            <a:headEnd/>
            <a:tailEnd/>
          </a:ln>
        </p:spPr>
        <p:txBody>
          <a:bodyPr>
            <a:spAutoFit/>
          </a:bodyPr>
          <a:lstStyle/>
          <a:p>
            <a:r>
              <a:rPr lang="en-US" altLang="ja-JP" sz="2400" b="1" dirty="0" smtClean="0">
                <a:ea typeface="ＭＳ Ｐゴシック" charset="-128"/>
              </a:rPr>
              <a:t>EXAMPLE</a:t>
            </a:r>
            <a:endParaRPr lang="en-MY" sz="2400" b="1" dirty="0"/>
          </a:p>
        </p:txBody>
      </p:sp>
      <p:pic>
        <p:nvPicPr>
          <p:cNvPr id="6" name="Picture 2"/>
          <p:cNvPicPr>
            <a:picLocks noChangeAspect="1" noChangeArrowheads="1"/>
          </p:cNvPicPr>
          <p:nvPr/>
        </p:nvPicPr>
        <p:blipFill>
          <a:blip r:embed="rId3" cstate="print"/>
          <a:srcRect/>
          <a:stretch>
            <a:fillRect/>
          </a:stretch>
        </p:blipFill>
        <p:spPr bwMode="auto">
          <a:xfrm>
            <a:off x="6172200" y="990600"/>
            <a:ext cx="2604810" cy="2017970"/>
          </a:xfrm>
          <a:prstGeom prst="rect">
            <a:avLst/>
          </a:prstGeom>
          <a:noFill/>
          <a:ln w="9525">
            <a:noFill/>
            <a:miter lim="800000"/>
            <a:headEnd/>
            <a:tailEnd/>
          </a:ln>
        </p:spPr>
      </p:pic>
      <p:graphicFrame>
        <p:nvGraphicFramePr>
          <p:cNvPr id="2" name="Object 1"/>
          <p:cNvGraphicFramePr>
            <a:graphicFrameLocks noChangeAspect="1"/>
          </p:cNvGraphicFramePr>
          <p:nvPr>
            <p:extLst>
              <p:ext uri="{D42A27DB-BD31-4B8C-83A1-F6EECF244321}">
                <p14:modId xmlns="" xmlns:p14="http://schemas.microsoft.com/office/powerpoint/2010/main" val="2854321790"/>
              </p:ext>
            </p:extLst>
          </p:nvPr>
        </p:nvGraphicFramePr>
        <p:xfrm>
          <a:off x="381000" y="3293214"/>
          <a:ext cx="8539163" cy="1187450"/>
        </p:xfrm>
        <a:graphic>
          <a:graphicData uri="http://schemas.openxmlformats.org/presentationml/2006/ole">
            <p:oleObj spid="_x0000_s1039" name="Equation" r:id="rId4" imgW="5206680" imgH="723600" progId="Equation.DSMT4">
              <p:embed/>
            </p:oleObj>
          </a:graphicData>
        </a:graphic>
      </p:graphicFrame>
      <p:graphicFrame>
        <p:nvGraphicFramePr>
          <p:cNvPr id="3" name="Object 2"/>
          <p:cNvGraphicFramePr>
            <a:graphicFrameLocks noChangeAspect="1"/>
          </p:cNvGraphicFramePr>
          <p:nvPr>
            <p:extLst>
              <p:ext uri="{D42A27DB-BD31-4B8C-83A1-F6EECF244321}">
                <p14:modId xmlns="" xmlns:p14="http://schemas.microsoft.com/office/powerpoint/2010/main" val="2055676295"/>
              </p:ext>
            </p:extLst>
          </p:nvPr>
        </p:nvGraphicFramePr>
        <p:xfrm>
          <a:off x="540544" y="5181600"/>
          <a:ext cx="5167312" cy="727075"/>
        </p:xfrm>
        <a:graphic>
          <a:graphicData uri="http://schemas.openxmlformats.org/presentationml/2006/ole">
            <p:oleObj spid="_x0000_s1040" name="Equation" r:id="rId5" imgW="3162240" imgH="444240" progId="Equation.DSMT4">
              <p:embed/>
            </p:oleObj>
          </a:graphicData>
        </a:graphic>
      </p:graphicFrame>
      <p:sp>
        <p:nvSpPr>
          <p:cNvPr id="7" name="正方形/長方形 6"/>
          <p:cNvSpPr/>
          <p:nvPr/>
        </p:nvSpPr>
        <p:spPr>
          <a:xfrm>
            <a:off x="152400" y="1219200"/>
            <a:ext cx="5943600" cy="1477328"/>
          </a:xfrm>
          <a:prstGeom prst="rect">
            <a:avLst/>
          </a:prstGeom>
        </p:spPr>
        <p:txBody>
          <a:bodyPr wrap="square">
            <a:spAutoFit/>
          </a:bodyPr>
          <a:lstStyle/>
          <a:p>
            <a:r>
              <a:rPr lang="en-US" dirty="0" smtClean="0"/>
              <a:t>A simple Brayton cycle has a pressure ratio of 10, and air works as the working fluid. Determine air temperature at turbine exit, thermal efficiency and net work output. It should be noted that </a:t>
            </a:r>
            <a:r>
              <a:rPr lang="en-US" i="1" dirty="0" smtClean="0"/>
              <a:t>C</a:t>
            </a:r>
            <a:r>
              <a:rPr lang="en-US" i="1" baseline="-25000" dirty="0" smtClean="0"/>
              <a:t>p</a:t>
            </a:r>
            <a:r>
              <a:rPr lang="en-US" dirty="0" smtClean="0"/>
              <a:t>= 1.005kJ/kg.K, </a:t>
            </a:r>
            <a:r>
              <a:rPr lang="en-US" i="1" dirty="0" smtClean="0"/>
              <a:t>k</a:t>
            </a:r>
            <a:r>
              <a:rPr lang="en-US" dirty="0" smtClean="0"/>
              <a:t>= 1.4, </a:t>
            </a:r>
            <a:r>
              <a:rPr lang="en-US" i="1" dirty="0" smtClean="0"/>
              <a:t>T</a:t>
            </a:r>
            <a:r>
              <a:rPr lang="en-US" i="1" baseline="-25000" dirty="0" smtClean="0"/>
              <a:t>it</a:t>
            </a:r>
            <a:r>
              <a:rPr lang="en-US" dirty="0" smtClean="0"/>
              <a:t>= 1240K</a:t>
            </a:r>
            <a:r>
              <a:rPr lang="en-US" i="1" dirty="0" smtClean="0"/>
              <a:t>, T</a:t>
            </a:r>
            <a:r>
              <a:rPr lang="en-US" i="1" baseline="-25000" dirty="0" smtClean="0"/>
              <a:t>amb</a:t>
            </a:r>
            <a:r>
              <a:rPr lang="en-US" dirty="0" smtClean="0"/>
              <a:t>=295K, </a:t>
            </a:r>
            <a:r>
              <a:rPr lang="en-US" i="1" dirty="0" smtClean="0"/>
              <a:t>n</a:t>
            </a:r>
            <a:r>
              <a:rPr lang="en-US" i="1" baseline="-25000" dirty="0" smtClean="0"/>
              <a:t>T</a:t>
            </a:r>
            <a:r>
              <a:rPr lang="en-US" dirty="0" smtClean="0"/>
              <a:t>= 0.87, </a:t>
            </a:r>
            <a:r>
              <a:rPr lang="en-US" i="1" dirty="0" smtClean="0"/>
              <a:t>n</a:t>
            </a:r>
            <a:r>
              <a:rPr lang="en-US" i="1" baseline="-25000" dirty="0" smtClean="0"/>
              <a:t>c</a:t>
            </a:r>
            <a:r>
              <a:rPr lang="en-US" dirty="0" smtClean="0"/>
              <a:t>=0.83.</a:t>
            </a:r>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1"/>
          <p:cNvSpPr txBox="1">
            <a:spLocks noChangeArrowheads="1"/>
          </p:cNvSpPr>
          <p:nvPr/>
        </p:nvSpPr>
        <p:spPr bwMode="auto">
          <a:xfrm>
            <a:off x="381000" y="566737"/>
            <a:ext cx="3124200" cy="461963"/>
          </a:xfrm>
          <a:prstGeom prst="rect">
            <a:avLst/>
          </a:prstGeom>
          <a:noFill/>
          <a:ln w="9525">
            <a:noFill/>
            <a:miter lim="800000"/>
            <a:headEnd/>
            <a:tailEnd/>
          </a:ln>
        </p:spPr>
        <p:txBody>
          <a:bodyPr>
            <a:spAutoFit/>
          </a:bodyPr>
          <a:lstStyle/>
          <a:p>
            <a:r>
              <a:rPr lang="en-US" altLang="ja-JP" sz="2400" b="1" dirty="0" smtClean="0">
                <a:ea typeface="ＭＳ Ｐゴシック" charset="-128"/>
              </a:rPr>
              <a:t>EXAMPLE</a:t>
            </a:r>
            <a:endParaRPr lang="en-MY" sz="2400" b="1" dirty="0"/>
          </a:p>
        </p:txBody>
      </p:sp>
      <p:graphicFrame>
        <p:nvGraphicFramePr>
          <p:cNvPr id="2" name="Object 1"/>
          <p:cNvGraphicFramePr>
            <a:graphicFrameLocks noChangeAspect="1"/>
          </p:cNvGraphicFramePr>
          <p:nvPr>
            <p:extLst>
              <p:ext uri="{D42A27DB-BD31-4B8C-83A1-F6EECF244321}">
                <p14:modId xmlns="" xmlns:p14="http://schemas.microsoft.com/office/powerpoint/2010/main" val="3012805274"/>
              </p:ext>
            </p:extLst>
          </p:nvPr>
        </p:nvGraphicFramePr>
        <p:xfrm>
          <a:off x="1066800" y="1219200"/>
          <a:ext cx="6705600" cy="5244124"/>
        </p:xfrm>
        <a:graphic>
          <a:graphicData uri="http://schemas.openxmlformats.org/presentationml/2006/ole">
            <p:oleObj spid="_x0000_s2054" name="Equation" r:id="rId3" imgW="3962160" imgH="3098520" progId="Equation.DSMT4">
              <p:embed/>
            </p:oleObj>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9" name="Picture 4"/>
          <p:cNvPicPr>
            <a:picLocks noChangeAspect="1" noChangeArrowheads="1"/>
          </p:cNvPicPr>
          <p:nvPr/>
        </p:nvPicPr>
        <p:blipFill>
          <a:blip r:embed="rId2" cstate="print"/>
          <a:srcRect/>
          <a:stretch>
            <a:fillRect/>
          </a:stretch>
        </p:blipFill>
        <p:spPr bwMode="auto">
          <a:xfrm>
            <a:off x="47625" y="2606675"/>
            <a:ext cx="4810125" cy="4362450"/>
          </a:xfrm>
          <a:prstGeom prst="rect">
            <a:avLst/>
          </a:prstGeom>
          <a:noFill/>
          <a:ln w="9525">
            <a:noFill/>
            <a:miter lim="800000"/>
            <a:headEnd/>
            <a:tailEnd/>
          </a:ln>
        </p:spPr>
      </p:pic>
      <p:sp>
        <p:nvSpPr>
          <p:cNvPr id="26626" name="TextBox 1"/>
          <p:cNvSpPr txBox="1">
            <a:spLocks noChangeArrowheads="1"/>
          </p:cNvSpPr>
          <p:nvPr/>
        </p:nvSpPr>
        <p:spPr bwMode="auto">
          <a:xfrm>
            <a:off x="0" y="457200"/>
            <a:ext cx="3124200" cy="461963"/>
          </a:xfrm>
          <a:prstGeom prst="rect">
            <a:avLst/>
          </a:prstGeom>
          <a:noFill/>
          <a:ln w="9525">
            <a:noFill/>
            <a:miter lim="800000"/>
            <a:headEnd/>
            <a:tailEnd/>
          </a:ln>
        </p:spPr>
        <p:txBody>
          <a:bodyPr>
            <a:spAutoFit/>
          </a:bodyPr>
          <a:lstStyle/>
          <a:p>
            <a:r>
              <a:rPr lang="en-US" altLang="ja-JP" sz="2400" b="1" dirty="0" smtClean="0">
                <a:ea typeface="ＭＳ Ｐゴシック" charset="-128"/>
              </a:rPr>
              <a:t>EXAMPLE</a:t>
            </a:r>
            <a:endParaRPr lang="en-MY" sz="2400" b="1" dirty="0"/>
          </a:p>
        </p:txBody>
      </p:sp>
      <p:sp>
        <p:nvSpPr>
          <p:cNvPr id="26630" name="TextBox 5"/>
          <p:cNvSpPr txBox="1">
            <a:spLocks noChangeArrowheads="1"/>
          </p:cNvSpPr>
          <p:nvPr/>
        </p:nvSpPr>
        <p:spPr bwMode="auto">
          <a:xfrm>
            <a:off x="4924425" y="3048000"/>
            <a:ext cx="4114800" cy="923330"/>
          </a:xfrm>
          <a:prstGeom prst="rect">
            <a:avLst/>
          </a:prstGeom>
          <a:noFill/>
          <a:ln w="9525">
            <a:noFill/>
            <a:miter lim="800000"/>
            <a:headEnd/>
            <a:tailEnd/>
          </a:ln>
        </p:spPr>
        <p:txBody>
          <a:bodyPr>
            <a:spAutoFit/>
          </a:bodyPr>
          <a:lstStyle/>
          <a:p>
            <a:r>
              <a:rPr lang="en-MY" b="1" i="1" u="sng" dirty="0"/>
              <a:t>Assumptions </a:t>
            </a:r>
          </a:p>
          <a:p>
            <a:r>
              <a:rPr lang="en-MY" b="1" i="1" dirty="0"/>
              <a:t>1 </a:t>
            </a:r>
            <a:r>
              <a:rPr lang="en-MY" b="1" i="1" dirty="0" smtClean="0"/>
              <a:t>Air-standard assumptions. </a:t>
            </a:r>
          </a:p>
          <a:p>
            <a:r>
              <a:rPr lang="en-MY" b="1" i="1" dirty="0" smtClean="0"/>
              <a:t>2 Steady state operating </a:t>
            </a:r>
            <a:r>
              <a:rPr lang="en-MY" b="1" i="1" dirty="0"/>
              <a:t>conditions exist. </a:t>
            </a:r>
            <a:endParaRPr lang="en-MY" b="1" i="1" dirty="0" smtClean="0"/>
          </a:p>
        </p:txBody>
      </p:sp>
      <p:sp>
        <p:nvSpPr>
          <p:cNvPr id="7" name="テキスト ボックス 6"/>
          <p:cNvSpPr txBox="1"/>
          <p:nvPr/>
        </p:nvSpPr>
        <p:spPr>
          <a:xfrm>
            <a:off x="228600" y="1066800"/>
            <a:ext cx="8915400" cy="1200329"/>
          </a:xfrm>
          <a:prstGeom prst="rect">
            <a:avLst/>
          </a:prstGeom>
          <a:noFill/>
        </p:spPr>
        <p:txBody>
          <a:bodyPr wrap="square" rtlCol="0">
            <a:spAutoFit/>
          </a:bodyPr>
          <a:lstStyle/>
          <a:p>
            <a:r>
              <a:rPr lang="en-US" dirty="0" smtClean="0"/>
              <a:t>An ideal Brayton cycle has a pressure ratio of 8, compressor inlet of 300 K, and turbine inlet temperature of 1300K. Assume specific heat at constant pressure and specific heat ratio at all stages of the gas turbine as cp= 1.006kJ/kgK and k= 1.4, respectively. Determine</a:t>
            </a:r>
          </a:p>
          <a:p>
            <a:r>
              <a:rPr lang="en-US" dirty="0" smtClean="0"/>
              <a:t>(a) Temperature at the compressor and turbine outlet. (b) Thermal efficiency.</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3"/>
          <p:cNvSpPr txBox="1">
            <a:spLocks noChangeArrowheads="1"/>
          </p:cNvSpPr>
          <p:nvPr/>
        </p:nvSpPr>
        <p:spPr bwMode="auto">
          <a:xfrm>
            <a:off x="228600" y="1143000"/>
            <a:ext cx="8153400" cy="2246769"/>
          </a:xfrm>
          <a:prstGeom prst="rect">
            <a:avLst/>
          </a:prstGeom>
          <a:noFill/>
          <a:ln w="9525">
            <a:noFill/>
            <a:miter lim="800000"/>
            <a:headEnd/>
            <a:tailEnd/>
          </a:ln>
        </p:spPr>
        <p:txBody>
          <a:bodyPr wrap="square">
            <a:spAutoFit/>
          </a:bodyPr>
          <a:lstStyle/>
          <a:p>
            <a:pPr algn="just"/>
            <a:r>
              <a:rPr lang="en-US" sz="2000" dirty="0" smtClean="0">
                <a:latin typeface="Times New Roman" pitchFamily="18" charset="0"/>
                <a:ea typeface="ＭＳ Ｐゴシック" charset="-128"/>
                <a:cs typeface="Times New Roman" pitchFamily="18" charset="0"/>
              </a:rPr>
              <a:t>An ideal Brayton cycle with air as working fluid has a pressure ratio of 12. Compressor inlet and turbine inlet temperature are at 300K and 1000K, respectively. If power output is 70MW, determine the mass flow rate. Calculate for 2 cases, </a:t>
            </a:r>
          </a:p>
          <a:p>
            <a:pPr marL="457200" indent="-457200" algn="just">
              <a:buAutoNum type="alphaLcParenBoth"/>
            </a:pPr>
            <a:r>
              <a:rPr lang="en-US" sz="2000" dirty="0" smtClean="0">
                <a:latin typeface="Times New Roman" pitchFamily="18" charset="0"/>
                <a:ea typeface="ＭＳ Ｐゴシック" charset="-128"/>
                <a:cs typeface="Times New Roman" pitchFamily="18" charset="0"/>
              </a:rPr>
              <a:t>compressor and turbine isentropic efficiency are 100%, </a:t>
            </a:r>
          </a:p>
          <a:p>
            <a:pPr marL="457200" indent="-457200" algn="just">
              <a:buAutoNum type="alphaLcParenBoth"/>
            </a:pPr>
            <a:r>
              <a:rPr lang="en-US" sz="2000" dirty="0" smtClean="0">
                <a:latin typeface="Times New Roman" pitchFamily="18" charset="0"/>
                <a:ea typeface="ＭＳ Ｐゴシック" charset="-128"/>
                <a:cs typeface="Times New Roman" pitchFamily="18" charset="0"/>
              </a:rPr>
              <a:t>compressor and turbine isentropic efficiency are 85%. </a:t>
            </a:r>
          </a:p>
          <a:p>
            <a:pPr marL="457200" indent="-457200" algn="just"/>
            <a:r>
              <a:rPr lang="en-US" sz="2000" dirty="0" smtClean="0">
                <a:latin typeface="Times New Roman" pitchFamily="18" charset="0"/>
                <a:ea typeface="ＭＳ Ｐゴシック" charset="-128"/>
                <a:cs typeface="Times New Roman" pitchFamily="18" charset="0"/>
              </a:rPr>
              <a:t>Use </a:t>
            </a:r>
            <a:r>
              <a:rPr lang="en-US" sz="2000" i="1" dirty="0" smtClean="0">
                <a:latin typeface="Times New Roman" pitchFamily="18" charset="0"/>
                <a:ea typeface="ＭＳ Ｐゴシック" charset="-128"/>
                <a:cs typeface="Times New Roman" pitchFamily="18" charset="0"/>
              </a:rPr>
              <a:t>c</a:t>
            </a:r>
            <a:r>
              <a:rPr lang="en-US" sz="2000" i="1" baseline="-25000" dirty="0" smtClean="0">
                <a:latin typeface="Times New Roman" pitchFamily="18" charset="0"/>
                <a:ea typeface="ＭＳ Ｐゴシック" charset="-128"/>
                <a:cs typeface="Times New Roman" pitchFamily="18" charset="0"/>
              </a:rPr>
              <a:t>p</a:t>
            </a:r>
            <a:r>
              <a:rPr lang="en-US" sz="2000" dirty="0" smtClean="0">
                <a:latin typeface="Times New Roman" pitchFamily="18" charset="0"/>
                <a:ea typeface="ＭＳ Ｐゴシック" charset="-128"/>
                <a:cs typeface="Times New Roman" pitchFamily="18" charset="0"/>
              </a:rPr>
              <a:t>=1.005kJ/kg and</a:t>
            </a:r>
            <a:r>
              <a:rPr lang="en-US" sz="2000" i="1" dirty="0" smtClean="0">
                <a:latin typeface="Times New Roman" pitchFamily="18" charset="0"/>
                <a:ea typeface="ＭＳ Ｐゴシック" charset="-128"/>
                <a:cs typeface="Times New Roman" pitchFamily="18" charset="0"/>
              </a:rPr>
              <a:t> k</a:t>
            </a:r>
            <a:r>
              <a:rPr lang="en-US" sz="2000" dirty="0" smtClean="0">
                <a:latin typeface="Times New Roman" pitchFamily="18" charset="0"/>
                <a:ea typeface="ＭＳ Ｐゴシック" charset="-128"/>
                <a:cs typeface="Times New Roman" pitchFamily="18" charset="0"/>
              </a:rPr>
              <a:t>= 1.4.</a:t>
            </a:r>
            <a:endParaRPr lang="en-MY" sz="2000" dirty="0">
              <a:latin typeface="Times New Roman" pitchFamily="18" charset="0"/>
              <a:cs typeface="Times New Roman" pitchFamily="18" charset="0"/>
            </a:endParaRPr>
          </a:p>
        </p:txBody>
      </p:sp>
      <p:sp>
        <p:nvSpPr>
          <p:cNvPr id="8" name="TextBox 3"/>
          <p:cNvSpPr txBox="1">
            <a:spLocks noChangeArrowheads="1"/>
          </p:cNvSpPr>
          <p:nvPr/>
        </p:nvSpPr>
        <p:spPr bwMode="auto">
          <a:xfrm>
            <a:off x="228600" y="3962400"/>
            <a:ext cx="8153400" cy="2246769"/>
          </a:xfrm>
          <a:prstGeom prst="rect">
            <a:avLst/>
          </a:prstGeom>
          <a:noFill/>
          <a:ln w="9525">
            <a:noFill/>
            <a:miter lim="800000"/>
            <a:headEnd/>
            <a:tailEnd/>
          </a:ln>
        </p:spPr>
        <p:txBody>
          <a:bodyPr wrap="square">
            <a:spAutoFit/>
          </a:bodyPr>
          <a:lstStyle/>
          <a:p>
            <a:pPr algn="just"/>
            <a:r>
              <a:rPr lang="en-US" sz="2000" dirty="0" smtClean="0">
                <a:latin typeface="Times New Roman" pitchFamily="18" charset="0"/>
                <a:ea typeface="ＭＳ Ｐゴシック" charset="-128"/>
                <a:cs typeface="Times New Roman" pitchFamily="18" charset="0"/>
              </a:rPr>
              <a:t>A gas turbine engine has compressor inlet temperature of 300K and pressure of 100kPa, and then compressed to 700kPa and 580K. Combustion supply heat of 950kJ/kg to the air before it enters a turbine. If the turbine efficiency is 86%: </a:t>
            </a:r>
          </a:p>
          <a:p>
            <a:pPr marL="457200" indent="-457200" algn="just">
              <a:buAutoNum type="alphaLcParenBoth"/>
            </a:pPr>
            <a:r>
              <a:rPr lang="en-US" sz="2000" dirty="0" smtClean="0">
                <a:latin typeface="Times New Roman" pitchFamily="18" charset="0"/>
                <a:ea typeface="ＭＳ Ｐゴシック" charset="-128"/>
                <a:cs typeface="Times New Roman" pitchFamily="18" charset="0"/>
              </a:rPr>
              <a:t>the fraction of the turbine work used to run the compressor and</a:t>
            </a:r>
          </a:p>
          <a:p>
            <a:pPr marL="457200" indent="-457200" algn="just">
              <a:buAutoNum type="alphaLcParenBoth"/>
            </a:pPr>
            <a:r>
              <a:rPr lang="en-US" sz="2000" dirty="0" smtClean="0">
                <a:latin typeface="Times New Roman" pitchFamily="18" charset="0"/>
                <a:ea typeface="ＭＳ Ｐゴシック" charset="-128"/>
                <a:cs typeface="Times New Roman" pitchFamily="18" charset="0"/>
              </a:rPr>
              <a:t>the thermal efficiency.</a:t>
            </a:r>
          </a:p>
          <a:p>
            <a:pPr algn="just"/>
            <a:r>
              <a:rPr lang="en-US" sz="2000" dirty="0" smtClean="0">
                <a:latin typeface="Times New Roman" pitchFamily="18" charset="0"/>
                <a:ea typeface="ＭＳ Ｐゴシック" charset="-128"/>
                <a:cs typeface="Times New Roman" pitchFamily="18" charset="0"/>
              </a:rPr>
              <a:t> are to be determined</a:t>
            </a:r>
            <a:endParaRPr lang="en-MY" sz="2000" dirty="0">
              <a:latin typeface="Times New Roman" pitchFamily="18" charset="0"/>
              <a:cs typeface="Times New Roman" pitchFamily="18" charset="0"/>
            </a:endParaRPr>
          </a:p>
        </p:txBody>
      </p:sp>
      <p:sp>
        <p:nvSpPr>
          <p:cNvPr id="5" name="TextBox 2"/>
          <p:cNvSpPr txBox="1">
            <a:spLocks noChangeArrowheads="1"/>
          </p:cNvSpPr>
          <p:nvPr/>
        </p:nvSpPr>
        <p:spPr bwMode="auto">
          <a:xfrm>
            <a:off x="0" y="457200"/>
            <a:ext cx="2133600" cy="461963"/>
          </a:xfrm>
          <a:prstGeom prst="rect">
            <a:avLst/>
          </a:prstGeom>
          <a:noFill/>
          <a:ln w="9525">
            <a:noFill/>
            <a:miter lim="800000"/>
            <a:headEnd/>
            <a:tailEnd/>
          </a:ln>
        </p:spPr>
        <p:txBody>
          <a:bodyPr>
            <a:spAutoFit/>
          </a:bodyPr>
          <a:lstStyle/>
          <a:p>
            <a:r>
              <a:rPr lang="en-US" altLang="ja-JP" sz="2400" b="1" dirty="0" smtClean="0">
                <a:ea typeface="ＭＳ Ｐゴシック" charset="-128"/>
              </a:rPr>
              <a:t>CL 1C</a:t>
            </a:r>
            <a:endParaRPr lang="en-MY" sz="2400" b="1"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TextBox 3"/>
          <p:cNvSpPr txBox="1">
            <a:spLocks noChangeArrowheads="1"/>
          </p:cNvSpPr>
          <p:nvPr/>
        </p:nvSpPr>
        <p:spPr bwMode="auto">
          <a:xfrm>
            <a:off x="3733800" y="87313"/>
            <a:ext cx="1828800" cy="461962"/>
          </a:xfrm>
          <a:prstGeom prst="rect">
            <a:avLst/>
          </a:prstGeom>
          <a:noFill/>
          <a:ln w="9525">
            <a:noFill/>
            <a:miter lim="800000"/>
            <a:headEnd/>
            <a:tailEnd/>
          </a:ln>
        </p:spPr>
        <p:txBody>
          <a:bodyPr>
            <a:spAutoFit/>
          </a:bodyPr>
          <a:lstStyle/>
          <a:p>
            <a:pPr algn="ctr"/>
            <a:r>
              <a:rPr lang="en-US" altLang="ja-JP" sz="2400" b="1">
                <a:solidFill>
                  <a:srgbClr val="FF0000"/>
                </a:solidFill>
                <a:ea typeface="ＭＳ Ｐゴシック" charset="-128"/>
              </a:rPr>
              <a:t>EXAMPLE</a:t>
            </a:r>
            <a:endParaRPr lang="en-MY" sz="2400" b="1">
              <a:solidFill>
                <a:srgbClr val="FF0000"/>
              </a:solidFill>
            </a:endParaRPr>
          </a:p>
        </p:txBody>
      </p:sp>
      <p:pic>
        <p:nvPicPr>
          <p:cNvPr id="59396" name="Picture 4"/>
          <p:cNvPicPr>
            <a:picLocks noChangeAspect="1" noChangeArrowheads="1"/>
          </p:cNvPicPr>
          <p:nvPr/>
        </p:nvPicPr>
        <p:blipFill>
          <a:blip r:embed="rId2" cstate="print"/>
          <a:srcRect/>
          <a:stretch>
            <a:fillRect/>
          </a:stretch>
        </p:blipFill>
        <p:spPr bwMode="auto">
          <a:xfrm>
            <a:off x="100541" y="3336925"/>
            <a:ext cx="9001125" cy="3327400"/>
          </a:xfrm>
          <a:prstGeom prst="rect">
            <a:avLst/>
          </a:prstGeom>
          <a:noFill/>
          <a:ln w="9525">
            <a:noFill/>
            <a:miter lim="800000"/>
            <a:headEnd/>
            <a:tailEnd/>
          </a:ln>
        </p:spPr>
      </p:pic>
      <p:sp>
        <p:nvSpPr>
          <p:cNvPr id="3" name="TextBox 2"/>
          <p:cNvSpPr txBox="1"/>
          <p:nvPr/>
        </p:nvSpPr>
        <p:spPr>
          <a:xfrm>
            <a:off x="524403" y="1014416"/>
            <a:ext cx="8153400" cy="2577244"/>
          </a:xfrm>
          <a:prstGeom prst="rect">
            <a:avLst/>
          </a:prstGeom>
          <a:noFill/>
        </p:spPr>
        <p:txBody>
          <a:bodyPr wrap="square" rtlCol="0">
            <a:spAutoFit/>
          </a:bodyPr>
          <a:lstStyle/>
          <a:p>
            <a:pPr>
              <a:lnSpc>
                <a:spcPct val="107000"/>
              </a:lnSpc>
              <a:spcAft>
                <a:spcPts val="800"/>
              </a:spcAft>
            </a:pPr>
            <a:r>
              <a:rPr lang="en-MY" dirty="0" smtClean="0">
                <a:latin typeface="Calibri" panose="020F0502020204030204" pitchFamily="34" charset="0"/>
                <a:ea typeface="Calibri" panose="020F0502020204030204" pitchFamily="34" charset="0"/>
                <a:cs typeface="Times New Roman" panose="02020603050405020304" pitchFamily="18" charset="0"/>
              </a:rPr>
              <a:t>Steam in ideal rankine cycle enters a </a:t>
            </a:r>
            <a:r>
              <a:rPr lang="en-MY" dirty="0">
                <a:latin typeface="Calibri" panose="020F0502020204030204" pitchFamily="34" charset="0"/>
                <a:ea typeface="Calibri" panose="020F0502020204030204" pitchFamily="34" charset="0"/>
                <a:cs typeface="Times New Roman" panose="02020603050405020304" pitchFamily="18" charset="0"/>
              </a:rPr>
              <a:t>turbine at 3MPa and 350</a:t>
            </a:r>
            <a:r>
              <a:rPr lang="en-MY" baseline="30000" dirty="0">
                <a:latin typeface="Calibri" panose="020F0502020204030204" pitchFamily="34" charset="0"/>
                <a:ea typeface="Calibri" panose="020F0502020204030204" pitchFamily="34" charset="0"/>
                <a:cs typeface="Times New Roman" panose="02020603050405020304" pitchFamily="18" charset="0"/>
              </a:rPr>
              <a:t>o</a:t>
            </a:r>
            <a:r>
              <a:rPr lang="en-MY" dirty="0">
                <a:latin typeface="Calibri" panose="020F0502020204030204" pitchFamily="34" charset="0"/>
                <a:ea typeface="Calibri" panose="020F0502020204030204" pitchFamily="34" charset="0"/>
                <a:cs typeface="Times New Roman" panose="02020603050405020304" pitchFamily="18" charset="0"/>
              </a:rPr>
              <a:t>C and </a:t>
            </a:r>
            <a:r>
              <a:rPr lang="en-MY" dirty="0" smtClean="0">
                <a:latin typeface="Calibri" panose="020F0502020204030204" pitchFamily="34" charset="0"/>
                <a:ea typeface="Calibri" panose="020F0502020204030204" pitchFamily="34" charset="0"/>
                <a:cs typeface="Times New Roman" panose="02020603050405020304" pitchFamily="18" charset="0"/>
              </a:rPr>
              <a:t>leaves a condenser </a:t>
            </a:r>
            <a:r>
              <a:rPr lang="en-MY" dirty="0">
                <a:latin typeface="Calibri" panose="020F0502020204030204" pitchFamily="34" charset="0"/>
                <a:ea typeface="Calibri" panose="020F0502020204030204" pitchFamily="34" charset="0"/>
                <a:cs typeface="Times New Roman" panose="02020603050405020304" pitchFamily="18" charset="0"/>
              </a:rPr>
              <a:t>at a pressure of 10kPa. </a:t>
            </a:r>
            <a:endParaRPr lang="en-MY" dirty="0" smtClean="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lphaLcParenBoth"/>
            </a:pPr>
            <a:r>
              <a:rPr lang="en-MY" dirty="0" smtClean="0">
                <a:latin typeface="Calibri" panose="020F0502020204030204" pitchFamily="34" charset="0"/>
                <a:ea typeface="Calibri" panose="020F0502020204030204" pitchFamily="34" charset="0"/>
                <a:cs typeface="Times New Roman" panose="02020603050405020304" pitchFamily="18" charset="0"/>
              </a:rPr>
              <a:t>the </a:t>
            </a:r>
            <a:r>
              <a:rPr lang="en-MY" dirty="0">
                <a:latin typeface="Calibri" panose="020F0502020204030204" pitchFamily="34" charset="0"/>
                <a:ea typeface="Calibri" panose="020F0502020204030204" pitchFamily="34" charset="0"/>
                <a:cs typeface="Times New Roman" panose="02020603050405020304" pitchFamily="18" charset="0"/>
              </a:rPr>
              <a:t>thermal </a:t>
            </a:r>
            <a:r>
              <a:rPr lang="en-MY" dirty="0" smtClean="0">
                <a:latin typeface="Calibri" panose="020F0502020204030204" pitchFamily="34" charset="0"/>
                <a:ea typeface="Calibri" panose="020F0502020204030204" pitchFamily="34" charset="0"/>
                <a:cs typeface="Times New Roman" panose="02020603050405020304" pitchFamily="18" charset="0"/>
              </a:rPr>
              <a:t>efficiency, </a:t>
            </a:r>
          </a:p>
          <a:p>
            <a:pPr marL="342900" indent="-342900">
              <a:lnSpc>
                <a:spcPct val="107000"/>
              </a:lnSpc>
              <a:spcAft>
                <a:spcPts val="800"/>
              </a:spcAft>
              <a:buAutoNum type="alphaLcParenBoth"/>
            </a:pPr>
            <a:r>
              <a:rPr lang="en-MY" dirty="0" smtClean="0">
                <a:latin typeface="Calibri" panose="020F0502020204030204" pitchFamily="34" charset="0"/>
                <a:ea typeface="Calibri" panose="020F0502020204030204" pitchFamily="34" charset="0"/>
                <a:cs typeface="Times New Roman" panose="02020603050405020304" pitchFamily="18" charset="0"/>
              </a:rPr>
              <a:t>the </a:t>
            </a:r>
            <a:r>
              <a:rPr lang="en-MY" dirty="0">
                <a:latin typeface="Calibri" panose="020F0502020204030204" pitchFamily="34" charset="0"/>
                <a:ea typeface="Calibri" panose="020F0502020204030204" pitchFamily="34" charset="0"/>
                <a:cs typeface="Times New Roman" panose="02020603050405020304" pitchFamily="18" charset="0"/>
              </a:rPr>
              <a:t>thermal efficiency if </a:t>
            </a:r>
            <a:r>
              <a:rPr lang="en-MY" dirty="0" smtClean="0">
                <a:latin typeface="Calibri" panose="020F0502020204030204" pitchFamily="34" charset="0"/>
                <a:ea typeface="Calibri" panose="020F0502020204030204" pitchFamily="34" charset="0"/>
                <a:cs typeface="Times New Roman" panose="02020603050405020304" pitchFamily="18" charset="0"/>
              </a:rPr>
              <a:t>turbine inlet temperature rises </a:t>
            </a:r>
            <a:r>
              <a:rPr lang="en-MY" dirty="0">
                <a:latin typeface="Calibri" panose="020F0502020204030204" pitchFamily="34" charset="0"/>
                <a:ea typeface="Calibri" panose="020F0502020204030204" pitchFamily="34" charset="0"/>
                <a:cs typeface="Times New Roman" panose="02020603050405020304" pitchFamily="18" charset="0"/>
              </a:rPr>
              <a:t>to </a:t>
            </a:r>
            <a:r>
              <a:rPr lang="en-MY" dirty="0" smtClean="0">
                <a:latin typeface="Calibri" panose="020F0502020204030204" pitchFamily="34" charset="0"/>
                <a:ea typeface="Calibri" panose="020F0502020204030204" pitchFamily="34" charset="0"/>
                <a:cs typeface="Times New Roman" panose="02020603050405020304" pitchFamily="18" charset="0"/>
              </a:rPr>
              <a:t>600</a:t>
            </a:r>
            <a:r>
              <a:rPr lang="en-MY" baseline="30000" dirty="0" smtClean="0">
                <a:latin typeface="Calibri" panose="020F0502020204030204" pitchFamily="34" charset="0"/>
                <a:ea typeface="Calibri" panose="020F0502020204030204" pitchFamily="34" charset="0"/>
                <a:cs typeface="Times New Roman" panose="02020603050405020304" pitchFamily="18" charset="0"/>
              </a:rPr>
              <a:t>o</a:t>
            </a:r>
            <a:r>
              <a:rPr lang="en-MY" dirty="0" smtClean="0">
                <a:latin typeface="Calibri" panose="020F0502020204030204" pitchFamily="34" charset="0"/>
                <a:ea typeface="Calibri" panose="020F0502020204030204" pitchFamily="34" charset="0"/>
                <a:cs typeface="Times New Roman" panose="02020603050405020304" pitchFamily="18" charset="0"/>
              </a:rPr>
              <a:t>C, </a:t>
            </a:r>
            <a:r>
              <a:rPr lang="en-MY" dirty="0">
                <a:latin typeface="Calibri" panose="020F0502020204030204" pitchFamily="34" charset="0"/>
                <a:ea typeface="Calibri" panose="020F0502020204030204" pitchFamily="34" charset="0"/>
                <a:cs typeface="Times New Roman" panose="02020603050405020304" pitchFamily="18" charset="0"/>
              </a:rPr>
              <a:t>and </a:t>
            </a:r>
            <a:endParaRPr lang="en-MY" dirty="0" smtClean="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lphaLcParenBoth"/>
            </a:pPr>
            <a:r>
              <a:rPr lang="en-MY" dirty="0" smtClean="0">
                <a:latin typeface="Calibri" panose="020F0502020204030204" pitchFamily="34" charset="0"/>
                <a:ea typeface="Calibri" panose="020F0502020204030204" pitchFamily="34" charset="0"/>
                <a:cs typeface="Times New Roman" panose="02020603050405020304" pitchFamily="18" charset="0"/>
              </a:rPr>
              <a:t>the </a:t>
            </a:r>
            <a:r>
              <a:rPr lang="en-MY" dirty="0">
                <a:latin typeface="Calibri" panose="020F0502020204030204" pitchFamily="34" charset="0"/>
                <a:ea typeface="Calibri" panose="020F0502020204030204" pitchFamily="34" charset="0"/>
                <a:cs typeface="Times New Roman" panose="02020603050405020304" pitchFamily="18" charset="0"/>
              </a:rPr>
              <a:t>thermal efficiency if the boiler pressure </a:t>
            </a:r>
            <a:r>
              <a:rPr lang="en-MY" dirty="0" smtClean="0">
                <a:latin typeface="Calibri" panose="020F0502020204030204" pitchFamily="34" charset="0"/>
                <a:ea typeface="Calibri" panose="020F0502020204030204" pitchFamily="34" charset="0"/>
                <a:cs typeface="Times New Roman" panose="02020603050405020304" pitchFamily="18" charset="0"/>
              </a:rPr>
              <a:t>rises </a:t>
            </a:r>
            <a:r>
              <a:rPr lang="en-MY" dirty="0">
                <a:latin typeface="Calibri" panose="020F0502020204030204" pitchFamily="34" charset="0"/>
                <a:ea typeface="Calibri" panose="020F0502020204030204" pitchFamily="34" charset="0"/>
                <a:cs typeface="Times New Roman" panose="02020603050405020304" pitchFamily="18" charset="0"/>
              </a:rPr>
              <a:t>to </a:t>
            </a:r>
            <a:r>
              <a:rPr lang="en-MY" dirty="0" smtClean="0">
                <a:latin typeface="Calibri" panose="020F0502020204030204" pitchFamily="34" charset="0"/>
                <a:ea typeface="Calibri" panose="020F0502020204030204" pitchFamily="34" charset="0"/>
                <a:cs typeface="Times New Roman" panose="02020603050405020304" pitchFamily="18" charset="0"/>
              </a:rPr>
              <a:t>15MPa with turbine inlet temperature of 600</a:t>
            </a:r>
            <a:r>
              <a:rPr lang="en-MY" baseline="30000" dirty="0" smtClean="0">
                <a:latin typeface="Calibri" panose="020F0502020204030204" pitchFamily="34" charset="0"/>
                <a:ea typeface="Calibri" panose="020F0502020204030204" pitchFamily="34" charset="0"/>
                <a:cs typeface="Times New Roman" panose="02020603050405020304" pitchFamily="18" charset="0"/>
              </a:rPr>
              <a:t>o</a:t>
            </a:r>
            <a:r>
              <a:rPr lang="en-MY" dirty="0" smtClean="0">
                <a:latin typeface="Calibri" panose="020F0502020204030204" pitchFamily="34" charset="0"/>
                <a:ea typeface="Calibri" panose="020F0502020204030204" pitchFamily="34" charset="0"/>
                <a:cs typeface="Times New Roman" panose="02020603050405020304" pitchFamily="18" charset="0"/>
              </a:rPr>
              <a:t>C</a:t>
            </a:r>
          </a:p>
          <a:p>
            <a:pPr marL="342900" indent="-342900">
              <a:lnSpc>
                <a:spcPct val="107000"/>
              </a:lnSpc>
              <a:spcAft>
                <a:spcPts val="800"/>
              </a:spcAft>
            </a:pPr>
            <a:r>
              <a:rPr lang="en-MY" dirty="0" smtClean="0">
                <a:latin typeface="Calibri" panose="020F0502020204030204" pitchFamily="34" charset="0"/>
                <a:ea typeface="Calibri" panose="020F0502020204030204" pitchFamily="34" charset="0"/>
                <a:cs typeface="Times New Roman" panose="02020603050405020304" pitchFamily="18" charset="0"/>
              </a:rPr>
              <a:t>are to be determined</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5807" y="838200"/>
            <a:ext cx="6934200" cy="388696"/>
          </a:xfrm>
          <a:prstGeom prst="rect">
            <a:avLst/>
          </a:prstGeom>
          <a:noFill/>
        </p:spPr>
        <p:txBody>
          <a:bodyPr wrap="square" rtlCol="0">
            <a:spAutoFit/>
          </a:bodyPr>
          <a:lstStyle/>
          <a:p>
            <a:pPr lvl="0">
              <a:lnSpc>
                <a:spcPct val="107000"/>
              </a:lnSpc>
              <a:spcAft>
                <a:spcPts val="800"/>
              </a:spcAft>
            </a:pPr>
            <a:r>
              <a:rPr lang="en-MY" dirty="0" smtClean="0">
                <a:latin typeface="Calibri" panose="020F0502020204030204" pitchFamily="34" charset="0"/>
                <a:ea typeface="Calibri" panose="020F0502020204030204" pitchFamily="34" charset="0"/>
                <a:cs typeface="Times New Roman" panose="02020603050405020304" pitchFamily="18" charset="0"/>
              </a:rPr>
              <a:t>(a) The </a:t>
            </a:r>
            <a:r>
              <a:rPr lang="en-MY" dirty="0">
                <a:latin typeface="Calibri" panose="020F0502020204030204" pitchFamily="34" charset="0"/>
                <a:ea typeface="Calibri" panose="020F0502020204030204" pitchFamily="34" charset="0"/>
                <a:cs typeface="Times New Roman" panose="02020603050405020304" pitchFamily="18" charset="0"/>
              </a:rPr>
              <a:t>thermal efficiency is determined </a:t>
            </a:r>
            <a:r>
              <a:rPr lang="en-MY" dirty="0" smtClean="0">
                <a:latin typeface="Calibri" panose="020F0502020204030204" pitchFamily="34" charset="0"/>
                <a:ea typeface="Calibri" panose="020F0502020204030204" pitchFamily="34" charset="0"/>
                <a:cs typeface="Times New Roman" panose="02020603050405020304" pitchFamily="18" charset="0"/>
              </a:rPr>
              <a:t>as below: </a:t>
            </a:r>
            <a:endParaRPr lang="en-MY" sz="1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Object 3"/>
          <p:cNvGraphicFramePr>
            <a:graphicFrameLocks noChangeAspect="1"/>
          </p:cNvGraphicFramePr>
          <p:nvPr>
            <p:extLst>
              <p:ext uri="{D42A27DB-BD31-4B8C-83A1-F6EECF244321}">
                <p14:modId xmlns="" xmlns:p14="http://schemas.microsoft.com/office/powerpoint/2010/main" val="1232888531"/>
              </p:ext>
            </p:extLst>
          </p:nvPr>
        </p:nvGraphicFramePr>
        <p:xfrm>
          <a:off x="1392238" y="2362200"/>
          <a:ext cx="7019925" cy="3225800"/>
        </p:xfrm>
        <a:graphic>
          <a:graphicData uri="http://schemas.openxmlformats.org/presentationml/2006/ole">
            <p:oleObj spid="_x0000_s3078" name="Equation" r:id="rId3" imgW="4305240" imgH="1981080" progId="Equation.DSMT4">
              <p:embed/>
            </p:oleObj>
          </a:graphicData>
        </a:graphic>
      </p:graphicFrame>
    </p:spTree>
  </p:cSld>
  <p:clrMapOvr>
    <a:masterClrMapping/>
  </p:clrMapOvr>
  <p:transition/>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OCW Template</Template>
  <TotalTime>54271</TotalTime>
  <Words>535</Words>
  <Application>Microsoft Office PowerPoint</Application>
  <PresentationFormat>画面に合わせる (4:3)</PresentationFormat>
  <Paragraphs>37</Paragraphs>
  <Slides>12</Slides>
  <Notes>1</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12</vt:i4>
      </vt:variant>
    </vt:vector>
  </HeadingPairs>
  <TitlesOfParts>
    <vt:vector size="14" baseType="lpstr">
      <vt:lpstr>Office テーマ</vt:lpstr>
      <vt:lpstr>Equation</vt:lpstr>
      <vt:lpstr>Power Plant Technology  Steam and Gas Cycle Power Plant (Assignment 2)</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lpstr>スライド 12</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5AVE</cp:lastModifiedBy>
  <cp:revision>2121</cp:revision>
  <dcterms:created xsi:type="dcterms:W3CDTF">2010-07-05T07:50:24Z</dcterms:created>
  <dcterms:modified xsi:type="dcterms:W3CDTF">2017-08-27T02:23:38Z</dcterms:modified>
</cp:coreProperties>
</file>