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59" r:id="rId2"/>
    <p:sldId id="419" r:id="rId3"/>
    <p:sldId id="420" r:id="rId4"/>
    <p:sldId id="405" r:id="rId5"/>
    <p:sldId id="407" r:id="rId6"/>
    <p:sldId id="408" r:id="rId7"/>
    <p:sldId id="409" r:id="rId8"/>
    <p:sldId id="410" r:id="rId9"/>
    <p:sldId id="411" r:id="rId10"/>
    <p:sldId id="412" r:id="rId11"/>
    <p:sldId id="413" r:id="rId12"/>
    <p:sldId id="414" r:id="rId13"/>
    <p:sldId id="415" r:id="rId14"/>
    <p:sldId id="416" r:id="rId15"/>
    <p:sldId id="417" r:id="rId16"/>
    <p:sldId id="422" r:id="rId17"/>
  </p:sldIdLst>
  <p:sldSz cx="9144000" cy="6858000" type="screen4x3"/>
  <p:notesSz cx="6797675" cy="9926638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4E9334D-D3DE-4AEB-9BF1-44E7ECFE51E0}">
          <p14:sldIdLst>
            <p14:sldId id="359"/>
            <p14:sldId id="419"/>
            <p14:sldId id="420"/>
            <p14:sldId id="405"/>
            <p14:sldId id="407"/>
            <p14:sldId id="408"/>
            <p14:sldId id="409"/>
            <p14:sldId id="410"/>
            <p14:sldId id="411"/>
            <p14:sldId id="412"/>
            <p14:sldId id="413"/>
            <p14:sldId id="414"/>
            <p14:sldId id="415"/>
            <p14:sldId id="416"/>
            <p14:sldId id="417"/>
            <p14:sldId id="42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99"/>
    <a:srgbClr val="99FFCC"/>
    <a:srgbClr val="CCFF66"/>
    <a:srgbClr val="33CCCC"/>
    <a:srgbClr val="FF3399"/>
    <a:srgbClr val="00FFCC"/>
    <a:srgbClr val="009999"/>
    <a:srgbClr val="00AFA7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9" autoAdjust="0"/>
    <p:restoredTop sz="97431" autoAdjust="0"/>
  </p:normalViewPr>
  <p:slideViewPr>
    <p:cSldViewPr snapToObjects="1">
      <p:cViewPr>
        <p:scale>
          <a:sx n="80" d="100"/>
          <a:sy n="80" d="100"/>
        </p:scale>
        <p:origin x="-121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ocw.ump.edu.my/course/view.php?id=32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293967" y="5949280"/>
            <a:ext cx="4030561" cy="553998"/>
            <a:chOff x="4355976" y="5733254"/>
            <a:chExt cx="4030561" cy="553998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4355976" y="5801859"/>
              <a:ext cx="1190825" cy="41678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 userDrawn="1"/>
          </p:nvSpPr>
          <p:spPr>
            <a:xfrm>
              <a:off x="5544914" y="5733254"/>
              <a:ext cx="284162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MY" sz="1000" i="1" dirty="0" smtClean="0"/>
                <a:t>Ordinary Differential Equations</a:t>
              </a:r>
            </a:p>
            <a:p>
              <a:r>
                <a:rPr lang="en-MY" sz="1000" i="1" dirty="0" smtClean="0"/>
                <a:t>by Nor Aida </a:t>
              </a:r>
              <a:r>
                <a:rPr lang="en-MY" sz="1000" i="1" dirty="0" err="1" smtClean="0"/>
                <a:t>Zuraimi</a:t>
              </a:r>
              <a:r>
                <a:rPr lang="en-MY" sz="1000" i="1" dirty="0" smtClean="0"/>
                <a:t> </a:t>
              </a:r>
              <a:r>
                <a:rPr lang="en-MY" sz="1000" i="1" dirty="0" err="1" smtClean="0"/>
                <a:t>bt</a:t>
              </a:r>
              <a:r>
                <a:rPr lang="en-MY" sz="1000" i="1" dirty="0" smtClean="0"/>
                <a:t> </a:t>
              </a:r>
              <a:r>
                <a:rPr lang="en-MY" sz="1000" i="1" dirty="0" err="1" smtClean="0"/>
                <a:t>Md</a:t>
              </a:r>
              <a:r>
                <a:rPr lang="en-MY" sz="1000" i="1" dirty="0" smtClean="0"/>
                <a:t> </a:t>
              </a:r>
              <a:r>
                <a:rPr lang="en-MY" sz="1000" i="1" dirty="0" err="1" smtClean="0"/>
                <a:t>Noar</a:t>
              </a:r>
              <a:endParaRPr lang="en-MY" sz="1000" i="1" dirty="0" smtClean="0"/>
            </a:p>
            <a:p>
              <a:r>
                <a:rPr lang="en-US" sz="1000" i="1" u="sng" dirty="0">
                  <a:hlinkClick r:id="rId15"/>
                </a:rPr>
                <a:t>http</a:t>
              </a:r>
              <a:r>
                <a:rPr lang="en-US" sz="1000" i="1" u="sng" dirty="0" smtClean="0">
                  <a:hlinkClick r:id="rId15"/>
                </a:rPr>
                <a:t>://ocw.ump.edu.my/course/view.php?id=446</a:t>
              </a:r>
              <a:endParaRPr lang="en-MY" sz="10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aila@ump.edu.my" TargetMode="External"/><Relationship Id="rId7" Type="http://schemas.openxmlformats.org/officeDocument/2006/relationships/hyperlink" Target="mailto:samsudin382@gmail.com" TargetMode="External"/><Relationship Id="rId2" Type="http://schemas.openxmlformats.org/officeDocument/2006/relationships/hyperlink" Target="mailto:aidaz@ump.edu.m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wnsyahidah@ump.edu.my" TargetMode="External"/><Relationship Id="rId5" Type="http://schemas.openxmlformats.org/officeDocument/2006/relationships/hyperlink" Target="mailto:rahimahj@ump.edu.my" TargetMode="External"/><Relationship Id="rId4" Type="http://schemas.openxmlformats.org/officeDocument/2006/relationships/hyperlink" Target="mailto:nadirah@ump.edu.m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BUM2113 Ordinary Differential Equations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3C: Laplace Transforms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MY" b="1" dirty="0"/>
              <a:t>by </a:t>
            </a:r>
            <a:endParaRPr lang="en-MY" dirty="0"/>
          </a:p>
          <a:p>
            <a:r>
              <a:rPr lang="en-MY" b="1" dirty="0"/>
              <a:t>Nor Aida </a:t>
            </a:r>
            <a:r>
              <a:rPr lang="en-MY" b="1" dirty="0" err="1"/>
              <a:t>Zuraimi</a:t>
            </a:r>
            <a:r>
              <a:rPr lang="en-MY" b="1" dirty="0"/>
              <a:t> </a:t>
            </a:r>
            <a:r>
              <a:rPr lang="en-MY" b="1" dirty="0" err="1"/>
              <a:t>binti</a:t>
            </a:r>
            <a:r>
              <a:rPr lang="en-MY" b="1" dirty="0"/>
              <a:t> </a:t>
            </a:r>
            <a:r>
              <a:rPr lang="en-MY" b="1" dirty="0" err="1"/>
              <a:t>Md</a:t>
            </a:r>
            <a:r>
              <a:rPr lang="en-MY" b="1" dirty="0"/>
              <a:t> </a:t>
            </a:r>
            <a:r>
              <a:rPr lang="en-MY" b="1" dirty="0" err="1"/>
              <a:t>Noar</a:t>
            </a:r>
            <a:r>
              <a:rPr lang="en-MY" b="1" dirty="0"/>
              <a:t>, </a:t>
            </a:r>
            <a:r>
              <a:rPr lang="en-MY" b="1" dirty="0" err="1"/>
              <a:t>Laila</a:t>
            </a:r>
            <a:r>
              <a:rPr lang="en-MY" b="1" dirty="0"/>
              <a:t> </a:t>
            </a:r>
            <a:r>
              <a:rPr lang="en-MY" b="1" dirty="0" err="1"/>
              <a:t>Amera</a:t>
            </a:r>
            <a:r>
              <a:rPr lang="en-MY" b="1" dirty="0"/>
              <a:t> Aziz,</a:t>
            </a:r>
          </a:p>
          <a:p>
            <a:r>
              <a:rPr lang="en-MY" b="1" dirty="0"/>
              <a:t>Wan </a:t>
            </a:r>
            <a:r>
              <a:rPr lang="en-MY" b="1" dirty="0" err="1"/>
              <a:t>Nur</a:t>
            </a:r>
            <a:r>
              <a:rPr lang="en-MY" b="1" dirty="0"/>
              <a:t> </a:t>
            </a:r>
            <a:r>
              <a:rPr lang="en-MY" b="1" dirty="0" err="1"/>
              <a:t>Syahidah</a:t>
            </a:r>
            <a:r>
              <a:rPr lang="en-MY" b="1" dirty="0"/>
              <a:t> Wan </a:t>
            </a:r>
            <a:r>
              <a:rPr lang="en-MY" b="1" dirty="0" err="1"/>
              <a:t>Yusoff</a:t>
            </a:r>
            <a:r>
              <a:rPr lang="en-MY" b="1" dirty="0"/>
              <a:t>, </a:t>
            </a:r>
            <a:r>
              <a:rPr lang="en-MY" b="1" dirty="0" err="1"/>
              <a:t>Samsudin</a:t>
            </a:r>
            <a:r>
              <a:rPr lang="en-MY" b="1" dirty="0"/>
              <a:t> Abdullah, </a:t>
            </a:r>
          </a:p>
          <a:p>
            <a:r>
              <a:rPr lang="en-MY" b="1" dirty="0" err="1"/>
              <a:t>Nadirah</a:t>
            </a:r>
            <a:r>
              <a:rPr lang="en-MY" b="1" dirty="0"/>
              <a:t> </a:t>
            </a:r>
            <a:r>
              <a:rPr lang="en-MY" b="1" dirty="0" err="1"/>
              <a:t>Mohd</a:t>
            </a:r>
            <a:r>
              <a:rPr lang="en-MY" b="1" dirty="0"/>
              <a:t> </a:t>
            </a:r>
            <a:r>
              <a:rPr lang="en-MY" b="1" dirty="0" err="1"/>
              <a:t>Nasir</a:t>
            </a:r>
            <a:r>
              <a:rPr lang="en-MY" b="1" dirty="0"/>
              <a:t>, </a:t>
            </a:r>
            <a:r>
              <a:rPr lang="en-MY" b="1" dirty="0" err="1"/>
              <a:t>Rahimah</a:t>
            </a:r>
            <a:r>
              <a:rPr lang="en-MY" b="1" dirty="0"/>
              <a:t> </a:t>
            </a:r>
            <a:r>
              <a:rPr lang="en-MY" b="1" dirty="0" err="1"/>
              <a:t>Jusoh@Awang</a:t>
            </a:r>
            <a:endParaRPr lang="en-MY" b="1" dirty="0"/>
          </a:p>
          <a:p>
            <a:endParaRPr lang="en-MY" b="1" dirty="0"/>
          </a:p>
          <a:p>
            <a:r>
              <a:rPr lang="en-MY" b="1" dirty="0"/>
              <a:t>Faculty of Industrial Sciences &amp; Technology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915001"/>
              </p:ext>
            </p:extLst>
          </p:nvPr>
        </p:nvGraphicFramePr>
        <p:xfrm>
          <a:off x="899592" y="548680"/>
          <a:ext cx="4795838" cy="254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6" name="Equation" r:id="rId3" imgW="2222280" imgH="1320480" progId="Equation.DSMT4">
                  <p:embed/>
                </p:oleObj>
              </mc:Choice>
              <mc:Fallback>
                <p:oleObj name="Equation" r:id="rId3" imgW="2222280" imgH="1320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48680"/>
                        <a:ext cx="4795838" cy="254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3997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3.8 SOLVING SIMULTANEOUS DIFFERENTIAL EQUATIONS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331640" y="1914709"/>
            <a:ext cx="6192688" cy="2666419"/>
            <a:chOff x="755576" y="620688"/>
            <a:chExt cx="6192688" cy="2666419"/>
          </a:xfrm>
        </p:grpSpPr>
        <p:sp>
          <p:nvSpPr>
            <p:cNvPr id="5" name="Rectangle 4"/>
            <p:cNvSpPr/>
            <p:nvPr/>
          </p:nvSpPr>
          <p:spPr>
            <a:xfrm>
              <a:off x="755576" y="620689"/>
              <a:ext cx="6192688" cy="2666418"/>
            </a:xfrm>
            <a:prstGeom prst="rect">
              <a:avLst/>
            </a:prstGeom>
            <a:solidFill>
              <a:srgbClr val="FFC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5576" y="620688"/>
              <a:ext cx="5928407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u="sng" dirty="0" smtClean="0"/>
                <a:t>Example: </a:t>
              </a:r>
            </a:p>
            <a:p>
              <a:r>
                <a:rPr lang="en-US" dirty="0" smtClean="0"/>
                <a:t>Solve </a:t>
              </a:r>
              <a:r>
                <a:rPr lang="en-US" dirty="0"/>
                <a:t>the simultaneous differential </a:t>
              </a:r>
              <a:r>
                <a:rPr lang="en-US" dirty="0" smtClean="0"/>
                <a:t>equations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 smtClean="0"/>
                <a:t>with </a:t>
              </a:r>
              <a:r>
                <a:rPr lang="en-US" dirty="0"/>
                <a:t>initial conditions </a:t>
              </a: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7958247"/>
                </p:ext>
              </p:extLst>
            </p:nvPr>
          </p:nvGraphicFramePr>
          <p:xfrm>
            <a:off x="2032199" y="1188829"/>
            <a:ext cx="3343275" cy="161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92" name="Equation" r:id="rId3" imgW="1549080" imgH="838080" progId="Equation.DSMT4">
                    <p:embed/>
                  </p:oleObj>
                </mc:Choice>
                <mc:Fallback>
                  <p:oleObj name="Equation" r:id="rId3" imgW="1549080" imgH="838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2199" y="1188829"/>
                          <a:ext cx="3343275" cy="1616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718982"/>
              </p:ext>
            </p:extLst>
          </p:nvPr>
        </p:nvGraphicFramePr>
        <p:xfrm>
          <a:off x="3419872" y="4098827"/>
          <a:ext cx="32099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3" name="Equation" r:id="rId5" imgW="1485720" imgH="190440" progId="Equation.DSMT4">
                  <p:embed/>
                </p:oleObj>
              </mc:Choice>
              <mc:Fallback>
                <p:oleObj name="Equation" r:id="rId5" imgW="1485720" imgH="190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98827"/>
                        <a:ext cx="320992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8124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279074"/>
              </p:ext>
            </p:extLst>
          </p:nvPr>
        </p:nvGraphicFramePr>
        <p:xfrm>
          <a:off x="827584" y="836712"/>
          <a:ext cx="6029325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4" name="Equation" r:id="rId3" imgW="2793960" imgH="2489040" progId="Equation.DSMT4">
                  <p:embed/>
                </p:oleObj>
              </mc:Choice>
              <mc:Fallback>
                <p:oleObj name="Equation" r:id="rId3" imgW="2793960" imgH="248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836712"/>
                        <a:ext cx="6029325" cy="48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384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192133"/>
              </p:ext>
            </p:extLst>
          </p:nvPr>
        </p:nvGraphicFramePr>
        <p:xfrm>
          <a:off x="899592" y="620688"/>
          <a:ext cx="5264150" cy="536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2" name="Equation" r:id="rId3" imgW="2438280" imgH="2781000" progId="Equation.DSMT4">
                  <p:embed/>
                </p:oleObj>
              </mc:Choice>
              <mc:Fallback>
                <p:oleObj name="Equation" r:id="rId3" imgW="2438280" imgH="2781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620688"/>
                        <a:ext cx="5264150" cy="536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3449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537123"/>
              </p:ext>
            </p:extLst>
          </p:nvPr>
        </p:nvGraphicFramePr>
        <p:xfrm>
          <a:off x="827584" y="260648"/>
          <a:ext cx="8051800" cy="605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8" name="Equation" r:id="rId3" imgW="3733560" imgH="3124080" progId="Equation.DSMT4">
                  <p:embed/>
                </p:oleObj>
              </mc:Choice>
              <mc:Fallback>
                <p:oleObj name="Equation" r:id="rId3" imgW="3733560" imgH="3124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60648"/>
                        <a:ext cx="8051800" cy="605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3868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630255"/>
              </p:ext>
            </p:extLst>
          </p:nvPr>
        </p:nvGraphicFramePr>
        <p:xfrm>
          <a:off x="827584" y="836712"/>
          <a:ext cx="5395912" cy="187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0" name="Equation" r:id="rId3" imgW="2501640" imgH="965160" progId="Equation.DSMT4">
                  <p:embed/>
                </p:oleObj>
              </mc:Choice>
              <mc:Fallback>
                <p:oleObj name="Equation" r:id="rId3" imgW="250164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836712"/>
                        <a:ext cx="5395912" cy="187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4993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840" y="1556792"/>
            <a:ext cx="9144000" cy="4104456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8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024" y="2185694"/>
            <a:ext cx="464400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cs typeface="Arial" panose="020B0604020202020204" pitchFamily="34" charset="0"/>
              </a:rPr>
              <a:t>Nor Aida </a:t>
            </a:r>
            <a:r>
              <a:rPr lang="en-US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Zuraimi</a:t>
            </a:r>
            <a:r>
              <a:rPr lang="en-US" b="1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binti</a:t>
            </a:r>
            <a:r>
              <a:rPr lang="en-US" b="1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Md</a:t>
            </a:r>
            <a:r>
              <a:rPr lang="en-US" b="1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Noar</a:t>
            </a:r>
            <a:endParaRPr lang="en-US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b="1" dirty="0" smtClean="0">
                <a:cs typeface="Arial" panose="020B0604020202020204" pitchFamily="34" charset="0"/>
                <a:hlinkClick r:id="rId2"/>
              </a:rPr>
              <a:t>aidaz@ump.edu.my</a:t>
            </a:r>
            <a:endParaRPr lang="en-US" b="1" dirty="0" smtClean="0">
              <a:cs typeface="Arial" panose="020B0604020202020204" pitchFamily="34" charset="0"/>
            </a:endParaRPr>
          </a:p>
          <a:p>
            <a:endParaRPr lang="en-US" b="1" dirty="0" smtClean="0">
              <a:cs typeface="Arial" panose="020B0604020202020204" pitchFamily="34" charset="0"/>
            </a:endParaRPr>
          </a:p>
          <a:p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Laila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Amera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Aziz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dirty="0" smtClean="0">
                <a:hlinkClick r:id="rId3"/>
              </a:rPr>
              <a:t>laila@ump.edu.my</a:t>
            </a:r>
            <a:r>
              <a:rPr lang="en-US" b="1" dirty="0" smtClean="0">
                <a:solidFill>
                  <a:srgbClr val="0000FF"/>
                </a:solidFill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0000FF"/>
                </a:solidFill>
                <a:cs typeface="Arial" panose="020B0604020202020204" pitchFamily="34" charset="0"/>
              </a:rPr>
            </a:br>
            <a:r>
              <a:rPr lang="en-MY" dirty="0" smtClean="0"/>
              <a:t/>
            </a:r>
            <a:br>
              <a:rPr lang="en-MY" dirty="0" smtClean="0"/>
            </a:br>
            <a:r>
              <a:rPr lang="en-GB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Nadirah</a:t>
            </a:r>
            <a: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Nasir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dirty="0" smtClean="0">
                <a:hlinkClick r:id="rId4"/>
              </a:rPr>
              <a:t>nadirah@ump.edu.my</a:t>
            </a:r>
            <a:r>
              <a:rPr lang="en-MY" dirty="0" smtClean="0"/>
              <a:t>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sz="2400" dirty="0" smtClean="0"/>
              <a:t/>
            </a:r>
            <a:br>
              <a:rPr lang="en-MY" sz="2400" dirty="0" smtClean="0"/>
            </a:b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4632432" y="2204864"/>
            <a:ext cx="44760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Rahimah</a:t>
            </a:r>
            <a: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Jusoh@Awang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dirty="0">
                <a:hlinkClick r:id="rId5"/>
              </a:rPr>
              <a:t>rahimahj@ump.edu.my</a:t>
            </a:r>
            <a:r>
              <a:rPr lang="en-MY" dirty="0"/>
              <a:t/>
            </a:r>
            <a:br>
              <a:rPr lang="en-MY" dirty="0"/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 </a:t>
            </a: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Syahidah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binti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Wan </a:t>
            </a: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Yusoff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dirty="0">
                <a:hlinkClick r:id="rId6"/>
              </a:rPr>
              <a:t>wnsyahidah@ump.edu.my</a:t>
            </a:r>
            <a:r>
              <a:rPr lang="en-US" b="1" dirty="0">
                <a:cs typeface="Arial" panose="020B0604020202020204" pitchFamily="34" charset="0"/>
              </a:rPr>
              <a:t/>
            </a:r>
            <a:br>
              <a:rPr lang="en-US" b="1" dirty="0">
                <a:cs typeface="Arial" panose="020B0604020202020204" pitchFamily="34" charset="0"/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Samsudin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MY" dirty="0">
                <a:hlinkClick r:id="rId7"/>
              </a:rPr>
              <a:t>samsudin382@gmail.com</a:t>
            </a:r>
            <a:r>
              <a:rPr lang="en-MY" sz="2400" dirty="0"/>
              <a:t/>
            </a:r>
            <a:br>
              <a:rPr lang="en-MY" sz="2400" dirty="0"/>
            </a:br>
            <a:endParaRPr lang="en-MY" dirty="0"/>
          </a:p>
        </p:txBody>
      </p:sp>
      <p:sp>
        <p:nvSpPr>
          <p:cNvPr id="2" name="TextBox 1"/>
          <p:cNvSpPr txBox="1"/>
          <p:nvPr/>
        </p:nvSpPr>
        <p:spPr>
          <a:xfrm>
            <a:off x="3347864" y="1556792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400" b="1" dirty="0" smtClean="0">
                <a:solidFill>
                  <a:schemeClr val="bg1"/>
                </a:solidFill>
              </a:rPr>
              <a:t>Author  Information</a:t>
            </a:r>
            <a:endParaRPr lang="en-MY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7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855" y="2348880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457200" y="1628800"/>
            <a:ext cx="82296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>
                <a:latin typeface="Helvetica LT Std Light"/>
              </a:rPr>
              <a:t>Expected Outcomes</a:t>
            </a:r>
          </a:p>
          <a:p>
            <a:pPr>
              <a:buAutoNum type="arabicPeriod"/>
            </a:pPr>
            <a:r>
              <a:rPr lang="en-GB" sz="1600" dirty="0">
                <a:latin typeface="Helvetica LT Std Light"/>
              </a:rPr>
              <a:t> </a:t>
            </a:r>
            <a:r>
              <a:rPr lang="en-GB" sz="1600" dirty="0" smtClean="0">
                <a:latin typeface="Helvetica LT Std Light"/>
              </a:rPr>
              <a:t>Explain the concept of Laplace Transforms of derivatives.</a:t>
            </a:r>
          </a:p>
          <a:p>
            <a:pPr>
              <a:buAutoNum type="arabicPeriod"/>
            </a:pPr>
            <a:r>
              <a:rPr lang="en-GB" sz="1600" dirty="0">
                <a:latin typeface="Helvetica LT Std Light"/>
              </a:rPr>
              <a:t> </a:t>
            </a:r>
            <a:r>
              <a:rPr lang="en-GB" sz="1600" dirty="0" smtClean="0">
                <a:latin typeface="Helvetica LT Std Light"/>
              </a:rPr>
              <a:t>Solve the differential equations using Laplace Transforms.</a:t>
            </a:r>
          </a:p>
          <a:p>
            <a:pPr>
              <a:buAutoNum type="arabicPeriod"/>
            </a:pPr>
            <a:r>
              <a:rPr lang="en-GB" sz="1600" dirty="0" smtClean="0">
                <a:latin typeface="Helvetica LT Std Light"/>
              </a:rPr>
              <a:t> Solve simultaneous differential equations using Laplace Transforms</a:t>
            </a:r>
            <a:endParaRPr lang="en-GB" sz="1600" dirty="0" smtClean="0">
              <a:latin typeface="Helvetica LT Std Light"/>
            </a:endParaRPr>
          </a:p>
          <a:p>
            <a:endParaRPr lang="en-GB" sz="1600" dirty="0" smtClean="0">
              <a:latin typeface="Helvetica LT Std Light"/>
            </a:endParaRPr>
          </a:p>
          <a:p>
            <a:endParaRPr lang="en-GB" sz="1600" dirty="0" smtClean="0">
              <a:latin typeface="Helvetica LT Std Light"/>
            </a:endParaRPr>
          </a:p>
          <a:p>
            <a:endParaRPr lang="en-GB" sz="1600" dirty="0">
              <a:latin typeface="Helvetica LT Std Light"/>
            </a:endParaRPr>
          </a:p>
          <a:p>
            <a:endParaRPr lang="en-GB" sz="1600" dirty="0" smtClean="0">
              <a:latin typeface="Helvetica LT Std Light"/>
            </a:endParaRPr>
          </a:p>
          <a:p>
            <a:endParaRPr lang="en-GB" sz="1600" dirty="0">
              <a:latin typeface="Helvetica LT Std Light"/>
            </a:endParaRPr>
          </a:p>
          <a:p>
            <a:endParaRPr lang="en-GB" sz="1600" dirty="0" smtClean="0">
              <a:latin typeface="Helvetica LT Std Light"/>
            </a:endParaRPr>
          </a:p>
          <a:p>
            <a:endParaRPr lang="en-GB" sz="1600" dirty="0">
              <a:latin typeface="Helvetica LT Std Light"/>
            </a:endParaRPr>
          </a:p>
          <a:p>
            <a:endParaRPr lang="en-GB" sz="1600" dirty="0" smtClean="0">
              <a:latin typeface="Helvetica LT Std Light"/>
            </a:endParaRPr>
          </a:p>
          <a:p>
            <a:endParaRPr lang="en-GB" sz="1600" dirty="0">
              <a:latin typeface="Helvetica LT Std Light"/>
            </a:endParaRPr>
          </a:p>
          <a:p>
            <a:r>
              <a:rPr lang="en-GB" sz="1600" b="1" u="sng" dirty="0">
                <a:latin typeface="Helvetica LT Std Light"/>
              </a:rPr>
              <a:t>References</a:t>
            </a:r>
          </a:p>
          <a:p>
            <a:pPr lvl="1"/>
            <a:r>
              <a:rPr lang="en-GB" sz="1600" dirty="0" err="1">
                <a:latin typeface="Helvetica LT Std Light"/>
              </a:rPr>
              <a:t>Samsudin</a:t>
            </a:r>
            <a:r>
              <a:rPr lang="en-GB" sz="1600" dirty="0">
                <a:latin typeface="Helvetica LT Std Light"/>
              </a:rPr>
              <a:t> Abdullah, </a:t>
            </a:r>
            <a:r>
              <a:rPr lang="en-GB" sz="1600" dirty="0" err="1">
                <a:latin typeface="Helvetica LT Std Light"/>
              </a:rPr>
              <a:t>Nadirah</a:t>
            </a:r>
            <a:r>
              <a:rPr lang="en-GB" sz="1600" dirty="0">
                <a:latin typeface="Helvetica LT Std Light"/>
              </a:rPr>
              <a:t> </a:t>
            </a:r>
            <a:r>
              <a:rPr lang="en-GB" sz="1600" dirty="0" err="1">
                <a:latin typeface="Helvetica LT Std Light"/>
              </a:rPr>
              <a:t>Nasir</a:t>
            </a:r>
            <a:r>
              <a:rPr lang="en-GB" sz="1600" dirty="0">
                <a:latin typeface="Helvetica LT Std Light"/>
              </a:rPr>
              <a:t>, </a:t>
            </a:r>
            <a:r>
              <a:rPr lang="en-GB" sz="1600" dirty="0" err="1">
                <a:latin typeface="Helvetica LT Std Light"/>
              </a:rPr>
              <a:t>Rahimah</a:t>
            </a:r>
            <a:r>
              <a:rPr lang="en-GB" sz="1600" dirty="0">
                <a:latin typeface="Helvetica LT Std Light"/>
              </a:rPr>
              <a:t> </a:t>
            </a:r>
            <a:r>
              <a:rPr lang="en-GB" sz="1600" dirty="0" err="1">
                <a:latin typeface="Helvetica LT Std Light"/>
              </a:rPr>
              <a:t>Jusoh</a:t>
            </a:r>
            <a:r>
              <a:rPr lang="en-GB" sz="1600" dirty="0">
                <a:latin typeface="Helvetica LT Std Light"/>
              </a:rPr>
              <a:t> @ </a:t>
            </a:r>
            <a:r>
              <a:rPr lang="en-GB" sz="1600" dirty="0" err="1">
                <a:latin typeface="Helvetica LT Std Light"/>
              </a:rPr>
              <a:t>Awang</a:t>
            </a:r>
            <a:r>
              <a:rPr lang="en-GB" sz="1600" dirty="0">
                <a:latin typeface="Helvetica LT Std Light"/>
              </a:rPr>
              <a:t>, </a:t>
            </a:r>
            <a:r>
              <a:rPr lang="en-GB" sz="1600" dirty="0" err="1">
                <a:latin typeface="Helvetica LT Std Light"/>
              </a:rPr>
              <a:t>Laila</a:t>
            </a:r>
            <a:r>
              <a:rPr lang="en-GB" sz="1600" dirty="0">
                <a:latin typeface="Helvetica LT Std Light"/>
              </a:rPr>
              <a:t> </a:t>
            </a:r>
            <a:r>
              <a:rPr lang="en-GB" sz="1600" dirty="0" err="1">
                <a:latin typeface="Helvetica LT Std Light"/>
              </a:rPr>
              <a:t>Amera</a:t>
            </a:r>
            <a:r>
              <a:rPr lang="en-GB" sz="1600" dirty="0">
                <a:latin typeface="Helvetica LT Std Light"/>
              </a:rPr>
              <a:t> Aziz, Wan </a:t>
            </a:r>
            <a:r>
              <a:rPr lang="en-GB" sz="1600" dirty="0" err="1">
                <a:latin typeface="Helvetica LT Std Light"/>
              </a:rPr>
              <a:t>Nur</a:t>
            </a:r>
            <a:r>
              <a:rPr lang="en-GB" sz="1600" dirty="0">
                <a:latin typeface="Helvetica LT Std Light"/>
              </a:rPr>
              <a:t> </a:t>
            </a:r>
            <a:r>
              <a:rPr lang="en-GB" sz="1600" dirty="0" err="1">
                <a:latin typeface="Helvetica LT Std Light"/>
              </a:rPr>
              <a:t>Syahidah</a:t>
            </a:r>
            <a:r>
              <a:rPr lang="en-GB" sz="1600" dirty="0">
                <a:latin typeface="Helvetica LT Std Light"/>
              </a:rPr>
              <a:t> Wan </a:t>
            </a:r>
            <a:r>
              <a:rPr lang="en-GB" sz="1600" dirty="0" err="1">
                <a:latin typeface="Helvetica LT Std Light"/>
              </a:rPr>
              <a:t>Yusoff</a:t>
            </a:r>
            <a:r>
              <a:rPr lang="en-GB" sz="1600" dirty="0">
                <a:latin typeface="Helvetica LT Std Light"/>
              </a:rPr>
              <a:t>,, Module : Ordinary Differential Equations (BUM2133), 4rd Edition 2016.</a:t>
            </a:r>
          </a:p>
        </p:txBody>
      </p:sp>
    </p:spTree>
    <p:extLst>
      <p:ext uri="{BB962C8B-B14F-4D97-AF65-F5344CB8AC3E}">
        <p14:creationId xmlns:p14="http://schemas.microsoft.com/office/powerpoint/2010/main" val="203896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marL="0" indent="0">
              <a:buNone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3.6		Laplace Transform of Derivatives</a:t>
            </a:r>
          </a:p>
          <a:p>
            <a:pPr marL="0" indent="0">
              <a:buNone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3.7      Solving ODE using Laplace Transform</a:t>
            </a:r>
          </a:p>
          <a:p>
            <a:pPr marL="0" indent="0">
              <a:buNone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3.8		Solving Simultaneous </a:t>
            </a:r>
          </a:p>
          <a:p>
            <a:pPr marL="0" indent="0">
              <a:buNone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         Differential Equations</a:t>
            </a:r>
          </a:p>
          <a:p>
            <a:pPr marL="0" indent="0">
              <a:buNone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                    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435" y="2435103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713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3.6 LAPLACE TRANSFORM OF DERIVATIVES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543620"/>
              </p:ext>
            </p:extLst>
          </p:nvPr>
        </p:nvGraphicFramePr>
        <p:xfrm>
          <a:off x="2091939" y="2276872"/>
          <a:ext cx="4745038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3" imgW="2247840" imgH="1460160" progId="Equation.DSMT4">
                  <p:embed/>
                </p:oleObj>
              </mc:Choice>
              <mc:Fallback>
                <p:oleObj name="Equation" r:id="rId3" imgW="2247840" imgH="1460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939" y="2276872"/>
                        <a:ext cx="4745038" cy="3390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435826"/>
              </p:ext>
            </p:extLst>
          </p:nvPr>
        </p:nvGraphicFramePr>
        <p:xfrm>
          <a:off x="1204883" y="1685999"/>
          <a:ext cx="21129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Equation" r:id="rId5" imgW="977760" imgH="253800" progId="Equation.DSMT4">
                  <p:embed/>
                </p:oleObj>
              </mc:Choice>
              <mc:Fallback>
                <p:oleObj name="Equation" r:id="rId5" imgW="977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883" y="1685999"/>
                        <a:ext cx="21129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2050" y="1685999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634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31943" y="1552311"/>
            <a:ext cx="6733256" cy="2504442"/>
            <a:chOff x="611560" y="453068"/>
            <a:chExt cx="6733256" cy="2504442"/>
          </a:xfrm>
        </p:grpSpPr>
        <p:grpSp>
          <p:nvGrpSpPr>
            <p:cNvPr id="10" name="Group 9"/>
            <p:cNvGrpSpPr/>
            <p:nvPr/>
          </p:nvGrpSpPr>
          <p:grpSpPr>
            <a:xfrm>
              <a:off x="611560" y="453068"/>
              <a:ext cx="6733256" cy="2504442"/>
              <a:chOff x="863080" y="1376304"/>
              <a:chExt cx="6733256" cy="2504442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863080" y="1376304"/>
                <a:ext cx="6733256" cy="2504442"/>
              </a:xfrm>
              <a:prstGeom prst="rect">
                <a:avLst/>
              </a:prstGeom>
              <a:solidFill>
                <a:srgbClr val="FFCC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4" name="Object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27693250"/>
                  </p:ext>
                </p:extLst>
              </p:nvPr>
            </p:nvGraphicFramePr>
            <p:xfrm>
              <a:off x="2553712" y="2162381"/>
              <a:ext cx="1095375" cy="7588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78" name="Equation" r:id="rId3" imgW="507960" imgH="393480" progId="Equation.DSMT4">
                      <p:embed/>
                    </p:oleObj>
                  </mc:Choice>
                  <mc:Fallback>
                    <p:oleObj name="Equation" r:id="rId3" imgW="507960" imgH="393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53712" y="2162381"/>
                            <a:ext cx="1095375" cy="7588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7715526"/>
                  </p:ext>
                </p:extLst>
              </p:nvPr>
            </p:nvGraphicFramePr>
            <p:xfrm>
              <a:off x="2548954" y="2921206"/>
              <a:ext cx="2136775" cy="8080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79" name="Equation" r:id="rId5" imgW="990360" imgH="419040" progId="Equation.DSMT4">
                      <p:embed/>
                    </p:oleObj>
                  </mc:Choice>
                  <mc:Fallback>
                    <p:oleObj name="Equation" r:id="rId5" imgW="990360" imgH="419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48954" y="2921206"/>
                            <a:ext cx="2136775" cy="8080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" name="Group 7"/>
            <p:cNvGrpSpPr/>
            <p:nvPr/>
          </p:nvGrpSpPr>
          <p:grpSpPr>
            <a:xfrm>
              <a:off x="718151" y="548680"/>
              <a:ext cx="6264696" cy="2031325"/>
              <a:chOff x="502127" y="836712"/>
              <a:chExt cx="6264696" cy="2031325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02127" y="836712"/>
                <a:ext cx="6264696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/>
                  <a:t>Example:</a:t>
                </a:r>
                <a:r>
                  <a:rPr lang="en-US" b="1" dirty="0" smtClean="0"/>
                  <a:t>  </a:t>
                </a:r>
                <a:r>
                  <a:rPr lang="en-GB" dirty="0" smtClean="0"/>
                  <a:t>Given                      </a:t>
                </a:r>
                <a:r>
                  <a:rPr lang="en-US" dirty="0" smtClean="0"/>
                  <a:t>  </a:t>
                </a:r>
                <a:r>
                  <a:rPr lang="en-GB" dirty="0" smtClean="0"/>
                  <a:t>and                            find </a:t>
                </a:r>
                <a:r>
                  <a:rPr lang="en-GB" dirty="0"/>
                  <a:t>the Laplace </a:t>
                </a:r>
                <a:endParaRPr lang="en-GB" dirty="0" smtClean="0"/>
              </a:p>
              <a:p>
                <a:r>
                  <a:rPr lang="en-GB" dirty="0"/>
                  <a:t> </a:t>
                </a:r>
                <a:r>
                  <a:rPr lang="en-GB" dirty="0" smtClean="0"/>
                  <a:t>                  transforms </a:t>
                </a:r>
                <a:r>
                  <a:rPr lang="en-GB" dirty="0"/>
                  <a:t>of the </a:t>
                </a:r>
                <a:r>
                  <a:rPr lang="en-GB" dirty="0" smtClean="0"/>
                  <a:t>following expressions.</a:t>
                </a:r>
              </a:p>
              <a:p>
                <a:endParaRPr lang="en-GB" dirty="0"/>
              </a:p>
              <a:p>
                <a:r>
                  <a:rPr lang="en-GB" dirty="0" smtClean="0"/>
                  <a:t>                   (a)</a:t>
                </a:r>
              </a:p>
              <a:p>
                <a:endParaRPr lang="en-GB" dirty="0"/>
              </a:p>
              <a:p>
                <a:endParaRPr lang="en-GB" dirty="0" smtClean="0"/>
              </a:p>
              <a:p>
                <a:r>
                  <a:rPr lang="en-GB" dirty="0"/>
                  <a:t> </a:t>
                </a:r>
                <a:r>
                  <a:rPr lang="en-GB" dirty="0" smtClean="0"/>
                  <a:t>                   (b)   </a:t>
                </a:r>
                <a:endParaRPr lang="en-US" dirty="0"/>
              </a:p>
            </p:txBody>
          </p:sp>
          <p:graphicFrame>
            <p:nvGraphicFramePr>
              <p:cNvPr id="11" name="Object 1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46444344"/>
                  </p:ext>
                </p:extLst>
              </p:nvPr>
            </p:nvGraphicFramePr>
            <p:xfrm>
              <a:off x="3762164" y="836712"/>
              <a:ext cx="1427162" cy="368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80" name="Equation" r:id="rId7" imgW="660240" imgH="190440" progId="Equation.DSMT4">
                      <p:embed/>
                    </p:oleObj>
                  </mc:Choice>
                  <mc:Fallback>
                    <p:oleObj name="Equation" r:id="rId7" imgW="660240" imgH="1904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62164" y="836712"/>
                            <a:ext cx="1427162" cy="368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" name="Object 1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67994409"/>
                  </p:ext>
                </p:extLst>
              </p:nvPr>
            </p:nvGraphicFramePr>
            <p:xfrm>
              <a:off x="2159759" y="836712"/>
              <a:ext cx="1123950" cy="368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181" name="Equation" r:id="rId9" imgW="520560" imgH="190440" progId="Equation.DSMT4">
                      <p:embed/>
                    </p:oleObj>
                  </mc:Choice>
                  <mc:Fallback>
                    <p:oleObj name="Equation" r:id="rId9" imgW="520560" imgH="1904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59759" y="836712"/>
                            <a:ext cx="1123950" cy="368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3091011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0149" y="476672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Solution:</a:t>
            </a:r>
          </a:p>
          <a:p>
            <a:endParaRPr lang="en-US" dirty="0" smtClean="0"/>
          </a:p>
          <a:p>
            <a:r>
              <a:rPr lang="en-US" dirty="0" smtClean="0"/>
              <a:t>(a)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(b) 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721977"/>
              </p:ext>
            </p:extLst>
          </p:nvPr>
        </p:nvGraphicFramePr>
        <p:xfrm>
          <a:off x="1043608" y="1002590"/>
          <a:ext cx="7204076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0" name="Equation" r:id="rId3" imgW="3340080" imgH="507960" progId="Equation.DSMT4">
                  <p:embed/>
                </p:oleObj>
              </mc:Choice>
              <mc:Fallback>
                <p:oleObj name="Equation" r:id="rId3" imgW="33400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002590"/>
                        <a:ext cx="7204076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344027"/>
              </p:ext>
            </p:extLst>
          </p:nvPr>
        </p:nvGraphicFramePr>
        <p:xfrm>
          <a:off x="1130197" y="2420938"/>
          <a:ext cx="6708775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1" name="Equation" r:id="rId5" imgW="3111480" imgH="1333440" progId="Equation.DSMT4">
                  <p:embed/>
                </p:oleObj>
              </mc:Choice>
              <mc:Fallback>
                <p:oleObj name="Equation" r:id="rId5" imgW="3111480" imgH="1333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197" y="2420938"/>
                        <a:ext cx="6708775" cy="257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85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860032" y="3505600"/>
            <a:ext cx="2808312" cy="209192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628800"/>
            <a:ext cx="5626968" cy="1292661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3.7 SOLVING LINEAR ODE USING LAPLACE TRANSFORMS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9075" y="1606930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Example 1</a:t>
            </a:r>
            <a:r>
              <a:rPr lang="en-US" dirty="0" smtClean="0"/>
              <a:t>:  </a:t>
            </a:r>
            <a:r>
              <a:rPr lang="en-GB" dirty="0" smtClean="0"/>
              <a:t>Solve </a:t>
            </a:r>
            <a:r>
              <a:rPr lang="en-GB" dirty="0"/>
              <a:t>the differential equation</a:t>
            </a:r>
            <a:endParaRPr lang="en-US" dirty="0"/>
          </a:p>
          <a:p>
            <a:r>
              <a:rPr lang="en-GB" dirty="0"/>
              <a:t>                            </a:t>
            </a:r>
            <a:endParaRPr lang="en-US" dirty="0"/>
          </a:p>
          <a:p>
            <a:r>
              <a:rPr lang="en-GB" dirty="0" smtClean="0"/>
              <a:t>               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given </a:t>
            </a:r>
            <a:r>
              <a:rPr lang="en-GB" dirty="0"/>
              <a:t>the initial </a:t>
            </a:r>
            <a:r>
              <a:rPr lang="en-GB" dirty="0" smtClean="0"/>
              <a:t>condition</a:t>
            </a:r>
          </a:p>
          <a:p>
            <a:endParaRPr lang="en-GB" dirty="0" smtClean="0"/>
          </a:p>
          <a:p>
            <a:r>
              <a:rPr lang="en-GB" b="1" u="sng" dirty="0" smtClean="0"/>
              <a:t>Solution:</a:t>
            </a:r>
          </a:p>
          <a:p>
            <a:endParaRPr lang="en-GB" b="1" u="sng" dirty="0" smtClean="0"/>
          </a:p>
          <a:p>
            <a:r>
              <a:rPr lang="en-GB" b="1" dirty="0"/>
              <a:t> </a:t>
            </a:r>
            <a:r>
              <a:rPr lang="en-GB" b="1" dirty="0" smtClean="0"/>
              <a:t>                                                                                   </a:t>
            </a:r>
            <a:r>
              <a:rPr lang="en-GB" dirty="0" smtClean="0"/>
              <a:t>Laplace both sides of the DE 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29475"/>
              </p:ext>
            </p:extLst>
          </p:nvPr>
        </p:nvGraphicFramePr>
        <p:xfrm>
          <a:off x="2123728" y="1885950"/>
          <a:ext cx="13700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5" name="Equation" r:id="rId3" imgW="634680" imgH="355320" progId="Equation.DSMT4">
                  <p:embed/>
                </p:oleObj>
              </mc:Choice>
              <mc:Fallback>
                <p:oleObj name="Equation" r:id="rId3" imgW="634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885950"/>
                        <a:ext cx="13700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589825"/>
              </p:ext>
            </p:extLst>
          </p:nvPr>
        </p:nvGraphicFramePr>
        <p:xfrm>
          <a:off x="4037012" y="2467509"/>
          <a:ext cx="10699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6" name="Equation" r:id="rId5" imgW="495000" imgH="190440" progId="Equation.DSMT4">
                  <p:embed/>
                </p:oleObj>
              </mc:Choice>
              <mc:Fallback>
                <p:oleObj name="Equation" r:id="rId5" imgW="49500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012" y="2467509"/>
                        <a:ext cx="10699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749936"/>
              </p:ext>
            </p:extLst>
          </p:nvPr>
        </p:nvGraphicFramePr>
        <p:xfrm>
          <a:off x="1191790" y="3505600"/>
          <a:ext cx="2878137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7" name="Equation" r:id="rId7" imgW="1333440" imgH="1371600" progId="Equation.DSMT4">
                  <p:embed/>
                </p:oleObj>
              </mc:Choice>
              <mc:Fallback>
                <p:oleObj name="Equation" r:id="rId7" imgW="1333440" imgH="1371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790" y="3505600"/>
                        <a:ext cx="2878137" cy="264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5944352" y="3933056"/>
            <a:ext cx="1010444" cy="1664469"/>
            <a:chOff x="5944352" y="3933056"/>
            <a:chExt cx="1010444" cy="1664469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6106561"/>
                </p:ext>
              </p:extLst>
            </p:nvPr>
          </p:nvGraphicFramePr>
          <p:xfrm>
            <a:off x="5944352" y="4405313"/>
            <a:ext cx="603250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18" name="Equation" r:id="rId9" imgW="279360" imgH="190440" progId="Equation.DSMT4">
                    <p:embed/>
                  </p:oleObj>
                </mc:Choice>
                <mc:Fallback>
                  <p:oleObj name="Equation" r:id="rId9" imgW="279360" imgH="19044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4352" y="4405313"/>
                          <a:ext cx="603250" cy="368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1764845"/>
                </p:ext>
              </p:extLst>
            </p:nvPr>
          </p:nvGraphicFramePr>
          <p:xfrm>
            <a:off x="5950622" y="5229225"/>
            <a:ext cx="547688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19" name="Equation" r:id="rId11" imgW="253800" imgH="190440" progId="Equation.DSMT4">
                    <p:embed/>
                  </p:oleObj>
                </mc:Choice>
                <mc:Fallback>
                  <p:oleObj name="Equation" r:id="rId11" imgW="253800" imgH="19044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50622" y="5229225"/>
                          <a:ext cx="547688" cy="368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2" name="Straight Arrow Connector 11"/>
            <p:cNvCxnSpPr/>
            <p:nvPr/>
          </p:nvCxnSpPr>
          <p:spPr>
            <a:xfrm>
              <a:off x="6228184" y="3933056"/>
              <a:ext cx="0" cy="4722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6228184" y="4773613"/>
              <a:ext cx="0" cy="4556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66375517"/>
                </p:ext>
              </p:extLst>
            </p:nvPr>
          </p:nvGraphicFramePr>
          <p:xfrm>
            <a:off x="6299158" y="4849812"/>
            <a:ext cx="655638" cy="303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20" name="Equation" r:id="rId13" imgW="419040" imgH="215640" progId="Equation.DSMT4">
                    <p:embed/>
                  </p:oleObj>
                </mc:Choice>
                <mc:Fallback>
                  <p:oleObj name="Equation" r:id="rId13" imgW="419040" imgH="215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9158" y="4849812"/>
                          <a:ext cx="655638" cy="303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114426"/>
                </p:ext>
              </p:extLst>
            </p:nvPr>
          </p:nvGraphicFramePr>
          <p:xfrm>
            <a:off x="6299158" y="4017577"/>
            <a:ext cx="496888" cy="303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321" name="Equation" r:id="rId15" imgW="317160" imgH="215640" progId="Equation.DSMT4">
                    <p:embed/>
                  </p:oleObj>
                </mc:Choice>
                <mc:Fallback>
                  <p:oleObj name="Equation" r:id="rId15" imgW="317160" imgH="215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9158" y="4017577"/>
                          <a:ext cx="496888" cy="303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5986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55576" y="620689"/>
            <a:ext cx="7056784" cy="1200329"/>
            <a:chOff x="755576" y="620689"/>
            <a:chExt cx="7056784" cy="1200329"/>
          </a:xfrm>
        </p:grpSpPr>
        <p:sp>
          <p:nvSpPr>
            <p:cNvPr id="4" name="Rectangle 3"/>
            <p:cNvSpPr/>
            <p:nvPr/>
          </p:nvSpPr>
          <p:spPr>
            <a:xfrm>
              <a:off x="755576" y="620689"/>
              <a:ext cx="6192688" cy="1080120"/>
            </a:xfrm>
            <a:prstGeom prst="rect">
              <a:avLst/>
            </a:prstGeom>
            <a:solidFill>
              <a:srgbClr val="FFC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55576" y="620689"/>
              <a:ext cx="70567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u="sng" dirty="0" smtClean="0"/>
                <a:t>Example 2:</a:t>
              </a:r>
              <a:r>
                <a:rPr lang="en-US" dirty="0" smtClean="0"/>
                <a:t> </a:t>
              </a:r>
              <a:r>
                <a:rPr lang="en-US" dirty="0"/>
                <a:t>Use Laplace transforms to solve the </a:t>
              </a:r>
              <a:r>
                <a:rPr lang="en-US" dirty="0" smtClean="0"/>
                <a:t>equation</a:t>
              </a:r>
            </a:p>
            <a:p>
              <a:endParaRPr lang="en-US" b="1" u="sng" dirty="0" smtClean="0"/>
            </a:p>
            <a:p>
              <a:endParaRPr lang="en-US" dirty="0"/>
            </a:p>
            <a:p>
              <a:endParaRPr lang="en-US" dirty="0"/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24279170"/>
                </p:ext>
              </p:extLst>
            </p:nvPr>
          </p:nvGraphicFramePr>
          <p:xfrm>
            <a:off x="1988454" y="913954"/>
            <a:ext cx="4603750" cy="709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9" name="Equation" r:id="rId3" imgW="2133360" imgH="368280" progId="Equation.DSMT4">
                    <p:embed/>
                  </p:oleObj>
                </mc:Choice>
                <mc:Fallback>
                  <p:oleObj name="Equation" r:id="rId3" imgW="2133360" imgH="36828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8454" y="913954"/>
                          <a:ext cx="4603750" cy="709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TextBox 5"/>
          <p:cNvSpPr txBox="1"/>
          <p:nvPr/>
        </p:nvSpPr>
        <p:spPr>
          <a:xfrm>
            <a:off x="755576" y="1828946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Solution: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634797"/>
              </p:ext>
            </p:extLst>
          </p:nvPr>
        </p:nvGraphicFramePr>
        <p:xfrm>
          <a:off x="891113" y="2060848"/>
          <a:ext cx="6961188" cy="406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0" name="Equation" r:id="rId5" imgW="3225600" imgH="2108160" progId="Equation.DSMT4">
                  <p:embed/>
                </p:oleObj>
              </mc:Choice>
              <mc:Fallback>
                <p:oleObj name="Equation" r:id="rId5" imgW="3225600" imgH="2108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113" y="2060848"/>
                        <a:ext cx="6961188" cy="406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0509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444855"/>
              </p:ext>
            </p:extLst>
          </p:nvPr>
        </p:nvGraphicFramePr>
        <p:xfrm>
          <a:off x="683568" y="620688"/>
          <a:ext cx="6329362" cy="484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2" name="Equation" r:id="rId3" imgW="2933640" imgH="2514600" progId="Equation.DSMT4">
                  <p:embed/>
                </p:oleObj>
              </mc:Choice>
              <mc:Fallback>
                <p:oleObj name="Equation" r:id="rId3" imgW="2933640" imgH="2514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620688"/>
                        <a:ext cx="6329362" cy="484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04484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210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BUM2113 Ordinary Differential Equations  Chapter 3C: Laplace Transforms </vt:lpstr>
      <vt:lpstr>Chapter Description</vt:lpstr>
      <vt:lpstr>Content</vt:lpstr>
      <vt:lpstr>3.6 LAPLACE TRANSFORM OF DERIVATIVES</vt:lpstr>
      <vt:lpstr>PowerPoint Presentation</vt:lpstr>
      <vt:lpstr>PowerPoint Presentation</vt:lpstr>
      <vt:lpstr>3.7 SOLVING LINEAR ODE USING LAPLACE TRANSFORMS</vt:lpstr>
      <vt:lpstr>PowerPoint Presentation</vt:lpstr>
      <vt:lpstr>PowerPoint Presentation</vt:lpstr>
      <vt:lpstr>PowerPoint Presentation</vt:lpstr>
      <vt:lpstr>3.8 SOLVING SIMULTANEOUS DIFFERENTIAL EQUATIONS </vt:lpstr>
      <vt:lpstr>PowerPoint Presentation</vt:lpstr>
      <vt:lpstr>PowerPoint Presentation</vt:lpstr>
      <vt:lpstr>PowerPoint Presentation</vt:lpstr>
      <vt:lpstr>PowerPoint Presentation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VOSTRO-3460</cp:lastModifiedBy>
  <cp:revision>341</cp:revision>
  <cp:lastPrinted>2017-07-24T03:54:17Z</cp:lastPrinted>
  <dcterms:created xsi:type="dcterms:W3CDTF">2016-03-03T08:04:10Z</dcterms:created>
  <dcterms:modified xsi:type="dcterms:W3CDTF">2017-08-23T10:38:43Z</dcterms:modified>
</cp:coreProperties>
</file>