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96" r:id="rId4"/>
    <p:sldId id="297" r:id="rId5"/>
    <p:sldId id="27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D7D95C34-3CBA-4730-A365-CCBAD930A7D7}"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7D95C34-3CBA-4730-A365-CCBAD930A7D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7D95C34-3CBA-4730-A365-CCBAD930A7D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7D95C34-3CBA-4730-A365-CCBAD930A7D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7D95C34-3CBA-4730-A365-CCBAD930A7D7}"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7D95C34-3CBA-4730-A365-CCBAD930A7D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7D95C34-3CBA-4730-A365-CCBAD930A7D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7D95C34-3CBA-4730-A365-CCBAD930A7D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7D95C34-3CBA-4730-A365-CCBAD930A7D7}"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7D95C34-3CBA-4730-A365-CCBAD930A7D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7D95C34-3CBA-4730-A365-CCBAD930A7D7}"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6389D01-F367-4AF8-A467-1A367AB5136B}" type="datetimeFigureOut">
              <a:rPr lang="en-US" smtClean="0"/>
              <a:pPr/>
              <a:t>9/5/2017</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7D95C34-3CBA-4730-A365-CCBAD930A7D7}"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61435" y="2226485"/>
            <a:ext cx="8016240" cy="1472184"/>
          </a:xfrm>
        </p:spPr>
        <p:txBody>
          <a:bodyPr>
            <a:normAutofit fontScale="90000"/>
          </a:bodyPr>
          <a:lstStyle/>
          <a:p>
            <a:pPr algn="ctr"/>
            <a:r>
              <a:rPr lang="en-US" dirty="0" smtClean="0">
                <a:solidFill>
                  <a:schemeClr val="bg1"/>
                </a:solidFill>
              </a:rPr>
              <a:t>Engineering Surveying</a:t>
            </a:r>
            <a:br>
              <a:rPr lang="en-US" dirty="0" smtClean="0">
                <a:solidFill>
                  <a:schemeClr val="bg1"/>
                </a:solidFill>
              </a:rPr>
            </a:br>
            <a:r>
              <a:rPr lang="en-US" dirty="0">
                <a:solidFill>
                  <a:schemeClr val="bg1"/>
                </a:solidFill>
              </a:rPr>
              <a:t/>
            </a:r>
            <a:br>
              <a:rPr lang="en-US" dirty="0">
                <a:solidFill>
                  <a:schemeClr val="bg1"/>
                </a:solidFill>
              </a:rPr>
            </a:br>
            <a:r>
              <a:rPr lang="en-US" dirty="0" smtClean="0">
                <a:solidFill>
                  <a:schemeClr val="bg1"/>
                </a:solidFill>
              </a:rPr>
              <a:t>Introduction to Survey Engineering</a:t>
            </a:r>
            <a:endParaRPr lang="en-US" dirty="0">
              <a:solidFill>
                <a:schemeClr val="bg1"/>
              </a:solidFill>
            </a:endParaRPr>
          </a:p>
        </p:txBody>
      </p:sp>
      <p:pic>
        <p:nvPicPr>
          <p:cNvPr id="5" name="Picture 4"/>
          <p:cNvPicPr/>
          <p:nvPr/>
        </p:nvPicPr>
        <p:blipFill>
          <a:blip r:embed="rId3" cstate="print">
            <a:extLst>
              <a:ext uri="{28A0092B-C50C-407E-A947-70E740481C1C}">
                <a14:useLocalDpi xmlns:a14="http://schemas.microsoft.com/office/drawing/2010/main" val="0"/>
              </a:ext>
            </a:extLst>
          </a:blip>
          <a:stretch>
            <a:fillRect/>
          </a:stretch>
        </p:blipFill>
        <p:spPr>
          <a:xfrm>
            <a:off x="18535" y="6662382"/>
            <a:ext cx="685801" cy="195618"/>
          </a:xfrm>
          <a:prstGeom prst="rect">
            <a:avLst/>
          </a:prstGeom>
        </p:spPr>
      </p:pic>
      <p:sp>
        <p:nvSpPr>
          <p:cNvPr id="4" name="TextBox 3"/>
          <p:cNvSpPr txBox="1"/>
          <p:nvPr/>
        </p:nvSpPr>
        <p:spPr>
          <a:xfrm>
            <a:off x="704335" y="6652991"/>
            <a:ext cx="2362201" cy="346975"/>
          </a:xfrm>
          <a:prstGeom prst="rect">
            <a:avLst/>
          </a:prstGeom>
          <a:noFill/>
        </p:spPr>
        <p:txBody>
          <a:bodyPr wrap="square" rtlCol="0">
            <a:spAutoFit/>
          </a:bodyPr>
          <a:lstStyle/>
          <a:p>
            <a:r>
              <a:rPr lang="en-GB" sz="800" dirty="0"/>
              <a:t>Introduction To Survey Engineering, by </a:t>
            </a:r>
            <a:r>
              <a:rPr lang="en-GB" sz="800" dirty="0" err="1"/>
              <a:t>Mohd</a:t>
            </a:r>
            <a:r>
              <a:rPr lang="en-GB" sz="800" dirty="0"/>
              <a:t> </a:t>
            </a:r>
            <a:r>
              <a:rPr lang="en-GB" sz="800" dirty="0" smtClean="0"/>
              <a:t>Arif</a:t>
            </a:r>
            <a:endParaRPr lang="en-MY" dirty="0"/>
          </a:p>
        </p:txBody>
      </p:sp>
      <p:sp>
        <p:nvSpPr>
          <p:cNvPr id="7" name="TextBox 6"/>
          <p:cNvSpPr txBox="1"/>
          <p:nvPr/>
        </p:nvSpPr>
        <p:spPr>
          <a:xfrm>
            <a:off x="2057400" y="4191000"/>
            <a:ext cx="4876800" cy="1477328"/>
          </a:xfrm>
          <a:prstGeom prst="rect">
            <a:avLst/>
          </a:prstGeom>
          <a:noFill/>
        </p:spPr>
        <p:txBody>
          <a:bodyPr wrap="square" rtlCol="0">
            <a:spAutoFit/>
          </a:bodyPr>
          <a:lstStyle/>
          <a:p>
            <a:pPr algn="ctr"/>
            <a:r>
              <a:rPr lang="en-US" dirty="0" smtClean="0">
                <a:solidFill>
                  <a:schemeClr val="bg1"/>
                </a:solidFill>
              </a:rPr>
              <a:t>By</a:t>
            </a:r>
          </a:p>
          <a:p>
            <a:pPr algn="ctr"/>
            <a:r>
              <a:rPr lang="en-US" dirty="0" err="1" smtClean="0">
                <a:solidFill>
                  <a:schemeClr val="bg1"/>
                </a:solidFill>
              </a:rPr>
              <a:t>Mohd</a:t>
            </a:r>
            <a:r>
              <a:rPr lang="en-US" dirty="0" smtClean="0">
                <a:solidFill>
                  <a:schemeClr val="bg1"/>
                </a:solidFill>
              </a:rPr>
              <a:t> Arif </a:t>
            </a:r>
            <a:r>
              <a:rPr lang="en-US" dirty="0" err="1" smtClean="0">
                <a:solidFill>
                  <a:schemeClr val="bg1"/>
                </a:solidFill>
              </a:rPr>
              <a:t>Sulaiman</a:t>
            </a:r>
            <a:endParaRPr lang="en-US" dirty="0" smtClean="0">
              <a:solidFill>
                <a:schemeClr val="bg1"/>
              </a:solidFill>
            </a:endParaRPr>
          </a:p>
          <a:p>
            <a:pPr algn="ctr"/>
            <a:endParaRPr lang="en-US" dirty="0" smtClean="0">
              <a:solidFill>
                <a:schemeClr val="bg1"/>
              </a:solidFill>
            </a:endParaRPr>
          </a:p>
          <a:p>
            <a:pPr algn="ctr"/>
            <a:r>
              <a:rPr lang="en-US" dirty="0" smtClean="0">
                <a:solidFill>
                  <a:schemeClr val="bg1"/>
                </a:solidFill>
              </a:rPr>
              <a:t>Faculty of Civil Engineering &amp; Earth Resources</a:t>
            </a:r>
          </a:p>
          <a:p>
            <a:pPr algn="ctr"/>
            <a:r>
              <a:rPr lang="en-US" dirty="0" smtClean="0">
                <a:solidFill>
                  <a:schemeClr val="bg1"/>
                </a:solidFill>
              </a:rPr>
              <a:t>mdarif@ump.edu</a:t>
            </a:r>
            <a:endParaRPr lang="en-MY"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61356" y="299473"/>
            <a:ext cx="7498080" cy="1143000"/>
          </a:xfrm>
        </p:spPr>
        <p:txBody>
          <a:bodyPr>
            <a:normAutofit/>
          </a:bodyPr>
          <a:lstStyle/>
          <a:p>
            <a:r>
              <a:rPr lang="en-US" dirty="0" smtClean="0">
                <a:solidFill>
                  <a:schemeClr val="bg1"/>
                </a:solidFill>
              </a:rPr>
              <a:t>Exercise #3</a:t>
            </a:r>
            <a:endParaRPr lang="en-US" dirty="0">
              <a:solidFill>
                <a:schemeClr val="bg1"/>
              </a:solidFill>
            </a:endParaRPr>
          </a:p>
        </p:txBody>
      </p:sp>
      <p:sp>
        <p:nvSpPr>
          <p:cNvPr id="10" name="TextBox 9"/>
          <p:cNvSpPr txBox="1"/>
          <p:nvPr/>
        </p:nvSpPr>
        <p:spPr>
          <a:xfrm>
            <a:off x="5867400" y="5867400"/>
            <a:ext cx="1524000" cy="369332"/>
          </a:xfrm>
          <a:prstGeom prst="rect">
            <a:avLst/>
          </a:prstGeom>
          <a:noFill/>
        </p:spPr>
        <p:txBody>
          <a:bodyPr wrap="square" rtlCol="0">
            <a:spAutoFit/>
          </a:bodyPr>
          <a:lstStyle/>
          <a:p>
            <a:r>
              <a:rPr lang="en-US" dirty="0" smtClean="0"/>
              <a:t>Figure (Q1)</a:t>
            </a:r>
            <a:endParaRPr lang="en-MY" dirty="0"/>
          </a:p>
        </p:txBody>
      </p:sp>
      <p:sp>
        <p:nvSpPr>
          <p:cNvPr id="11" name="Rectangle 10"/>
          <p:cNvSpPr/>
          <p:nvPr/>
        </p:nvSpPr>
        <p:spPr>
          <a:xfrm>
            <a:off x="482965" y="1623058"/>
            <a:ext cx="8149244" cy="1477328"/>
          </a:xfrm>
          <a:prstGeom prst="rect">
            <a:avLst/>
          </a:prstGeom>
        </p:spPr>
        <p:txBody>
          <a:bodyPr wrap="square">
            <a:spAutoFit/>
          </a:bodyPr>
          <a:lstStyle/>
          <a:p>
            <a:r>
              <a:rPr lang="en-MY" dirty="0"/>
              <a:t>QUESTION </a:t>
            </a:r>
            <a:r>
              <a:rPr lang="en-MY" dirty="0" smtClean="0"/>
              <a:t>1 </a:t>
            </a:r>
            <a:endParaRPr lang="en-MY" dirty="0"/>
          </a:p>
          <a:p>
            <a:endParaRPr lang="en-MY" dirty="0"/>
          </a:p>
          <a:p>
            <a:r>
              <a:rPr lang="en-MY" dirty="0"/>
              <a:t>Figure (</a:t>
            </a:r>
            <a:r>
              <a:rPr lang="en-MY" dirty="0" smtClean="0"/>
              <a:t>Q1) </a:t>
            </a:r>
            <a:r>
              <a:rPr lang="en-MY" dirty="0"/>
              <a:t>shows, Lot 868 beside UMP, had been surveyed by the land surveyor.  As the Project Technical Assistant, evaluate the closing error of the traverse, the linear accuracy of survey and area of the lot in unit hectares.</a:t>
            </a:r>
          </a:p>
        </p:txBody>
      </p:sp>
      <p:graphicFrame>
        <p:nvGraphicFramePr>
          <p:cNvPr id="16" name="Object 15"/>
          <p:cNvGraphicFramePr>
            <a:graphicFrameLocks noChangeAspect="1"/>
          </p:cNvGraphicFramePr>
          <p:nvPr>
            <p:extLst>
              <p:ext uri="{D42A27DB-BD31-4B8C-83A1-F6EECF244321}">
                <p14:modId xmlns:p14="http://schemas.microsoft.com/office/powerpoint/2010/main" val="1086136949"/>
              </p:ext>
            </p:extLst>
          </p:nvPr>
        </p:nvGraphicFramePr>
        <p:xfrm>
          <a:off x="1066800" y="3077528"/>
          <a:ext cx="4343400" cy="3326592"/>
        </p:xfrm>
        <a:graphic>
          <a:graphicData uri="http://schemas.openxmlformats.org/presentationml/2006/ole">
            <mc:AlternateContent xmlns:mc="http://schemas.openxmlformats.org/markup-compatibility/2006">
              <mc:Choice xmlns:v="urn:schemas-microsoft-com:vml" Requires="v">
                <p:oleObj spid="_x0000_s1037" r:id="rId3" imgW="11372850" imgH="5257800" progId="AutoCAD.Drawing.16">
                  <p:embed/>
                </p:oleObj>
              </mc:Choice>
              <mc:Fallback>
                <p:oleObj r:id="rId3" imgW="11372850" imgH="5257800" progId="AutoCAD.Drawing.16">
                  <p:embed/>
                  <p:pic>
                    <p:nvPicPr>
                      <p:cNvPr id="0" name="Object 8"/>
                      <p:cNvPicPr>
                        <a:picLocks noChangeAspect="1" noChangeArrowheads="1"/>
                      </p:cNvPicPr>
                      <p:nvPr/>
                    </p:nvPicPr>
                    <p:blipFill>
                      <a:blip r:embed="rId4">
                        <a:lum bright="18000" contrast="12000"/>
                        <a:extLst>
                          <a:ext uri="{28A0092B-C50C-407E-A947-70E740481C1C}">
                            <a14:useLocalDpi xmlns:a14="http://schemas.microsoft.com/office/drawing/2010/main" val="0"/>
                          </a:ext>
                        </a:extLst>
                      </a:blip>
                      <a:srcRect l="19098" r="20659"/>
                      <a:stretch>
                        <a:fillRect/>
                      </a:stretch>
                    </p:blipFill>
                    <p:spPr bwMode="auto">
                      <a:xfrm>
                        <a:off x="1066800" y="3077528"/>
                        <a:ext cx="4343400" cy="3326592"/>
                      </a:xfrm>
                      <a:prstGeom prst="rect">
                        <a:avLst/>
                      </a:prstGeom>
                      <a:solidFill>
                        <a:srgbClr val="FFFFFF"/>
                      </a:solidFill>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457200" y="1752600"/>
            <a:ext cx="8077200" cy="2031325"/>
          </a:xfrm>
          <a:prstGeom prst="rect">
            <a:avLst/>
          </a:prstGeom>
        </p:spPr>
        <p:txBody>
          <a:bodyPr wrap="square">
            <a:spAutoFit/>
          </a:bodyPr>
          <a:lstStyle/>
          <a:p>
            <a:r>
              <a:rPr lang="en-MY" dirty="0"/>
              <a:t>QUESTION 4</a:t>
            </a:r>
          </a:p>
          <a:p>
            <a:endParaRPr lang="en-MY" dirty="0"/>
          </a:p>
          <a:p>
            <a:r>
              <a:rPr lang="en-MY" dirty="0" smtClean="0"/>
              <a:t>Figure Q2 </a:t>
            </a:r>
            <a:r>
              <a:rPr lang="en-MY" dirty="0"/>
              <a:t>below shows a close theodolite traverse.  It starts from known point 2 </a:t>
            </a:r>
            <a:r>
              <a:rPr lang="en-MY" dirty="0" smtClean="0"/>
              <a:t>  (</a:t>
            </a:r>
            <a:r>
              <a:rPr lang="en-MY" dirty="0"/>
              <a:t>N 26000.327, </a:t>
            </a:r>
            <a:r>
              <a:rPr lang="en-MY" dirty="0" smtClean="0"/>
              <a:t> E 109.107</a:t>
            </a:r>
            <a:r>
              <a:rPr lang="en-MY" dirty="0"/>
              <a:t>) and ends at known point 7 (N 26178.524, E  153.790). </a:t>
            </a:r>
            <a:r>
              <a:rPr lang="en-MY" dirty="0" smtClean="0"/>
              <a:t> The </a:t>
            </a:r>
            <a:r>
              <a:rPr lang="en-MY" dirty="0"/>
              <a:t>coordinates of each corner of a proposed building is given in </a:t>
            </a:r>
            <a:r>
              <a:rPr lang="en-MY" dirty="0" smtClean="0"/>
              <a:t>table.</a:t>
            </a:r>
          </a:p>
          <a:p>
            <a:endParaRPr lang="en-MY" dirty="0"/>
          </a:p>
          <a:p>
            <a:r>
              <a:rPr lang="en-MY" dirty="0" smtClean="0"/>
              <a:t>Calculate </a:t>
            </a:r>
            <a:r>
              <a:rPr lang="en-MY" dirty="0"/>
              <a:t>the length and bearing required to set out points a, b, c and d from point 6.</a:t>
            </a:r>
          </a:p>
        </p:txBody>
      </p:sp>
    </p:spTree>
    <p:extLst>
      <p:ext uri="{BB962C8B-B14F-4D97-AF65-F5344CB8AC3E}">
        <p14:creationId xmlns:p14="http://schemas.microsoft.com/office/powerpoint/2010/main" val="9352637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685800" y="1524000"/>
            <a:ext cx="7650819" cy="4157476"/>
          </a:xfrm>
          <a:prstGeom prst="rect">
            <a:avLst/>
          </a:prstGeom>
        </p:spPr>
      </p:pic>
      <p:pic>
        <p:nvPicPr>
          <p:cNvPr id="7" name="Picture 6"/>
          <p:cNvPicPr>
            <a:picLocks noChangeAspect="1"/>
          </p:cNvPicPr>
          <p:nvPr/>
        </p:nvPicPr>
        <p:blipFill>
          <a:blip r:embed="rId3"/>
          <a:stretch>
            <a:fillRect/>
          </a:stretch>
        </p:blipFill>
        <p:spPr>
          <a:xfrm>
            <a:off x="3782499" y="5906981"/>
            <a:ext cx="1579001" cy="493819"/>
          </a:xfrm>
          <a:prstGeom prst="rect">
            <a:avLst/>
          </a:prstGeom>
        </p:spPr>
      </p:pic>
    </p:spTree>
    <p:extLst>
      <p:ext uri="{BB962C8B-B14F-4D97-AF65-F5344CB8AC3E}">
        <p14:creationId xmlns:p14="http://schemas.microsoft.com/office/powerpoint/2010/main" val="35371789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1"/>
          <p:cNvSpPr txBox="1">
            <a:spLocks/>
          </p:cNvSpPr>
          <p:nvPr/>
        </p:nvSpPr>
        <p:spPr>
          <a:xfrm>
            <a:off x="685800" y="2130425"/>
            <a:ext cx="7772400" cy="3386807"/>
          </a:xfrm>
          <a:prstGeom prst="rect">
            <a:avLst/>
          </a:prstGeom>
        </p:spPr>
        <p:txBody>
          <a:bodyPr anchor="ctr">
            <a:normAutofit fontScale="90000" lnSpcReduction="1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GB" dirty="0" smtClean="0">
                <a:solidFill>
                  <a:schemeClr val="bg1"/>
                </a:solidFill>
              </a:rPr>
              <a:t>Author Information</a:t>
            </a:r>
            <a:br>
              <a:rPr lang="en-GB" dirty="0" smtClean="0">
                <a:solidFill>
                  <a:schemeClr val="bg1"/>
                </a:solidFill>
              </a:rPr>
            </a:br>
            <a:r>
              <a:rPr lang="en-GB" dirty="0" smtClean="0">
                <a:solidFill>
                  <a:schemeClr val="bg1"/>
                </a:solidFill>
              </a:rPr>
              <a:t/>
            </a:r>
            <a:br>
              <a:rPr lang="en-GB" dirty="0" smtClean="0">
                <a:solidFill>
                  <a:schemeClr val="bg1"/>
                </a:solidFill>
              </a:rPr>
            </a:br>
            <a:r>
              <a:rPr lang="en-GB" dirty="0" smtClean="0">
                <a:solidFill>
                  <a:schemeClr val="bg1"/>
                </a:solidFill>
              </a:rPr>
              <a:t>Dr Idris bin Ali</a:t>
            </a:r>
          </a:p>
          <a:p>
            <a:r>
              <a:rPr lang="en-GB" dirty="0" smtClean="0">
                <a:solidFill>
                  <a:schemeClr val="bg1"/>
                </a:solidFill>
              </a:rPr>
              <a:t>Dr Cheng Hock Tian</a:t>
            </a:r>
            <a:r>
              <a:rPr lang="en-GB" dirty="0" smtClean="0"/>
              <a:t/>
            </a:r>
            <a:br>
              <a:rPr lang="en-GB" dirty="0" smtClean="0"/>
            </a:br>
            <a:r>
              <a:rPr lang="en-GB" dirty="0" smtClean="0"/>
              <a:t/>
            </a:r>
            <a:br>
              <a:rPr lang="en-GB" dirty="0" smtClean="0"/>
            </a:br>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1625</TotalTime>
  <Words>152</Words>
  <Application>Microsoft Office PowerPoint</Application>
  <PresentationFormat>On-screen Show (4:3)</PresentationFormat>
  <Paragraphs>19</Paragraphs>
  <Slides>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0" baseType="lpstr">
      <vt:lpstr>Gill Sans MT</vt:lpstr>
      <vt:lpstr>Verdana</vt:lpstr>
      <vt:lpstr>Wingdings 2</vt:lpstr>
      <vt:lpstr>Solstice</vt:lpstr>
      <vt:lpstr>AutoCAD.Drawing.16</vt:lpstr>
      <vt:lpstr>Engineering Surveying  Introduction to Survey Engineering</vt:lpstr>
      <vt:lpstr>Exercise #3</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One : Introduction to Surveying Engineering</dc:title>
  <dc:creator>User</dc:creator>
  <cp:lastModifiedBy>Arif</cp:lastModifiedBy>
  <cp:revision>53</cp:revision>
  <dcterms:created xsi:type="dcterms:W3CDTF">2009-12-28T08:35:34Z</dcterms:created>
  <dcterms:modified xsi:type="dcterms:W3CDTF">2017-09-05T09:33:25Z</dcterms:modified>
</cp:coreProperties>
</file>