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359" r:id="rId3"/>
    <p:sldId id="361" r:id="rId4"/>
    <p:sldId id="362" r:id="rId5"/>
    <p:sldId id="363" r:id="rId6"/>
    <p:sldId id="345" r:id="rId7"/>
  </p:sldIdLst>
  <p:sldSz cx="9144000" cy="6858000" type="screen4x3"/>
  <p:notesSz cx="6797675" cy="9926638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7"/>
    <a:srgbClr val="336699"/>
    <a:srgbClr val="0033CC"/>
    <a:srgbClr val="33CCCC"/>
    <a:srgbClr val="00FFCC"/>
    <a:srgbClr val="006699"/>
    <a:srgbClr val="009999"/>
    <a:srgbClr val="CCFFFF"/>
    <a:srgbClr val="99FF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178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8005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Compression, 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Consolidation and Settlement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(Learning activities)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Earth Resources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1628800"/>
            <a:ext cx="8175799" cy="504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dirty="0" smtClean="0">
                <a:latin typeface="Helvetica LT Std Light"/>
              </a:rPr>
              <a:t>1)	Das, B.M., “Principles of Geotechnical Engineering, 5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	Thomson Learning (2002).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67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6006" y="76470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Following are the results of a consolidation test.</a:t>
            </a:r>
          </a:p>
          <a:p>
            <a:pPr marL="457200" indent="-457200" algn="just">
              <a:buAutoNum type="alphaLcParenR"/>
            </a:pPr>
            <a:r>
              <a:rPr lang="en-US" sz="2400" dirty="0" smtClean="0"/>
              <a:t>Plot the e log </a:t>
            </a:r>
            <a:r>
              <a:rPr lang="en-US" sz="2400" dirty="0" smtClean="0">
                <a:sym typeface="Symbol"/>
              </a:rPr>
              <a:t> curve</a:t>
            </a:r>
          </a:p>
          <a:p>
            <a:pPr marL="457200" indent="-457200" algn="just">
              <a:buAutoNum type="alphaLcParenR"/>
            </a:pPr>
            <a:r>
              <a:rPr lang="en-US" sz="2400" dirty="0" smtClean="0">
                <a:sym typeface="Symbol"/>
              </a:rPr>
              <a:t>Using </a:t>
            </a:r>
            <a:r>
              <a:rPr lang="en-US" sz="2400" dirty="0" err="1" smtClean="0">
                <a:sym typeface="Symbol"/>
              </a:rPr>
              <a:t>Casagrande’s</a:t>
            </a:r>
            <a:r>
              <a:rPr lang="en-US" sz="2400" dirty="0" smtClean="0">
                <a:sym typeface="Symbol"/>
              </a:rPr>
              <a:t> method, determine the </a:t>
            </a:r>
            <a:r>
              <a:rPr lang="en-US" sz="2400" dirty="0" err="1" smtClean="0">
                <a:sym typeface="Symbol"/>
              </a:rPr>
              <a:t>preconsolidation</a:t>
            </a:r>
            <a:r>
              <a:rPr lang="en-US" sz="2400" dirty="0" smtClean="0">
                <a:sym typeface="Symbol"/>
              </a:rPr>
              <a:t> pressure</a:t>
            </a:r>
          </a:p>
          <a:p>
            <a:pPr marL="457200" indent="-457200" algn="just">
              <a:buAutoNum type="alphaLcParenR"/>
            </a:pPr>
            <a:r>
              <a:rPr lang="en-US" sz="2400" dirty="0" smtClean="0">
                <a:sym typeface="Symbol"/>
              </a:rPr>
              <a:t>Calculate the compression index Cc from the laboratory e log  curve 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18280"/>
              </p:ext>
            </p:extLst>
          </p:nvPr>
        </p:nvGraphicFramePr>
        <p:xfrm>
          <a:off x="1532806" y="3098428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Pressure, </a:t>
                      </a:r>
                      <a:r>
                        <a:rPr lang="en-US" sz="2400" dirty="0" smtClean="0">
                          <a:sym typeface="Symbol"/>
                        </a:rPr>
                        <a:t> (</a:t>
                      </a:r>
                      <a:r>
                        <a:rPr lang="en-US" sz="2400" dirty="0" err="1" smtClean="0">
                          <a:sym typeface="Symbol"/>
                        </a:rPr>
                        <a:t>kN</a:t>
                      </a:r>
                      <a:r>
                        <a:rPr lang="en-US" sz="2400" dirty="0" smtClean="0">
                          <a:sym typeface="Symbol"/>
                        </a:rPr>
                        <a:t>/m</a:t>
                      </a:r>
                      <a:r>
                        <a:rPr lang="en-US" sz="2400" baseline="30000" dirty="0" smtClean="0">
                          <a:sym typeface="Symbol"/>
                        </a:rPr>
                        <a:t>2</a:t>
                      </a:r>
                      <a:r>
                        <a:rPr lang="en-US" sz="2400" dirty="0" smtClean="0">
                          <a:sym typeface="Symbol"/>
                        </a:rPr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07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04" y="2492896"/>
            <a:ext cx="48473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006" y="764704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soil profile is shown in Figure 1. The uniformly distributed load on the ground surface is </a:t>
            </a:r>
            <a:r>
              <a:rPr lang="en-US" sz="2400" dirty="0" smtClean="0">
                <a:sym typeface="Symbol"/>
              </a:rPr>
              <a:t>. Estimate the primary settlement of the normally consolidated clay layer, given that:</a:t>
            </a:r>
          </a:p>
          <a:p>
            <a:pPr algn="just"/>
            <a:r>
              <a:rPr lang="en-US" sz="2400" dirty="0" smtClean="0">
                <a:sym typeface="Symbol"/>
              </a:rPr>
              <a:t>H</a:t>
            </a:r>
            <a:r>
              <a:rPr lang="en-US" sz="2400" baseline="-25000" dirty="0" smtClean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=2.5m, H</a:t>
            </a:r>
            <a:r>
              <a:rPr lang="en-US" sz="2400" baseline="-25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=2.5m, H</a:t>
            </a:r>
            <a:r>
              <a:rPr lang="en-US" sz="2400" baseline="-25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=3m</a:t>
            </a:r>
          </a:p>
          <a:p>
            <a:pPr algn="just"/>
            <a:r>
              <a:rPr lang="en-US" sz="2400" dirty="0" smtClean="0">
                <a:sym typeface="Symbol"/>
              </a:rPr>
              <a:t>For sand, e=0.64, G</a:t>
            </a:r>
            <a:r>
              <a:rPr lang="en-US" sz="2400" baseline="-25000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=2.65</a:t>
            </a:r>
          </a:p>
          <a:p>
            <a:pPr algn="just"/>
            <a:r>
              <a:rPr lang="en-US" sz="2400" dirty="0" smtClean="0">
                <a:sym typeface="Symbol"/>
              </a:rPr>
              <a:t>For clay, e=0.9, G</a:t>
            </a:r>
            <a:r>
              <a:rPr lang="en-US" sz="2400" baseline="-25000" dirty="0" smtClean="0">
                <a:sym typeface="Symbol"/>
              </a:rPr>
              <a:t>s</a:t>
            </a:r>
            <a:r>
              <a:rPr lang="en-US" sz="2400" dirty="0" smtClean="0">
                <a:sym typeface="Symbol"/>
              </a:rPr>
              <a:t>=2.75, LL=55</a:t>
            </a:r>
          </a:p>
          <a:p>
            <a:pPr algn="just"/>
            <a:r>
              <a:rPr lang="en-US" sz="2400" dirty="0" smtClean="0">
                <a:sym typeface="Symbol"/>
              </a:rPr>
              <a:t>=100kN/m</a:t>
            </a:r>
            <a:r>
              <a:rPr lang="en-US" sz="2400" baseline="30000" dirty="0" smtClean="0">
                <a:sym typeface="Symbol"/>
              </a:rPr>
              <a:t>2</a:t>
            </a:r>
            <a:endParaRPr lang="en-US" sz="2400" baseline="300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6669360"/>
            <a:ext cx="5004049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Soil Compression, Consolidation and Settlement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9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165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GEOTECHNICAL ENGINEERING  Soil Compression,  Consolidation and Settlement (Learning activities)</vt:lpstr>
      <vt:lpstr>Reference</vt:lpstr>
      <vt:lpstr>PowerPoint Presentation</vt:lpstr>
      <vt:lpstr>PowerPoint Presentation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355</cp:revision>
  <cp:lastPrinted>2017-07-24T03:54:17Z</cp:lastPrinted>
  <dcterms:created xsi:type="dcterms:W3CDTF">2016-03-03T08:04:10Z</dcterms:created>
  <dcterms:modified xsi:type="dcterms:W3CDTF">2017-09-04T06:34:12Z</dcterms:modified>
</cp:coreProperties>
</file>